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9" r:id="rId2"/>
    <p:sldId id="287"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3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86" d="100"/>
          <a:sy n="86" d="100"/>
        </p:scale>
        <p:origin x="-90" y="-8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1/21/2023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1/21/2023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1/21/2023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1/21/2023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1/21/2023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guide-to-install-and-set-up-android-stud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java-net-uri-class-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ndroid.com/guide/topics/media-apps/video-app/building-a-video-player-activity" TargetMode="External"/><Relationship Id="rId7" Type="http://schemas.openxmlformats.org/officeDocument/2006/relationships/hyperlink" Target="https://www.geeksforgeeks.org/how-to-get-current-location-in-android/" TargetMode="External"/><Relationship Id="rId2" Type="http://schemas.openxmlformats.org/officeDocument/2006/relationships/hyperlink" Target="https://www.geeksforgeeks.org/animation-in-android-with-example/" TargetMode="External"/><Relationship Id="rId1" Type="http://schemas.openxmlformats.org/officeDocument/2006/relationships/slideLayout" Target="../slideLayouts/slideLayout2.xml"/><Relationship Id="rId6" Type="http://schemas.openxmlformats.org/officeDocument/2006/relationships/hyperlink" Target="https://www.geeksforgeeks.org/videos/how-to-build-a-voice-recorder-using-android/" TargetMode="External"/><Relationship Id="rId5" Type="http://schemas.openxmlformats.org/officeDocument/2006/relationships/hyperlink" Target="https://www.geeksforgeeks.org/audio-recorder-in-android-with-example/" TargetMode="External"/><Relationship Id="rId4" Type="http://schemas.openxmlformats.org/officeDocument/2006/relationships/hyperlink" Target="https://www.geeksforgeeks.org/how-to-spruce-up-mobile-appli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android-how-to-add-radio-buttons-in-an-android-application/" TargetMode="External"/><Relationship Id="rId2" Type="http://schemas.openxmlformats.org/officeDocument/2006/relationships/hyperlink" Target="https://www.geeksforgeeks.org/checkbox-in-kotl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61" name="CorelDRAW" r:id="rId4" imgW="2169000" imgH="2169360" progId="">
                  <p:embed/>
                </p:oleObj>
              </mc:Choice>
              <mc:Fallback>
                <p:oleObj name="CorelDRAW" r:id="rId4" imgW="2169000" imgH="2169360" progId="">
                  <p:embed/>
                  <p:pic>
                    <p:nvPicPr>
                      <p:cNvPr id="48" name="Object 47">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132012" y="4475274"/>
            <a:ext cx="7089619" cy="2277547"/>
          </a:xfrm>
          <a:prstGeom prst="rect">
            <a:avLst/>
          </a:prstGeom>
          <a:noFill/>
        </p:spPr>
        <p:txBody>
          <a:bodyPr wrap="square" rtlCol="0">
            <a:spAutoFit/>
          </a:bodyPr>
          <a:lstStyle/>
          <a:p>
            <a:r>
              <a:rPr lang="en-US" sz="2400" dirty="0"/>
              <a:t>Animation API multimedia-audio/video playback, Record, location aware</a:t>
            </a:r>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Important Methods of Media Recorder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360154"/>
              </p:ext>
            </p:extLst>
          </p:nvPr>
        </p:nvGraphicFramePr>
        <p:xfrm>
          <a:off x="3482657" y="2353246"/>
          <a:ext cx="6137910" cy="3471672"/>
        </p:xfrm>
        <a:graphic>
          <a:graphicData uri="http://schemas.openxmlformats.org/drawingml/2006/table">
            <a:tbl>
              <a:tblPr firstRow="1" firstCol="1" bandRow="1">
                <a:tableStyleId>{5C22544A-7EE6-4342-B048-85BDC9FD1C3A}</a:tableStyleId>
              </a:tblPr>
              <a:tblGrid>
                <a:gridCol w="3068955"/>
                <a:gridCol w="3068955"/>
              </a:tblGrid>
              <a:tr h="323215">
                <a:tc>
                  <a:txBody>
                    <a:bodyPr/>
                    <a:lstStyle/>
                    <a:p>
                      <a:pPr marL="0" marR="0" algn="ctr" fontAlgn="base">
                        <a:spcBef>
                          <a:spcPts val="0"/>
                        </a:spcBef>
                        <a:spcAft>
                          <a:spcPts val="750"/>
                        </a:spcAft>
                      </a:pPr>
                      <a:r>
                        <a:rPr lang="en-US" sz="1100" dirty="0">
                          <a:effectLst/>
                        </a:rPr>
                        <a:t>Method </a:t>
                      </a:r>
                      <a:endParaRPr lang="en-US" sz="1100" dirty="0">
                        <a:effectLst/>
                        <a:latin typeface="Calibri"/>
                        <a:ea typeface="Times New Roman"/>
                      </a:endParaRPr>
                    </a:p>
                  </a:txBody>
                  <a:tcPr marL="68580" marR="68580" marT="0" marB="0" anchor="b"/>
                </a:tc>
                <a:tc>
                  <a:txBody>
                    <a:bodyPr/>
                    <a:lstStyle/>
                    <a:p>
                      <a:pPr marL="0" marR="0" algn="ctr" fontAlgn="base">
                        <a:spcBef>
                          <a:spcPts val="0"/>
                        </a:spcBef>
                        <a:spcAft>
                          <a:spcPts val="750"/>
                        </a:spcAft>
                      </a:pPr>
                      <a:r>
                        <a:rPr lang="en-US" sz="1100">
                          <a:effectLst/>
                        </a:rPr>
                        <a:t>Description</a:t>
                      </a:r>
                      <a:endParaRPr lang="en-US" sz="1100">
                        <a:effectLst/>
                        <a:latin typeface="Calibri"/>
                        <a:ea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setAudioSource()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will specify the source of the audio to be recorded.</a:t>
                      </a:r>
                      <a:endParaRPr lang="en-US" sz="1100">
                        <a:effectLst/>
                        <a:latin typeface="Calibri"/>
                        <a:ea typeface="Calibri"/>
                        <a:cs typeface="Times New Roman"/>
                      </a:endParaRPr>
                    </a:p>
                  </a:txBody>
                  <a:tcPr marL="68580" marR="68580" marT="0" marB="0" anchor="b"/>
                </a:tc>
              </a:tr>
              <a:tr h="415925">
                <a:tc>
                  <a:txBody>
                    <a:bodyPr/>
                    <a:lstStyle/>
                    <a:p>
                      <a:pPr marL="0" marR="0">
                        <a:lnSpc>
                          <a:spcPct val="115000"/>
                        </a:lnSpc>
                        <a:spcBef>
                          <a:spcPts val="0"/>
                        </a:spcBef>
                        <a:spcAft>
                          <a:spcPts val="0"/>
                        </a:spcAft>
                      </a:pPr>
                      <a:r>
                        <a:rPr lang="en-US" sz="1200" dirty="0" err="1">
                          <a:effectLst/>
                        </a:rPr>
                        <a:t>setAudioEncoder</a:t>
                      </a:r>
                      <a:r>
                        <a:rPr lang="en-US" sz="1200" dirty="0" smtClean="0">
                          <a:effectLst/>
                        </a:rPr>
                        <a: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audio encoder.</a:t>
                      </a:r>
                      <a:endParaRPr lang="en-US" sz="1100">
                        <a:effectLst/>
                        <a:latin typeface="Calibri"/>
                        <a:ea typeface="Calibri"/>
                        <a:cs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setOutputFormat()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output format of our audio.</a:t>
                      </a:r>
                      <a:endParaRPr lang="en-US" sz="1100">
                        <a:effectLst/>
                        <a:latin typeface="Calibri"/>
                        <a:ea typeface="Calibri"/>
                        <a:cs typeface="Times New Roman"/>
                      </a:endParaRPr>
                    </a:p>
                  </a:txBody>
                  <a:tcPr marL="68580" marR="68580" marT="0" marB="0" anchor="b"/>
                </a:tc>
              </a:tr>
              <a:tr h="415925">
                <a:tc>
                  <a:txBody>
                    <a:bodyPr/>
                    <a:lstStyle/>
                    <a:p>
                      <a:pPr marL="0" marR="0">
                        <a:lnSpc>
                          <a:spcPct val="115000"/>
                        </a:lnSpc>
                        <a:spcBef>
                          <a:spcPts val="0"/>
                        </a:spcBef>
                        <a:spcAft>
                          <a:spcPts val="0"/>
                        </a:spcAft>
                      </a:pPr>
                      <a:r>
                        <a:rPr lang="en-US" sz="1200">
                          <a:effectLst/>
                        </a:rPr>
                        <a:t>setOutputFile()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path of recorded audio files that are to be stored.</a:t>
                      </a:r>
                      <a:endParaRPr lang="en-US" sz="1100">
                        <a:effectLst/>
                        <a:latin typeface="Calibri"/>
                        <a:ea typeface="Calibri"/>
                        <a:cs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stop()</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stop the recording process. </a:t>
                      </a:r>
                      <a:endParaRPr lang="en-US" sz="1100">
                        <a:effectLst/>
                        <a:latin typeface="Calibri"/>
                        <a:ea typeface="Calibri"/>
                        <a:cs typeface="Times New Roman"/>
                      </a:endParaRPr>
                    </a:p>
                  </a:txBody>
                  <a:tcPr marL="68580" marR="68580" marT="0" marB="0" anchor="b"/>
                </a:tc>
              </a:tr>
              <a:tr h="415925">
                <a:tc>
                  <a:txBody>
                    <a:bodyPr/>
                    <a:lstStyle/>
                    <a:p>
                      <a:pPr marL="0" marR="0">
                        <a:lnSpc>
                          <a:spcPct val="115000"/>
                        </a:lnSpc>
                        <a:spcBef>
                          <a:spcPts val="0"/>
                        </a:spcBef>
                        <a:spcAft>
                          <a:spcPts val="0"/>
                        </a:spcAft>
                      </a:pPr>
                      <a:r>
                        <a:rPr lang="en-US" sz="1200">
                          <a:effectLst/>
                        </a:rPr>
                        <a:t>start()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start the recording process. </a:t>
                      </a:r>
                      <a:endParaRPr lang="en-US" sz="1100">
                        <a:effectLst/>
                        <a:latin typeface="Calibri"/>
                        <a:ea typeface="Calibri"/>
                        <a:cs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release()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dirty="0">
                          <a:effectLst/>
                        </a:rPr>
                        <a:t>This method is used to release the resource that is associated with the Media recorder class.</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73604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Current Location in Android?</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As a developer when you work on locations in Android then you always have some doubts about selecting the best and efficient approach for your requirement. </a:t>
            </a:r>
            <a:endParaRPr lang="en-US" dirty="0" smtClean="0"/>
          </a:p>
          <a:p>
            <a:r>
              <a:rPr lang="en-US" dirty="0" smtClean="0"/>
              <a:t>So </a:t>
            </a:r>
            <a:r>
              <a:rPr lang="en-US" dirty="0"/>
              <a:t>in this article, we are going to discuss how to get the user’s current location in Android. </a:t>
            </a:r>
            <a:endParaRPr lang="en-US" dirty="0" smtClean="0"/>
          </a:p>
          <a:p>
            <a:r>
              <a:rPr lang="en-US" dirty="0" smtClean="0"/>
              <a:t>There </a:t>
            </a:r>
            <a:r>
              <a:rPr lang="en-US" dirty="0"/>
              <a:t>are </a:t>
            </a:r>
            <a:r>
              <a:rPr lang="en-US" b="1" dirty="0"/>
              <a:t>two </a:t>
            </a:r>
            <a:r>
              <a:rPr lang="en-US" dirty="0"/>
              <a:t>ways to get the current location of any Android device:</a:t>
            </a:r>
          </a:p>
          <a:p>
            <a:pPr lvl="0"/>
            <a:r>
              <a:rPr lang="en-US" b="1" dirty="0"/>
              <a:t>Android’s Location Manager API</a:t>
            </a:r>
            <a:endParaRPr lang="en-US" dirty="0"/>
          </a:p>
          <a:p>
            <a:pPr lvl="0"/>
            <a:r>
              <a:rPr lang="en-US" b="1" dirty="0"/>
              <a:t>Fused Location Provider: Google Play Services Location APIs</a:t>
            </a:r>
            <a:endParaRPr lang="en-US" dirty="0"/>
          </a:p>
          <a:p>
            <a:r>
              <a:rPr lang="en-US" b="1" i="1" dirty="0"/>
              <a:t>Question: </a:t>
            </a:r>
            <a:r>
              <a:rPr lang="en-US" i="1" dirty="0"/>
              <a:t>Which one is efficient and why?</a:t>
            </a:r>
            <a:endParaRPr lang="en-US" dirty="0"/>
          </a:p>
          <a:p>
            <a:r>
              <a:rPr lang="en-US" b="1" i="1" dirty="0"/>
              <a:t>Answer: </a:t>
            </a:r>
            <a:r>
              <a:rPr lang="en-US" i="1" dirty="0"/>
              <a:t>Fused Location Provider because it optimizes the device’s use of battery power.</a:t>
            </a:r>
            <a:endParaRPr lang="en-US" dirty="0"/>
          </a:p>
          <a:p>
            <a:endParaRPr lang="en-US" dirty="0"/>
          </a:p>
        </p:txBody>
      </p:sp>
    </p:spTree>
    <p:extLst>
      <p:ext uri="{BB962C8B-B14F-4D97-AF65-F5344CB8AC3E}">
        <p14:creationId xmlns:p14="http://schemas.microsoft.com/office/powerpoint/2010/main" val="45249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a:t>to build a Video Player</a:t>
            </a:r>
            <a:r>
              <a:rPr lang="en-US" b="0" dirty="0"/>
              <a:t> using </a:t>
            </a:r>
            <a:r>
              <a:rPr lang="en-US" b="0" u="sng" dirty="0">
                <a:hlinkClick r:id="rId2"/>
              </a:rPr>
              <a:t>Android Studio</a:t>
            </a:r>
            <a:r>
              <a:rPr lang="en-US" b="0" dirty="0"/>
              <a:t>. </a:t>
            </a:r>
            <a:endParaRPr lang="en-US" dirty="0"/>
          </a:p>
        </p:txBody>
      </p:sp>
      <p:sp>
        <p:nvSpPr>
          <p:cNvPr id="3" name="Content Placeholder 2"/>
          <p:cNvSpPr>
            <a:spLocks noGrp="1"/>
          </p:cNvSpPr>
          <p:nvPr>
            <p:ph idx="1"/>
          </p:nvPr>
        </p:nvSpPr>
        <p:spPr/>
        <p:txBody>
          <a:bodyPr/>
          <a:lstStyle/>
          <a:p>
            <a:r>
              <a:rPr lang="en-US" dirty="0"/>
              <a:t>For viewing videos in android, there is a special class called “</a:t>
            </a:r>
            <a:r>
              <a:rPr lang="en-US" b="1" dirty="0" err="1"/>
              <a:t>MediaPlayer</a:t>
            </a:r>
            <a:r>
              <a:rPr lang="en-US" dirty="0" smtClean="0"/>
              <a:t>“.</a:t>
            </a:r>
          </a:p>
          <a:p>
            <a:r>
              <a:rPr lang="en-US" dirty="0"/>
              <a:t>To insert videos in Android, we put in </a:t>
            </a:r>
            <a:r>
              <a:rPr lang="en-US" b="1" dirty="0"/>
              <a:t>raw folder</a:t>
            </a:r>
            <a:r>
              <a:rPr lang="en-US" dirty="0"/>
              <a:t>. “raw” folder is present in </a:t>
            </a:r>
            <a:br>
              <a:rPr lang="en-US" dirty="0"/>
            </a:br>
            <a:r>
              <a:rPr lang="en-US" dirty="0"/>
              <a:t> </a:t>
            </a:r>
          </a:p>
          <a:p>
            <a:r>
              <a:rPr lang="en-US" dirty="0"/>
              <a:t>"app"--&gt; "res" --&gt; "raw"</a:t>
            </a:r>
          </a:p>
        </p:txBody>
      </p:sp>
    </p:spTree>
    <p:extLst>
      <p:ext uri="{BB962C8B-B14F-4D97-AF65-F5344CB8AC3E}">
        <p14:creationId xmlns:p14="http://schemas.microsoft.com/office/powerpoint/2010/main" val="160991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build a Video Player:</a:t>
            </a:r>
            <a:endParaRPr lang="en-US" dirty="0"/>
          </a:p>
        </p:txBody>
      </p:sp>
      <p:sp>
        <p:nvSpPr>
          <p:cNvPr id="3" name="Content Placeholder 2"/>
          <p:cNvSpPr>
            <a:spLocks noGrp="1"/>
          </p:cNvSpPr>
          <p:nvPr>
            <p:ph idx="1"/>
          </p:nvPr>
        </p:nvSpPr>
        <p:spPr/>
        <p:txBody>
          <a:bodyPr>
            <a:normAutofit lnSpcReduction="10000"/>
          </a:bodyPr>
          <a:lstStyle/>
          <a:p>
            <a:r>
              <a:rPr lang="en-US" dirty="0"/>
              <a:t>In creating Frontend we just need one component, </a:t>
            </a:r>
            <a:r>
              <a:rPr lang="en-US" dirty="0" err="1"/>
              <a:t>i.e</a:t>
            </a:r>
            <a:r>
              <a:rPr lang="en-US" dirty="0"/>
              <a:t> </a:t>
            </a:r>
            <a:r>
              <a:rPr lang="en-US" dirty="0" err="1"/>
              <a:t>VideoView</a:t>
            </a:r>
            <a:r>
              <a:rPr lang="en-US" dirty="0"/>
              <a:t>.</a:t>
            </a:r>
          </a:p>
          <a:p>
            <a:r>
              <a:rPr lang="en-US" dirty="0"/>
              <a:t>The icons like </a:t>
            </a:r>
            <a:r>
              <a:rPr lang="en-US" i="1" dirty="0"/>
              <a:t>play, rewind, forward</a:t>
            </a:r>
            <a:r>
              <a:rPr lang="en-US" dirty="0"/>
              <a:t> will only come when we touch on </a:t>
            </a:r>
            <a:r>
              <a:rPr lang="en-US" dirty="0" err="1"/>
              <a:t>VideoView</a:t>
            </a:r>
            <a:r>
              <a:rPr lang="en-US" dirty="0"/>
              <a:t> and they will only come for just 3 seconds and then they will disappear. It is provided by Google and it is its default </a:t>
            </a:r>
            <a:r>
              <a:rPr lang="en-US" dirty="0" err="1"/>
              <a:t>behaviour</a:t>
            </a:r>
            <a:r>
              <a:rPr lang="en-US" dirty="0"/>
              <a:t>.</a:t>
            </a:r>
            <a:br>
              <a:rPr lang="en-US" dirty="0"/>
            </a:br>
            <a:r>
              <a:rPr lang="en-US" dirty="0"/>
              <a:t> </a:t>
            </a:r>
          </a:p>
          <a:p>
            <a:r>
              <a:rPr lang="en-US" dirty="0"/>
              <a:t>Coming to back-end part </a:t>
            </a:r>
            <a:r>
              <a:rPr lang="en-US" dirty="0" err="1"/>
              <a:t>i.e</a:t>
            </a:r>
            <a:r>
              <a:rPr lang="en-US" dirty="0"/>
              <a:t> Java coding, we are getting media controls by:</a:t>
            </a:r>
            <a:br>
              <a:rPr lang="en-US" dirty="0"/>
            </a:br>
            <a:r>
              <a:rPr lang="en-US" dirty="0" err="1"/>
              <a:t>vw.setMediaController</a:t>
            </a:r>
            <a:r>
              <a:rPr lang="en-US" dirty="0"/>
              <a:t>(new </a:t>
            </a:r>
            <a:r>
              <a:rPr lang="en-US" dirty="0" err="1"/>
              <a:t>MediaController</a:t>
            </a:r>
            <a:r>
              <a:rPr lang="en-US" dirty="0"/>
              <a:t>(this));</a:t>
            </a:r>
          </a:p>
          <a:p>
            <a:r>
              <a:rPr lang="en-US" dirty="0"/>
              <a:t>Then, adding the videos of the raw folder in </a:t>
            </a:r>
            <a:r>
              <a:rPr lang="en-US" dirty="0" err="1"/>
              <a:t>ArrayList</a:t>
            </a:r>
            <a:r>
              <a:rPr lang="en-US" dirty="0"/>
              <a:t> and making a call to a method called </a:t>
            </a:r>
            <a:r>
              <a:rPr lang="en-US" dirty="0" err="1"/>
              <a:t>setVideo</a:t>
            </a:r>
            <a:r>
              <a:rPr lang="en-US" dirty="0"/>
              <a:t>() by giving an argument to it of the first video.</a:t>
            </a:r>
            <a:br>
              <a:rPr lang="en-US" dirty="0"/>
            </a:br>
            <a:r>
              <a:rPr lang="en-US" dirty="0"/>
              <a:t>// big video songs are not running </a:t>
            </a:r>
            <a:br>
              <a:rPr lang="en-US" dirty="0"/>
            </a:br>
            <a:r>
              <a:rPr lang="en-US" dirty="0" err="1"/>
              <a:t>videolist.add</a:t>
            </a:r>
            <a:r>
              <a:rPr lang="en-US" dirty="0"/>
              <a:t>(</a:t>
            </a:r>
            <a:r>
              <a:rPr lang="en-US" dirty="0" err="1"/>
              <a:t>R.raw.faded</a:t>
            </a:r>
            <a:r>
              <a:rPr lang="en-US" dirty="0"/>
              <a:t>); </a:t>
            </a:r>
            <a:br>
              <a:rPr lang="en-US" dirty="0"/>
            </a:br>
            <a:r>
              <a:rPr lang="en-US" dirty="0" err="1"/>
              <a:t>videolist.add</a:t>
            </a:r>
            <a:r>
              <a:rPr lang="en-US" dirty="0"/>
              <a:t>(</a:t>
            </a:r>
            <a:r>
              <a:rPr lang="en-US" dirty="0" err="1"/>
              <a:t>R.raw.aeroplane</a:t>
            </a:r>
            <a:r>
              <a:rPr lang="en-US" dirty="0"/>
              <a:t>); </a:t>
            </a:r>
            <a:br>
              <a:rPr lang="en-US" dirty="0"/>
            </a:br>
            <a:r>
              <a:rPr lang="en-US" dirty="0" err="1"/>
              <a:t>setVideo</a:t>
            </a:r>
            <a:r>
              <a:rPr lang="en-US" dirty="0"/>
              <a:t>(</a:t>
            </a:r>
            <a:r>
              <a:rPr lang="en-US" dirty="0" err="1"/>
              <a:t>videolist.get</a:t>
            </a:r>
            <a:r>
              <a:rPr lang="en-US" dirty="0"/>
              <a:t>(0));</a:t>
            </a:r>
          </a:p>
          <a:p>
            <a:r>
              <a:rPr lang="en-US" dirty="0"/>
              <a:t/>
            </a:r>
            <a:br>
              <a:rPr lang="en-US" dirty="0"/>
            </a:br>
            <a:endParaRPr lang="en-US" dirty="0"/>
          </a:p>
        </p:txBody>
      </p:sp>
    </p:spTree>
    <p:extLst>
      <p:ext uri="{BB962C8B-B14F-4D97-AF65-F5344CB8AC3E}">
        <p14:creationId xmlns:p14="http://schemas.microsoft.com/office/powerpoint/2010/main" val="276490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Now in </a:t>
            </a:r>
            <a:r>
              <a:rPr lang="en-US" dirty="0" err="1"/>
              <a:t>setVideo</a:t>
            </a:r>
            <a:r>
              <a:rPr lang="en-US" dirty="0"/>
              <a:t>() defining, we need an </a:t>
            </a:r>
            <a:r>
              <a:rPr lang="en-US" u="sng" dirty="0">
                <a:hlinkClick r:id="rId2"/>
              </a:rPr>
              <a:t>Uri object</a:t>
            </a:r>
            <a:r>
              <a:rPr lang="en-US" dirty="0"/>
              <a:t> so as to pass to a method called as </a:t>
            </a:r>
            <a:r>
              <a:rPr lang="en-US" dirty="0" err="1"/>
              <a:t>setVideoURI</a:t>
            </a:r>
            <a:r>
              <a:rPr lang="en-US" dirty="0"/>
              <a:t>(). Therefore,</a:t>
            </a:r>
            <a:r>
              <a:rPr lang="en-US" dirty="0"/>
              <a:t/>
            </a:r>
            <a:br>
              <a:rPr lang="en-US" dirty="0"/>
            </a:br>
            <a:r>
              <a:rPr lang="en-US" dirty="0"/>
              <a:t>String </a:t>
            </a:r>
            <a:r>
              <a:rPr lang="en-US" dirty="0" err="1"/>
              <a:t>uriPath</a:t>
            </a:r>
            <a:r>
              <a:rPr lang="en-US" dirty="0"/>
              <a:t> = “</a:t>
            </a:r>
            <a:r>
              <a:rPr lang="en-US" dirty="0" err="1"/>
              <a:t>android.resource</a:t>
            </a:r>
            <a:r>
              <a:rPr lang="en-US" dirty="0"/>
              <a:t>://” + </a:t>
            </a:r>
            <a:r>
              <a:rPr lang="en-US" dirty="0" err="1"/>
              <a:t>getPackageName</a:t>
            </a:r>
            <a:r>
              <a:rPr lang="en-US" dirty="0"/>
              <a:t>() +”/” + id ; </a:t>
            </a:r>
            <a:br>
              <a:rPr lang="en-US" dirty="0"/>
            </a:br>
            <a:r>
              <a:rPr lang="en-US" dirty="0"/>
              <a:t>Uri </a:t>
            </a:r>
            <a:r>
              <a:rPr lang="en-US" dirty="0" err="1"/>
              <a:t>uri</a:t>
            </a:r>
            <a:r>
              <a:rPr lang="en-US" dirty="0"/>
              <a:t> = </a:t>
            </a:r>
            <a:r>
              <a:rPr lang="en-US" dirty="0" err="1"/>
              <a:t>Uri.parse</a:t>
            </a:r>
            <a:r>
              <a:rPr lang="en-US" dirty="0"/>
              <a:t>(</a:t>
            </a:r>
            <a:r>
              <a:rPr lang="en-US" dirty="0" err="1"/>
              <a:t>uriPath</a:t>
            </a:r>
            <a:r>
              <a:rPr lang="en-US" dirty="0"/>
              <a:t>); </a:t>
            </a:r>
            <a:br>
              <a:rPr lang="en-US" dirty="0"/>
            </a:br>
            <a:r>
              <a:rPr lang="en-US" dirty="0" err="1"/>
              <a:t>vw.setVideoURI</a:t>
            </a:r>
            <a:r>
              <a:rPr lang="en-US" dirty="0"/>
              <a:t>(</a:t>
            </a:r>
            <a:r>
              <a:rPr lang="en-US" dirty="0" err="1"/>
              <a:t>uri</a:t>
            </a:r>
            <a:r>
              <a:rPr lang="en-US" dirty="0"/>
              <a:t>); </a:t>
            </a:r>
            <a:br>
              <a:rPr lang="en-US" dirty="0"/>
            </a:br>
            <a:r>
              <a:rPr lang="en-US" dirty="0" err="1"/>
              <a:t>vw.start</a:t>
            </a:r>
            <a:r>
              <a:rPr lang="en-US" dirty="0"/>
              <a:t>();</a:t>
            </a:r>
          </a:p>
          <a:p>
            <a:endParaRPr lang="en-US" dirty="0"/>
          </a:p>
        </p:txBody>
      </p:sp>
    </p:spTree>
    <p:extLst>
      <p:ext uri="{BB962C8B-B14F-4D97-AF65-F5344CB8AC3E}">
        <p14:creationId xmlns:p14="http://schemas.microsoft.com/office/powerpoint/2010/main" val="231575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First video will start playing as soon as application gets launch. This is because we are giving call to </a:t>
            </a:r>
            <a:r>
              <a:rPr lang="en-US" dirty="0" err="1"/>
              <a:t>setVideo</a:t>
            </a:r>
            <a:r>
              <a:rPr lang="en-US" dirty="0"/>
              <a:t>() from inside </a:t>
            </a:r>
            <a:r>
              <a:rPr lang="en-US" dirty="0" err="1"/>
              <a:t>onCreate</a:t>
            </a:r>
            <a:r>
              <a:rPr lang="en-US" dirty="0"/>
              <a:t>() and then inside </a:t>
            </a:r>
            <a:r>
              <a:rPr lang="en-US" dirty="0" err="1"/>
              <a:t>setVideo</a:t>
            </a:r>
            <a:r>
              <a:rPr lang="en-US" dirty="0"/>
              <a:t>(), it is calling </a:t>
            </a:r>
            <a:r>
              <a:rPr lang="en-US" dirty="0" err="1"/>
              <a:t>vw.start</a:t>
            </a:r>
            <a:r>
              <a:rPr lang="en-US" dirty="0"/>
              <a:t>(), where </a:t>
            </a:r>
            <a:r>
              <a:rPr lang="en-US" dirty="0" err="1"/>
              <a:t>vw</a:t>
            </a:r>
            <a:r>
              <a:rPr lang="en-US" dirty="0"/>
              <a:t> is </a:t>
            </a:r>
            <a:r>
              <a:rPr lang="en-US" dirty="0" err="1"/>
              <a:t>VideoView</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Now</a:t>
            </a:r>
            <a:r>
              <a:rPr lang="en-US" dirty="0"/>
              <a:t>, code of generating a dialog box is done inside the method called </a:t>
            </a:r>
            <a:r>
              <a:rPr lang="en-US" dirty="0" err="1"/>
              <a:t>onCompletion</a:t>
            </a:r>
            <a:r>
              <a:rPr lang="en-US" dirty="0"/>
              <a:t>(). </a:t>
            </a:r>
            <a:br>
              <a:rPr lang="en-US" dirty="0"/>
            </a:br>
            <a:r>
              <a:rPr lang="en-US" dirty="0"/>
              <a:t>// It is creating object of </a:t>
            </a:r>
            <a:r>
              <a:rPr lang="en-US" dirty="0" err="1"/>
              <a:t>AlertDialog</a:t>
            </a:r>
            <a:r>
              <a:rPr lang="en-US" dirty="0"/>
              <a:t> </a:t>
            </a:r>
            <a:br>
              <a:rPr lang="en-US" dirty="0"/>
            </a:br>
            <a:r>
              <a:rPr lang="en-US" dirty="0" err="1"/>
              <a:t>AlertDialog.Builder</a:t>
            </a:r>
            <a:r>
              <a:rPr lang="en-US" dirty="0"/>
              <a:t> </a:t>
            </a:r>
            <a:r>
              <a:rPr lang="en-US" dirty="0" err="1"/>
              <a:t>obj</a:t>
            </a:r>
            <a:r>
              <a:rPr lang="en-US" dirty="0"/>
              <a:t> = new </a:t>
            </a:r>
            <a:r>
              <a:rPr lang="en-US" dirty="0" err="1"/>
              <a:t>AlertDialog.Builder</a:t>
            </a:r>
            <a:r>
              <a:rPr lang="en-US" dirty="0"/>
              <a:t>(this);</a:t>
            </a:r>
          </a:p>
          <a:p>
            <a:r>
              <a:rPr lang="en-US" dirty="0"/>
              <a:t>At last, we have handled the coding of user’s action, </a:t>
            </a:r>
            <a:r>
              <a:rPr lang="en-US" dirty="0" err="1"/>
              <a:t>i.e</a:t>
            </a:r>
            <a:r>
              <a:rPr lang="en-US" dirty="0"/>
              <a:t> what the user has click (Replay or next). The simple logic is used such as increment and </a:t>
            </a:r>
            <a:r>
              <a:rPr lang="en-US" dirty="0" err="1"/>
              <a:t>decrement.public</a:t>
            </a:r>
            <a:r>
              <a:rPr lang="en-US" dirty="0"/>
              <a:t> void </a:t>
            </a:r>
            <a:r>
              <a:rPr lang="en-US" dirty="0" err="1"/>
              <a:t>onClick</a:t>
            </a:r>
            <a:r>
              <a:rPr lang="en-US" dirty="0"/>
              <a:t>(</a:t>
            </a:r>
            <a:r>
              <a:rPr lang="en-US" dirty="0" err="1"/>
              <a:t>DialogInterface</a:t>
            </a:r>
            <a:r>
              <a:rPr lang="en-US" dirty="0"/>
              <a:t> dialog, </a:t>
            </a:r>
            <a:r>
              <a:rPr lang="en-US" dirty="0" err="1"/>
              <a:t>int</a:t>
            </a:r>
            <a:r>
              <a:rPr lang="en-US" dirty="0"/>
              <a:t> which) { if (which == -1) { </a:t>
            </a:r>
            <a:r>
              <a:rPr lang="en-US" dirty="0" err="1"/>
              <a:t>vw.seekTo</a:t>
            </a:r>
            <a:r>
              <a:rPr lang="en-US" dirty="0"/>
              <a:t>(0); </a:t>
            </a:r>
            <a:r>
              <a:rPr lang="en-US" dirty="0" err="1"/>
              <a:t>vw.start</a:t>
            </a:r>
            <a:r>
              <a:rPr lang="en-US" dirty="0"/>
              <a:t>(); } else { ++</a:t>
            </a:r>
            <a:r>
              <a:rPr lang="en-US" dirty="0" err="1"/>
              <a:t>currvideo</a:t>
            </a:r>
            <a:r>
              <a:rPr lang="en-US" dirty="0"/>
              <a:t>; if (</a:t>
            </a:r>
            <a:r>
              <a:rPr lang="en-US" dirty="0" err="1"/>
              <a:t>currvideo</a:t>
            </a:r>
            <a:r>
              <a:rPr lang="en-US" dirty="0"/>
              <a:t> == </a:t>
            </a:r>
            <a:r>
              <a:rPr lang="en-US" dirty="0" err="1"/>
              <a:t>videolist.size</a:t>
            </a:r>
            <a:r>
              <a:rPr lang="en-US" dirty="0"/>
              <a:t>()) </a:t>
            </a:r>
            <a:r>
              <a:rPr lang="en-US" dirty="0" err="1"/>
              <a:t>currvideo</a:t>
            </a:r>
            <a:r>
              <a:rPr lang="en-US" dirty="0"/>
              <a:t> = 0; </a:t>
            </a:r>
            <a:r>
              <a:rPr lang="en-US" dirty="0" err="1"/>
              <a:t>setVideo</a:t>
            </a:r>
            <a:r>
              <a:rPr lang="en-US" dirty="0"/>
              <a:t>(</a:t>
            </a:r>
            <a:r>
              <a:rPr lang="en-US" dirty="0" err="1"/>
              <a:t>videolist.get</a:t>
            </a:r>
            <a:r>
              <a:rPr lang="en-US" dirty="0"/>
              <a:t>(</a:t>
            </a:r>
            <a:r>
              <a:rPr lang="en-US" dirty="0" err="1"/>
              <a:t>currvideo</a:t>
            </a:r>
            <a:r>
              <a:rPr lang="en-US" dirty="0"/>
              <a:t>)); } }</a:t>
            </a:r>
          </a:p>
          <a:p>
            <a:endParaRPr lang="en-US" dirty="0"/>
          </a:p>
        </p:txBody>
      </p:sp>
    </p:spTree>
    <p:extLst>
      <p:ext uri="{BB962C8B-B14F-4D97-AF65-F5344CB8AC3E}">
        <p14:creationId xmlns:p14="http://schemas.microsoft.com/office/powerpoint/2010/main" val="80899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b="1" u="sng" dirty="0">
                <a:hlinkClick r:id="rId2"/>
              </a:rPr>
              <a:t>https://www.geeksforgeeks.org/animation-in-android-with-example</a:t>
            </a:r>
            <a:r>
              <a:rPr lang="en-US" b="1" u="sng" dirty="0" smtClean="0">
                <a:hlinkClick r:id="rId2"/>
              </a:rPr>
              <a:t>/</a:t>
            </a:r>
            <a:endParaRPr lang="en-US" b="1" u="sng" dirty="0" smtClean="0"/>
          </a:p>
          <a:p>
            <a:r>
              <a:rPr lang="en-US" dirty="0">
                <a:hlinkClick r:id="rId3"/>
              </a:rPr>
              <a:t>https://</a:t>
            </a:r>
            <a:r>
              <a:rPr lang="en-US" dirty="0" smtClean="0">
                <a:hlinkClick r:id="rId3"/>
              </a:rPr>
              <a:t>developer.android.com/guide/topics/media-apps/video-app/building-a-video-player-activity</a:t>
            </a:r>
            <a:endParaRPr lang="en-US" dirty="0"/>
          </a:p>
          <a:p>
            <a:r>
              <a:rPr lang="en-US" b="1" u="sng" dirty="0">
                <a:hlinkClick r:id="rId4"/>
              </a:rPr>
              <a:t>https://www.geeksforgeeks.org/how-to-spruce-up-mobile-application/</a:t>
            </a:r>
            <a:endParaRPr lang="en-US" dirty="0"/>
          </a:p>
          <a:p>
            <a:r>
              <a:rPr lang="en-US" b="1" u="sng" dirty="0">
                <a:hlinkClick r:id="rId5"/>
              </a:rPr>
              <a:t>https://www.geeksforgeeks.org/audio-recorder-in-android-with-example/</a:t>
            </a:r>
            <a:endParaRPr lang="en-US" dirty="0"/>
          </a:p>
          <a:p>
            <a:r>
              <a:rPr lang="en-US" b="1" u="sng" dirty="0">
                <a:hlinkClick r:id="rId6"/>
              </a:rPr>
              <a:t>https://www.geeksforgeeks.org/videos/how-to-build-a-voice-recorder-using-android/</a:t>
            </a:r>
            <a:endParaRPr lang="en-US" dirty="0"/>
          </a:p>
          <a:p>
            <a:r>
              <a:rPr lang="en-US" b="1" u="sng" dirty="0">
                <a:hlinkClick r:id="rId7"/>
              </a:rPr>
              <a:t>https://www.geeksforgeeks.org/how-to-get-current-location-in-android/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9672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smtClean="0"/>
              <a:t>Animation </a:t>
            </a:r>
            <a:r>
              <a:rPr lang="en-US" dirty="0"/>
              <a:t>API multimedia-audio/video playback, Record, location aware</a:t>
            </a:r>
            <a:r>
              <a:rPr lang="en-US" dirty="0"/>
              <a:t/>
            </a:r>
            <a:br>
              <a:rPr lang="en-US" dirty="0"/>
            </a:b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in Android with Example</a:t>
            </a:r>
          </a:p>
        </p:txBody>
      </p:sp>
      <p:sp>
        <p:nvSpPr>
          <p:cNvPr id="3" name="Content Placeholder 2"/>
          <p:cNvSpPr>
            <a:spLocks noGrp="1"/>
          </p:cNvSpPr>
          <p:nvPr>
            <p:ph idx="1"/>
          </p:nvPr>
        </p:nvSpPr>
        <p:spPr/>
        <p:txBody>
          <a:bodyPr/>
          <a:lstStyle/>
          <a:p>
            <a:r>
              <a:rPr lang="en-US" dirty="0"/>
              <a:t>Animation is the process of adding a motion effect to any view, image, or text. </a:t>
            </a:r>
            <a:endParaRPr lang="en-US" dirty="0" smtClean="0"/>
          </a:p>
          <a:p>
            <a:r>
              <a:rPr lang="en-US" dirty="0" smtClean="0"/>
              <a:t>With </a:t>
            </a:r>
            <a:r>
              <a:rPr lang="en-US" dirty="0"/>
              <a:t>the help of an animation, you can add motion or can change the shape of a specific view. </a:t>
            </a:r>
            <a:endParaRPr lang="en-US" dirty="0" smtClean="0"/>
          </a:p>
          <a:p>
            <a:r>
              <a:rPr lang="en-US" dirty="0" smtClean="0"/>
              <a:t>Animation </a:t>
            </a:r>
            <a:r>
              <a:rPr lang="en-US" dirty="0"/>
              <a:t>in Android is generally used to give your UI a rich look and feel. </a:t>
            </a:r>
            <a:endParaRPr lang="en-US" dirty="0"/>
          </a:p>
        </p:txBody>
      </p:sp>
    </p:spTree>
    <p:extLst>
      <p:ext uri="{BB962C8B-B14F-4D97-AF65-F5344CB8AC3E}">
        <p14:creationId xmlns:p14="http://schemas.microsoft.com/office/powerpoint/2010/main" val="93220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smtClean="0"/>
              <a:t>Property </a:t>
            </a:r>
            <a:r>
              <a:rPr lang="en-US" b="1" dirty="0"/>
              <a:t>Animation</a:t>
            </a:r>
            <a:endParaRPr lang="en-US" dirty="0"/>
          </a:p>
          <a:p>
            <a:pPr lvl="0"/>
            <a:r>
              <a:rPr lang="en-US" b="1" dirty="0"/>
              <a:t>View Animation</a:t>
            </a:r>
            <a:endParaRPr lang="en-US" dirty="0"/>
          </a:p>
          <a:p>
            <a:pPr lvl="0"/>
            <a:r>
              <a:rPr lang="en-US" b="1" dirty="0" err="1"/>
              <a:t>Drawable</a:t>
            </a:r>
            <a:r>
              <a:rPr lang="en-US" b="1" dirty="0"/>
              <a:t> Animation</a:t>
            </a:r>
            <a:endParaRPr lang="en-US" dirty="0"/>
          </a:p>
        </p:txBody>
      </p:sp>
      <p:sp>
        <p:nvSpPr>
          <p:cNvPr id="4" name="Title 3"/>
          <p:cNvSpPr>
            <a:spLocks noGrp="1"/>
          </p:cNvSpPr>
          <p:nvPr>
            <p:ph type="title"/>
          </p:nvPr>
        </p:nvSpPr>
        <p:spPr/>
        <p:txBody>
          <a:bodyPr/>
          <a:lstStyle/>
          <a:p>
            <a:r>
              <a:rPr lang="en-US" dirty="0"/>
              <a:t>The animations are basically of three types as follows: </a:t>
            </a:r>
            <a:br>
              <a:rPr lang="en-US" dirty="0"/>
            </a:br>
            <a:endParaRPr lang="en-US" dirty="0"/>
          </a:p>
        </p:txBody>
      </p:sp>
    </p:spTree>
    <p:extLst>
      <p:ext uri="{BB962C8B-B14F-4D97-AF65-F5344CB8AC3E}">
        <p14:creationId xmlns:p14="http://schemas.microsoft.com/office/powerpoint/2010/main" val="3934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Property Animation</a:t>
            </a:r>
            <a:endParaRPr lang="en-US" dirty="0"/>
          </a:p>
        </p:txBody>
      </p:sp>
      <p:sp>
        <p:nvSpPr>
          <p:cNvPr id="3" name="Content Placeholder 2"/>
          <p:cNvSpPr>
            <a:spLocks noGrp="1"/>
          </p:cNvSpPr>
          <p:nvPr>
            <p:ph idx="1"/>
          </p:nvPr>
        </p:nvSpPr>
        <p:spPr/>
        <p:txBody>
          <a:bodyPr/>
          <a:lstStyle/>
          <a:p>
            <a:r>
              <a:rPr lang="en-US" dirty="0" smtClean="0"/>
              <a:t>Property </a:t>
            </a:r>
            <a:r>
              <a:rPr lang="en-US" dirty="0"/>
              <a:t>Animation is one of the robust frameworks which allows animating almost everything. </a:t>
            </a:r>
            <a:endParaRPr lang="en-US" dirty="0" smtClean="0"/>
          </a:p>
          <a:p>
            <a:r>
              <a:rPr lang="en-US" dirty="0" smtClean="0"/>
              <a:t>This </a:t>
            </a:r>
            <a:r>
              <a:rPr lang="en-US" dirty="0"/>
              <a:t>is one of the powerful and flexible animations which was introduced in Android 3.0</a:t>
            </a:r>
            <a:r>
              <a:rPr lang="en-US" dirty="0" smtClean="0"/>
              <a:t>.</a:t>
            </a:r>
          </a:p>
          <a:p>
            <a:r>
              <a:rPr lang="en-US" dirty="0" smtClean="0"/>
              <a:t> </a:t>
            </a:r>
            <a:r>
              <a:rPr lang="en-US" dirty="0"/>
              <a:t>Property animation can be used to add any animation in the </a:t>
            </a:r>
            <a:r>
              <a:rPr lang="en-US" u="sng" dirty="0" err="1">
                <a:hlinkClick r:id="rId2"/>
              </a:rPr>
              <a:t>CheckBox</a:t>
            </a:r>
            <a:r>
              <a:rPr lang="en-US" dirty="0"/>
              <a:t>, </a:t>
            </a:r>
            <a:r>
              <a:rPr lang="en-US" u="sng" dirty="0" err="1">
                <a:hlinkClick r:id="rId3"/>
              </a:rPr>
              <a:t>RadioButtons</a:t>
            </a:r>
            <a:r>
              <a:rPr lang="en-US" dirty="0"/>
              <a:t>, and widgets other than any view.</a:t>
            </a:r>
          </a:p>
          <a:p>
            <a:endParaRPr lang="en-US" dirty="0"/>
          </a:p>
        </p:txBody>
      </p:sp>
    </p:spTree>
    <p:extLst>
      <p:ext uri="{BB962C8B-B14F-4D97-AF65-F5344CB8AC3E}">
        <p14:creationId xmlns:p14="http://schemas.microsoft.com/office/powerpoint/2010/main" val="23995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View Animation</a:t>
            </a:r>
            <a:br>
              <a:rPr lang="en-US" dirty="0"/>
            </a:br>
            <a:endParaRPr lang="en-US" dirty="0"/>
          </a:p>
        </p:txBody>
      </p:sp>
      <p:sp>
        <p:nvSpPr>
          <p:cNvPr id="3" name="Content Placeholder 2"/>
          <p:cNvSpPr>
            <a:spLocks noGrp="1"/>
          </p:cNvSpPr>
          <p:nvPr>
            <p:ph idx="1"/>
          </p:nvPr>
        </p:nvSpPr>
        <p:spPr/>
        <p:txBody>
          <a:bodyPr/>
          <a:lstStyle/>
          <a:p>
            <a:r>
              <a:rPr lang="en-US" dirty="0" smtClean="0"/>
              <a:t>View </a:t>
            </a:r>
            <a:r>
              <a:rPr lang="en-US" dirty="0"/>
              <a:t>Animation can be used to add animation to a specific view to perform </a:t>
            </a:r>
            <a:r>
              <a:rPr lang="en-US" dirty="0" err="1"/>
              <a:t>tweened</a:t>
            </a:r>
            <a:r>
              <a:rPr lang="en-US" dirty="0"/>
              <a:t> animation on views. </a:t>
            </a:r>
            <a:endParaRPr lang="en-US" dirty="0" smtClean="0"/>
          </a:p>
          <a:p>
            <a:r>
              <a:rPr lang="en-US" dirty="0" err="1" smtClean="0"/>
              <a:t>Tweened</a:t>
            </a:r>
            <a:r>
              <a:rPr lang="en-US" dirty="0" smtClean="0"/>
              <a:t> </a:t>
            </a:r>
            <a:r>
              <a:rPr lang="en-US" dirty="0"/>
              <a:t>animation calculates animation information such as size, rotation, start point, and endpoint. </a:t>
            </a:r>
            <a:endParaRPr lang="en-US" dirty="0" smtClean="0"/>
          </a:p>
          <a:p>
            <a:r>
              <a:rPr lang="en-US" dirty="0" smtClean="0"/>
              <a:t>These </a:t>
            </a:r>
            <a:r>
              <a:rPr lang="en-US" dirty="0"/>
              <a:t>animations are slower and less flexible. An example of View animation can be used if we want to expand a specific layout in that place we can use View Animation</a:t>
            </a:r>
            <a:r>
              <a:rPr lang="en-US" dirty="0" smtClean="0"/>
              <a:t>.</a:t>
            </a:r>
          </a:p>
          <a:p>
            <a:r>
              <a:rPr lang="en-US" dirty="0" smtClean="0"/>
              <a:t> </a:t>
            </a:r>
            <a:r>
              <a:rPr lang="en-US" dirty="0"/>
              <a:t>The example of View Animation can be seen in Expandable </a:t>
            </a:r>
            <a:r>
              <a:rPr lang="en-US" dirty="0" err="1"/>
              <a:t>RecyclerView</a:t>
            </a:r>
            <a:r>
              <a:rPr lang="en-US" dirty="0" smtClean="0"/>
              <a:t>.</a:t>
            </a:r>
          </a:p>
          <a:p>
            <a:endParaRPr lang="en-US" dirty="0"/>
          </a:p>
        </p:txBody>
      </p:sp>
    </p:spTree>
    <p:extLst>
      <p:ext uri="{BB962C8B-B14F-4D97-AF65-F5344CB8AC3E}">
        <p14:creationId xmlns:p14="http://schemas.microsoft.com/office/powerpoint/2010/main" val="161173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Drawable</a:t>
            </a:r>
            <a:r>
              <a:rPr lang="en-US" dirty="0"/>
              <a:t> Animation</a:t>
            </a:r>
            <a:endParaRPr lang="en-US" dirty="0"/>
          </a:p>
        </p:txBody>
      </p:sp>
      <p:sp>
        <p:nvSpPr>
          <p:cNvPr id="3" name="Content Placeholder 2"/>
          <p:cNvSpPr>
            <a:spLocks noGrp="1"/>
          </p:cNvSpPr>
          <p:nvPr>
            <p:ph idx="1"/>
          </p:nvPr>
        </p:nvSpPr>
        <p:spPr/>
        <p:txBody>
          <a:bodyPr/>
          <a:lstStyle/>
          <a:p>
            <a:r>
              <a:rPr lang="en-US" dirty="0" err="1" smtClean="0"/>
              <a:t>Drawable</a:t>
            </a:r>
            <a:r>
              <a:rPr lang="en-US" dirty="0" smtClean="0"/>
              <a:t> </a:t>
            </a:r>
            <a:r>
              <a:rPr lang="en-US" dirty="0"/>
              <a:t>Animation is used if you want to animate one image over another. </a:t>
            </a:r>
            <a:endParaRPr lang="en-US" dirty="0" smtClean="0"/>
          </a:p>
          <a:p>
            <a:r>
              <a:rPr lang="en-US" dirty="0" smtClean="0"/>
              <a:t>The </a:t>
            </a:r>
            <a:r>
              <a:rPr lang="en-US" dirty="0"/>
              <a:t>simple way to understand is to animate </a:t>
            </a:r>
            <a:r>
              <a:rPr lang="en-US" dirty="0" err="1"/>
              <a:t>drawable</a:t>
            </a:r>
            <a:r>
              <a:rPr lang="en-US" dirty="0"/>
              <a:t> is to load the series of </a:t>
            </a:r>
            <a:r>
              <a:rPr lang="en-US" dirty="0" err="1"/>
              <a:t>drawable</a:t>
            </a:r>
            <a:r>
              <a:rPr lang="en-US" dirty="0"/>
              <a:t> one after another to create an animation. </a:t>
            </a:r>
            <a:endParaRPr lang="en-US" dirty="0" smtClean="0"/>
          </a:p>
          <a:p>
            <a:r>
              <a:rPr lang="en-US" dirty="0" smtClean="0"/>
              <a:t>A </a:t>
            </a:r>
            <a:r>
              <a:rPr lang="en-US" dirty="0"/>
              <a:t>simple example of </a:t>
            </a:r>
            <a:r>
              <a:rPr lang="en-US" dirty="0" err="1"/>
              <a:t>drawable</a:t>
            </a:r>
            <a:r>
              <a:rPr lang="en-US" dirty="0"/>
              <a:t> animation can be seen in many apps Splash screen on apps logo animation.</a:t>
            </a:r>
          </a:p>
          <a:p>
            <a:endParaRPr lang="en-US" dirty="0"/>
          </a:p>
        </p:txBody>
      </p:sp>
    </p:spTree>
    <p:extLst>
      <p:ext uri="{BB962C8B-B14F-4D97-AF65-F5344CB8AC3E}">
        <p14:creationId xmlns:p14="http://schemas.microsoft.com/office/powerpoint/2010/main" val="138453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Animation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4439787"/>
              </p:ext>
            </p:extLst>
          </p:nvPr>
        </p:nvGraphicFramePr>
        <p:xfrm>
          <a:off x="1219200" y="1752600"/>
          <a:ext cx="10664826" cy="1337310"/>
        </p:xfrm>
        <a:graphic>
          <a:graphicData uri="http://schemas.openxmlformats.org/drawingml/2006/table">
            <a:tbl>
              <a:tblPr firstRow="1" bandRow="1">
                <a:tableStyleId>{5C22544A-7EE6-4342-B048-85BDC9FD1C3A}</a:tableStyleId>
              </a:tblPr>
              <a:tblGrid>
                <a:gridCol w="5332413"/>
                <a:gridCol w="5332413"/>
              </a:tblGrid>
              <a:tr h="370840">
                <a:tc>
                  <a:txBody>
                    <a:bodyPr/>
                    <a:lstStyle/>
                    <a:p>
                      <a:pPr marL="0" marR="0" algn="ctr" fontAlgn="base">
                        <a:lnSpc>
                          <a:spcPct val="115000"/>
                        </a:lnSpc>
                        <a:spcBef>
                          <a:spcPts val="0"/>
                        </a:spcBef>
                        <a:spcAft>
                          <a:spcPts val="750"/>
                        </a:spcAft>
                      </a:pPr>
                      <a:r>
                        <a:rPr lang="en-US" sz="1100" dirty="0">
                          <a:effectLst/>
                          <a:latin typeface="Calibri"/>
                          <a:ea typeface="Times New Roman"/>
                        </a:rPr>
                        <a:t>Methods</a:t>
                      </a:r>
                    </a:p>
                  </a:txBody>
                  <a:tcPr marL="95250" marR="95250" marT="95250" marB="95250" anchor="b"/>
                </a:tc>
                <a:tc>
                  <a:txBody>
                    <a:bodyPr/>
                    <a:lstStyle/>
                    <a:p>
                      <a:pPr marL="0" marR="0" algn="ctr" fontAlgn="base">
                        <a:lnSpc>
                          <a:spcPct val="115000"/>
                        </a:lnSpc>
                        <a:spcBef>
                          <a:spcPts val="0"/>
                        </a:spcBef>
                        <a:spcAft>
                          <a:spcPts val="750"/>
                        </a:spcAft>
                      </a:pPr>
                      <a:r>
                        <a:rPr lang="en-US" sz="1100" dirty="0">
                          <a:effectLst/>
                          <a:latin typeface="Calibri"/>
                          <a:ea typeface="Times New Roman"/>
                        </a:rPr>
                        <a:t>Description</a:t>
                      </a:r>
                    </a:p>
                  </a:txBody>
                  <a:tcPr marL="95250" marR="95250" marT="95250" marB="95250" anchor="b"/>
                </a:tc>
              </a:tr>
              <a:tr h="370840">
                <a:tc>
                  <a:txBody>
                    <a:bodyPr/>
                    <a:lstStyle/>
                    <a:p>
                      <a:pPr marL="0" marR="0">
                        <a:lnSpc>
                          <a:spcPct val="115000"/>
                        </a:lnSpc>
                        <a:spcBef>
                          <a:spcPts val="0"/>
                        </a:spcBef>
                        <a:spcAft>
                          <a:spcPts val="1000"/>
                        </a:spcAft>
                      </a:pPr>
                      <a:r>
                        <a:rPr lang="en-US" sz="1200" dirty="0" err="1">
                          <a:effectLst/>
                          <a:latin typeface="Times New Roman"/>
                          <a:ea typeface="Calibri"/>
                          <a:cs typeface="Times New Roman"/>
                        </a:rPr>
                        <a:t>startAnimation</a:t>
                      </a:r>
                      <a:r>
                        <a:rPr lang="en-US" sz="1200" dirty="0">
                          <a:effectLst/>
                          <a:latin typeface="Times New Roman"/>
                          <a:ea typeface="Calibri"/>
                          <a:cs typeface="Times New Roman"/>
                        </a:rPr>
                        <a:t>()</a:t>
                      </a:r>
                      <a:endParaRPr lang="en-US" sz="1100" dirty="0">
                        <a:effectLst/>
                        <a:latin typeface="Calibri"/>
                        <a:ea typeface="Calibri"/>
                        <a:cs typeface="Times New Roman"/>
                      </a:endParaRPr>
                    </a:p>
                  </a:txBody>
                  <a:tcPr marL="95250" marR="95250" marT="133350" marB="133350" anchor="b"/>
                </a:tc>
                <a:tc>
                  <a:txBody>
                    <a:bodyPr/>
                    <a:lstStyle/>
                    <a:p>
                      <a:pPr marL="0" marR="0">
                        <a:lnSpc>
                          <a:spcPct val="115000"/>
                        </a:lnSpc>
                        <a:spcBef>
                          <a:spcPts val="0"/>
                        </a:spcBef>
                        <a:spcAft>
                          <a:spcPts val="1000"/>
                        </a:spcAft>
                      </a:pPr>
                      <a:r>
                        <a:rPr lang="en-US" sz="1200">
                          <a:effectLst/>
                          <a:latin typeface="Times New Roman"/>
                          <a:ea typeface="Calibri"/>
                          <a:cs typeface="Times New Roman"/>
                        </a:rPr>
                        <a:t>This method will start the animation. </a:t>
                      </a:r>
                      <a:endParaRPr lang="en-US" sz="1100">
                        <a:effectLst/>
                        <a:latin typeface="Calibri"/>
                        <a:ea typeface="Calibri"/>
                        <a:cs typeface="Times New Roman"/>
                      </a:endParaRPr>
                    </a:p>
                  </a:txBody>
                  <a:tcPr marL="95250" marR="95250" marT="133350" marB="133350" anchor="b"/>
                </a:tc>
              </a:tr>
              <a:tr h="370840">
                <a:tc>
                  <a:txBody>
                    <a:bodyPr/>
                    <a:lstStyle/>
                    <a:p>
                      <a:pPr marL="0" marR="0">
                        <a:lnSpc>
                          <a:spcPct val="115000"/>
                        </a:lnSpc>
                        <a:spcBef>
                          <a:spcPts val="0"/>
                        </a:spcBef>
                        <a:spcAft>
                          <a:spcPts val="1000"/>
                        </a:spcAft>
                      </a:pPr>
                      <a:r>
                        <a:rPr lang="en-US" sz="1200">
                          <a:effectLst/>
                          <a:latin typeface="Times New Roman"/>
                          <a:ea typeface="Calibri"/>
                          <a:cs typeface="Times New Roman"/>
                        </a:rPr>
                        <a:t>clearAnimation()</a:t>
                      </a:r>
                      <a:endParaRPr lang="en-US" sz="1100">
                        <a:effectLst/>
                        <a:latin typeface="Calibri"/>
                        <a:ea typeface="Calibri"/>
                        <a:cs typeface="Times New Roman"/>
                      </a:endParaRPr>
                    </a:p>
                  </a:txBody>
                  <a:tcPr marL="95250" marR="95250" marT="133350" marB="133350" anchor="b"/>
                </a:tc>
                <a:tc>
                  <a:txBody>
                    <a:bodyPr/>
                    <a:lstStyle/>
                    <a:p>
                      <a:pPr marL="0" marR="0">
                        <a:lnSpc>
                          <a:spcPct val="115000"/>
                        </a:lnSpc>
                        <a:spcBef>
                          <a:spcPts val="0"/>
                        </a:spcBef>
                        <a:spcAft>
                          <a:spcPts val="1000"/>
                        </a:spcAft>
                      </a:pPr>
                      <a:r>
                        <a:rPr lang="en-US" sz="1200" dirty="0">
                          <a:effectLst/>
                          <a:latin typeface="Times New Roman"/>
                          <a:ea typeface="Calibri"/>
                          <a:cs typeface="Times New Roman"/>
                        </a:rPr>
                        <a:t>This method will clear the animation running on a specific view. </a:t>
                      </a:r>
                      <a:endParaRPr lang="en-US" sz="1100" dirty="0">
                        <a:effectLst/>
                        <a:latin typeface="Calibri"/>
                        <a:ea typeface="Calibri"/>
                        <a:cs typeface="Times New Roman"/>
                      </a:endParaRPr>
                    </a:p>
                  </a:txBody>
                  <a:tcPr marL="95250" marR="95250" marT="133350" marB="133350" anchor="b"/>
                </a:tc>
              </a:tr>
            </a:tbl>
          </a:graphicData>
        </a:graphic>
      </p:graphicFrame>
    </p:spTree>
    <p:extLst>
      <p:ext uri="{BB962C8B-B14F-4D97-AF65-F5344CB8AC3E}">
        <p14:creationId xmlns:p14="http://schemas.microsoft.com/office/powerpoint/2010/main" val="287807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Recorder in Android with Example</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Android for recording audio or video, there is a built-in class called </a:t>
            </a:r>
            <a:r>
              <a:rPr lang="en-US" b="1" dirty="0" err="1"/>
              <a:t>MediaRecorder</a:t>
            </a:r>
            <a:r>
              <a:rPr lang="en-US" dirty="0" smtClean="0"/>
              <a:t>.</a:t>
            </a:r>
          </a:p>
          <a:p>
            <a:r>
              <a:rPr lang="en-US" dirty="0" smtClean="0"/>
              <a:t> </a:t>
            </a:r>
            <a:r>
              <a:rPr lang="en-US" dirty="0"/>
              <a:t>This class in Android helps to easily record video and audio files. </a:t>
            </a:r>
            <a:endParaRPr lang="en-US" dirty="0" smtClean="0"/>
          </a:p>
          <a:p>
            <a:r>
              <a:rPr lang="en-US" dirty="0" smtClean="0"/>
              <a:t>The </a:t>
            </a:r>
            <a:r>
              <a:rPr lang="en-US" dirty="0"/>
              <a:t>Android multimedia framework provides built-in support for capturing and encoding common audio and video formats. </a:t>
            </a:r>
            <a:endParaRPr lang="en-US" dirty="0" smtClean="0"/>
          </a:p>
          <a:p>
            <a:r>
              <a:rPr lang="en-US" dirty="0" smtClean="0"/>
              <a:t>In </a:t>
            </a:r>
            <a:r>
              <a:rPr lang="en-US" dirty="0"/>
              <a:t>android for recording audio, we will use a device microphone along with </a:t>
            </a:r>
            <a:r>
              <a:rPr lang="en-US" b="1" dirty="0" err="1"/>
              <a:t>MediaRecorder</a:t>
            </a:r>
            <a:r>
              <a:rPr lang="en-US" b="1" dirty="0"/>
              <a:t> </a:t>
            </a:r>
            <a:r>
              <a:rPr lang="en-US" dirty="0"/>
              <a:t>Class and for recording video, we will use the user’s device Camera and </a:t>
            </a:r>
            <a:r>
              <a:rPr lang="en-US" b="1" dirty="0" err="1"/>
              <a:t>MediaRecorder</a:t>
            </a:r>
            <a:r>
              <a:rPr lang="en-US" b="1" dirty="0"/>
              <a:t> </a:t>
            </a:r>
            <a:r>
              <a:rPr lang="en-US" dirty="0"/>
              <a:t>Class.</a:t>
            </a:r>
          </a:p>
          <a:p>
            <a:endParaRPr lang="en-US" dirty="0"/>
          </a:p>
        </p:txBody>
      </p:sp>
    </p:spTree>
    <p:extLst>
      <p:ext uri="{BB962C8B-B14F-4D97-AF65-F5344CB8AC3E}">
        <p14:creationId xmlns:p14="http://schemas.microsoft.com/office/powerpoint/2010/main" val="3846136722"/>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649</Words>
  <Application>Microsoft Office PowerPoint</Application>
  <PresentationFormat>Custom</PresentationFormat>
  <Paragraphs>98</Paragraphs>
  <Slides>17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FORMAT_PPT</vt:lpstr>
      <vt:lpstr>CorelDRAW</vt:lpstr>
      <vt:lpstr>PowerPoint Presentation</vt:lpstr>
      <vt:lpstr>Animation API multimedia-audio/video playback, Record, location aware </vt:lpstr>
      <vt:lpstr>Animation in Android with Example</vt:lpstr>
      <vt:lpstr>The animations are basically of three types as follows:  </vt:lpstr>
      <vt:lpstr>1. Property Animation</vt:lpstr>
      <vt:lpstr>2. View Animation </vt:lpstr>
      <vt:lpstr>3. Drawable Animation</vt:lpstr>
      <vt:lpstr>Important Methods of Animation  </vt:lpstr>
      <vt:lpstr>Audio Recorder in Android with Example </vt:lpstr>
      <vt:lpstr>  Important Methods of Media Recorder Class </vt:lpstr>
      <vt:lpstr>How to Get Current Location in Android?   </vt:lpstr>
      <vt:lpstr>How to build a Video Player using Android Studio. </vt:lpstr>
      <vt:lpstr>Steps to build a Video Player:</vt:lpstr>
      <vt:lpstr>PowerPoint Presentation</vt:lpstr>
      <vt:lpstr>Note: First video will start playing as soon as application gets launch. This is because we are giving call to setVideo() from inside onCreate() and then inside setVideo(), it is calling vw.start(), where vw is VideoView. </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21</cp:revision>
  <dcterms:created xsi:type="dcterms:W3CDTF">2021-01-02T06:26:00Z</dcterms:created>
  <dcterms:modified xsi:type="dcterms:W3CDTF">2023-01-21T06:21:08Z</dcterms:modified>
</cp:coreProperties>
</file>