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
  </p:notesMasterIdLst>
  <p:sldIdLst>
    <p:sldId id="326" r:id="rId3"/>
    <p:sldId id="256" r:id="rId4"/>
    <p:sldId id="328" r:id="rId5"/>
    <p:sldId id="329" r:id="rId6"/>
    <p:sldId id="330" r:id="rId7"/>
    <p:sldId id="331" r:id="rId8"/>
    <p:sldId id="332" r:id="rId9"/>
    <p:sldId id="327" r:id="rId1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3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68" y="-192"/>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1/22/2023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extLst>
      <p:ext uri="{BB962C8B-B14F-4D97-AF65-F5344CB8AC3E}">
        <p14:creationId xmlns:p14="http://schemas.microsoft.com/office/powerpoint/2010/main" val="2238000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15289-16C7-4B75-A914-702E2746BFA3}" type="slidenum">
              <a:rPr lang="en-US" smtClean="0"/>
              <a:pPr/>
              <a:t>1</a:t>
            </a:fld>
            <a:endParaRPr lang="en-US"/>
          </a:p>
        </p:txBody>
      </p:sp>
    </p:spTree>
    <p:extLst>
      <p:ext uri="{BB962C8B-B14F-4D97-AF65-F5344CB8AC3E}">
        <p14:creationId xmlns:p14="http://schemas.microsoft.com/office/powerpoint/2010/main" val="2343597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0415" y="274639"/>
            <a:ext cx="3654531"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589" y="274639"/>
            <a:ext cx="1076468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latin typeface="Times New Roman" pitchFamily="18" charset="0"/>
                <a:cs typeface="Times New Roman" pitchFamily="18" charset="0"/>
              </a:defRPr>
            </a:lvl1pPr>
          </a:lstStyle>
          <a:p>
            <a:r>
              <a:rPr lang="en-US" dirty="0"/>
              <a:t>Click to edit Master title style</a:t>
            </a:r>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000">
                <a:latin typeface="Times New Roman" pitchFamily="18" charset="0"/>
                <a:cs typeface="Times New Roman" pitchFamily="18" charset="0"/>
              </a:defRPr>
            </a:lvl1pPr>
            <a:lvl2pPr>
              <a:defRPr sz="2000">
                <a:latin typeface="Times New Roman" pitchFamily="18" charset="0"/>
                <a:cs typeface="Times New Roman" pitchFamily="18" charset="0"/>
              </a:defRPr>
            </a:lvl2pPr>
            <a:lvl3pPr>
              <a:defRPr sz="2000">
                <a:latin typeface="Times New Roman" pitchFamily="18" charset="0"/>
                <a:cs typeface="Times New Roman" pitchFamily="18" charset="0"/>
              </a:defRPr>
            </a:lvl3pPr>
            <a:lvl4pPr>
              <a:defRPr sz="2000">
                <a:latin typeface="Times New Roman" pitchFamily="18" charset="0"/>
                <a:cs typeface="Times New Roman" pitchFamily="18" charset="0"/>
              </a:defRPr>
            </a:lvl4pPr>
            <a:lvl5pPr>
              <a:defRPr sz="2000">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a:t>Click icon to add picture</a:t>
            </a:r>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353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415492" y="1587060"/>
            <a:ext cx="5331811" cy="4555200"/>
          </a:xfrm>
          <a:prstGeom prst="rect">
            <a:avLst/>
          </a:prstGeom>
        </p:spPr>
        <p:txBody>
          <a:bodyPr spcFirstLastPara="1" wrap="square" lIns="91425" tIns="91425" rIns="91425" bIns="91425" anchor="t" anchorCtr="0"/>
          <a:lstStyle>
            <a:lvl1pPr marL="609448" lvl="0" indent="-507873">
              <a:lnSpc>
                <a:spcPct val="115000"/>
              </a:lnSpc>
              <a:spcBef>
                <a:spcPts val="0"/>
              </a:spcBef>
              <a:spcAft>
                <a:spcPts val="0"/>
              </a:spcAft>
              <a:buSzPts val="2400"/>
              <a:buChar char="●"/>
              <a:defRPr/>
            </a:lvl1pPr>
            <a:lvl2pPr marL="1218895" lvl="1" indent="-457086">
              <a:spcBef>
                <a:spcPts val="0"/>
              </a:spcBef>
              <a:spcAft>
                <a:spcPts val="0"/>
              </a:spcAft>
              <a:buSzPts val="1800"/>
              <a:buChar char="○"/>
              <a:defRPr/>
            </a:lvl2pPr>
            <a:lvl3pPr marL="1828343" lvl="2" indent="-406298">
              <a:spcBef>
                <a:spcPts val="0"/>
              </a:spcBef>
              <a:spcAft>
                <a:spcPts val="0"/>
              </a:spcAft>
              <a:buSzPts val="1200"/>
              <a:buChar char="■"/>
              <a:defRPr sz="1600"/>
            </a:lvl3pPr>
            <a:lvl4pPr marL="2437790" lvl="3" indent="-406298">
              <a:spcBef>
                <a:spcPts val="0"/>
              </a:spcBef>
              <a:spcAft>
                <a:spcPts val="0"/>
              </a:spcAft>
              <a:buSzPts val="1200"/>
              <a:buChar char="●"/>
              <a:defRPr sz="1600"/>
            </a:lvl4pPr>
            <a:lvl5pPr marL="3047238" lvl="4" indent="-406298">
              <a:spcBef>
                <a:spcPts val="2133"/>
              </a:spcBef>
              <a:spcAft>
                <a:spcPts val="0"/>
              </a:spcAft>
              <a:buSzPts val="1200"/>
              <a:buChar char="○"/>
              <a:defRPr sz="1600"/>
            </a:lvl5pPr>
            <a:lvl6pPr marL="3656686" lvl="5" indent="-406298">
              <a:spcBef>
                <a:spcPts val="2133"/>
              </a:spcBef>
              <a:spcAft>
                <a:spcPts val="0"/>
              </a:spcAft>
              <a:buSzPts val="1200"/>
              <a:buChar char="■"/>
              <a:defRPr sz="1600"/>
            </a:lvl6pPr>
            <a:lvl7pPr marL="4266133" lvl="6" indent="-406298">
              <a:spcBef>
                <a:spcPts val="2133"/>
              </a:spcBef>
              <a:spcAft>
                <a:spcPts val="0"/>
              </a:spcAft>
              <a:buSzPts val="1200"/>
              <a:buChar char="●"/>
              <a:defRPr sz="1600"/>
            </a:lvl7pPr>
            <a:lvl8pPr marL="4875581" lvl="7" indent="-406298">
              <a:spcBef>
                <a:spcPts val="2133"/>
              </a:spcBef>
              <a:spcAft>
                <a:spcPts val="0"/>
              </a:spcAft>
              <a:buSzPts val="1200"/>
              <a:buChar char="○"/>
              <a:defRPr sz="1600"/>
            </a:lvl8pPr>
            <a:lvl9pPr marL="5485028" lvl="8" indent="-406298">
              <a:spcBef>
                <a:spcPts val="2133"/>
              </a:spcBef>
              <a:spcAft>
                <a:spcPts val="2133"/>
              </a:spcAft>
              <a:buSzPts val="1200"/>
              <a:buChar char="■"/>
              <a:defRPr sz="1600"/>
            </a:lvl9pPr>
          </a:lstStyle>
          <a:p>
            <a:endParaRPr/>
          </a:p>
        </p:txBody>
      </p:sp>
      <p:sp>
        <p:nvSpPr>
          <p:cNvPr id="29" name="Shape 29"/>
          <p:cNvSpPr txBox="1">
            <a:spLocks noGrp="1"/>
          </p:cNvSpPr>
          <p:nvPr>
            <p:ph type="body" idx="2"/>
          </p:nvPr>
        </p:nvSpPr>
        <p:spPr>
          <a:xfrm>
            <a:off x="6441522" y="1587060"/>
            <a:ext cx="5331811" cy="4555200"/>
          </a:xfrm>
          <a:prstGeom prst="rect">
            <a:avLst/>
          </a:prstGeom>
        </p:spPr>
        <p:txBody>
          <a:bodyPr spcFirstLastPara="1" wrap="square" lIns="91425" tIns="91425" rIns="91425" bIns="91425" anchor="t" anchorCtr="0"/>
          <a:lstStyle>
            <a:lvl1pPr marL="609448" lvl="0" indent="-507873">
              <a:spcBef>
                <a:spcPts val="0"/>
              </a:spcBef>
              <a:spcAft>
                <a:spcPts val="0"/>
              </a:spcAft>
              <a:buSzPts val="2400"/>
              <a:buChar char="●"/>
              <a:defRPr/>
            </a:lvl1pPr>
            <a:lvl2pPr marL="1218895" lvl="1" indent="-457086">
              <a:spcBef>
                <a:spcPts val="0"/>
              </a:spcBef>
              <a:spcAft>
                <a:spcPts val="0"/>
              </a:spcAft>
              <a:buSzPts val="1800"/>
              <a:buChar char="○"/>
              <a:defRPr/>
            </a:lvl2pPr>
            <a:lvl3pPr marL="1828343" lvl="2" indent="-406298">
              <a:spcBef>
                <a:spcPts val="0"/>
              </a:spcBef>
              <a:spcAft>
                <a:spcPts val="0"/>
              </a:spcAft>
              <a:buSzPts val="1200"/>
              <a:buChar char="■"/>
              <a:defRPr sz="1600"/>
            </a:lvl3pPr>
            <a:lvl4pPr marL="2437790" lvl="3" indent="-406298">
              <a:spcBef>
                <a:spcPts val="0"/>
              </a:spcBef>
              <a:spcAft>
                <a:spcPts val="0"/>
              </a:spcAft>
              <a:buSzPts val="1200"/>
              <a:buChar char="●"/>
              <a:defRPr sz="1600"/>
            </a:lvl4pPr>
            <a:lvl5pPr marL="3047238" lvl="4" indent="-406298">
              <a:spcBef>
                <a:spcPts val="2133"/>
              </a:spcBef>
              <a:spcAft>
                <a:spcPts val="0"/>
              </a:spcAft>
              <a:buSzPts val="1200"/>
              <a:buChar char="○"/>
              <a:defRPr sz="1600"/>
            </a:lvl5pPr>
            <a:lvl6pPr marL="3656686" lvl="5" indent="-406298">
              <a:spcBef>
                <a:spcPts val="2133"/>
              </a:spcBef>
              <a:spcAft>
                <a:spcPts val="0"/>
              </a:spcAft>
              <a:buSzPts val="1200"/>
              <a:buChar char="■"/>
              <a:defRPr sz="1600"/>
            </a:lvl6pPr>
            <a:lvl7pPr marL="4266133" lvl="6" indent="-406298">
              <a:spcBef>
                <a:spcPts val="2133"/>
              </a:spcBef>
              <a:spcAft>
                <a:spcPts val="0"/>
              </a:spcAft>
              <a:buSzPts val="1200"/>
              <a:buChar char="●"/>
              <a:defRPr sz="1600"/>
            </a:lvl7pPr>
            <a:lvl8pPr marL="4875581" lvl="7" indent="-406298">
              <a:spcBef>
                <a:spcPts val="2133"/>
              </a:spcBef>
              <a:spcAft>
                <a:spcPts val="0"/>
              </a:spcAft>
              <a:buSzPts val="1200"/>
              <a:buChar char="○"/>
              <a:defRPr sz="1600"/>
            </a:lvl8pPr>
            <a:lvl9pPr marL="5485028" lvl="8" indent="-406298">
              <a:spcBef>
                <a:spcPts val="2133"/>
              </a:spcBef>
              <a:spcAft>
                <a:spcPts val="2133"/>
              </a:spcAft>
              <a:buSzPts val="1200"/>
              <a:buChar char="■"/>
              <a:defRPr sz="1600"/>
            </a:lvl9pPr>
          </a:lstStyle>
          <a:p>
            <a:endParaRPr/>
          </a:p>
        </p:txBody>
      </p:sp>
      <p:sp>
        <p:nvSpPr>
          <p:cNvPr id="30" name="Shape 30"/>
          <p:cNvSpPr txBox="1">
            <a:spLocks noGrp="1"/>
          </p:cNvSpPr>
          <p:nvPr>
            <p:ph type="sldNum" idx="12"/>
          </p:nvPr>
        </p:nvSpPr>
        <p:spPr>
          <a:xfrm>
            <a:off x="11293669" y="6319223"/>
            <a:ext cx="731409"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31" name="Shape 31"/>
          <p:cNvSpPr/>
          <p:nvPr/>
        </p:nvSpPr>
        <p:spPr>
          <a:xfrm>
            <a:off x="-14929" y="-50433"/>
            <a:ext cx="12203621" cy="1358000"/>
          </a:xfrm>
          <a:prstGeom prst="rect">
            <a:avLst/>
          </a:prstGeom>
          <a:solidFill>
            <a:srgbClr val="4CAF50"/>
          </a:solidFill>
          <a:ln>
            <a:noFill/>
          </a:ln>
        </p:spPr>
        <p:txBody>
          <a:bodyPr spcFirstLastPara="1" wrap="square" lIns="121868" tIns="121868" rIns="121868" bIns="121868" anchor="ctr" anchorCtr="0">
            <a:noAutofit/>
          </a:bodyPr>
          <a:lstStyle/>
          <a:p>
            <a:pPr marL="0" lvl="0" indent="0">
              <a:spcBef>
                <a:spcPts val="0"/>
              </a:spcBef>
              <a:spcAft>
                <a:spcPts val="0"/>
              </a:spcAft>
              <a:buNone/>
            </a:pPr>
            <a:endParaRPr sz="2399"/>
          </a:p>
        </p:txBody>
      </p:sp>
      <p:sp>
        <p:nvSpPr>
          <p:cNvPr id="32" name="Shape 32"/>
          <p:cNvSpPr txBox="1">
            <a:spLocks noGrp="1"/>
          </p:cNvSpPr>
          <p:nvPr>
            <p:ph type="title"/>
          </p:nvPr>
        </p:nvSpPr>
        <p:spPr>
          <a:xfrm>
            <a:off x="415492" y="227760"/>
            <a:ext cx="11357841" cy="763600"/>
          </a:xfrm>
          <a:prstGeom prst="rect">
            <a:avLst/>
          </a:prstGeom>
        </p:spPr>
        <p:txBody>
          <a:bodyPr spcFirstLastPara="1" wrap="square" lIns="91425" tIns="91425" rIns="91425" bIns="91425" anchor="t" anchorCtr="0"/>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762364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589" y="1600201"/>
            <a:ext cx="720960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5341" y="1600201"/>
            <a:ext cx="720960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cuchd.in/"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hyperlink" Target="http://www.cuchd.in/" TargetMode="External"/><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3B150-B43E-436C-BF26-E2B2C3AE8676}" type="slidenum">
              <a:rPr lang="en-US" smtClean="0"/>
              <a:pPr/>
              <a:t>‹#›</a:t>
            </a:fld>
            <a:endParaRPr lang="en-US"/>
          </a:p>
        </p:txBody>
      </p:sp>
      <p:sp>
        <p:nvSpPr>
          <p:cNvPr id="7" name="Rectangle 6"/>
          <p:cNvSpPr/>
          <p:nvPr userDrawn="1"/>
        </p:nvSpPr>
        <p:spPr>
          <a:xfrm>
            <a:off x="30480" y="62506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3"/>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5"/>
          </p:cNvPr>
          <p:cNvPicPr>
            <a:picLocks noChangeAspect="1" noChangeArrowheads="1"/>
          </p:cNvPicPr>
          <p:nvPr/>
        </p:nvPicPr>
        <p:blipFill>
          <a:blip r:embed="rId16"/>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userDrawn="1"/>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7"/>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3" r:id="rId12"/>
    <p:sldLayoutId id="2147483674" r:id="rId13"/>
  </p:sldLayoutIdLst>
  <p:hf sldNum="0" hdr="0" ftr="0" dt="0"/>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WinDbg" TargetMode="External"/><Relationship Id="rId2" Type="http://schemas.openxmlformats.org/officeDocument/2006/relationships/hyperlink" Target="https://en.wikipedia.org/wiki/Radare2" TargetMode="External"/><Relationship Id="rId1" Type="http://schemas.openxmlformats.org/officeDocument/2006/relationships/slideLayout" Target="../slideLayouts/slideLayout13.xml"/><Relationship Id="rId4" Type="http://schemas.openxmlformats.org/officeDocument/2006/relationships/hyperlink" Target="https://en.wikipedia.org/wiki/Valgrind"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software-testing-basics/"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19097" y="5427343"/>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1749061" y="5901987"/>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094662" y="6508752"/>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8652556"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nvGraphicFramePr>
        <p:xfrm>
          <a:off x="1580003" y="3121722"/>
          <a:ext cx="2477292" cy="3148059"/>
        </p:xfrm>
        <a:graphic>
          <a:graphicData uri="http://schemas.openxmlformats.org/presentationml/2006/ole">
            <mc:AlternateContent xmlns:mc="http://schemas.openxmlformats.org/markup-compatibility/2006">
              <mc:Choice xmlns:v="urn:schemas-microsoft-com:vml" Requires="v">
                <p:oleObj spid="_x0000_s2056" name="CorelDRAW" r:id="rId4" imgW="2169000" imgH="2169360" progId="">
                  <p:embed/>
                </p:oleObj>
              </mc:Choice>
              <mc:Fallback>
                <p:oleObj name="CorelDRAW" r:id="rId4" imgW="2169000" imgH="2169360" progId="">
                  <p:embed/>
                  <p:pic>
                    <p:nvPicPr>
                      <p:cNvPr id="0" name=""/>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1580003" y="3121722"/>
                        <a:ext cx="2477292"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6696720" y="27674"/>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sp>
        <p:nvSpPr>
          <p:cNvPr id="45" name="Rectangle 44"/>
          <p:cNvSpPr/>
          <p:nvPr/>
        </p:nvSpPr>
        <p:spPr>
          <a:xfrm>
            <a:off x="3115469"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31491" y="24501"/>
            <a:ext cx="2894815" cy="1538254"/>
          </a:xfrm>
          <a:prstGeom prst="rect">
            <a:avLst/>
          </a:prstGeom>
        </p:spPr>
      </p:pic>
      <p:sp>
        <p:nvSpPr>
          <p:cNvPr id="43" name="Right Triangle 42"/>
          <p:cNvSpPr/>
          <p:nvPr/>
        </p:nvSpPr>
        <p:spPr>
          <a:xfrm rot="10800000" flipV="1">
            <a:off x="8894761" y="5334001"/>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683431" y="6029087"/>
            <a:ext cx="36964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686749"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3194580" y="1371600"/>
            <a:ext cx="6721214"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latin typeface="Arial Black" panose="020B0A04020102020204" pitchFamily="34" charset="0"/>
                <a:ea typeface="Calibri" panose="020F0502020204030204" pitchFamily="34" charset="0"/>
                <a:cs typeface="Times New Roman" pitchFamily="18" charset="0"/>
              </a:rPr>
              <a:t>Mobile Application Development(</a:t>
            </a:r>
            <a:r>
              <a:rPr lang="en-US" sz="2000" b="1" dirty="0"/>
              <a:t>20CST-355)</a:t>
            </a:r>
            <a:endParaRPr lang="en-US" sz="20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xmlns="" id="{8383B967-41CC-4702-9A6A-3CAB326C3F24}"/>
              </a:ext>
            </a:extLst>
          </p:cNvPr>
          <p:cNvSpPr txBox="1">
            <a:spLocks noChangeArrowheads="1"/>
          </p:cNvSpPr>
          <p:nvPr/>
        </p:nvSpPr>
        <p:spPr bwMode="auto">
          <a:xfrm>
            <a:off x="1761820" y="3950041"/>
            <a:ext cx="51054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a16="http://schemas.microsoft.com/office/drawing/2014/main" xmlns="" id="{AC6DB94B-BA01-4C3C-92C8-ABB949BCB39B}"/>
              </a:ext>
            </a:extLst>
          </p:cNvPr>
          <p:cNvSpPr txBox="1"/>
          <p:nvPr/>
        </p:nvSpPr>
        <p:spPr>
          <a:xfrm>
            <a:off x="2132012" y="4475274"/>
            <a:ext cx="7089619" cy="1908215"/>
          </a:xfrm>
          <a:prstGeom prst="rect">
            <a:avLst/>
          </a:prstGeom>
          <a:noFill/>
        </p:spPr>
        <p:txBody>
          <a:bodyPr wrap="square" rtlCol="0">
            <a:spAutoFit/>
          </a:bodyPr>
          <a:lstStyle/>
          <a:p>
            <a:r>
              <a:rPr lang="en-US" sz="2400" dirty="0" smtClean="0"/>
              <a:t>Debugging </a:t>
            </a:r>
            <a:r>
              <a:rPr lang="en-US" sz="2400" dirty="0"/>
              <a:t>Web Services</a:t>
            </a:r>
            <a:endParaRPr lang="en-US" sz="2400" dirty="0" smtClean="0"/>
          </a:p>
          <a:p>
            <a:endParaRPr lang="en-US" sz="2000" b="1" dirty="0" smtClean="0">
              <a:latin typeface="Arial Black" panose="020B0A04020102020204" pitchFamily="34" charset="0"/>
              <a:ea typeface="Calibri" panose="020F0502020204030204" pitchFamily="34" charset="0"/>
              <a:cs typeface="Times New Roman" pitchFamily="18" charset="0"/>
            </a:endParaRPr>
          </a:p>
          <a:p>
            <a:pPr defTabSz="622300">
              <a:lnSpc>
                <a:spcPct val="90000"/>
              </a:lnSpc>
              <a:spcBef>
                <a:spcPct val="0"/>
              </a:spcBef>
              <a:spcAft>
                <a:spcPct val="35000"/>
              </a:spcAft>
            </a:pPr>
            <a:r>
              <a:rPr lang="en-US" sz="2000" b="1" dirty="0" smtClean="0">
                <a:latin typeface="Arial Black" panose="020B0A04020102020204" pitchFamily="34" charset="0"/>
                <a:ea typeface="Calibri" panose="020F0502020204030204" pitchFamily="34" charset="0"/>
                <a:cs typeface="Times New Roman" pitchFamily="18" charset="0"/>
              </a:rPr>
              <a:t>Prepared </a:t>
            </a:r>
            <a:r>
              <a:rPr lang="en-US" sz="2000" b="1" dirty="0">
                <a:latin typeface="Arial Black" panose="020B0A04020102020204" pitchFamily="34" charset="0"/>
                <a:ea typeface="Calibri" panose="020F0502020204030204" pitchFamily="34" charset="0"/>
                <a:cs typeface="Times New Roman" pitchFamily="18" charset="0"/>
              </a:rPr>
              <a:t>by:</a:t>
            </a:r>
          </a:p>
          <a:p>
            <a:pPr defTabSz="622300">
              <a:lnSpc>
                <a:spcPct val="90000"/>
              </a:lnSpc>
              <a:spcBef>
                <a:spcPct val="0"/>
              </a:spcBef>
              <a:spcAft>
                <a:spcPct val="35000"/>
              </a:spcAft>
            </a:pPr>
            <a:r>
              <a:rPr lang="en-US" sz="2000" b="1" dirty="0" err="1">
                <a:latin typeface="Arial Black" panose="020B0A04020102020204" pitchFamily="34" charset="0"/>
                <a:ea typeface="Calibri" panose="020F0502020204030204" pitchFamily="34" charset="0"/>
                <a:cs typeface="Times New Roman" pitchFamily="18" charset="0"/>
              </a:rPr>
              <a:t>Parveen</a:t>
            </a:r>
            <a:r>
              <a:rPr lang="en-US" sz="2000" b="1" dirty="0">
                <a:latin typeface="Arial Black" panose="020B0A04020102020204" pitchFamily="34" charset="0"/>
                <a:ea typeface="Calibri" panose="020F0502020204030204" pitchFamily="34" charset="0"/>
                <a:cs typeface="Times New Roman" pitchFamily="18" charset="0"/>
              </a:rPr>
              <a:t> K</a:t>
            </a:r>
            <a:r>
              <a:rPr lang="en-US" sz="2000" b="1" dirty="0" smtClean="0">
                <a:latin typeface="Arial Black" panose="020B0A04020102020204" pitchFamily="34" charset="0"/>
                <a:ea typeface="Calibri" panose="020F0502020204030204" pitchFamily="34" charset="0"/>
                <a:cs typeface="Times New Roman" pitchFamily="18" charset="0"/>
              </a:rPr>
              <a:t>umar </a:t>
            </a:r>
            <a:r>
              <a:rPr lang="en-US" sz="2000" b="1" dirty="0">
                <a:latin typeface="Arial Black" panose="020B0A04020102020204" pitchFamily="34" charset="0"/>
                <a:ea typeface="Calibri" panose="020F0502020204030204" pitchFamily="34" charset="0"/>
                <a:cs typeface="Times New Roman" pitchFamily="18" charset="0"/>
              </a:rPr>
              <a:t>S</a:t>
            </a:r>
            <a:r>
              <a:rPr lang="en-US" sz="2000" b="1" dirty="0" smtClean="0">
                <a:latin typeface="Arial Black" panose="020B0A04020102020204" pitchFamily="34" charset="0"/>
                <a:ea typeface="Calibri" panose="020F0502020204030204" pitchFamily="34" charset="0"/>
                <a:cs typeface="Times New Roman" pitchFamily="18" charset="0"/>
              </a:rPr>
              <a:t>aini(E13339</a:t>
            </a:r>
            <a:r>
              <a:rPr lang="en-US" sz="2000" b="1" dirty="0">
                <a:latin typeface="Arial Black" panose="020B0A04020102020204" pitchFamily="34" charset="0"/>
                <a:ea typeface="Calibri" panose="020F0502020204030204" pitchFamily="34" charset="0"/>
                <a:cs typeface="Times New Roman" pitchFamily="18" charset="0"/>
              </a:rPr>
              <a:t>)</a:t>
            </a:r>
            <a:endParaRPr lang="en-US" sz="2000" b="1" dirty="0">
              <a:latin typeface="Arial Black" panose="020B0A04020102020204" pitchFamily="34" charset="0"/>
            </a:endParaRPr>
          </a:p>
          <a:p>
            <a:pPr algn="ctr"/>
            <a:endParaRPr lang="en-US" sz="2400" b="1" dirty="0"/>
          </a:p>
        </p:txBody>
      </p:sp>
    </p:spTree>
    <p:extLst>
      <p:ext uri="{BB962C8B-B14F-4D97-AF65-F5344CB8AC3E}">
        <p14:creationId xmlns:p14="http://schemas.microsoft.com/office/powerpoint/2010/main" val="2960795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 xmlns:a16="http://schemas.microsoft.com/office/drawing/2014/main" id="{F91F3E87-112B-41EC-A241-BDE8001ECB09}"/>
              </a:ext>
            </a:extLst>
          </p:cNvPr>
          <p:cNvSpPr>
            <a:spLocks noGrp="1" noChangeArrowheads="1"/>
          </p:cNvSpPr>
          <p:nvPr>
            <p:ph type="ctrTitle"/>
          </p:nvPr>
        </p:nvSpPr>
        <p:spPr/>
        <p:txBody>
          <a:bodyPr/>
          <a:lstStyle/>
          <a:p>
            <a:r>
              <a:rPr lang="en-US" dirty="0"/>
              <a:t>Debugging Web Services</a:t>
            </a:r>
            <a:endParaRPr lang="en-US" altLang="ko-KR" dirty="0"/>
          </a:p>
        </p:txBody>
      </p:sp>
      <p:sp>
        <p:nvSpPr>
          <p:cNvPr id="2051" name="Rectangle 3">
            <a:extLst>
              <a:ext uri="{FF2B5EF4-FFF2-40B4-BE49-F238E27FC236}">
                <a16:creationId xmlns="" xmlns:a16="http://schemas.microsoft.com/office/drawing/2014/main" id="{6FBA2382-2178-40A5-BDCA-13E02D1C3EC5}"/>
              </a:ext>
            </a:extLst>
          </p:cNvPr>
          <p:cNvSpPr>
            <a:spLocks noGrp="1" noChangeArrowheads="1"/>
          </p:cNvSpPr>
          <p:nvPr>
            <p:ph type="subTitle" idx="1"/>
          </p:nvPr>
        </p:nvSpPr>
        <p:spPr>
          <a:xfrm>
            <a:off x="1828324" y="3886200"/>
            <a:ext cx="8532178" cy="76200"/>
          </a:xfrm>
        </p:spPr>
        <p:txBody>
          <a:bodyPr/>
          <a:lstStyle/>
          <a:p>
            <a:endParaRPr lang="en-US" altLang="ko-KR" sz="24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D59356-27DC-483E-4628-42DEFBA6BA2F}"/>
              </a:ext>
            </a:extLst>
          </p:cNvPr>
          <p:cNvSpPr>
            <a:spLocks noGrp="1"/>
          </p:cNvSpPr>
          <p:nvPr>
            <p:ph type="title"/>
          </p:nvPr>
        </p:nvSpPr>
        <p:spPr/>
        <p:txBody>
          <a:bodyPr/>
          <a:lstStyle/>
          <a:p>
            <a:r>
              <a:rPr lang="en-IN" sz="2000" b="1"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Debugging Web Services</a:t>
            </a:r>
            <a:r>
              <a:rPr lang="en-IN" sz="1800" dirty="0">
                <a:effectLst/>
                <a:latin typeface="Calibri" panose="020F0502020204030204" pitchFamily="34" charset="0"/>
                <a:ea typeface="Calibri" panose="020F0502020204030204" pitchFamily="34" charset="0"/>
                <a:cs typeface="Mangal" panose="02040503050203030202" pitchFamily="18" charset="0"/>
              </a:rPr>
              <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 xmlns:a16="http://schemas.microsoft.com/office/drawing/2014/main" id="{5D1C3972-F9A5-1CE4-5DEA-8836F9069832}"/>
              </a:ext>
            </a:extLst>
          </p:cNvPr>
          <p:cNvSpPr>
            <a:spLocks noGrp="1"/>
          </p:cNvSpPr>
          <p:nvPr>
            <p:ph idx="1"/>
          </p:nvPr>
        </p:nvSpPr>
        <p:spPr/>
        <p:txBody>
          <a:bodyPr/>
          <a:lstStyle/>
          <a:p>
            <a:pPr marL="0" marR="0">
              <a:lnSpc>
                <a:spcPct val="107000"/>
              </a:lnSpc>
              <a:spcBef>
                <a:spcPts val="0"/>
              </a:spcBef>
              <a:spcAft>
                <a:spcPts val="800"/>
              </a:spcAft>
            </a:pPr>
            <a:r>
              <a:rPr lang="en-IN" sz="1800" b="1"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Debugging Web Services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indent="0" fontAlgn="base">
              <a:lnSpc>
                <a:spcPct val="107000"/>
              </a:lnSpc>
              <a:spcBef>
                <a:spcPts val="0"/>
              </a:spcBef>
              <a:spcAft>
                <a:spcPts val="750"/>
              </a:spcAft>
              <a:buNone/>
            </a:pPr>
            <a:r>
              <a:rPr lang="en-IN" sz="1800" spc="1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In the context of software engineering, debugging is the process of fixing a bug in the software. In other words, it refers to identifying, </a:t>
            </a:r>
            <a:r>
              <a:rPr lang="en-IN" sz="1800" spc="10" dirty="0" smtClean="0">
                <a:solidFill>
                  <a:srgbClr val="000000"/>
                </a:solidFill>
                <a:effectLst/>
                <a:latin typeface="Arial" panose="020B0604020202020204" pitchFamily="34" charset="0"/>
                <a:ea typeface="Times New Roman" panose="02020603050405020304" pitchFamily="18" charset="0"/>
                <a:cs typeface="Mangal" panose="02040503050203030202" pitchFamily="18" charset="0"/>
              </a:rPr>
              <a:t>analysing, </a:t>
            </a:r>
            <a:r>
              <a:rPr lang="en-IN" sz="1800" spc="1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and removing errors. This activity begins after the software fails to execute properly and concludes by solving the problem and successfully testing the software. It is considered to be an extremely complex and tedious task because errors need to be resolved at all stages of debugging.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indent="0" fontAlgn="base">
              <a:lnSpc>
                <a:spcPct val="107000"/>
              </a:lnSpc>
              <a:spcBef>
                <a:spcPts val="0"/>
              </a:spcBef>
              <a:spcAft>
                <a:spcPts val="0"/>
              </a:spcAft>
              <a:buNone/>
            </a:pPr>
            <a:r>
              <a:rPr lang="en-IN" sz="1800" b="1" spc="1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Debugging Process:</a:t>
            </a:r>
            <a:r>
              <a:rPr lang="en-IN" sz="1800" spc="1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 Steps involved in debugging are:</a:t>
            </a:r>
          </a:p>
          <a:p>
            <a:pPr marL="0" marR="0" indent="0" fontAlgn="base">
              <a:lnSpc>
                <a:spcPct val="107000"/>
              </a:lnSpc>
              <a:spcBef>
                <a:spcPts val="0"/>
              </a:spcBef>
              <a:spcAft>
                <a:spcPts val="0"/>
              </a:spcAft>
              <a:buNone/>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IN" sz="1800" spc="1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Problem identification and report preparation.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IN" sz="1800" spc="1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Assigning the report to the software engineer to the defect to verify that it is genuine.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IN" sz="1800" spc="1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Defect Analysis using </a:t>
            </a:r>
            <a:r>
              <a:rPr lang="en-IN" sz="1800" spc="10" dirty="0" err="1">
                <a:solidFill>
                  <a:srgbClr val="000000"/>
                </a:solidFill>
                <a:effectLst/>
                <a:latin typeface="Arial" panose="020B0604020202020204" pitchFamily="34" charset="0"/>
                <a:ea typeface="Times New Roman" panose="02020603050405020304" pitchFamily="18" charset="0"/>
                <a:cs typeface="Mangal" panose="02040503050203030202" pitchFamily="18" charset="0"/>
              </a:rPr>
              <a:t>modeling</a:t>
            </a:r>
            <a:r>
              <a:rPr lang="en-IN" sz="1800" spc="1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 documentation, finding and testing candidate flaws, etc.</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IN" sz="1800" spc="1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Defect Resolution by making required changes to the system.</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IN" sz="1800" spc="1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Validation of corrections.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19187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121772-5593-F8A0-D0B9-1E421C3C8755}"/>
              </a:ext>
            </a:extLst>
          </p:cNvPr>
          <p:cNvSpPr>
            <a:spLocks noGrp="1"/>
          </p:cNvSpPr>
          <p:nvPr>
            <p:ph type="title"/>
          </p:nvPr>
        </p:nvSpPr>
        <p:spPr/>
        <p:txBody>
          <a:bodyPr/>
          <a:lstStyle/>
          <a:p>
            <a:r>
              <a:rPr lang="en-IN" spc="10" dirty="0">
                <a:solidFill>
                  <a:srgbClr val="000000"/>
                </a:solidFill>
                <a:latin typeface="Arial" panose="020B0604020202020204" pitchFamily="34" charset="0"/>
                <a:ea typeface="Times New Roman" panose="02020603050405020304" pitchFamily="18" charset="0"/>
                <a:cs typeface="Mangal" panose="02040503050203030202" pitchFamily="18" charset="0"/>
              </a:rPr>
              <a:t>The debugging process will always have one of two outcomes :</a:t>
            </a:r>
            <a:r>
              <a:rPr lang="en-IN" dirty="0">
                <a:latin typeface="Calibri" panose="020F0502020204030204" pitchFamily="34" charset="0"/>
                <a:ea typeface="Calibri" panose="020F0502020204030204" pitchFamily="34" charset="0"/>
                <a:cs typeface="Mangal" panose="02040503050203030202" pitchFamily="18" charset="0"/>
              </a:rPr>
              <a:t/>
            </a:r>
            <a:br>
              <a:rPr lang="en-IN" dirty="0">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 xmlns:a16="http://schemas.microsoft.com/office/drawing/2014/main" id="{DA9A55E8-43D8-E046-DBE0-A44430A61DF5}"/>
              </a:ext>
            </a:extLst>
          </p:cNvPr>
          <p:cNvSpPr>
            <a:spLocks noGrp="1"/>
          </p:cNvSpPr>
          <p:nvPr>
            <p:ph idx="1"/>
          </p:nvPr>
        </p:nvSpPr>
        <p:spPr/>
        <p:txBody>
          <a:bodyPr/>
          <a:lstStyle/>
          <a:p>
            <a:pPr marL="0" marR="0" indent="0" fontAlgn="base">
              <a:lnSpc>
                <a:spcPct val="107000"/>
              </a:lnSpc>
              <a:spcBef>
                <a:spcPts val="0"/>
              </a:spcBef>
              <a:spcAft>
                <a:spcPts val="750"/>
              </a:spcAft>
              <a:buNone/>
            </a:pPr>
            <a:r>
              <a:rPr lang="en-IN" sz="1800" spc="1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The debugging process will always have one of two outcomes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fontAlgn="base">
              <a:lnSpc>
                <a:spcPct val="107000"/>
              </a:lnSpc>
              <a:spcBef>
                <a:spcPts val="0"/>
              </a:spcBef>
              <a:spcAft>
                <a:spcPts val="750"/>
              </a:spcAft>
            </a:pPr>
            <a:r>
              <a:rPr lang="en-IN" sz="1800" spc="1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1. The cause will be found and corrected.</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fontAlgn="base">
              <a:spcBef>
                <a:spcPts val="0"/>
              </a:spcBef>
              <a:spcAft>
                <a:spcPts val="750"/>
              </a:spcAft>
            </a:pPr>
            <a:r>
              <a:rPr lang="en-IN" sz="1800" spc="10" dirty="0">
                <a:solidFill>
                  <a:srgbClr val="000000"/>
                </a:solidFill>
                <a:effectLst/>
                <a:latin typeface="Arial" panose="020B0604020202020204" pitchFamily="34" charset="0"/>
                <a:ea typeface="Times New Roman" panose="02020603050405020304" pitchFamily="18" charset="0"/>
              </a:rPr>
              <a:t>2. The cause will not be found.</a:t>
            </a:r>
          </a:p>
          <a:p>
            <a:pPr marL="0" marR="0" fontAlgn="base">
              <a:spcBef>
                <a:spcPts val="0"/>
              </a:spcBef>
              <a:spcAft>
                <a:spcPts val="750"/>
              </a:spcAft>
            </a:pPr>
            <a:endParaRPr lang="en-IN" sz="1800" dirty="0">
              <a:effectLst/>
              <a:latin typeface="Times New Roman" panose="02020603050405020304" pitchFamily="18" charset="0"/>
              <a:ea typeface="Times New Roman" panose="02020603050405020304" pitchFamily="18" charset="0"/>
            </a:endParaRPr>
          </a:p>
          <a:p>
            <a:pPr marL="0" marR="0" indent="0" fontAlgn="base">
              <a:spcBef>
                <a:spcPts val="0"/>
              </a:spcBef>
              <a:spcAft>
                <a:spcPts val="750"/>
              </a:spcAft>
              <a:buNone/>
            </a:pPr>
            <a:r>
              <a:rPr lang="en-IN" sz="1800" spc="10" dirty="0">
                <a:solidFill>
                  <a:srgbClr val="000000"/>
                </a:solidFill>
                <a:effectLst/>
                <a:latin typeface="Arial" panose="020B0604020202020204" pitchFamily="34" charset="0"/>
                <a:ea typeface="Times New Roman" panose="02020603050405020304" pitchFamily="18" charset="0"/>
              </a:rPr>
              <a:t>Later, the person performing debugging may suspect a cause, design a test case to help validate that suspicion and work toward error correction in an iterative fashion.</a:t>
            </a:r>
          </a:p>
          <a:p>
            <a:pPr marL="0" marR="0" indent="0" fontAlgn="base">
              <a:spcBef>
                <a:spcPts val="0"/>
              </a:spcBef>
              <a:spcAft>
                <a:spcPts val="750"/>
              </a:spcAft>
              <a:buNone/>
            </a:pPr>
            <a:endParaRPr lang="en-IN" sz="1800" dirty="0">
              <a:effectLst/>
              <a:latin typeface="Times New Roman" panose="02020603050405020304" pitchFamily="18" charset="0"/>
              <a:ea typeface="Times New Roman" panose="02020603050405020304" pitchFamily="18" charset="0"/>
            </a:endParaRPr>
          </a:p>
          <a:p>
            <a:pPr marL="0" marR="0" indent="0" fontAlgn="base">
              <a:spcBef>
                <a:spcPts val="0"/>
              </a:spcBef>
              <a:spcAft>
                <a:spcPts val="750"/>
              </a:spcAft>
              <a:buNone/>
            </a:pPr>
            <a:r>
              <a:rPr lang="en-IN" sz="1800" spc="10" dirty="0">
                <a:solidFill>
                  <a:srgbClr val="000000"/>
                </a:solidFill>
                <a:effectLst/>
                <a:latin typeface="Arial" panose="020B0604020202020204" pitchFamily="34" charset="0"/>
                <a:ea typeface="Times New Roman" panose="02020603050405020304" pitchFamily="18" charset="0"/>
              </a:rPr>
              <a:t>During debugging, we encounter errors that range from mildly annoying to catastrophic. As the consequences of an error increase, the amount of pressure to find the cause also increases. Often, pressure sometimes forces a software developer to fix one error and at the same time introduce two more.</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540046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52C4F7-1B57-77C2-CFAF-54A4D772FFA3}"/>
              </a:ext>
            </a:extLst>
          </p:cNvPr>
          <p:cNvSpPr>
            <a:spLocks noGrp="1"/>
          </p:cNvSpPr>
          <p:nvPr>
            <p:ph type="title"/>
          </p:nvPr>
        </p:nvSpPr>
        <p:spPr/>
        <p:txBody>
          <a:bodyPr/>
          <a:lstStyle/>
          <a:p>
            <a:r>
              <a:rPr lang="en-IN" sz="2000" b="1" dirty="0">
                <a:solidFill>
                  <a:srgbClr val="000000"/>
                </a:solidFill>
                <a:effectLst/>
                <a:latin typeface="var(--font-din)"/>
                <a:ea typeface="Times New Roman" panose="02020603050405020304" pitchFamily="18" charset="0"/>
                <a:cs typeface="Times New Roman" panose="02020603050405020304" pitchFamily="18" charset="0"/>
              </a:rPr>
              <a:t>Debugging Approaches/Strategies: </a:t>
            </a:r>
            <a:endParaRPr lang="en-IN" sz="2000" dirty="0"/>
          </a:p>
        </p:txBody>
      </p:sp>
      <p:sp>
        <p:nvSpPr>
          <p:cNvPr id="3" name="Content Placeholder 2">
            <a:extLst>
              <a:ext uri="{FF2B5EF4-FFF2-40B4-BE49-F238E27FC236}">
                <a16:creationId xmlns="" xmlns:a16="http://schemas.microsoft.com/office/drawing/2014/main" id="{42EBDA88-C98C-F688-79DD-C7A1594DD00D}"/>
              </a:ext>
            </a:extLst>
          </p:cNvPr>
          <p:cNvSpPr>
            <a:spLocks noGrp="1"/>
          </p:cNvSpPr>
          <p:nvPr>
            <p:ph idx="1"/>
          </p:nvPr>
        </p:nvSpPr>
        <p:spPr/>
        <p:txBody>
          <a:bodyPr>
            <a:normAutofit fontScale="92500" lnSpcReduction="10000"/>
          </a:bodyPr>
          <a:lstStyle/>
          <a:p>
            <a:pPr marL="342900" marR="0" lvl="0" indent="-342900" fontAlgn="base">
              <a:lnSpc>
                <a:spcPct val="107000"/>
              </a:lnSpc>
              <a:spcBef>
                <a:spcPts val="0"/>
              </a:spcBef>
              <a:spcAft>
                <a:spcPts val="0"/>
              </a:spcAft>
              <a:tabLst>
                <a:tab pos="457200" algn="l"/>
              </a:tabLst>
            </a:pPr>
            <a:r>
              <a:rPr lang="en-IN" sz="1800" b="1" dirty="0">
                <a:solidFill>
                  <a:srgbClr val="000000"/>
                </a:solidFill>
                <a:effectLst/>
                <a:latin typeface="var(--font-din)"/>
                <a:ea typeface="Times New Roman" panose="02020603050405020304" pitchFamily="18" charset="0"/>
                <a:cs typeface="Times New Roman" panose="02020603050405020304" pitchFamily="18" charset="0"/>
              </a:rPr>
              <a:t>Brute Force: </a:t>
            </a:r>
            <a:r>
              <a:rPr lang="en-IN" sz="1800" dirty="0">
                <a:solidFill>
                  <a:srgbClr val="000000"/>
                </a:solidFill>
                <a:effectLst/>
                <a:latin typeface="var(--font-din)"/>
                <a:ea typeface="Times New Roman" panose="02020603050405020304" pitchFamily="18" charset="0"/>
                <a:cs typeface="Times New Roman" panose="02020603050405020304" pitchFamily="18" charset="0"/>
              </a:rPr>
              <a:t>Study the system for a larger duration in order to understand the system. It helps the debugger to construct different representations of systems to be debugging depending on the need. A study of the system is also done actively to find recent changes made to the software.</a:t>
            </a:r>
          </a:p>
          <a:p>
            <a:pPr marL="342900" marR="0" lvl="0" indent="-342900" fontAlgn="base">
              <a:lnSpc>
                <a:spcPct val="107000"/>
              </a:lnSpc>
              <a:spcBef>
                <a:spcPts val="0"/>
              </a:spcBef>
              <a:spcAft>
                <a:spcPts val="0"/>
              </a:spcAft>
              <a:tabLst>
                <a:tab pos="457200" algn="l"/>
              </a:tabLs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fontAlgn="base">
              <a:lnSpc>
                <a:spcPct val="107000"/>
              </a:lnSpc>
              <a:spcBef>
                <a:spcPts val="0"/>
              </a:spcBef>
              <a:spcAft>
                <a:spcPts val="0"/>
              </a:spcAft>
              <a:tabLst>
                <a:tab pos="457200" algn="l"/>
              </a:tabLst>
            </a:pPr>
            <a:r>
              <a:rPr lang="en-IN" sz="1800" b="1" dirty="0">
                <a:solidFill>
                  <a:srgbClr val="000000"/>
                </a:solidFill>
                <a:effectLst/>
                <a:latin typeface="var(--font-din)"/>
                <a:ea typeface="Times New Roman" panose="02020603050405020304" pitchFamily="18" charset="0"/>
                <a:cs typeface="Times New Roman" panose="02020603050405020304" pitchFamily="18" charset="0"/>
              </a:rPr>
              <a:t>Backtracking: </a:t>
            </a:r>
            <a:r>
              <a:rPr lang="en-IN" sz="1800" dirty="0">
                <a:solidFill>
                  <a:srgbClr val="000000"/>
                </a:solidFill>
                <a:effectLst/>
                <a:latin typeface="var(--font-din)"/>
                <a:ea typeface="Times New Roman" panose="02020603050405020304" pitchFamily="18" charset="0"/>
                <a:cs typeface="Times New Roman" panose="02020603050405020304" pitchFamily="18" charset="0"/>
              </a:rPr>
              <a:t>Backward analysis of the problem which involves tracing the program backward from the location of the failure message in order to identify the region of faulty code. A detailed study of the region is conducted to find the cause of defects.</a:t>
            </a:r>
          </a:p>
          <a:p>
            <a:pPr marL="342900" marR="0" lvl="0" indent="-342900" fontAlgn="base">
              <a:lnSpc>
                <a:spcPct val="107000"/>
              </a:lnSpc>
              <a:spcBef>
                <a:spcPts val="0"/>
              </a:spcBef>
              <a:spcAft>
                <a:spcPts val="0"/>
              </a:spcAft>
              <a:tabLst>
                <a:tab pos="457200" algn="l"/>
              </a:tabLs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fontAlgn="base">
              <a:lnSpc>
                <a:spcPct val="107000"/>
              </a:lnSpc>
              <a:spcBef>
                <a:spcPts val="0"/>
              </a:spcBef>
              <a:spcAft>
                <a:spcPts val="0"/>
              </a:spcAft>
              <a:tabLst>
                <a:tab pos="457200" algn="l"/>
              </a:tabLst>
            </a:pPr>
            <a:r>
              <a:rPr lang="en-IN" sz="1800" b="1" dirty="0">
                <a:solidFill>
                  <a:srgbClr val="000000"/>
                </a:solidFill>
                <a:effectLst/>
                <a:latin typeface="var(--font-din)"/>
                <a:ea typeface="Times New Roman" panose="02020603050405020304" pitchFamily="18" charset="0"/>
                <a:cs typeface="Times New Roman" panose="02020603050405020304" pitchFamily="18" charset="0"/>
              </a:rPr>
              <a:t>Forward analysis</a:t>
            </a:r>
            <a:r>
              <a:rPr lang="en-IN" sz="1800" dirty="0">
                <a:solidFill>
                  <a:srgbClr val="000000"/>
                </a:solidFill>
                <a:effectLst/>
                <a:latin typeface="var(--font-din)"/>
                <a:ea typeface="Times New Roman" panose="02020603050405020304" pitchFamily="18" charset="0"/>
                <a:cs typeface="Times New Roman" panose="02020603050405020304" pitchFamily="18" charset="0"/>
              </a:rPr>
              <a:t> of the program involves tracing the program forwards using breakpoints or print statements at different points in the program and studying the results. The region where the wrong outputs are obtained is the region that needs to be focused on to find the defect.</a:t>
            </a:r>
          </a:p>
          <a:p>
            <a:pPr marL="342900" marR="0" lvl="0" indent="-342900" fontAlgn="base">
              <a:lnSpc>
                <a:spcPct val="107000"/>
              </a:lnSpc>
              <a:spcBef>
                <a:spcPts val="0"/>
              </a:spcBef>
              <a:spcAft>
                <a:spcPts val="0"/>
              </a:spcAft>
              <a:tabLst>
                <a:tab pos="457200" algn="l"/>
              </a:tabLs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fontAlgn="base">
              <a:lnSpc>
                <a:spcPct val="107000"/>
              </a:lnSpc>
              <a:spcBef>
                <a:spcPts val="0"/>
              </a:spcBef>
              <a:spcAft>
                <a:spcPts val="0"/>
              </a:spcAft>
              <a:tabLst>
                <a:tab pos="457200" algn="l"/>
              </a:tabLst>
            </a:pPr>
            <a:r>
              <a:rPr lang="en-IN" sz="1800" b="1" dirty="0">
                <a:solidFill>
                  <a:srgbClr val="000000"/>
                </a:solidFill>
                <a:effectLst/>
                <a:latin typeface="var(--font-din)"/>
                <a:ea typeface="Times New Roman" panose="02020603050405020304" pitchFamily="18" charset="0"/>
                <a:cs typeface="Times New Roman" panose="02020603050405020304" pitchFamily="18" charset="0"/>
              </a:rPr>
              <a:t>Using the past experience</a:t>
            </a:r>
            <a:r>
              <a:rPr lang="en-IN" sz="1800" dirty="0">
                <a:solidFill>
                  <a:srgbClr val="000000"/>
                </a:solidFill>
                <a:effectLst/>
                <a:latin typeface="var(--font-din)"/>
                <a:ea typeface="Times New Roman" panose="02020603050405020304" pitchFamily="18" charset="0"/>
                <a:cs typeface="Times New Roman" panose="02020603050405020304" pitchFamily="18" charset="0"/>
              </a:rPr>
              <a:t> of the software debug the software with similar problems in nature. The success of this approach depends on the expertise of the debugger.</a:t>
            </a:r>
          </a:p>
          <a:p>
            <a:pPr marL="0" marR="0" lvl="0" indent="0" fontAlgn="base">
              <a:lnSpc>
                <a:spcPct val="107000"/>
              </a:lnSpc>
              <a:spcBef>
                <a:spcPts val="0"/>
              </a:spcBef>
              <a:spcAft>
                <a:spcPts val="0"/>
              </a:spcAft>
              <a:buNone/>
              <a:tabLst>
                <a:tab pos="457200" algn="l"/>
              </a:tabLs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fontAlgn="base">
              <a:lnSpc>
                <a:spcPct val="107000"/>
              </a:lnSpc>
              <a:spcBef>
                <a:spcPts val="0"/>
              </a:spcBef>
              <a:spcAft>
                <a:spcPts val="0"/>
              </a:spcAft>
              <a:tabLst>
                <a:tab pos="457200" algn="l"/>
              </a:tabLst>
            </a:pPr>
            <a:r>
              <a:rPr lang="en-IN" sz="1800" b="1" dirty="0">
                <a:solidFill>
                  <a:srgbClr val="000000"/>
                </a:solidFill>
                <a:effectLst/>
                <a:latin typeface="var(--font-din)"/>
                <a:ea typeface="Times New Roman" panose="02020603050405020304" pitchFamily="18" charset="0"/>
                <a:cs typeface="Times New Roman" panose="02020603050405020304" pitchFamily="18" charset="0"/>
              </a:rPr>
              <a:t> Cause elimination:</a:t>
            </a:r>
            <a:r>
              <a:rPr lang="en-IN" sz="1800" dirty="0">
                <a:solidFill>
                  <a:srgbClr val="000000"/>
                </a:solidFill>
                <a:effectLst/>
                <a:latin typeface="var(--font-din)"/>
                <a:ea typeface="Times New Roman" panose="02020603050405020304" pitchFamily="18" charset="0"/>
                <a:cs typeface="Times New Roman" panose="02020603050405020304" pitchFamily="18" charset="0"/>
              </a:rPr>
              <a:t> it introduces the concept of binary partitioning. Data related to the error occurrence are organized to isolate potential causes.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805371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165008-487F-E2B4-9D91-B996BE36E938}"/>
              </a:ext>
            </a:extLst>
          </p:cNvPr>
          <p:cNvSpPr>
            <a:spLocks noGrp="1"/>
          </p:cNvSpPr>
          <p:nvPr>
            <p:ph type="title"/>
          </p:nvPr>
        </p:nvSpPr>
        <p:spPr/>
        <p:txBody>
          <a:bodyPr/>
          <a:lstStyle/>
          <a:p>
            <a:r>
              <a:rPr lang="en-IN" sz="2000" b="1" dirty="0">
                <a:solidFill>
                  <a:srgbClr val="000000"/>
                </a:solidFill>
                <a:effectLst/>
                <a:latin typeface="var(--font-din)"/>
                <a:ea typeface="Times New Roman" panose="02020603050405020304" pitchFamily="18" charset="0"/>
                <a:cs typeface="Times New Roman" panose="02020603050405020304" pitchFamily="18" charset="0"/>
              </a:rPr>
              <a:t>Debugging Tools:</a:t>
            </a:r>
            <a:r>
              <a:rPr lang="en-IN" sz="2000" dirty="0">
                <a:solidFill>
                  <a:srgbClr val="000000"/>
                </a:solidFill>
                <a:effectLst/>
                <a:latin typeface="var(--font-din)"/>
                <a:ea typeface="Times New Roman" panose="02020603050405020304" pitchFamily="18"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Mangal" panose="02040503050203030202" pitchFamily="18" charset="0"/>
              </a:rPr>
              <a:t/>
            </a:r>
            <a:br>
              <a:rPr lang="en-IN" sz="2000" dirty="0">
                <a:effectLst/>
                <a:latin typeface="Calibri" panose="020F0502020204030204" pitchFamily="34" charset="0"/>
                <a:ea typeface="Calibri" panose="020F0502020204030204" pitchFamily="34" charset="0"/>
                <a:cs typeface="Mangal" panose="02040503050203030202" pitchFamily="18" charset="0"/>
              </a:rPr>
            </a:br>
            <a:endParaRPr lang="en-IN" sz="2000" dirty="0"/>
          </a:p>
        </p:txBody>
      </p:sp>
      <p:sp>
        <p:nvSpPr>
          <p:cNvPr id="3" name="Content Placeholder 2">
            <a:extLst>
              <a:ext uri="{FF2B5EF4-FFF2-40B4-BE49-F238E27FC236}">
                <a16:creationId xmlns="" xmlns:a16="http://schemas.microsoft.com/office/drawing/2014/main" id="{92517772-FF08-0981-C88E-979A9F7372EB}"/>
              </a:ext>
            </a:extLst>
          </p:cNvPr>
          <p:cNvSpPr>
            <a:spLocks noGrp="1"/>
          </p:cNvSpPr>
          <p:nvPr>
            <p:ph idx="1"/>
          </p:nvPr>
        </p:nvSpPr>
        <p:spPr/>
        <p:txBody>
          <a:bodyPr/>
          <a:lstStyle/>
          <a:p>
            <a:pPr marL="0" marR="0" indent="0" fontAlgn="base">
              <a:lnSpc>
                <a:spcPct val="107000"/>
              </a:lnSpc>
              <a:spcBef>
                <a:spcPts val="0"/>
              </a:spcBef>
              <a:spcAft>
                <a:spcPts val="750"/>
              </a:spcAft>
              <a:buNone/>
            </a:pPr>
            <a:r>
              <a:rPr lang="en-IN" sz="1800" dirty="0">
                <a:solidFill>
                  <a:srgbClr val="000000"/>
                </a:solidFill>
                <a:effectLst/>
                <a:latin typeface="var(--font-din)"/>
                <a:ea typeface="Times New Roman" panose="02020603050405020304" pitchFamily="18" charset="0"/>
                <a:cs typeface="Times New Roman" panose="02020603050405020304" pitchFamily="18" charset="0"/>
              </a:rPr>
              <a:t>Debugging tool is a computer program that is used to test and debug other programs. A lot of public domain software like </a:t>
            </a:r>
            <a:r>
              <a:rPr lang="en-IN" sz="1800" dirty="0" err="1">
                <a:solidFill>
                  <a:srgbClr val="000000"/>
                </a:solidFill>
                <a:effectLst/>
                <a:latin typeface="var(--font-din)"/>
                <a:ea typeface="Times New Roman" panose="02020603050405020304" pitchFamily="18" charset="0"/>
                <a:cs typeface="Times New Roman" panose="02020603050405020304" pitchFamily="18" charset="0"/>
              </a:rPr>
              <a:t>gdb</a:t>
            </a:r>
            <a:r>
              <a:rPr lang="en-IN" sz="1800" dirty="0">
                <a:solidFill>
                  <a:srgbClr val="000000"/>
                </a:solidFill>
                <a:effectLst/>
                <a:latin typeface="var(--font-din)"/>
                <a:ea typeface="Times New Roman" panose="02020603050405020304" pitchFamily="18" charset="0"/>
                <a:cs typeface="Times New Roman" panose="02020603050405020304" pitchFamily="18" charset="0"/>
              </a:rPr>
              <a:t> and </a:t>
            </a:r>
            <a:r>
              <a:rPr lang="en-IN" sz="1800" dirty="0" err="1">
                <a:solidFill>
                  <a:srgbClr val="000000"/>
                </a:solidFill>
                <a:effectLst/>
                <a:latin typeface="var(--font-din)"/>
                <a:ea typeface="Times New Roman" panose="02020603050405020304" pitchFamily="18" charset="0"/>
                <a:cs typeface="Times New Roman" panose="02020603050405020304" pitchFamily="18" charset="0"/>
              </a:rPr>
              <a:t>dbx</a:t>
            </a:r>
            <a:r>
              <a:rPr lang="en-IN" sz="1800" dirty="0">
                <a:solidFill>
                  <a:srgbClr val="000000"/>
                </a:solidFill>
                <a:effectLst/>
                <a:latin typeface="var(--font-din)"/>
                <a:ea typeface="Times New Roman" panose="02020603050405020304" pitchFamily="18" charset="0"/>
                <a:cs typeface="Times New Roman" panose="02020603050405020304" pitchFamily="18" charset="0"/>
              </a:rPr>
              <a:t> are available for debugging. They offer console-based command-line interfaces. Examples of automated debugging tools include code based tracers, profilers, interpreters, etc. Some of the widely used debuggers are:</a:t>
            </a:r>
          </a:p>
          <a:p>
            <a:pPr marL="0" marR="0" indent="0" fontAlgn="base">
              <a:lnSpc>
                <a:spcPct val="107000"/>
              </a:lnSpc>
              <a:spcBef>
                <a:spcPts val="0"/>
              </a:spcBef>
              <a:spcAft>
                <a:spcPts val="750"/>
              </a:spcAft>
              <a:buNone/>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IN" sz="1800" u="sng" dirty="0">
                <a:effectLst/>
                <a:latin typeface="var(--font-din)"/>
                <a:ea typeface="Times New Roman" panose="02020603050405020304" pitchFamily="18" charset="0"/>
                <a:cs typeface="Times New Roman" panose="02020603050405020304" pitchFamily="18" charset="0"/>
                <a:hlinkClick r:id="rId2">
                  <a:extLst>
                    <a:ext uri="{A12FA001-AC4F-418D-AE19-62706E023703}">
                      <ahyp:hlinkClr xmlns="" xmlns:ahyp="http://schemas.microsoft.com/office/drawing/2018/hyperlinkcolor" val="tx"/>
                    </a:ext>
                  </a:extLst>
                </a:hlinkClick>
              </a:rPr>
              <a:t>Radare2</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IN" sz="1800" u="sng" dirty="0" err="1">
                <a:effectLst/>
                <a:latin typeface="var(--font-din)"/>
                <a:ea typeface="Times New Roman" panose="02020603050405020304" pitchFamily="18" charset="0"/>
                <a:cs typeface="Times New Roman" panose="02020603050405020304" pitchFamily="18" charset="0"/>
                <a:hlinkClick r:id="rId3">
                  <a:extLst>
                    <a:ext uri="{A12FA001-AC4F-418D-AE19-62706E023703}">
                      <ahyp:hlinkClr xmlns="" xmlns:ahyp="http://schemas.microsoft.com/office/drawing/2018/hyperlinkcolor" val="tx"/>
                    </a:ext>
                  </a:extLst>
                </a:hlinkClick>
              </a:rPr>
              <a:t>WinDbg</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r>
              <a:rPr lang="en-IN" sz="1800" u="sng" dirty="0" err="1">
                <a:effectLst/>
                <a:latin typeface="var(--font-din)"/>
                <a:ea typeface="Times New Roman" panose="02020603050405020304" pitchFamily="18" charset="0"/>
                <a:cs typeface="Times New Roman" panose="02020603050405020304" pitchFamily="18" charset="0"/>
                <a:hlinkClick r:id="rId4">
                  <a:extLst>
                    <a:ext uri="{A12FA001-AC4F-418D-AE19-62706E023703}">
                      <ahyp:hlinkClr xmlns="" xmlns:ahyp="http://schemas.microsoft.com/office/drawing/2018/hyperlinkcolor" val="tx"/>
                    </a:ext>
                  </a:extLst>
                </a:hlinkClick>
              </a:rPr>
              <a:t>Valgrind</a:t>
            </a:r>
            <a:endParaRPr lang="en-IN" dirty="0"/>
          </a:p>
        </p:txBody>
      </p:sp>
    </p:spTree>
    <p:extLst>
      <p:ext uri="{BB962C8B-B14F-4D97-AF65-F5344CB8AC3E}">
        <p14:creationId xmlns:p14="http://schemas.microsoft.com/office/powerpoint/2010/main" val="1013503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FA3600-1357-46E4-F21D-D677BEBEF3AC}"/>
              </a:ext>
            </a:extLst>
          </p:cNvPr>
          <p:cNvSpPr>
            <a:spLocks noGrp="1"/>
          </p:cNvSpPr>
          <p:nvPr>
            <p:ph type="title"/>
          </p:nvPr>
        </p:nvSpPr>
        <p:spPr/>
        <p:txBody>
          <a:bodyPr/>
          <a:lstStyle/>
          <a:p>
            <a:r>
              <a:rPr lang="en-IN" sz="2000" b="1" dirty="0">
                <a:solidFill>
                  <a:srgbClr val="000000"/>
                </a:solidFill>
                <a:effectLst/>
                <a:latin typeface="var(--font-din)"/>
                <a:ea typeface="Times New Roman" panose="02020603050405020304" pitchFamily="18" charset="0"/>
                <a:cs typeface="Times New Roman" panose="02020603050405020304" pitchFamily="18" charset="0"/>
              </a:rPr>
              <a:t>Difference Between Debugging and Testing:</a:t>
            </a:r>
            <a:r>
              <a:rPr lang="en-IN" sz="2000" dirty="0">
                <a:solidFill>
                  <a:srgbClr val="000000"/>
                </a:solidFill>
                <a:effectLst/>
                <a:latin typeface="var(--font-din)"/>
                <a:ea typeface="Times New Roman" panose="02020603050405020304" pitchFamily="18"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Mangal" panose="02040503050203030202" pitchFamily="18" charset="0"/>
              </a:rPr>
              <a:t/>
            </a:r>
            <a:br>
              <a:rPr lang="en-IN" sz="2000" dirty="0">
                <a:effectLst/>
                <a:latin typeface="Calibri" panose="020F0502020204030204" pitchFamily="34" charset="0"/>
                <a:ea typeface="Calibri" panose="020F0502020204030204" pitchFamily="34" charset="0"/>
                <a:cs typeface="Mangal" panose="02040503050203030202" pitchFamily="18" charset="0"/>
              </a:rPr>
            </a:br>
            <a:endParaRPr lang="en-IN" sz="2000" dirty="0"/>
          </a:p>
        </p:txBody>
      </p:sp>
      <p:sp>
        <p:nvSpPr>
          <p:cNvPr id="3" name="Content Placeholder 2">
            <a:extLst>
              <a:ext uri="{FF2B5EF4-FFF2-40B4-BE49-F238E27FC236}">
                <a16:creationId xmlns="" xmlns:a16="http://schemas.microsoft.com/office/drawing/2014/main" id="{E7EF4AE0-F83E-C929-0851-E47E39E71D08}"/>
              </a:ext>
            </a:extLst>
          </p:cNvPr>
          <p:cNvSpPr>
            <a:spLocks noGrp="1"/>
          </p:cNvSpPr>
          <p:nvPr>
            <p:ph idx="1"/>
          </p:nvPr>
        </p:nvSpPr>
        <p:spPr/>
        <p:txBody>
          <a:bodyPr/>
          <a:lstStyle/>
          <a:p>
            <a:pPr marL="0" marR="0" fontAlgn="base">
              <a:lnSpc>
                <a:spcPct val="107000"/>
              </a:lnSpc>
              <a:spcBef>
                <a:spcPts val="0"/>
              </a:spcBef>
              <a:spcAft>
                <a:spcPts val="0"/>
              </a:spcAft>
            </a:pPr>
            <a:r>
              <a:rPr lang="en-IN" sz="1800" dirty="0">
                <a:effectLst/>
                <a:latin typeface="var(--font-din)"/>
                <a:ea typeface="Times New Roman" panose="02020603050405020304" pitchFamily="18" charset="0"/>
                <a:cs typeface="Times New Roman" panose="02020603050405020304" pitchFamily="18" charset="0"/>
              </a:rPr>
              <a:t>Debugging is different from </a:t>
            </a:r>
            <a:r>
              <a:rPr lang="en-IN" sz="1800" u="sng" dirty="0">
                <a:effectLst/>
                <a:latin typeface="var(--font-din)"/>
                <a:ea typeface="Times New Roman" panose="02020603050405020304" pitchFamily="18" charset="0"/>
                <a:cs typeface="Times New Roman" panose="02020603050405020304" pitchFamily="18" charset="0"/>
                <a:hlinkClick r:id="rId2">
                  <a:extLst>
                    <a:ext uri="{A12FA001-AC4F-418D-AE19-62706E023703}">
                      <ahyp:hlinkClr xmlns="" xmlns:ahyp="http://schemas.microsoft.com/office/drawing/2018/hyperlinkcolor" val="tx"/>
                    </a:ext>
                  </a:extLst>
                </a:hlinkClick>
              </a:rPr>
              <a:t>testing.</a:t>
            </a:r>
            <a:r>
              <a:rPr lang="en-IN" sz="1800" dirty="0">
                <a:effectLst/>
                <a:latin typeface="var(--font-din)"/>
                <a:ea typeface="Times New Roman" panose="02020603050405020304" pitchFamily="18" charset="0"/>
                <a:cs typeface="Times New Roman" panose="02020603050405020304" pitchFamily="18" charset="0"/>
              </a:rPr>
              <a:t> Testing focuses on finding bugs, errors, etc whereas debugging starts after a bug has been identified in the software. Testing is used to ensure that the program is correct and it was supposed to do with a certain minimum success rate. Testing can be manual or automated. There are several different types of testing like unit testing, integration testing, alpha and beta testing, etc. </a:t>
            </a:r>
          </a:p>
          <a:p>
            <a:pPr marL="0" marR="0" indent="0" fontAlgn="base">
              <a:lnSpc>
                <a:spcPct val="107000"/>
              </a:lnSpc>
              <a:spcBef>
                <a:spcPts val="0"/>
              </a:spcBef>
              <a:spcAft>
                <a:spcPts val="0"/>
              </a:spcAft>
              <a:buNone/>
            </a:pPr>
            <a:endParaRPr lang="en-IN" sz="1800" dirty="0">
              <a:effectLst/>
              <a:latin typeface="var(--font-din)"/>
              <a:ea typeface="Times New Roman" panose="02020603050405020304" pitchFamily="18" charset="0"/>
              <a:cs typeface="Times New Roman" panose="02020603050405020304" pitchFamily="18" charset="0"/>
            </a:endParaRPr>
          </a:p>
          <a:p>
            <a:pPr marL="0" marR="0" fontAlgn="base">
              <a:lnSpc>
                <a:spcPct val="107000"/>
              </a:lnSpc>
              <a:spcBef>
                <a:spcPts val="0"/>
              </a:spcBef>
              <a:spcAft>
                <a:spcPts val="0"/>
              </a:spcAft>
            </a:pPr>
            <a:r>
              <a:rPr lang="en-IN" sz="1800" dirty="0">
                <a:effectLst/>
                <a:latin typeface="var(--font-din)"/>
                <a:ea typeface="Times New Roman" panose="02020603050405020304" pitchFamily="18" charset="0"/>
                <a:cs typeface="Times New Roman" panose="02020603050405020304" pitchFamily="18" charset="0"/>
              </a:rPr>
              <a:t>Debugging requires a lot of knowledge, skills, and expertise. It can be supported by some automated tools available but is more of a manual process as every bug is different and requires a different technique, unlike a pre-defined testing mechanism.</a:t>
            </a: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800"/>
              </a:spcAft>
              <a:buNone/>
            </a:pP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624026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88825" cy="4686918"/>
          </a:xfrm>
          <a:prstGeom prst="rect">
            <a:avLst/>
          </a:prstGeom>
          <a:solidFill>
            <a:schemeClr val="tx1">
              <a:lumMod val="50000"/>
              <a:lumOff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4766" y="0"/>
            <a:ext cx="1828324"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6481" y="0"/>
            <a:ext cx="66379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236" y="6294600"/>
            <a:ext cx="558200"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426" y="5129692"/>
            <a:ext cx="172786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516" y="2249080"/>
            <a:ext cx="10722355"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0914"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021"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 name="Rectangle 1"/>
          <p:cNvSpPr/>
          <p:nvPr/>
        </p:nvSpPr>
        <p:spPr>
          <a:xfrm>
            <a:off x="4112934" y="5334000"/>
            <a:ext cx="3734078" cy="646331"/>
          </a:xfrm>
          <a:prstGeom prst="rect">
            <a:avLst/>
          </a:prstGeom>
        </p:spPr>
        <p:txBody>
          <a:bodyPr wrap="squar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smtClean="0">
                <a:latin typeface="Casper" panose="02000506000000020004" pitchFamily="2" charset="0"/>
                <a:cs typeface="Segoe UI" panose="020B0502040204020203" pitchFamily="34" charset="0"/>
              </a:rPr>
              <a:t>Email: parveen.e13339@cumail.in</a:t>
            </a:r>
            <a:endParaRPr lang="en-US" dirty="0"/>
          </a:p>
        </p:txBody>
      </p:sp>
      <p:sp>
        <p:nvSpPr>
          <p:cNvPr id="11" name="Slide Number Placeholder 10"/>
          <p:cNvSpPr>
            <a:spLocks noGrp="1"/>
          </p:cNvSpPr>
          <p:nvPr>
            <p:ph type="sldNum" sz="quarter" idx="4294967295"/>
          </p:nvPr>
        </p:nvSpPr>
        <p:spPr>
          <a:xfrm>
            <a:off x="9344766" y="6492877"/>
            <a:ext cx="2844059" cy="365125"/>
          </a:xfrm>
          <a:prstGeom prst="rect">
            <a:avLst/>
          </a:prstGeom>
        </p:spPr>
        <p:txBody>
          <a:bodyPr/>
          <a:lstStyle/>
          <a:p>
            <a:fld id="{FC9A48AB-23F1-45F1-98E5-D2CDC7A5261D}"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3744101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344</Words>
  <Application>Microsoft Office PowerPoint</Application>
  <PresentationFormat>Custom</PresentationFormat>
  <Paragraphs>56</Paragraphs>
  <Slides>8</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8</vt:i4>
      </vt:variant>
    </vt:vector>
  </HeadingPairs>
  <TitlesOfParts>
    <vt:vector size="11" baseType="lpstr">
      <vt:lpstr>Office Theme</vt:lpstr>
      <vt:lpstr>FORMAT_PPT</vt:lpstr>
      <vt:lpstr>CorelDRAW</vt:lpstr>
      <vt:lpstr>PowerPoint Presentation</vt:lpstr>
      <vt:lpstr>Debugging Web Services</vt:lpstr>
      <vt:lpstr>Debugging Web Services </vt:lpstr>
      <vt:lpstr>The debugging process will always have one of two outcomes : </vt:lpstr>
      <vt:lpstr>Debugging Approaches/Strategies: </vt:lpstr>
      <vt:lpstr>Debugging Tools:  </vt:lpstr>
      <vt:lpstr>Difference Between Debugging and Testing: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Dell</cp:lastModifiedBy>
  <cp:revision>16</cp:revision>
  <dcterms:created xsi:type="dcterms:W3CDTF">2021-01-02T06:26:00Z</dcterms:created>
  <dcterms:modified xsi:type="dcterms:W3CDTF">2023-01-22T10:05:31Z</dcterms:modified>
</cp:coreProperties>
</file>