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6"/>
  </p:notesMasterIdLst>
  <p:sldIdLst>
    <p:sldId id="326" r:id="rId3"/>
    <p:sldId id="256" r:id="rId4"/>
    <p:sldId id="333" r:id="rId5"/>
    <p:sldId id="334" r:id="rId6"/>
    <p:sldId id="335"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60" r:id="rId31"/>
    <p:sldId id="361" r:id="rId32"/>
    <p:sldId id="362" r:id="rId33"/>
    <p:sldId id="363" r:id="rId34"/>
    <p:sldId id="364" r:id="rId35"/>
    <p:sldId id="365" r:id="rId36"/>
    <p:sldId id="366" r:id="rId37"/>
    <p:sldId id="367" r:id="rId38"/>
    <p:sldId id="368" r:id="rId39"/>
    <p:sldId id="369" r:id="rId40"/>
    <p:sldId id="370" r:id="rId41"/>
    <p:sldId id="371" r:id="rId42"/>
    <p:sldId id="372" r:id="rId43"/>
    <p:sldId id="359" r:id="rId44"/>
    <p:sldId id="327" r:id="rId4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69" autoAdjust="0"/>
  </p:normalViewPr>
  <p:slideViewPr>
    <p:cSldViewPr>
      <p:cViewPr>
        <p:scale>
          <a:sx n="76" d="100"/>
          <a:sy n="76" d="100"/>
        </p:scale>
        <p:origin x="-468" y="444"/>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1/22/2023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23800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353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15492" y="1587060"/>
            <a:ext cx="5331811" cy="4555200"/>
          </a:xfrm>
          <a:prstGeom prst="rect">
            <a:avLst/>
          </a:prstGeom>
        </p:spPr>
        <p:txBody>
          <a:bodyPr spcFirstLastPara="1" wrap="square" lIns="91425" tIns="91425" rIns="91425" bIns="91425" anchor="t" anchorCtr="0"/>
          <a:lstStyle>
            <a:lvl1pPr marL="609448" lvl="0" indent="-507873">
              <a:lnSpc>
                <a:spcPct val="115000"/>
              </a:lnSpc>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29" name="Shape 29"/>
          <p:cNvSpPr txBox="1">
            <a:spLocks noGrp="1"/>
          </p:cNvSpPr>
          <p:nvPr>
            <p:ph type="body" idx="2"/>
          </p:nvPr>
        </p:nvSpPr>
        <p:spPr>
          <a:xfrm>
            <a:off x="6441522" y="1587060"/>
            <a:ext cx="5331811" cy="4555200"/>
          </a:xfrm>
          <a:prstGeom prst="rect">
            <a:avLst/>
          </a:prstGeom>
        </p:spPr>
        <p:txBody>
          <a:bodyPr spcFirstLastPara="1" wrap="square" lIns="91425" tIns="91425" rIns="91425" bIns="91425" anchor="t" anchorCtr="0"/>
          <a:lstStyle>
            <a:lvl1pPr marL="609448" lvl="0" indent="-507873">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30" name="Shape 30"/>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1" name="Shape 31"/>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32" name="Shape 32"/>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6236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hyperlink" Target="http://www.cuchd.in/" TargetMode="Externa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B150-B43E-436C-BF26-E2B2C3AE8676}" type="slidenum">
              <a:rPr lang="en-US" smtClean="0"/>
              <a:pPr/>
              <a:t>‹#›</a:t>
            </a:fld>
            <a:endParaRPr lang="en-US"/>
          </a:p>
        </p:txBody>
      </p:sp>
      <p:sp>
        <p:nvSpPr>
          <p:cNvPr id="7" name="Rectangle 6"/>
          <p:cNvSpPr/>
          <p:nvPr/>
        </p:nvSpPr>
        <p:spPr>
          <a:xfrm>
            <a:off x="30480" y="62506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3"/>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7"/>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Lst>
  <p:hf sldNum="0" hdr="0" ftr="0" dt="0"/>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books.org/wiki/A-level_Computing/CIE/Computer_systems,_communications_and_software/System_software/User_interfaces"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commons.wikimedia.org/wiki/File:Bankomat_050421.jpg" TargetMode="External"/><Relationship Id="rId2" Type="http://schemas.openxmlformats.org/officeDocument/2006/relationships/hyperlink" Target="https://en.wikibooks.org/wiki/A-level_Computing/CIE/Computer_systems,_communications_and_software/System_software/User_interfaces" TargetMode="Externa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26.xml.rels><?xml version="1.0" encoding="UTF-8" standalone="yes"?>
<Relationships xmlns="http://schemas.openxmlformats.org/package/2006/relationships"><Relationship Id="rId2" Type="http://schemas.openxmlformats.org/officeDocument/2006/relationships/hyperlink" Target="https://en.wikibooks.org/wiki/A-level_Computing/CIE/Computer_systems,_communications_and_software/System_software/User_interfaces"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n.wikibooks.org/wiki/A-level_Computing/CIE/Computer_systems,_communications_and_software/System_software/User_interfaces"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Star_Trek" TargetMode="External"/><Relationship Id="rId7" Type="http://schemas.openxmlformats.org/officeDocument/2006/relationships/hyperlink" Target="https://en.wikipedia.org/wiki/Windows" TargetMode="External"/><Relationship Id="rId2" Type="http://schemas.openxmlformats.org/officeDocument/2006/relationships/hyperlink" Target="https://en.wikibooks.org/wiki/A-level_Computing/CIE/Computer_systems,_communications_and_software/System_software/User_interfaces" TargetMode="External"/><Relationship Id="rId1" Type="http://schemas.openxmlformats.org/officeDocument/2006/relationships/slideLayout" Target="../slideLayouts/slideLayout13.xml"/><Relationship Id="rId6" Type="http://schemas.openxmlformats.org/officeDocument/2006/relationships/hyperlink" Target="https://en.wikipedia.org/wiki/Cortana" TargetMode="External"/><Relationship Id="rId5" Type="http://schemas.openxmlformats.org/officeDocument/2006/relationships/hyperlink" Target="https://en.wikipedia.org/wiki/Siri" TargetMode="External"/><Relationship Id="rId4" Type="http://schemas.openxmlformats.org/officeDocument/2006/relationships/hyperlink" Target="https://en.wikipedia.org/wiki/iPhon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imageview-in-android-with-example/" TargetMode="External"/><Relationship Id="rId2" Type="http://schemas.openxmlformats.org/officeDocument/2006/relationships/hyperlink" Target="https://www.geeksforgeeks.org/textview-widget-in-android-using-java-with-examples/" TargetMode="Externa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hyperlink" Target="https://www.geeksforgeeks.org/radiobutton-in-kotlin/" TargetMode="External"/><Relationship Id="rId4" Type="http://schemas.openxmlformats.org/officeDocument/2006/relationships/hyperlink" Target="https://www.geeksforgeeks.org/edittext-widget-in-android-using-java-with-examples/"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ommand-line_interface" TargetMode="External"/><Relationship Id="rId2" Type="http://schemas.openxmlformats.org/officeDocument/2006/relationships/hyperlink" Target="https://en.wikipedia.org/wiki/Graphical_user_interface" TargetMode="External"/><Relationship Id="rId1" Type="http://schemas.openxmlformats.org/officeDocument/2006/relationships/slideLayout" Target="../slideLayouts/slideLayout13.xml"/><Relationship Id="rId4" Type="http://schemas.openxmlformats.org/officeDocument/2006/relationships/hyperlink" Target="https://en.wikibooks.org/wiki/A-level_Computing/CIE/Computer_systems,_communications_and_software/System_software/User_interface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https://www.geeksforgeeks.org/gui-full-form/" TargetMode="External"/><Relationship Id="rId2" Type="http://schemas.openxmlformats.org/officeDocument/2006/relationships/hyperlink" Target="https://www.geeksforgeeks.org/user-interface-ui/" TargetMode="External"/><Relationship Id="rId1" Type="http://schemas.openxmlformats.org/officeDocument/2006/relationships/slideLayout" Target="../slideLayouts/slideLayout13.xml"/><Relationship Id="rId6" Type="http://schemas.openxmlformats.org/officeDocument/2006/relationships/hyperlink" Target="https://www.geeksforgeeks.org/android-ui-layouts/" TargetMode="External"/><Relationship Id="rId5" Type="http://schemas.openxmlformats.org/officeDocument/2006/relationships/hyperlink" Target="https://en.wikibooks.org/wiki/A-level_Computing/CIE/Computer_systems,_communications_and_software/System_software/User_interfaces" TargetMode="External"/><Relationship Id="rId4" Type="http://schemas.openxmlformats.org/officeDocument/2006/relationships/hyperlink" Target="https://www.geeksforgeeks.org/difference-between-cli-and-gui/"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2065" name="CorelDRAW" r:id="rId4" imgW="2169000" imgH="2169360" progId="">
                  <p:embed/>
                </p:oleObj>
              </mc:Choice>
              <mc:Fallback>
                <p:oleObj name="CorelDRAW" r:id="rId4" imgW="2169000" imgH="2169360" progId="">
                  <p:embed/>
                  <p:pic>
                    <p:nvPicPr>
                      <p:cNvPr id="0" name=""/>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3062443" y="4475274"/>
            <a:ext cx="7089619" cy="1908215"/>
          </a:xfrm>
          <a:prstGeom prst="rect">
            <a:avLst/>
          </a:prstGeom>
          <a:noFill/>
        </p:spPr>
        <p:txBody>
          <a:bodyPr wrap="square" rtlCol="0">
            <a:spAutoFit/>
          </a:bodyPr>
          <a:lstStyle/>
          <a:p>
            <a:r>
              <a:rPr lang="en-US" sz="2400" b="1" dirty="0"/>
              <a:t>User Interface </a:t>
            </a:r>
            <a:r>
              <a:rPr lang="en-US" sz="2400" b="1" dirty="0" smtClean="0"/>
              <a:t>Design,</a:t>
            </a:r>
            <a:r>
              <a:rPr lang="en-US" sz="2400" dirty="0"/>
              <a:t> Mobile User Interface Design</a:t>
            </a:r>
            <a:endParaRPr lang="en-US" sz="2400" b="1" dirty="0" smtClean="0"/>
          </a:p>
          <a:p>
            <a:endParaRPr lang="en-US" sz="2000" b="1" dirty="0" smtClean="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2960795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533400"/>
            <a:ext cx="10563648" cy="609600"/>
          </a:xfrm>
        </p:spPr>
        <p:txBody>
          <a:bodyPr/>
          <a:lstStyle/>
          <a:p>
            <a:r>
              <a:rPr lang="en-US" dirty="0"/>
              <a:t>Good UI design</a:t>
            </a:r>
          </a:p>
        </p:txBody>
      </p:sp>
      <p:pic>
        <p:nvPicPr>
          <p:cNvPr id="4" name="Content Placeholder 3" descr="Lightbox"/>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51012" y="1752600"/>
            <a:ext cx="8586956" cy="4495800"/>
          </a:xfrm>
          <a:prstGeom prst="rect">
            <a:avLst/>
          </a:prstGeom>
          <a:noFill/>
          <a:ln>
            <a:noFill/>
          </a:ln>
        </p:spPr>
      </p:pic>
    </p:spTree>
    <p:extLst>
      <p:ext uri="{BB962C8B-B14F-4D97-AF65-F5344CB8AC3E}">
        <p14:creationId xmlns:p14="http://schemas.microsoft.com/office/powerpoint/2010/main" val="1535955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685800"/>
            <a:ext cx="10563648" cy="609600"/>
          </a:xfrm>
        </p:spPr>
        <p:txBody>
          <a:bodyPr/>
          <a:lstStyle/>
          <a:p>
            <a:r>
              <a:rPr lang="en-US" dirty="0"/>
              <a:t>As the User Interface can make or break the incoming users, it’s important to take care of below points when designing a UI:</a:t>
            </a:r>
          </a:p>
        </p:txBody>
      </p:sp>
      <p:sp>
        <p:nvSpPr>
          <p:cNvPr id="3" name="Content Placeholder 2"/>
          <p:cNvSpPr>
            <a:spLocks noGrp="1"/>
          </p:cNvSpPr>
          <p:nvPr>
            <p:ph idx="1"/>
          </p:nvPr>
        </p:nvSpPr>
        <p:spPr>
          <a:xfrm>
            <a:off x="1218882" y="1524000"/>
            <a:ext cx="10665222" cy="4724400"/>
          </a:xfrm>
        </p:spPr>
        <p:txBody>
          <a:bodyPr>
            <a:normAutofit/>
          </a:bodyPr>
          <a:lstStyle/>
          <a:p>
            <a:pPr lvl="0"/>
            <a:r>
              <a:rPr lang="en-US" b="1" dirty="0" smtClean="0"/>
              <a:t>Keep </a:t>
            </a:r>
            <a:r>
              <a:rPr lang="en-US" b="1" dirty="0"/>
              <a:t>the interface simple:</a:t>
            </a:r>
            <a:r>
              <a:rPr lang="en-US" dirty="0"/>
              <a:t> Clear and simple interface are best. Avoid unnecessary elements. Best interfaces are invisible to user.</a:t>
            </a:r>
          </a:p>
          <a:p>
            <a:pPr lvl="0"/>
            <a:r>
              <a:rPr lang="en-US" b="1" dirty="0"/>
              <a:t>Be consistent and use common UI elements:</a:t>
            </a:r>
            <a:r>
              <a:rPr lang="en-US" dirty="0"/>
              <a:t> Using common elements, users feel more comfortable and are able to get things done more quickly. Create pattern to facilitate efficiency.</a:t>
            </a:r>
          </a:p>
          <a:p>
            <a:pPr lvl="0"/>
            <a:r>
              <a:rPr lang="en-US" b="1" dirty="0"/>
              <a:t>Placement of items:</a:t>
            </a:r>
            <a:r>
              <a:rPr lang="en-US" dirty="0"/>
              <a:t> To draw attention to most important pieces of information careful placement of items is necessary. This can improve users readability and engage them.</a:t>
            </a:r>
          </a:p>
          <a:p>
            <a:pPr lvl="0"/>
            <a:r>
              <a:rPr lang="en-US" b="1" dirty="0"/>
              <a:t>Use of right color:</a:t>
            </a:r>
            <a:r>
              <a:rPr lang="en-US" dirty="0"/>
              <a:t> To direct attention towards something take advantage of color, light, shade, contrast and texture. </a:t>
            </a:r>
            <a:endParaRPr lang="en-US" dirty="0" smtClean="0"/>
          </a:p>
          <a:p>
            <a:pPr lvl="0"/>
            <a:r>
              <a:rPr lang="en-US" dirty="0" smtClean="0"/>
              <a:t>It’s </a:t>
            </a:r>
            <a:r>
              <a:rPr lang="en-US" dirty="0"/>
              <a:t>important top make use of good color combination as a bad color combination can easily distract or irritate a user.</a:t>
            </a:r>
          </a:p>
          <a:p>
            <a:pPr lvl="0"/>
            <a:r>
              <a:rPr lang="en-US" b="1" dirty="0"/>
              <a:t>Anticipate:</a:t>
            </a:r>
            <a:r>
              <a:rPr lang="en-US" dirty="0"/>
              <a:t> Make the user to work less by having pre-chosen fields, reduce the burden on the user, anticipate the goals of the users who come to your site. </a:t>
            </a:r>
            <a:endParaRPr lang="en-US" dirty="0" smtClean="0"/>
          </a:p>
          <a:p>
            <a:pPr lvl="0"/>
            <a:r>
              <a:rPr lang="en-US" dirty="0" smtClean="0"/>
              <a:t>The </a:t>
            </a:r>
            <a:r>
              <a:rPr lang="en-US" dirty="0"/>
              <a:t>things which can be mostly searched by the users are presented so that the users need not to work to search for it.</a:t>
            </a:r>
          </a:p>
          <a:p>
            <a:endParaRPr lang="en-US" dirty="0"/>
          </a:p>
        </p:txBody>
      </p:sp>
    </p:spTree>
    <p:extLst>
      <p:ext uri="{BB962C8B-B14F-4D97-AF65-F5344CB8AC3E}">
        <p14:creationId xmlns:p14="http://schemas.microsoft.com/office/powerpoint/2010/main" val="1276836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user interface</a:t>
            </a:r>
            <a:br>
              <a:rPr lang="en-US" dirty="0"/>
            </a:br>
            <a:r>
              <a:rPr lang="en-US" dirty="0"/>
              <a:t> </a:t>
            </a:r>
            <a:br>
              <a:rPr lang="en-US" dirty="0"/>
            </a:br>
            <a:endParaRPr lang="en-US" dirty="0"/>
          </a:p>
        </p:txBody>
      </p:sp>
      <p:sp>
        <p:nvSpPr>
          <p:cNvPr id="3" name="Content Placeholder 2"/>
          <p:cNvSpPr>
            <a:spLocks noGrp="1"/>
          </p:cNvSpPr>
          <p:nvPr>
            <p:ph idx="1"/>
          </p:nvPr>
        </p:nvSpPr>
        <p:spPr/>
        <p:txBody>
          <a:bodyPr/>
          <a:lstStyle/>
          <a:p>
            <a:r>
              <a:rPr lang="en-US" dirty="0" smtClean="0"/>
              <a:t>GUI </a:t>
            </a:r>
            <a:r>
              <a:rPr lang="en-US" dirty="0"/>
              <a:t>is a user-friendly interface used to communicate with the help of electronic devices. </a:t>
            </a:r>
            <a:endParaRPr lang="en-US" dirty="0" smtClean="0"/>
          </a:p>
          <a:p>
            <a:r>
              <a:rPr lang="en-US" dirty="0" smtClean="0"/>
              <a:t>It </a:t>
            </a:r>
            <a:r>
              <a:rPr lang="en-US" dirty="0"/>
              <a:t>displays all the contents whether a text file or an object or pictures or videos and all the things that a user wants to visualize. </a:t>
            </a:r>
            <a:endParaRPr lang="en-US" dirty="0" smtClean="0"/>
          </a:p>
          <a:p>
            <a:r>
              <a:rPr lang="en-US" dirty="0" smtClean="0"/>
              <a:t>It </a:t>
            </a:r>
            <a:r>
              <a:rPr lang="en-US" dirty="0"/>
              <a:t>interacts well and can be used everywhere whether a mobile phone, tablet, laptops, Personal Computer and all the other electronic devices. It can be used best in the gaming side where the resolution is being considered.</a:t>
            </a:r>
            <a:br>
              <a:rPr lang="en-US" dirty="0"/>
            </a:br>
            <a:endParaRPr lang="en-US" dirty="0"/>
          </a:p>
        </p:txBody>
      </p:sp>
    </p:spTree>
    <p:extLst>
      <p:ext uri="{BB962C8B-B14F-4D97-AF65-F5344CB8AC3E}">
        <p14:creationId xmlns:p14="http://schemas.microsoft.com/office/powerpoint/2010/main" val="3412137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 GUI format is represented in the form of the diagram:</a:t>
            </a:r>
          </a:p>
        </p:txBody>
      </p:sp>
      <p:pic>
        <p:nvPicPr>
          <p:cNvPr id="4" name="Content Placeholder 3" descr="Lightbox"/>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74086" y="1905000"/>
            <a:ext cx="7355053" cy="3962400"/>
          </a:xfrm>
          <a:prstGeom prst="rect">
            <a:avLst/>
          </a:prstGeom>
          <a:noFill/>
          <a:ln>
            <a:noFill/>
          </a:ln>
        </p:spPr>
      </p:pic>
    </p:spTree>
    <p:extLst>
      <p:ext uri="{BB962C8B-B14F-4D97-AF65-F5344CB8AC3E}">
        <p14:creationId xmlns:p14="http://schemas.microsoft.com/office/powerpoint/2010/main" val="1528239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533400"/>
            <a:ext cx="10563648" cy="609600"/>
          </a:xfrm>
        </p:spPr>
        <p:txBody>
          <a:bodyPr/>
          <a:lstStyle/>
          <a:p>
            <a:r>
              <a:rPr lang="en-US" dirty="0"/>
              <a:t>The basic structure of GUI using implied authority is given by the following diagram</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8212" y="1752600"/>
            <a:ext cx="7755875" cy="4343400"/>
          </a:xfrm>
          <a:prstGeom prst="rect">
            <a:avLst/>
          </a:prstGeom>
          <a:noFill/>
          <a:ln>
            <a:noFill/>
          </a:ln>
        </p:spPr>
      </p:pic>
    </p:spTree>
    <p:extLst>
      <p:ext uri="{BB962C8B-B14F-4D97-AF65-F5344CB8AC3E}">
        <p14:creationId xmlns:p14="http://schemas.microsoft.com/office/powerpoint/2010/main" val="4213629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a:t>
            </a:r>
            <a:br>
              <a:rPr lang="en-US" dirty="0"/>
            </a:br>
            <a:endParaRPr lang="en-US" dirty="0"/>
          </a:p>
        </p:txBody>
      </p:sp>
      <p:sp>
        <p:nvSpPr>
          <p:cNvPr id="3" name="Content Placeholder 2"/>
          <p:cNvSpPr>
            <a:spLocks noGrp="1"/>
          </p:cNvSpPr>
          <p:nvPr>
            <p:ph idx="1"/>
          </p:nvPr>
        </p:nvSpPr>
        <p:spPr/>
        <p:txBody>
          <a:bodyPr/>
          <a:lstStyle/>
          <a:p>
            <a:pPr lvl="0"/>
            <a:r>
              <a:rPr lang="en-US" dirty="0" smtClean="0"/>
              <a:t>As </a:t>
            </a:r>
            <a:r>
              <a:rPr lang="en-US" dirty="0"/>
              <a:t>mentioned above they are user-friendly </a:t>
            </a:r>
            <a:r>
              <a:rPr lang="en-US" dirty="0" err="1"/>
              <a:t>i.e</a:t>
            </a:r>
            <a:r>
              <a:rPr lang="en-US" dirty="0"/>
              <a:t> very easy to use.</a:t>
            </a:r>
          </a:p>
          <a:p>
            <a:pPr lvl="0"/>
            <a:r>
              <a:rPr lang="en-US" dirty="0"/>
              <a:t>A GUI consists of different characteristics such as Menu, Tabs, Pointers and many more kinds of stuff</a:t>
            </a:r>
          </a:p>
          <a:p>
            <a:pPr lvl="0"/>
            <a:r>
              <a:rPr lang="en-US" dirty="0"/>
              <a:t>The icons represent on the user interface represents the software or the file or some application required on the screen.</a:t>
            </a:r>
          </a:p>
          <a:p>
            <a:endParaRPr lang="en-US" dirty="0"/>
          </a:p>
        </p:txBody>
      </p:sp>
    </p:spTree>
    <p:extLst>
      <p:ext uri="{BB962C8B-B14F-4D97-AF65-F5344CB8AC3E}">
        <p14:creationId xmlns:p14="http://schemas.microsoft.com/office/powerpoint/2010/main" val="2238165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br>
              <a:rPr lang="en-US" dirty="0"/>
            </a:br>
            <a:endParaRPr lang="en-US" dirty="0"/>
          </a:p>
        </p:txBody>
      </p:sp>
      <p:sp>
        <p:nvSpPr>
          <p:cNvPr id="3" name="Content Placeholder 2"/>
          <p:cNvSpPr>
            <a:spLocks noGrp="1"/>
          </p:cNvSpPr>
          <p:nvPr>
            <p:ph idx="1"/>
          </p:nvPr>
        </p:nvSpPr>
        <p:spPr/>
        <p:txBody>
          <a:bodyPr/>
          <a:lstStyle/>
          <a:p>
            <a:pPr lvl="0"/>
            <a:r>
              <a:rPr lang="en-US" dirty="0" smtClean="0"/>
              <a:t>User </a:t>
            </a:r>
            <a:r>
              <a:rPr lang="en-US" dirty="0"/>
              <a:t>Interface is pretty simple and convenient for the beginners to understand.</a:t>
            </a:r>
          </a:p>
          <a:p>
            <a:pPr lvl="0"/>
            <a:r>
              <a:rPr lang="en-US" dirty="0"/>
              <a:t>It is very intuitive and user friendly and can be used by anyone.</a:t>
            </a:r>
          </a:p>
          <a:p>
            <a:pPr lvl="0"/>
            <a:r>
              <a:rPr lang="en-US" dirty="0"/>
              <a:t>End-user need not memorize commands to perform actions in the application.</a:t>
            </a:r>
          </a:p>
          <a:p>
            <a:endParaRPr lang="en-US" dirty="0"/>
          </a:p>
        </p:txBody>
      </p:sp>
    </p:spTree>
    <p:extLst>
      <p:ext uri="{BB962C8B-B14F-4D97-AF65-F5344CB8AC3E}">
        <p14:creationId xmlns:p14="http://schemas.microsoft.com/office/powerpoint/2010/main" val="881369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br>
              <a:rPr lang="en-US" dirty="0"/>
            </a:br>
            <a:endParaRPr lang="en-US" dirty="0"/>
          </a:p>
        </p:txBody>
      </p:sp>
      <p:sp>
        <p:nvSpPr>
          <p:cNvPr id="3" name="Content Placeholder 2"/>
          <p:cNvSpPr>
            <a:spLocks noGrp="1"/>
          </p:cNvSpPr>
          <p:nvPr>
            <p:ph idx="1"/>
          </p:nvPr>
        </p:nvSpPr>
        <p:spPr/>
        <p:txBody>
          <a:bodyPr/>
          <a:lstStyle/>
          <a:p>
            <a:pPr lvl="0"/>
            <a:r>
              <a:rPr lang="en-US" dirty="0" smtClean="0"/>
              <a:t>A </a:t>
            </a:r>
            <a:r>
              <a:rPr lang="en-US" dirty="0"/>
              <a:t>bad GUI always create a problem for the gamer’s as it creates a bad impact for them</a:t>
            </a:r>
          </a:p>
          <a:p>
            <a:pPr lvl="0"/>
            <a:r>
              <a:rPr lang="en-US" dirty="0"/>
              <a:t>A GUI which is not user-friendly can mislead the user and the efficiency of completing the work reduces.</a:t>
            </a:r>
          </a:p>
          <a:p>
            <a:endParaRPr lang="en-US" dirty="0"/>
          </a:p>
        </p:txBody>
      </p:sp>
    </p:spTree>
    <p:extLst>
      <p:ext uri="{BB962C8B-B14F-4D97-AF65-F5344CB8AC3E}">
        <p14:creationId xmlns:p14="http://schemas.microsoft.com/office/powerpoint/2010/main" val="3132334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CLI and GUI</a:t>
            </a:r>
            <a:br>
              <a:rPr lang="en-US" dirty="0"/>
            </a:br>
            <a:endParaRPr lang="en-US" dirty="0"/>
          </a:p>
        </p:txBody>
      </p:sp>
      <p:sp>
        <p:nvSpPr>
          <p:cNvPr id="3" name="Content Placeholder 2"/>
          <p:cNvSpPr>
            <a:spLocks noGrp="1"/>
          </p:cNvSpPr>
          <p:nvPr>
            <p:ph idx="1"/>
          </p:nvPr>
        </p:nvSpPr>
        <p:spPr/>
        <p:txBody>
          <a:bodyPr/>
          <a:lstStyle/>
          <a:p>
            <a:r>
              <a:rPr lang="en-US" dirty="0" smtClean="0"/>
              <a:t>CLI</a:t>
            </a:r>
            <a:r>
              <a:rPr lang="en-US" dirty="0"/>
              <a:t> is the word form used for Command Line Interface. CLI permits users to put in writing commands associate degree exceedingly in terminal or console window to interact with an operating system. CLI is a platform or medium wherever users answer a visible prompt by writing a command and get the response from the system, for this users have to be compelled to kind command or train of command for performing the task. CLI is suitable for pricey computing wherever input exactitude is the priority.</a:t>
            </a:r>
            <a:endParaRPr lang="en-US" b="1" dirty="0"/>
          </a:p>
          <a:p>
            <a:r>
              <a:rPr lang="en-US" b="1" dirty="0"/>
              <a:t> </a:t>
            </a:r>
          </a:p>
          <a:p>
            <a:endParaRPr lang="en-US" dirty="0"/>
          </a:p>
        </p:txBody>
      </p:sp>
    </p:spTree>
    <p:extLst>
      <p:ext uri="{BB962C8B-B14F-4D97-AF65-F5344CB8AC3E}">
        <p14:creationId xmlns:p14="http://schemas.microsoft.com/office/powerpoint/2010/main" val="1145658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a:t>
            </a:r>
            <a:r>
              <a:rPr lang="en-US" dirty="0"/>
              <a:t>Command Line </a:t>
            </a:r>
            <a:r>
              <a:rPr lang="en-US" dirty="0" smtClean="0"/>
              <a:t>Interface)</a:t>
            </a:r>
            <a:endParaRPr lang="en-US" dirty="0"/>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56087" y="2224087"/>
            <a:ext cx="4591050" cy="3552825"/>
          </a:xfrm>
          <a:prstGeom prst="rect">
            <a:avLst/>
          </a:prstGeom>
          <a:noFill/>
          <a:ln>
            <a:noFill/>
          </a:ln>
        </p:spPr>
      </p:pic>
    </p:spTree>
    <p:extLst>
      <p:ext uri="{BB962C8B-B14F-4D97-AF65-F5344CB8AC3E}">
        <p14:creationId xmlns:p14="http://schemas.microsoft.com/office/powerpoint/2010/main" val="288257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F91F3E87-112B-41EC-A241-BDE8001ECB09}"/>
              </a:ext>
            </a:extLst>
          </p:cNvPr>
          <p:cNvSpPr>
            <a:spLocks noGrp="1" noChangeArrowheads="1"/>
          </p:cNvSpPr>
          <p:nvPr>
            <p:ph type="ctrTitle"/>
          </p:nvPr>
        </p:nvSpPr>
        <p:spPr/>
        <p:txBody>
          <a:bodyPr/>
          <a:lstStyle/>
          <a:p>
            <a:r>
              <a:rPr lang="en-US" dirty="0"/>
              <a:t>User Interface Design, Mobile User Interface Design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stands for Graphical User Interface. </a:t>
            </a:r>
          </a:p>
        </p:txBody>
      </p:sp>
      <p:sp>
        <p:nvSpPr>
          <p:cNvPr id="3" name="Content Placeholder 2"/>
          <p:cNvSpPr>
            <a:spLocks noGrp="1"/>
          </p:cNvSpPr>
          <p:nvPr>
            <p:ph idx="1"/>
          </p:nvPr>
        </p:nvSpPr>
        <p:spPr/>
        <p:txBody>
          <a:bodyPr/>
          <a:lstStyle/>
          <a:p>
            <a:r>
              <a:rPr lang="en-US" dirty="0"/>
              <a:t>GUI permits users to use the graphics to interact with an operating system</a:t>
            </a:r>
            <a:r>
              <a:rPr lang="en-US" dirty="0" smtClean="0"/>
              <a:t>.</a:t>
            </a:r>
          </a:p>
          <a:p>
            <a:r>
              <a:rPr lang="en-US" dirty="0" smtClean="0"/>
              <a:t>In </a:t>
            </a:r>
            <a:r>
              <a:rPr lang="en-US" dirty="0"/>
              <a:t>the graphical user interface, menus are provided such as windows, scrollbars, buttons, wizards, painting pictures, alternative icons, etc</a:t>
            </a:r>
            <a:r>
              <a:rPr lang="en-US" dirty="0" smtClean="0"/>
              <a:t>.</a:t>
            </a:r>
          </a:p>
          <a:p>
            <a:r>
              <a:rPr lang="en-US" dirty="0" smtClean="0"/>
              <a:t> </a:t>
            </a:r>
            <a:r>
              <a:rPr lang="en-US" dirty="0"/>
              <a:t>It’s intuitive, simple to find out, and reduces psychological feature load. In GUI, the information is shown or presented to the user in any form such as: plain text, videos, images, </a:t>
            </a:r>
            <a:r>
              <a:rPr lang="en-US" dirty="0" err="1"/>
              <a:t>etc</a:t>
            </a:r>
            <a:endParaRPr lang="en-US" dirty="0"/>
          </a:p>
        </p:txBody>
      </p:sp>
    </p:spTree>
    <p:extLst>
      <p:ext uri="{BB962C8B-B14F-4D97-AF65-F5344CB8AC3E}">
        <p14:creationId xmlns:p14="http://schemas.microsoft.com/office/powerpoint/2010/main" val="2394118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685800"/>
            <a:ext cx="10563648" cy="609600"/>
          </a:xfrm>
        </p:spPr>
        <p:txBody>
          <a:bodyPr/>
          <a:lstStyle/>
          <a:p>
            <a:r>
              <a:rPr lang="en-US" dirty="0"/>
              <a:t>GUI stands for Graphical User Interface. </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56087" y="2224087"/>
            <a:ext cx="4591050" cy="3552825"/>
          </a:xfrm>
          <a:prstGeom prst="rect">
            <a:avLst/>
          </a:prstGeom>
          <a:noFill/>
          <a:ln>
            <a:noFill/>
          </a:ln>
        </p:spPr>
      </p:pic>
    </p:spTree>
    <p:extLst>
      <p:ext uri="{BB962C8B-B14F-4D97-AF65-F5344CB8AC3E}">
        <p14:creationId xmlns:p14="http://schemas.microsoft.com/office/powerpoint/2010/main" val="30828474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152400"/>
            <a:ext cx="10563648" cy="609600"/>
          </a:xfrm>
        </p:spPr>
        <p:txBody>
          <a:bodyPr/>
          <a:lstStyle/>
          <a:p>
            <a:r>
              <a:rPr lang="en-US" dirty="0"/>
              <a:t>Let’s see the difference between GUI and CLI:</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76180796"/>
              </p:ext>
            </p:extLst>
          </p:nvPr>
        </p:nvGraphicFramePr>
        <p:xfrm>
          <a:off x="1219200" y="1066800"/>
          <a:ext cx="10664826" cy="3697224"/>
        </p:xfrm>
        <a:graphic>
          <a:graphicData uri="http://schemas.openxmlformats.org/drawingml/2006/table">
            <a:tbl>
              <a:tblPr firstRow="1" bandRow="1">
                <a:tableStyleId>{5C22544A-7EE6-4342-B048-85BDC9FD1C3A}</a:tableStyleId>
              </a:tblPr>
              <a:tblGrid>
                <a:gridCol w="912812"/>
                <a:gridCol w="4114800"/>
                <a:gridCol w="5637214"/>
              </a:tblGrid>
              <a:tr h="370840">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S.no</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CLI</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GUI</a:t>
                      </a:r>
                      <a:endParaRPr lang="en-US" sz="1400" dirty="0">
                        <a:effectLst/>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1</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CLI is difficult to use.</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Whereas it is easy to use.</a:t>
                      </a:r>
                      <a:endParaRPr lang="en-US" sz="1400">
                        <a:effectLst/>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Calibri"/>
                          <a:cs typeface="Times New Roman" pitchFamily="18" charset="0"/>
                        </a:rPr>
                        <a:t>2</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It consumes low memory.</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While consuming more memory.</a:t>
                      </a:r>
                      <a:endParaRPr lang="en-US" sz="1400">
                        <a:effectLst/>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Calibri"/>
                          <a:cs typeface="Times New Roman" pitchFamily="18" charset="0"/>
                        </a:rPr>
                        <a:t>3</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In CLI we can obtain high precision.</a:t>
                      </a:r>
                      <a:endParaRPr lang="en-US" sz="1400" dirty="0">
                        <a:effectLst/>
                        <a:latin typeface="Times New Roman" pitchFamily="18" charset="0"/>
                        <a:ea typeface="Calibri"/>
                        <a:cs typeface="Times New Roman" pitchFamily="18" charset="0"/>
                      </a:endParaRPr>
                    </a:p>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While in it, low precision is obtained.</a:t>
                      </a:r>
                      <a:endParaRPr lang="en-US" sz="1400">
                        <a:effectLst/>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Calibri"/>
                          <a:cs typeface="Times New Roman" pitchFamily="18" charset="0"/>
                        </a:rPr>
                        <a:t>4</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CLI is faster than GUI.</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The speed of GUI is slower than CLI.</a:t>
                      </a:r>
                      <a:endParaRPr lang="en-US" sz="1400" dirty="0">
                        <a:effectLst/>
                        <a:latin typeface="Times New Roman" pitchFamily="18" charset="0"/>
                        <a:ea typeface="Calibri"/>
                        <a:cs typeface="Times New Roman" pitchFamily="18" charset="0"/>
                      </a:endParaRPr>
                    </a:p>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GUI</a:t>
                      </a:r>
                      <a:endParaRPr lang="en-US" sz="1400" dirty="0">
                        <a:effectLst/>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Calibri"/>
                          <a:cs typeface="Times New Roman" pitchFamily="18" charset="0"/>
                        </a:rPr>
                        <a:t>5</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CLI operating system needs only a keyboard.</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While GUI operating system needs both a mouse and keyboard.</a:t>
                      </a:r>
                      <a:endParaRPr lang="en-US" sz="1400" dirty="0">
                        <a:effectLst/>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6</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CLI’s appearance cannot be modified or changed.</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While its appearance can be modified or changed.</a:t>
                      </a:r>
                      <a:endParaRPr lang="en-US" sz="1400" dirty="0">
                        <a:effectLst/>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7</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In CLI, input is entered only at a command prompt.</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While in GUI, the input can be entered anywhere on the screen.</a:t>
                      </a:r>
                      <a:endParaRPr lang="en-US" sz="1400" dirty="0">
                        <a:effectLst/>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Calibri"/>
                          <a:cs typeface="Times New Roman" pitchFamily="18" charset="0"/>
                        </a:rPr>
                        <a:t>8</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In CLI, the information is shown or presented to the user in plain text and files.</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While in GUI, the information is shown or presented to the user in any form such as: plain text, videos, images, etc.</a:t>
                      </a:r>
                      <a:endParaRPr lang="en-US" sz="14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122110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see the difference between GUI and CLI:</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66799828"/>
              </p:ext>
            </p:extLst>
          </p:nvPr>
        </p:nvGraphicFramePr>
        <p:xfrm>
          <a:off x="1219200" y="1828800"/>
          <a:ext cx="10664826" cy="3176524"/>
        </p:xfrm>
        <a:graphic>
          <a:graphicData uri="http://schemas.openxmlformats.org/drawingml/2006/table">
            <a:tbl>
              <a:tblPr firstRow="1" bandRow="1">
                <a:tableStyleId>{5C22544A-7EE6-4342-B048-85BDC9FD1C3A}</a:tableStyleId>
              </a:tblPr>
              <a:tblGrid>
                <a:gridCol w="1141412"/>
                <a:gridCol w="4267200"/>
                <a:gridCol w="5256214"/>
              </a:tblGrid>
              <a:tr h="309372">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S.no</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CLI</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GUI</a:t>
                      </a:r>
                      <a:endParaRPr lang="en-US" sz="1400" dirty="0">
                        <a:effectLst/>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9</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In CLI, there are no menus provided.</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While in GUI, menus are provided.</a:t>
                      </a:r>
                      <a:endParaRPr lang="en-US" sz="1400">
                        <a:effectLst/>
                        <a:latin typeface="Times New Roman" pitchFamily="18" charset="0"/>
                        <a:ea typeface="Calibri"/>
                        <a:cs typeface="Times New Roman" pitchFamily="18" charset="0"/>
                      </a:endParaRPr>
                    </a:p>
                  </a:txBody>
                  <a:tcPr marL="68580" marR="68580" marT="0" marB="0"/>
                </a:tc>
              </a:tr>
              <a:tr h="386588">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Calibri"/>
                          <a:cs typeface="Times New Roman" pitchFamily="18" charset="0"/>
                        </a:rPr>
                        <a:t>10</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There are no graphics in CLI.</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While in GUI, graphics are used.</a:t>
                      </a:r>
                      <a:endParaRPr lang="en-US" sz="1400">
                        <a:effectLst/>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Calibri"/>
                          <a:cs typeface="Times New Roman" pitchFamily="18" charset="0"/>
                        </a:rPr>
                        <a:t>11</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CLI do not use any pointing devices.</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Times New Roman"/>
                          <a:cs typeface="Times New Roman" pitchFamily="18" charset="0"/>
                        </a:rPr>
                        <a:t>While it uses pointing devices for selecting and choosing items.</a:t>
                      </a:r>
                      <a:endParaRPr lang="en-US" sz="1400">
                        <a:effectLst/>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400" spc="10">
                          <a:solidFill>
                            <a:srgbClr val="273239"/>
                          </a:solidFill>
                          <a:effectLst/>
                          <a:latin typeface="Times New Roman" pitchFamily="18" charset="0"/>
                          <a:ea typeface="Calibri"/>
                          <a:cs typeface="Times New Roman" pitchFamily="18" charset="0"/>
                        </a:rPr>
                        <a:t>12</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In CLI, spelling mistakes and typing errors are not avoided.</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spc="10" dirty="0">
                          <a:solidFill>
                            <a:srgbClr val="273239"/>
                          </a:solidFill>
                          <a:effectLst/>
                          <a:latin typeface="Times New Roman" pitchFamily="18" charset="0"/>
                          <a:ea typeface="Times New Roman"/>
                          <a:cs typeface="Times New Roman" pitchFamily="18" charset="0"/>
                        </a:rPr>
                        <a:t>Whereas in GUI, spelling mistakes and typing errors are avoided.</a:t>
                      </a:r>
                      <a:endParaRPr lang="en-US" sz="1400" dirty="0">
                        <a:effectLst/>
                        <a:latin typeface="Times New Roman" pitchFamily="18" charset="0"/>
                        <a:ea typeface="Calibri"/>
                        <a:cs typeface="Times New Roman" pitchFamily="18" charset="0"/>
                      </a:endParaRPr>
                    </a:p>
                    <a:p>
                      <a:pPr marL="0" marR="0">
                        <a:lnSpc>
                          <a:spcPct val="115000"/>
                        </a:lnSpc>
                        <a:spcBef>
                          <a:spcPts val="0"/>
                        </a:spcBef>
                        <a:spcAft>
                          <a:spcPts val="0"/>
                        </a:spcAft>
                      </a:pPr>
                      <a:r>
                        <a:rPr lang="en-US" sz="1400" spc="10" dirty="0">
                          <a:solidFill>
                            <a:srgbClr val="273239"/>
                          </a:solidFill>
                          <a:effectLst/>
                          <a:latin typeface="Times New Roman" pitchFamily="18" charset="0"/>
                          <a:ea typeface="Calibri"/>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400" dirty="0" smtClean="0">
                          <a:effectLst/>
                          <a:latin typeface="Times New Roman" pitchFamily="18" charset="0"/>
                          <a:ea typeface="Calibri"/>
                          <a:cs typeface="Times New Roman" pitchFamily="18" charset="0"/>
                        </a:rPr>
                        <a:t>13</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kern="1200" dirty="0" smtClean="0">
                          <a:solidFill>
                            <a:schemeClr val="dk1"/>
                          </a:solidFill>
                          <a:effectLst/>
                          <a:latin typeface="Times New Roman" pitchFamily="18" charset="0"/>
                          <a:ea typeface="+mn-ea"/>
                          <a:cs typeface="Times New Roman" pitchFamily="18" charset="0"/>
                        </a:rPr>
                        <a:t>Some command-line environments provide multitasking but it is complicated to see several things on one screen.</a:t>
                      </a:r>
                      <a:endParaRPr lang="en-US" sz="1400" dirty="0">
                        <a:effectLst/>
                        <a:latin typeface="Times New Roman" pitchFamily="18" charset="0"/>
                        <a:ea typeface="Calibri"/>
                        <a:cs typeface="Times New Roman" pitchFamily="18" charset="0"/>
                      </a:endParaRPr>
                    </a:p>
                  </a:txBody>
                  <a:tcPr marL="68580" marR="68580" marT="0" marB="0"/>
                </a:tc>
                <a:tc>
                  <a:txBody>
                    <a:bodyPr/>
                    <a:lstStyle/>
                    <a:p>
                      <a:r>
                        <a:rPr lang="en-US" sz="1400" kern="1200" dirty="0" smtClean="0">
                          <a:solidFill>
                            <a:schemeClr val="dk1"/>
                          </a:solidFill>
                          <a:effectLst/>
                          <a:latin typeface="Times New Roman" pitchFamily="18" charset="0"/>
                          <a:ea typeface="+mn-ea"/>
                          <a:cs typeface="Times New Roman" pitchFamily="18" charset="0"/>
                        </a:rPr>
                        <a:t>GUI enables a user to easily observe and operate various things at once.</a:t>
                      </a:r>
                      <a:endParaRPr lang="en-US" sz="1400" dirty="0">
                        <a:latin typeface="Times New Roman" pitchFamily="18" charset="0"/>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1400" dirty="0" smtClean="0">
                          <a:effectLst/>
                          <a:latin typeface="Times New Roman" pitchFamily="18" charset="0"/>
                          <a:ea typeface="Calibri"/>
                          <a:cs typeface="Times New Roman" pitchFamily="18" charset="0"/>
                        </a:rPr>
                        <a:t>14</a:t>
                      </a:r>
                      <a:endParaRPr lang="en-US" sz="1400" dirty="0">
                        <a:effectLst/>
                        <a:latin typeface="Times New Roman" pitchFamily="18" charset="0"/>
                        <a:ea typeface="Calibri"/>
                        <a:cs typeface="Times New Roman" pitchFamily="18" charset="0"/>
                      </a:endParaRPr>
                    </a:p>
                  </a:txBody>
                  <a:tcPr marL="0" marR="0" marT="0" marB="0" anchor="b"/>
                </a:tc>
                <a:tc>
                  <a:txBody>
                    <a:bodyPr/>
                    <a:lstStyle/>
                    <a:p>
                      <a:pPr marL="0" marR="0">
                        <a:lnSpc>
                          <a:spcPct val="115000"/>
                        </a:lnSpc>
                        <a:spcBef>
                          <a:spcPts val="0"/>
                        </a:spcBef>
                        <a:spcAft>
                          <a:spcPts val="0"/>
                        </a:spcAft>
                      </a:pPr>
                      <a:r>
                        <a:rPr lang="en-US" sz="1400" kern="1200" dirty="0" smtClean="0">
                          <a:solidFill>
                            <a:schemeClr val="dk1"/>
                          </a:solidFill>
                          <a:effectLst/>
                          <a:latin typeface="Times New Roman" pitchFamily="18" charset="0"/>
                          <a:ea typeface="+mn-ea"/>
                          <a:cs typeface="Times New Roman" pitchFamily="18" charset="0"/>
                        </a:rPr>
                        <a:t>CLI enables a user to simply script a series of instructions to carry out a task or execute a program.</a:t>
                      </a:r>
                      <a:endParaRPr lang="en-US" sz="1400" dirty="0">
                        <a:effectLst/>
                        <a:latin typeface="Times New Roman" pitchFamily="18" charset="0"/>
                        <a:ea typeface="Calibri"/>
                        <a:cs typeface="Times New Roman" pitchFamily="18" charset="0"/>
                      </a:endParaRPr>
                    </a:p>
                  </a:txBody>
                  <a:tcPr marL="95250" marR="95250" marT="133350" marB="133350" anchor="b"/>
                </a:tc>
                <a:tc>
                  <a:txBody>
                    <a:bodyPr/>
                    <a:lstStyle/>
                    <a:p>
                      <a:pPr marL="0" marR="0">
                        <a:lnSpc>
                          <a:spcPct val="115000"/>
                        </a:lnSpc>
                        <a:spcBef>
                          <a:spcPts val="0"/>
                        </a:spcBef>
                        <a:spcAft>
                          <a:spcPts val="0"/>
                        </a:spcAft>
                      </a:pPr>
                      <a:r>
                        <a:rPr lang="en-US" sz="1400" kern="1200" dirty="0" smtClean="0">
                          <a:solidFill>
                            <a:schemeClr val="dk1"/>
                          </a:solidFill>
                          <a:effectLst/>
                          <a:latin typeface="Times New Roman" pitchFamily="18" charset="0"/>
                          <a:ea typeface="+mn-ea"/>
                          <a:cs typeface="Times New Roman" pitchFamily="18" charset="0"/>
                        </a:rPr>
                        <a:t>GUI does not provide the facility to script a sequence of commands</a:t>
                      </a:r>
                      <a:endParaRPr lang="en-US" sz="1400" dirty="0">
                        <a:effectLst/>
                        <a:latin typeface="Times New Roman" pitchFamily="18" charset="0"/>
                        <a:ea typeface="Calibri"/>
                        <a:cs typeface="Times New Roman" pitchFamily="18" charset="0"/>
                      </a:endParaRPr>
                    </a:p>
                  </a:txBody>
                  <a:tcPr marL="95250" marR="95250" marT="133350" marB="133350" anchor="b"/>
                </a:tc>
              </a:tr>
            </a:tbl>
          </a:graphicData>
        </a:graphic>
      </p:graphicFrame>
    </p:spTree>
    <p:extLst>
      <p:ext uri="{BB962C8B-B14F-4D97-AF65-F5344CB8AC3E}">
        <p14:creationId xmlns:p14="http://schemas.microsoft.com/office/powerpoint/2010/main" val="3226475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Menu Driven Interface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 </a:t>
            </a:r>
            <a:r>
              <a:rPr lang="en-US" dirty="0"/>
              <a:t>menu-driven interface is commonly used on cash machines (also known as automated teller machines, or ATMs), ticket machines and information kiosks (for example in a museum). </a:t>
            </a:r>
            <a:endParaRPr lang="en-US" dirty="0" smtClean="0"/>
          </a:p>
          <a:p>
            <a:r>
              <a:rPr lang="en-US" dirty="0" smtClean="0"/>
              <a:t>Menu-driven </a:t>
            </a:r>
            <a:r>
              <a:rPr lang="en-US" dirty="0"/>
              <a:t>interfaces provide a simple and an easy to use interface composed of a series of menus and sub-menus which the user accesses by pressing buttons, often on a touch-screen device</a:t>
            </a:r>
            <a:r>
              <a:rPr lang="en-US" dirty="0" smtClean="0"/>
              <a:t>.</a:t>
            </a:r>
          </a:p>
          <a:p>
            <a:r>
              <a:rPr lang="en-US" dirty="0" smtClean="0"/>
              <a:t> </a:t>
            </a:r>
            <a:r>
              <a:rPr lang="en-US" dirty="0"/>
              <a:t>Preferably, if one has knowledge on UML modeling</a:t>
            </a:r>
            <a:r>
              <a:rPr lang="en-US" dirty="0" smtClean="0"/>
              <a:t>,</a:t>
            </a:r>
          </a:p>
          <a:p>
            <a:r>
              <a:rPr lang="en-US" dirty="0" smtClean="0"/>
              <a:t> </a:t>
            </a:r>
            <a:r>
              <a:rPr lang="en-US" dirty="0"/>
              <a:t>it can be a good example when designing the architecture of the machine.</a:t>
            </a:r>
          </a:p>
          <a:p>
            <a:endParaRPr lang="en-US" dirty="0"/>
          </a:p>
        </p:txBody>
      </p:sp>
    </p:spTree>
    <p:extLst>
      <p:ext uri="{BB962C8B-B14F-4D97-AF65-F5344CB8AC3E}">
        <p14:creationId xmlns:p14="http://schemas.microsoft.com/office/powerpoint/2010/main" val="418763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Menu Driven Interface</a:t>
            </a:r>
            <a:r>
              <a:rPr lang="en-US" dirty="0"/>
              <a:t/>
            </a:r>
            <a:br>
              <a:rPr lang="en-US" dirty="0"/>
            </a:br>
            <a:endParaRPr lang="en-US" dirty="0"/>
          </a:p>
        </p:txBody>
      </p:sp>
      <p:pic>
        <p:nvPicPr>
          <p:cNvPr id="4" name="Content Placeholder 3" descr="ATM machine with menu drive interface.">
            <a:hlinkClick r:id="rId3" tooltip="&quot;ATM machine with menu drive interface.&quo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360612" y="1752601"/>
            <a:ext cx="8153400" cy="4252912"/>
          </a:xfrm>
          <a:prstGeom prst="rect">
            <a:avLst/>
          </a:prstGeom>
          <a:noFill/>
          <a:ln>
            <a:noFill/>
          </a:ln>
        </p:spPr>
      </p:pic>
    </p:spTree>
    <p:extLst>
      <p:ext uri="{BB962C8B-B14F-4D97-AF65-F5344CB8AC3E}">
        <p14:creationId xmlns:p14="http://schemas.microsoft.com/office/powerpoint/2010/main" val="26376007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Form Based Interface</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smtClean="0"/>
              <a:t>This </a:t>
            </a:r>
            <a:r>
              <a:rPr lang="en-US" dirty="0"/>
              <a:t>is a method of enabling you to interact with an application.</a:t>
            </a:r>
          </a:p>
          <a:p>
            <a:pPr lvl="0"/>
            <a:r>
              <a:rPr lang="en-US" dirty="0"/>
              <a:t>The form normally provides limited choices as to the use.</a:t>
            </a:r>
          </a:p>
          <a:p>
            <a:pPr lvl="0"/>
            <a:r>
              <a:rPr lang="en-US" dirty="0"/>
              <a:t>For example, a form interface for setting text characteristics in application software might offer the choices of selecting font size, </a:t>
            </a:r>
            <a:r>
              <a:rPr lang="en-US" dirty="0" err="1"/>
              <a:t>colour</a:t>
            </a:r>
            <a:r>
              <a:rPr lang="en-US" dirty="0"/>
              <a:t>, style.</a:t>
            </a:r>
          </a:p>
          <a:p>
            <a:pPr lvl="0"/>
            <a:r>
              <a:rPr lang="en-US" dirty="0"/>
              <a:t>A form interface which will allow you to interact with the system software might offer choices such as selecting your screen resolution, default language, keyboard style etc.</a:t>
            </a:r>
          </a:p>
          <a:p>
            <a:pPr lvl="0"/>
            <a:r>
              <a:rPr lang="en-US" dirty="0"/>
              <a:t>A form interface can also be used to enter data into a system, for example a database system will usually allow you to create a form to enter data into tables.</a:t>
            </a:r>
          </a:p>
          <a:p>
            <a:r>
              <a:rPr lang="en-US" dirty="0"/>
              <a:t> </a:t>
            </a:r>
          </a:p>
          <a:p>
            <a:endParaRPr lang="en-US" dirty="0"/>
          </a:p>
        </p:txBody>
      </p:sp>
    </p:spTree>
    <p:extLst>
      <p:ext uri="{BB962C8B-B14F-4D97-AF65-F5344CB8AC3E}">
        <p14:creationId xmlns:p14="http://schemas.microsoft.com/office/powerpoint/2010/main" val="464929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Form Based Interface</a:t>
            </a:r>
            <a:r>
              <a:rPr lang="en-US" dirty="0"/>
              <a:t/>
            </a:r>
            <a:br>
              <a:rPr lang="en-US" dirty="0"/>
            </a:br>
            <a:endParaRPr lang="en-US" dirty="0"/>
          </a:p>
        </p:txBody>
      </p:sp>
      <p:pic>
        <p:nvPicPr>
          <p:cNvPr id="4" name="Content Placeholder 3" descr="An example of a form based user interface."/>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3012" y="1981201"/>
            <a:ext cx="8077200" cy="3529012"/>
          </a:xfrm>
          <a:prstGeom prst="rect">
            <a:avLst/>
          </a:prstGeom>
          <a:noFill/>
          <a:ln>
            <a:noFill/>
          </a:ln>
        </p:spPr>
      </p:pic>
    </p:spTree>
    <p:extLst>
      <p:ext uri="{BB962C8B-B14F-4D97-AF65-F5344CB8AC3E}">
        <p14:creationId xmlns:p14="http://schemas.microsoft.com/office/powerpoint/2010/main" val="3866167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Natural Language Interface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 </a:t>
            </a:r>
          </a:p>
          <a:p>
            <a:r>
              <a:rPr lang="en-US" dirty="0"/>
              <a:t>A natural language interface is a spoken interface where the user interacts with the computer by talking to it. </a:t>
            </a:r>
            <a:endParaRPr lang="en-US" dirty="0" smtClean="0"/>
          </a:p>
          <a:p>
            <a:r>
              <a:rPr lang="en-US" dirty="0" smtClean="0"/>
              <a:t>Sometimes </a:t>
            </a:r>
            <a:r>
              <a:rPr lang="en-US" dirty="0"/>
              <a:t>referred to as a 'conversational interface', this interface simulates having a conversation with a computer</a:t>
            </a:r>
            <a:r>
              <a:rPr lang="en-US" dirty="0" smtClean="0"/>
              <a:t>.</a:t>
            </a:r>
          </a:p>
          <a:p>
            <a:r>
              <a:rPr lang="en-US" dirty="0" smtClean="0"/>
              <a:t> </a:t>
            </a:r>
            <a:r>
              <a:rPr lang="en-US" dirty="0"/>
              <a:t>Made famous by science fiction (such as in </a:t>
            </a:r>
            <a:r>
              <a:rPr lang="en-US" dirty="0">
                <a:hlinkClick r:id="rId3" tooltip="w:Star Trek"/>
              </a:rPr>
              <a:t>Star Trek</a:t>
            </a:r>
            <a:r>
              <a:rPr lang="en-US" dirty="0"/>
              <a:t>), natural language systems are not yet advanced enough to be in wide-spread use</a:t>
            </a:r>
            <a:r>
              <a:rPr lang="en-US" dirty="0" smtClean="0"/>
              <a:t>.</a:t>
            </a:r>
          </a:p>
          <a:p>
            <a:r>
              <a:rPr lang="en-US" dirty="0" smtClean="0"/>
              <a:t> </a:t>
            </a:r>
            <a:r>
              <a:rPr lang="en-US" dirty="0"/>
              <a:t>Commonly used by telephone systems as an alternative to the user pressing numbered buttons the user can speak their responses instead. </a:t>
            </a:r>
            <a:endParaRPr lang="en-US" dirty="0" smtClean="0"/>
          </a:p>
          <a:p>
            <a:r>
              <a:rPr lang="en-US" dirty="0" smtClean="0"/>
              <a:t>An </a:t>
            </a:r>
            <a:r>
              <a:rPr lang="en-US" dirty="0"/>
              <a:t>Example of this type of interface is Voice Recognition.</a:t>
            </a:r>
          </a:p>
          <a:p>
            <a:r>
              <a:rPr lang="en-US" dirty="0"/>
              <a:t>This is the kind of interface used by the popular </a:t>
            </a:r>
            <a:r>
              <a:rPr lang="en-US" dirty="0">
                <a:hlinkClick r:id="rId4" tooltip="w:iPhone"/>
              </a:rPr>
              <a:t>iPhone</a:t>
            </a:r>
            <a:r>
              <a:rPr lang="en-US" dirty="0"/>
              <a:t> application called </a:t>
            </a:r>
            <a:r>
              <a:rPr lang="en-US" dirty="0" err="1">
                <a:hlinkClick r:id="rId5" tooltip="w:Siri"/>
              </a:rPr>
              <a:t>Siri</a:t>
            </a:r>
            <a:r>
              <a:rPr lang="en-US" dirty="0"/>
              <a:t> and </a:t>
            </a:r>
            <a:r>
              <a:rPr lang="en-US" dirty="0" err="1">
                <a:hlinkClick r:id="rId6" tooltip="w:Cortana"/>
              </a:rPr>
              <a:t>Cortana</a:t>
            </a:r>
            <a:r>
              <a:rPr lang="en-US" dirty="0"/>
              <a:t> in </a:t>
            </a:r>
            <a:r>
              <a:rPr lang="en-US" dirty="0">
                <a:hlinkClick r:id="rId7" tooltip="w:Windows"/>
              </a:rPr>
              <a:t>Windows</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40235851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UI Layouts</a:t>
            </a:r>
            <a:endParaRPr lang="en-US" dirty="0"/>
          </a:p>
        </p:txBody>
      </p:sp>
      <p:sp>
        <p:nvSpPr>
          <p:cNvPr id="3" name="Content Placeholder 2"/>
          <p:cNvSpPr>
            <a:spLocks noGrp="1"/>
          </p:cNvSpPr>
          <p:nvPr>
            <p:ph idx="1"/>
          </p:nvPr>
        </p:nvSpPr>
        <p:spPr/>
        <p:txBody>
          <a:bodyPr/>
          <a:lstStyle/>
          <a:p>
            <a:r>
              <a:rPr lang="en-US" dirty="0" smtClean="0"/>
              <a:t>Android</a:t>
            </a:r>
            <a:r>
              <a:rPr lang="en-US" dirty="0"/>
              <a:t> </a:t>
            </a:r>
            <a:r>
              <a:rPr lang="en-US" b="1" dirty="0"/>
              <a:t>Layout</a:t>
            </a:r>
            <a:r>
              <a:rPr lang="en-US" dirty="0"/>
              <a:t> is used to define the user interface that holds the UI controls or widgets that will appear on the screen of an android application or activity screen. </a:t>
            </a:r>
            <a:endParaRPr lang="en-US" dirty="0" smtClean="0"/>
          </a:p>
          <a:p>
            <a:r>
              <a:rPr lang="en-US" dirty="0" smtClean="0"/>
              <a:t>Generally</a:t>
            </a:r>
            <a:r>
              <a:rPr lang="en-US" dirty="0"/>
              <a:t>, every application is a combination of View and </a:t>
            </a:r>
            <a:r>
              <a:rPr lang="en-US" dirty="0" err="1"/>
              <a:t>ViewGroup</a:t>
            </a:r>
            <a:r>
              <a:rPr lang="en-US" dirty="0" smtClean="0"/>
              <a:t>.</a:t>
            </a:r>
          </a:p>
          <a:p>
            <a:r>
              <a:rPr lang="en-US" dirty="0" smtClean="0"/>
              <a:t> </a:t>
            </a:r>
            <a:r>
              <a:rPr lang="en-US" dirty="0"/>
              <a:t>As we know, an android application contains a large number of activities and we can say each activity is one page of the application</a:t>
            </a:r>
            <a:r>
              <a:rPr lang="en-US" dirty="0" smtClean="0"/>
              <a:t>.</a:t>
            </a:r>
          </a:p>
          <a:p>
            <a:r>
              <a:rPr lang="en-US" dirty="0" smtClean="0"/>
              <a:t> </a:t>
            </a:r>
            <a:r>
              <a:rPr lang="en-US" dirty="0"/>
              <a:t>So, each activity contains multiple user interface components and those components are the instances of the View and </a:t>
            </a:r>
            <a:r>
              <a:rPr lang="en-US" dirty="0" err="1"/>
              <a:t>ViewGroup</a:t>
            </a:r>
            <a:r>
              <a:rPr lang="en-US" dirty="0"/>
              <a:t>. All the elements in a layout are built using a hierarchy of </a:t>
            </a:r>
            <a:r>
              <a:rPr lang="en-US" b="1" dirty="0"/>
              <a:t>View </a:t>
            </a:r>
            <a:r>
              <a:rPr lang="en-US" dirty="0"/>
              <a:t>and </a:t>
            </a:r>
            <a:r>
              <a:rPr lang="en-US" b="1" dirty="0" err="1"/>
              <a:t>ViewGroup</a:t>
            </a:r>
            <a:r>
              <a:rPr lang="en-US" b="1" dirty="0"/>
              <a:t> </a:t>
            </a:r>
            <a:r>
              <a:rPr lang="en-US" dirty="0"/>
              <a:t>objects.</a:t>
            </a:r>
          </a:p>
          <a:p>
            <a:endParaRPr lang="en-US" dirty="0"/>
          </a:p>
        </p:txBody>
      </p:sp>
    </p:spTree>
    <p:extLst>
      <p:ext uri="{BB962C8B-B14F-4D97-AF65-F5344CB8AC3E}">
        <p14:creationId xmlns:p14="http://schemas.microsoft.com/office/powerpoint/2010/main" val="50958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User Interface Design</a:t>
            </a:r>
            <a:br>
              <a:rPr lang="en-US" dirty="0"/>
            </a:br>
            <a:endParaRPr lang="en-US" dirty="0"/>
          </a:p>
        </p:txBody>
      </p:sp>
      <p:sp>
        <p:nvSpPr>
          <p:cNvPr id="3" name="Content Placeholder 2"/>
          <p:cNvSpPr>
            <a:spLocks noGrp="1"/>
          </p:cNvSpPr>
          <p:nvPr>
            <p:ph idx="1"/>
          </p:nvPr>
        </p:nvSpPr>
        <p:spPr/>
        <p:txBody>
          <a:bodyPr/>
          <a:lstStyle/>
          <a:p>
            <a:r>
              <a:rPr lang="en-US" b="1" dirty="0" smtClean="0"/>
              <a:t>User </a:t>
            </a:r>
            <a:r>
              <a:rPr lang="en-US" b="1" dirty="0"/>
              <a:t>Interface (UI)</a:t>
            </a:r>
            <a:endParaRPr lang="en-US" dirty="0"/>
          </a:p>
          <a:p>
            <a:r>
              <a:rPr lang="en-US" dirty="0"/>
              <a:t>User Interface (UI) defines the way humans interact with the information systems</a:t>
            </a:r>
            <a:r>
              <a:rPr lang="en-US" dirty="0" smtClean="0"/>
              <a:t>.</a:t>
            </a:r>
          </a:p>
          <a:p>
            <a:r>
              <a:rPr lang="en-US" dirty="0" smtClean="0"/>
              <a:t> </a:t>
            </a:r>
            <a:r>
              <a:rPr lang="en-US" dirty="0"/>
              <a:t>In Layman’s term, User Interface (UI) is a series of pages, screens, buttons, forms and other visual elements that are used to interact with the device. </a:t>
            </a:r>
            <a:endParaRPr lang="en-US" dirty="0" smtClean="0"/>
          </a:p>
          <a:p>
            <a:r>
              <a:rPr lang="en-US" dirty="0" smtClean="0"/>
              <a:t>Every </a:t>
            </a:r>
            <a:r>
              <a:rPr lang="en-US" dirty="0"/>
              <a:t>app and every website has a user interface.</a:t>
            </a:r>
          </a:p>
          <a:p>
            <a:r>
              <a:rPr lang="en-US" dirty="0"/>
              <a:t>User Interface (UI) Design is the creation of graphics, illustrations, and use of photographic artwork and typography to enhance the display and layout of a digital product within its various device views. </a:t>
            </a:r>
            <a:endParaRPr lang="en-US" dirty="0" smtClean="0"/>
          </a:p>
          <a:p>
            <a:r>
              <a:rPr lang="en-US" dirty="0" smtClean="0"/>
              <a:t>Interface </a:t>
            </a:r>
            <a:r>
              <a:rPr lang="en-US" dirty="0"/>
              <a:t>elements consist of input controls (buttons, drop-down menus, data fields), navigational components (search fields, slider, icons, tags), informational components (progress bars, notifications, message boxes).</a:t>
            </a:r>
          </a:p>
          <a:p>
            <a:endParaRPr lang="en-US" dirty="0"/>
          </a:p>
        </p:txBody>
      </p:sp>
    </p:spTree>
    <p:extLst>
      <p:ext uri="{BB962C8B-B14F-4D97-AF65-F5344CB8AC3E}">
        <p14:creationId xmlns:p14="http://schemas.microsoft.com/office/powerpoint/2010/main" val="16163188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a:t>
            </a:r>
            <a:br>
              <a:rPr lang="en-US" dirty="0"/>
            </a:br>
            <a:endParaRPr lang="en-US" dirty="0"/>
          </a:p>
        </p:txBody>
      </p:sp>
      <p:sp>
        <p:nvSpPr>
          <p:cNvPr id="3" name="Content Placeholder 2"/>
          <p:cNvSpPr>
            <a:spLocks noGrp="1"/>
          </p:cNvSpPr>
          <p:nvPr>
            <p:ph idx="1"/>
          </p:nvPr>
        </p:nvSpPr>
        <p:spPr/>
        <p:txBody>
          <a:bodyPr/>
          <a:lstStyle/>
          <a:p>
            <a:r>
              <a:rPr lang="en-US" dirty="0" smtClean="0"/>
              <a:t>A</a:t>
            </a:r>
            <a:r>
              <a:rPr lang="en-US" dirty="0"/>
              <a:t> </a:t>
            </a:r>
            <a:r>
              <a:rPr lang="en-US" b="1" dirty="0"/>
              <a:t>View</a:t>
            </a:r>
            <a:r>
              <a:rPr lang="en-US" dirty="0"/>
              <a:t> is defined as the user interface which is used to create interactive UI components such as </a:t>
            </a:r>
            <a:r>
              <a:rPr lang="en-US" u="sng" dirty="0" err="1">
                <a:hlinkClick r:id="rId2"/>
              </a:rPr>
              <a:t>TextView</a:t>
            </a:r>
            <a:r>
              <a:rPr lang="en-US" dirty="0"/>
              <a:t>, </a:t>
            </a:r>
            <a:r>
              <a:rPr lang="en-US" u="sng" dirty="0" err="1">
                <a:hlinkClick r:id="rId3"/>
              </a:rPr>
              <a:t>ImageView</a:t>
            </a:r>
            <a:r>
              <a:rPr lang="en-US" dirty="0"/>
              <a:t>, </a:t>
            </a:r>
            <a:r>
              <a:rPr lang="en-US" u="sng" dirty="0" err="1">
                <a:hlinkClick r:id="rId4"/>
              </a:rPr>
              <a:t>EditText</a:t>
            </a:r>
            <a:r>
              <a:rPr lang="en-US" dirty="0"/>
              <a:t>, </a:t>
            </a:r>
            <a:r>
              <a:rPr lang="en-US" u="sng" dirty="0" err="1">
                <a:hlinkClick r:id="rId5"/>
              </a:rPr>
              <a:t>RadioButton</a:t>
            </a:r>
            <a:r>
              <a:rPr lang="en-US" dirty="0"/>
              <a:t>, etc</a:t>
            </a:r>
            <a:r>
              <a:rPr lang="en-US" dirty="0" smtClean="0"/>
              <a:t>.,</a:t>
            </a:r>
          </a:p>
          <a:p>
            <a:r>
              <a:rPr lang="en-US" dirty="0" smtClean="0"/>
              <a:t> </a:t>
            </a:r>
            <a:r>
              <a:rPr lang="en-US" dirty="0"/>
              <a:t>and is responsible for event handling and drawing. They are Generally Called Widgets</a:t>
            </a:r>
            <a:r>
              <a:rPr lang="en-US" dirty="0" smtClean="0"/>
              <a:t>.</a:t>
            </a:r>
          </a:p>
          <a:p>
            <a:endParaRPr lang="en-US" dirty="0"/>
          </a:p>
          <a:p>
            <a:endParaRPr lang="en-US" dirty="0"/>
          </a:p>
        </p:txBody>
      </p:sp>
      <p:pic>
        <p:nvPicPr>
          <p:cNvPr id="4" name="Picture 3" descr="https://media.geeksforgeeks.org/wp-content/uploads/20210311140236/untitled125x3-245x300.png"/>
          <p:cNvPicPr/>
          <p:nvPr/>
        </p:nvPicPr>
        <p:blipFill>
          <a:blip r:embed="rId6">
            <a:extLst>
              <a:ext uri="{28A0092B-C50C-407E-A947-70E740481C1C}">
                <a14:useLocalDpi xmlns:a14="http://schemas.microsoft.com/office/drawing/2010/main" val="0"/>
              </a:ext>
            </a:extLst>
          </a:blip>
          <a:srcRect/>
          <a:stretch>
            <a:fillRect/>
          </a:stretch>
        </p:blipFill>
        <p:spPr bwMode="auto">
          <a:xfrm>
            <a:off x="2589212" y="3048000"/>
            <a:ext cx="6705600" cy="2743200"/>
          </a:xfrm>
          <a:prstGeom prst="rect">
            <a:avLst/>
          </a:prstGeom>
          <a:noFill/>
          <a:ln>
            <a:noFill/>
          </a:ln>
        </p:spPr>
      </p:pic>
    </p:spTree>
    <p:extLst>
      <p:ext uri="{BB962C8B-B14F-4D97-AF65-F5344CB8AC3E}">
        <p14:creationId xmlns:p14="http://schemas.microsoft.com/office/powerpoint/2010/main" val="27718584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ViewGroup</a:t>
            </a:r>
            <a:r>
              <a:rPr lang="en-US" dirty="0"/>
              <a:t> </a:t>
            </a:r>
          </a:p>
        </p:txBody>
      </p:sp>
      <p:sp>
        <p:nvSpPr>
          <p:cNvPr id="5" name="Content Placeholder 4"/>
          <p:cNvSpPr>
            <a:spLocks noGrp="1"/>
          </p:cNvSpPr>
          <p:nvPr>
            <p:ph idx="1"/>
          </p:nvPr>
        </p:nvSpPr>
        <p:spPr/>
        <p:txBody>
          <a:bodyPr/>
          <a:lstStyle/>
          <a:p>
            <a:r>
              <a:rPr lang="en-US" dirty="0"/>
              <a:t>A </a:t>
            </a:r>
            <a:r>
              <a:rPr lang="en-US" dirty="0" err="1"/>
              <a:t>ViewGroup</a:t>
            </a:r>
            <a:r>
              <a:rPr lang="en-US" dirty="0"/>
              <a:t> act as a base class for layouts and layouts parameters that hold other Views or </a:t>
            </a:r>
            <a:r>
              <a:rPr lang="en-US" dirty="0" err="1"/>
              <a:t>ViewGroups</a:t>
            </a:r>
            <a:r>
              <a:rPr lang="en-US" dirty="0"/>
              <a:t> and to define the layout properties</a:t>
            </a:r>
            <a:r>
              <a:rPr lang="en-US" dirty="0" smtClean="0"/>
              <a:t>.</a:t>
            </a:r>
          </a:p>
          <a:p>
            <a:r>
              <a:rPr lang="en-US" dirty="0" smtClean="0"/>
              <a:t> </a:t>
            </a:r>
            <a:r>
              <a:rPr lang="en-US" dirty="0"/>
              <a:t>They are Generally Called layouts.</a:t>
            </a:r>
            <a:br>
              <a:rPr lang="en-US" dirty="0"/>
            </a:br>
            <a:endParaRPr lang="en-US" dirty="0"/>
          </a:p>
        </p:txBody>
      </p:sp>
      <p:pic>
        <p:nvPicPr>
          <p:cNvPr id="6" name="Picture 5" descr="https://media.geeksforgeeks.org/wp-content/uploads/20210311140356/ViewGroup125x-300x239.png"/>
          <p:cNvPicPr/>
          <p:nvPr/>
        </p:nvPicPr>
        <p:blipFill>
          <a:blip r:embed="rId2">
            <a:extLst>
              <a:ext uri="{28A0092B-C50C-407E-A947-70E740481C1C}">
                <a14:useLocalDpi xmlns:a14="http://schemas.microsoft.com/office/drawing/2010/main" val="0"/>
              </a:ext>
            </a:extLst>
          </a:blip>
          <a:srcRect/>
          <a:stretch>
            <a:fillRect/>
          </a:stretch>
        </p:blipFill>
        <p:spPr bwMode="auto">
          <a:xfrm>
            <a:off x="3960812" y="3352800"/>
            <a:ext cx="4724400" cy="2428875"/>
          </a:xfrm>
          <a:prstGeom prst="rect">
            <a:avLst/>
          </a:prstGeom>
          <a:noFill/>
          <a:ln>
            <a:noFill/>
          </a:ln>
        </p:spPr>
      </p:pic>
    </p:spTree>
    <p:extLst>
      <p:ext uri="{BB962C8B-B14F-4D97-AF65-F5344CB8AC3E}">
        <p14:creationId xmlns:p14="http://schemas.microsoft.com/office/powerpoint/2010/main" val="30377227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Android framework will allow us to use UI elements or widgets in two ways:</a:t>
            </a:r>
          </a:p>
        </p:txBody>
      </p:sp>
      <p:sp>
        <p:nvSpPr>
          <p:cNvPr id="3" name="Content Placeholder 2"/>
          <p:cNvSpPr>
            <a:spLocks noGrp="1"/>
          </p:cNvSpPr>
          <p:nvPr>
            <p:ph idx="1"/>
          </p:nvPr>
        </p:nvSpPr>
        <p:spPr/>
        <p:txBody>
          <a:bodyPr/>
          <a:lstStyle/>
          <a:p>
            <a:pPr marL="0" indent="0">
              <a:buNone/>
            </a:pPr>
            <a:endParaRPr lang="en-US" dirty="0"/>
          </a:p>
          <a:p>
            <a:pPr lvl="0"/>
            <a:r>
              <a:rPr lang="en-US" dirty="0"/>
              <a:t>Use UI elements in the XML file</a:t>
            </a:r>
          </a:p>
          <a:p>
            <a:pPr lvl="0"/>
            <a:r>
              <a:rPr lang="en-US" dirty="0"/>
              <a:t>Create elements in the </a:t>
            </a:r>
            <a:r>
              <a:rPr lang="en-US" dirty="0" err="1"/>
              <a:t>Kotlin</a:t>
            </a:r>
            <a:r>
              <a:rPr lang="en-US" dirty="0"/>
              <a:t> file dynamically</a:t>
            </a:r>
          </a:p>
          <a:p>
            <a:endParaRPr lang="en-US" dirty="0"/>
          </a:p>
        </p:txBody>
      </p:sp>
    </p:spTree>
    <p:extLst>
      <p:ext uri="{BB962C8B-B14F-4D97-AF65-F5344CB8AC3E}">
        <p14:creationId xmlns:p14="http://schemas.microsoft.com/office/powerpoint/2010/main" val="3836436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Android Layout</a:t>
            </a:r>
          </a:p>
        </p:txBody>
      </p:sp>
      <p:sp>
        <p:nvSpPr>
          <p:cNvPr id="3" name="Content Placeholder 2"/>
          <p:cNvSpPr>
            <a:spLocks noGrp="1"/>
          </p:cNvSpPr>
          <p:nvPr>
            <p:ph idx="1"/>
          </p:nvPr>
        </p:nvSpPr>
        <p:spPr/>
        <p:txBody>
          <a:bodyPr/>
          <a:lstStyle/>
          <a:p>
            <a:r>
              <a:rPr lang="en-US" b="1" dirty="0"/>
              <a:t>Android Linear Layout: </a:t>
            </a:r>
            <a:endParaRPr lang="en-US" dirty="0"/>
          </a:p>
          <a:p>
            <a:r>
              <a:rPr lang="en-US" b="1" dirty="0"/>
              <a:t>Android Relative Layout: </a:t>
            </a:r>
            <a:endParaRPr lang="en-US" dirty="0"/>
          </a:p>
          <a:p>
            <a:r>
              <a:rPr lang="en-US" b="1" dirty="0"/>
              <a:t>Android Constraint Layout: </a:t>
            </a:r>
            <a:endParaRPr lang="en-US" dirty="0"/>
          </a:p>
          <a:p>
            <a:r>
              <a:rPr lang="en-US" b="1" dirty="0"/>
              <a:t>Android Frame Layout</a:t>
            </a:r>
            <a:endParaRPr lang="en-US" dirty="0"/>
          </a:p>
          <a:p>
            <a:r>
              <a:rPr lang="en-US" b="1" dirty="0"/>
              <a:t>Android Table Layout: </a:t>
            </a:r>
            <a:endParaRPr lang="en-US" dirty="0"/>
          </a:p>
          <a:p>
            <a:r>
              <a:rPr lang="en-US" b="1" dirty="0"/>
              <a:t>Android Web View</a:t>
            </a:r>
            <a:endParaRPr lang="en-US" dirty="0"/>
          </a:p>
          <a:p>
            <a:r>
              <a:rPr lang="en-US" b="1" dirty="0"/>
              <a:t>Android </a:t>
            </a:r>
            <a:r>
              <a:rPr lang="en-US" b="1" dirty="0" smtClean="0"/>
              <a:t>List View</a:t>
            </a:r>
            <a:endParaRPr lang="en-US" dirty="0"/>
          </a:p>
          <a:p>
            <a:r>
              <a:rPr lang="en-US" b="1" dirty="0"/>
              <a:t>Android Grid View</a:t>
            </a:r>
            <a:endParaRPr lang="en-US" dirty="0"/>
          </a:p>
          <a:p>
            <a:endParaRPr lang="en-US" dirty="0"/>
          </a:p>
        </p:txBody>
      </p:sp>
    </p:spTree>
    <p:extLst>
      <p:ext uri="{BB962C8B-B14F-4D97-AF65-F5344CB8AC3E}">
        <p14:creationId xmlns:p14="http://schemas.microsoft.com/office/powerpoint/2010/main" val="38254701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Android Layout</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lvl="0"/>
            <a:r>
              <a:rPr lang="en-US" b="1" dirty="0"/>
              <a:t>Android Linear Layout: </a:t>
            </a:r>
            <a:r>
              <a:rPr lang="en-US" dirty="0" err="1"/>
              <a:t>LinearLayout</a:t>
            </a:r>
            <a:r>
              <a:rPr lang="en-US" dirty="0"/>
              <a:t> is a </a:t>
            </a:r>
            <a:r>
              <a:rPr lang="en-US" dirty="0" err="1"/>
              <a:t>ViewGroup</a:t>
            </a:r>
            <a:r>
              <a:rPr lang="en-US" dirty="0"/>
              <a:t> subclass, used to provide child View elements one by one either in a particular direction either horizontally or vertically based on the orientation property.</a:t>
            </a:r>
          </a:p>
          <a:p>
            <a:pPr lvl="0"/>
            <a:r>
              <a:rPr lang="en-US" b="1" dirty="0"/>
              <a:t>Android Relative Layout: </a:t>
            </a:r>
            <a:r>
              <a:rPr lang="en-US" dirty="0" err="1"/>
              <a:t>RelativeLayout</a:t>
            </a:r>
            <a:r>
              <a:rPr lang="en-US" dirty="0"/>
              <a:t> is a </a:t>
            </a:r>
            <a:r>
              <a:rPr lang="en-US" dirty="0" err="1"/>
              <a:t>ViewGroup</a:t>
            </a:r>
            <a:r>
              <a:rPr lang="en-US" dirty="0"/>
              <a:t> subclass, used to specify the position of child View elements relative to each other like (A to the right of B) or relative to the parent (fix to the top of the parent).</a:t>
            </a:r>
          </a:p>
          <a:p>
            <a:pPr lvl="0"/>
            <a:r>
              <a:rPr lang="en-US" b="1" dirty="0"/>
              <a:t>Android Constraint Layout: </a:t>
            </a:r>
            <a:r>
              <a:rPr lang="en-US" dirty="0" err="1"/>
              <a:t>ConstraintLayout</a:t>
            </a:r>
            <a:r>
              <a:rPr lang="en-US" dirty="0"/>
              <a:t> is a </a:t>
            </a:r>
            <a:r>
              <a:rPr lang="en-US" dirty="0" err="1"/>
              <a:t>ViewGroup</a:t>
            </a:r>
            <a:r>
              <a:rPr lang="en-US" dirty="0"/>
              <a:t> subclass, used to specify the position of layout constraints for every child View relative to other views present. A </a:t>
            </a:r>
            <a:r>
              <a:rPr lang="en-US" dirty="0" err="1"/>
              <a:t>ConstraintLayout</a:t>
            </a:r>
            <a:r>
              <a:rPr lang="en-US" dirty="0"/>
              <a:t> is similar to a </a:t>
            </a:r>
            <a:r>
              <a:rPr lang="en-US" dirty="0" err="1"/>
              <a:t>RelativeLayout</a:t>
            </a:r>
            <a:r>
              <a:rPr lang="en-US" dirty="0"/>
              <a:t>, but having more power.</a:t>
            </a:r>
          </a:p>
          <a:p>
            <a:pPr lvl="0"/>
            <a:r>
              <a:rPr lang="en-US" b="1" dirty="0"/>
              <a:t>Android Frame Layout: </a:t>
            </a:r>
            <a:r>
              <a:rPr lang="en-US" dirty="0" err="1"/>
              <a:t>FrameLayout</a:t>
            </a:r>
            <a:r>
              <a:rPr lang="en-US" dirty="0"/>
              <a:t> is a </a:t>
            </a:r>
            <a:r>
              <a:rPr lang="en-US" dirty="0" err="1"/>
              <a:t>ViewGroup</a:t>
            </a:r>
            <a:r>
              <a:rPr lang="en-US" dirty="0"/>
              <a:t> subclass, used to specify the position of View elements it contains on the top of each other to display only a single View inside the </a:t>
            </a:r>
            <a:r>
              <a:rPr lang="en-US" dirty="0" err="1"/>
              <a:t>FrameLayout</a:t>
            </a:r>
            <a:r>
              <a:rPr lang="en-US" dirty="0"/>
              <a:t>.</a:t>
            </a:r>
          </a:p>
          <a:p>
            <a:pPr lvl="0"/>
            <a:r>
              <a:rPr lang="en-US" b="1" dirty="0"/>
              <a:t>Android Table Layout: </a:t>
            </a:r>
            <a:r>
              <a:rPr lang="en-US" dirty="0" err="1"/>
              <a:t>TableLayout</a:t>
            </a:r>
            <a:r>
              <a:rPr lang="en-US" dirty="0"/>
              <a:t> is a </a:t>
            </a:r>
            <a:r>
              <a:rPr lang="en-US" dirty="0" err="1"/>
              <a:t>ViewGroup</a:t>
            </a:r>
            <a:r>
              <a:rPr lang="en-US" dirty="0"/>
              <a:t> subclass, used to display the child View elements in rows and columns.</a:t>
            </a:r>
          </a:p>
          <a:p>
            <a:pPr lvl="0"/>
            <a:r>
              <a:rPr lang="en-US" b="1" dirty="0"/>
              <a:t>Android Web View: </a:t>
            </a:r>
            <a:r>
              <a:rPr lang="en-US" dirty="0" err="1"/>
              <a:t>WebView</a:t>
            </a:r>
            <a:r>
              <a:rPr lang="en-US" dirty="0"/>
              <a:t> is a browser that is used to display the web pages in our activity layout.</a:t>
            </a:r>
          </a:p>
          <a:p>
            <a:pPr lvl="0"/>
            <a:r>
              <a:rPr lang="en-US" b="1" dirty="0"/>
              <a:t>Android </a:t>
            </a:r>
            <a:r>
              <a:rPr lang="en-US" b="1" dirty="0" err="1"/>
              <a:t>ListView</a:t>
            </a:r>
            <a:r>
              <a:rPr lang="en-US" b="1" dirty="0"/>
              <a:t>: </a:t>
            </a:r>
            <a:r>
              <a:rPr lang="en-US" dirty="0" err="1"/>
              <a:t>ListView</a:t>
            </a:r>
            <a:r>
              <a:rPr lang="en-US" dirty="0"/>
              <a:t> is a </a:t>
            </a:r>
            <a:r>
              <a:rPr lang="en-US" dirty="0" err="1"/>
              <a:t>ViewGroup</a:t>
            </a:r>
            <a:r>
              <a:rPr lang="en-US" dirty="0"/>
              <a:t>, used to display scrollable lists of items in a single column.</a:t>
            </a:r>
          </a:p>
          <a:p>
            <a:pPr lvl="0"/>
            <a:r>
              <a:rPr lang="en-US" b="1" dirty="0"/>
              <a:t>Android Grid View: </a:t>
            </a:r>
            <a:r>
              <a:rPr lang="en-US" dirty="0" err="1"/>
              <a:t>GridView</a:t>
            </a:r>
            <a:r>
              <a:rPr lang="en-US" dirty="0"/>
              <a:t> is a </a:t>
            </a:r>
            <a:r>
              <a:rPr lang="en-US" dirty="0" err="1"/>
              <a:t>ViewGroup</a:t>
            </a:r>
            <a:r>
              <a:rPr lang="en-US" dirty="0"/>
              <a:t> that is used to display a scrollable list of items in a grid view of rows and columns.</a:t>
            </a:r>
          </a:p>
          <a:p>
            <a:endParaRPr lang="en-US" dirty="0"/>
          </a:p>
        </p:txBody>
      </p:sp>
    </p:spTree>
    <p:extLst>
      <p:ext uri="{BB962C8B-B14F-4D97-AF65-F5344CB8AC3E}">
        <p14:creationId xmlns:p14="http://schemas.microsoft.com/office/powerpoint/2010/main" val="25509069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Layouts in Android UI Design</a:t>
            </a:r>
            <a:endParaRPr lang="en-US" dirty="0"/>
          </a:p>
        </p:txBody>
      </p:sp>
      <p:sp>
        <p:nvSpPr>
          <p:cNvPr id="3" name="Content Placeholder 2"/>
          <p:cNvSpPr>
            <a:spLocks noGrp="1"/>
          </p:cNvSpPr>
          <p:nvPr>
            <p:ph idx="1"/>
          </p:nvPr>
        </p:nvSpPr>
        <p:spPr/>
        <p:txBody>
          <a:bodyPr/>
          <a:lstStyle/>
          <a:p>
            <a:r>
              <a:rPr lang="en-US" dirty="0" smtClean="0"/>
              <a:t>Layout </a:t>
            </a:r>
            <a:r>
              <a:rPr lang="en-US" dirty="0"/>
              <a:t>Managers (or simply layouts) are said to be extensions of the </a:t>
            </a:r>
            <a:r>
              <a:rPr lang="en-US" dirty="0" err="1"/>
              <a:t>ViewGroup</a:t>
            </a:r>
            <a:r>
              <a:rPr lang="en-US" dirty="0"/>
              <a:t> class. </a:t>
            </a:r>
            <a:endParaRPr lang="en-US" dirty="0" smtClean="0"/>
          </a:p>
          <a:p>
            <a:r>
              <a:rPr lang="en-US" dirty="0" smtClean="0"/>
              <a:t>They </a:t>
            </a:r>
            <a:r>
              <a:rPr lang="en-US" dirty="0"/>
              <a:t>are used to set the position of child Views within the UI we are building. </a:t>
            </a:r>
            <a:endParaRPr lang="en-US" dirty="0" smtClean="0"/>
          </a:p>
          <a:p>
            <a:r>
              <a:rPr lang="en-US" dirty="0" smtClean="0"/>
              <a:t>We </a:t>
            </a:r>
            <a:r>
              <a:rPr lang="en-US" dirty="0"/>
              <a:t>can nest the layouts, and therefore we can create arbitrarily complex UIs using a combination of layouts.</a:t>
            </a:r>
          </a:p>
          <a:p>
            <a:r>
              <a:rPr lang="en-US" dirty="0"/>
              <a:t>There is a number of layout classes in the Android SDK</a:t>
            </a:r>
            <a:r>
              <a:rPr lang="en-US" dirty="0" smtClean="0"/>
              <a:t>.</a:t>
            </a:r>
          </a:p>
          <a:p>
            <a:r>
              <a:rPr lang="en-US" dirty="0" smtClean="0"/>
              <a:t> </a:t>
            </a:r>
            <a:r>
              <a:rPr lang="en-US" dirty="0"/>
              <a:t>They can be used, modified or can create your own to make the UI for your Views, Fragments and Activities</a:t>
            </a:r>
            <a:r>
              <a:rPr lang="en-US" dirty="0" smtClean="0"/>
              <a:t>.</a:t>
            </a:r>
          </a:p>
          <a:p>
            <a:r>
              <a:rPr lang="en-US" dirty="0" smtClean="0"/>
              <a:t> </a:t>
            </a:r>
            <a:r>
              <a:rPr lang="en-US" dirty="0"/>
              <a:t>You can display your contents effectively by using the right combination of layouts.</a:t>
            </a:r>
          </a:p>
          <a:p>
            <a:endParaRPr lang="en-US" dirty="0"/>
          </a:p>
        </p:txBody>
      </p:sp>
    </p:spTree>
    <p:extLst>
      <p:ext uri="{BB962C8B-B14F-4D97-AF65-F5344CB8AC3E}">
        <p14:creationId xmlns:p14="http://schemas.microsoft.com/office/powerpoint/2010/main" val="24419472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most commonly used layout classes that are found in Android SDK are:</a:t>
            </a:r>
            <a:endParaRPr lang="en-US" dirty="0"/>
          </a:p>
        </p:txBody>
      </p:sp>
      <p:sp>
        <p:nvSpPr>
          <p:cNvPr id="3" name="Content Placeholder 2"/>
          <p:cNvSpPr>
            <a:spLocks noGrp="1"/>
          </p:cNvSpPr>
          <p:nvPr>
            <p:ph idx="1"/>
          </p:nvPr>
        </p:nvSpPr>
        <p:spPr/>
        <p:txBody>
          <a:bodyPr/>
          <a:lstStyle/>
          <a:p>
            <a:r>
              <a:rPr lang="en-US" dirty="0" err="1" smtClean="0"/>
              <a:t>FrameLayout</a:t>
            </a:r>
            <a:r>
              <a:rPr lang="en-US" dirty="0" smtClean="0"/>
              <a:t>-</a:t>
            </a:r>
            <a:r>
              <a:rPr lang="en-US" dirty="0"/>
              <a:t> It is the simplest of the Layout Managers that pins each child view within its frame</a:t>
            </a:r>
            <a:r>
              <a:rPr lang="en-US" dirty="0" smtClean="0"/>
              <a:t>.</a:t>
            </a:r>
          </a:p>
          <a:p>
            <a:r>
              <a:rPr lang="en-US" dirty="0" smtClean="0"/>
              <a:t> </a:t>
            </a:r>
            <a:r>
              <a:rPr lang="en-US" dirty="0"/>
              <a:t>By default the position is the top-left corner, though the gravity attribute can be used to alter its locations</a:t>
            </a:r>
            <a:r>
              <a:rPr lang="en-US" dirty="0" smtClean="0"/>
              <a:t>.</a:t>
            </a:r>
          </a:p>
          <a:p>
            <a:r>
              <a:rPr lang="en-US" dirty="0" smtClean="0"/>
              <a:t> </a:t>
            </a:r>
            <a:r>
              <a:rPr lang="en-US" dirty="0"/>
              <a:t>You can add multiple children stacks each new child on top of the one before, with each new View potentially obscuring the previous ones.</a:t>
            </a:r>
            <a:endParaRPr lang="en-US" b="1" dirty="0"/>
          </a:p>
          <a:p>
            <a:endParaRPr lang="en-US" dirty="0"/>
          </a:p>
        </p:txBody>
      </p:sp>
    </p:spTree>
    <p:extLst>
      <p:ext uri="{BB962C8B-B14F-4D97-AF65-F5344CB8AC3E}">
        <p14:creationId xmlns:p14="http://schemas.microsoft.com/office/powerpoint/2010/main" val="36677142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smtClean="0"/>
              <a:t>FrameLayout</a:t>
            </a:r>
            <a:endParaRPr lang="en-US" dirty="0"/>
          </a:p>
        </p:txBody>
      </p:sp>
      <p:pic>
        <p:nvPicPr>
          <p:cNvPr id="4" name="Content Placeholder 3" descr="https://media.geeksforgeeks.org/wp-content/uploads/androidLayouts3-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6012" y="2286000"/>
            <a:ext cx="4952999" cy="3004976"/>
          </a:xfrm>
          <a:prstGeom prst="rect">
            <a:avLst/>
          </a:prstGeom>
          <a:noFill/>
          <a:ln>
            <a:noFill/>
          </a:ln>
        </p:spPr>
      </p:pic>
    </p:spTree>
    <p:extLst>
      <p:ext uri="{BB962C8B-B14F-4D97-AF65-F5344CB8AC3E}">
        <p14:creationId xmlns:p14="http://schemas.microsoft.com/office/powerpoint/2010/main" val="36031485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LinearLayout</a:t>
            </a:r>
            <a:r>
              <a:rPr lang="en-US" dirty="0"/>
              <a:t>-</a:t>
            </a:r>
          </a:p>
        </p:txBody>
      </p:sp>
      <p:sp>
        <p:nvSpPr>
          <p:cNvPr id="3" name="Content Placeholder 2"/>
          <p:cNvSpPr>
            <a:spLocks noGrp="1"/>
          </p:cNvSpPr>
          <p:nvPr>
            <p:ph idx="1"/>
          </p:nvPr>
        </p:nvSpPr>
        <p:spPr/>
        <p:txBody>
          <a:bodyPr/>
          <a:lstStyle/>
          <a:p>
            <a:r>
              <a:rPr lang="en-US" b="1" dirty="0"/>
              <a:t> A </a:t>
            </a:r>
            <a:r>
              <a:rPr lang="en-US" b="1" dirty="0" err="1"/>
              <a:t>LinearLayout</a:t>
            </a:r>
            <a:r>
              <a:rPr lang="en-US" b="1" dirty="0"/>
              <a:t> aligns each of the child View in either a vertical or a horizontal line. A vertical layout has a column of Views, whereas in a horizontal layout there is a row of Views. It supports a weight attribute for each child View that can control the relative size of each child View within the available space.</a:t>
            </a:r>
          </a:p>
          <a:p>
            <a:endParaRPr lang="en-US" dirty="0"/>
          </a:p>
        </p:txBody>
      </p:sp>
      <p:pic>
        <p:nvPicPr>
          <p:cNvPr id="4" name="Picture 3" descr="Lightbox"/>
          <p:cNvPicPr/>
          <p:nvPr/>
        </p:nvPicPr>
        <p:blipFill>
          <a:blip r:embed="rId2">
            <a:extLst>
              <a:ext uri="{28A0092B-C50C-407E-A947-70E740481C1C}">
                <a14:useLocalDpi xmlns:a14="http://schemas.microsoft.com/office/drawing/2010/main" val="0"/>
              </a:ext>
            </a:extLst>
          </a:blip>
          <a:srcRect/>
          <a:stretch>
            <a:fillRect/>
          </a:stretch>
        </p:blipFill>
        <p:spPr bwMode="auto">
          <a:xfrm>
            <a:off x="3379787" y="3657601"/>
            <a:ext cx="5429250" cy="2438400"/>
          </a:xfrm>
          <a:prstGeom prst="rect">
            <a:avLst/>
          </a:prstGeom>
          <a:noFill/>
          <a:ln>
            <a:noFill/>
          </a:ln>
        </p:spPr>
      </p:pic>
    </p:spTree>
    <p:extLst>
      <p:ext uri="{BB962C8B-B14F-4D97-AF65-F5344CB8AC3E}">
        <p14:creationId xmlns:p14="http://schemas.microsoft.com/office/powerpoint/2010/main" val="29308951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RelativeLayout</a:t>
            </a:r>
            <a:r>
              <a:rPr lang="en-US" dirty="0"/>
              <a:t>-</a:t>
            </a:r>
          </a:p>
        </p:txBody>
      </p:sp>
      <p:sp>
        <p:nvSpPr>
          <p:cNvPr id="3" name="Content Placeholder 2"/>
          <p:cNvSpPr>
            <a:spLocks noGrp="1"/>
          </p:cNvSpPr>
          <p:nvPr>
            <p:ph idx="1"/>
          </p:nvPr>
        </p:nvSpPr>
        <p:spPr/>
        <p:txBody>
          <a:bodyPr/>
          <a:lstStyle/>
          <a:p>
            <a:r>
              <a:rPr lang="en-US" dirty="0" err="1"/>
              <a:t>RelativeLayout</a:t>
            </a:r>
            <a:r>
              <a:rPr lang="en-US" dirty="0"/>
              <a:t>-</a:t>
            </a:r>
            <a:r>
              <a:rPr lang="en-US" b="1" dirty="0"/>
              <a:t> It is flexible than other native layouts as it lets us to define the position of each child View relative to the other views and the dimensions of the screen.</a:t>
            </a:r>
          </a:p>
          <a:p>
            <a:endParaRPr lang="en-US" dirty="0"/>
          </a:p>
        </p:txBody>
      </p:sp>
      <p:pic>
        <p:nvPicPr>
          <p:cNvPr id="4" name="Picture 3" descr="Lightbox"/>
          <p:cNvPicPr/>
          <p:nvPr/>
        </p:nvPicPr>
        <p:blipFill>
          <a:blip r:embed="rId2">
            <a:extLst>
              <a:ext uri="{28A0092B-C50C-407E-A947-70E740481C1C}">
                <a14:useLocalDpi xmlns:a14="http://schemas.microsoft.com/office/drawing/2010/main" val="0"/>
              </a:ext>
            </a:extLst>
          </a:blip>
          <a:srcRect/>
          <a:stretch>
            <a:fillRect/>
          </a:stretch>
        </p:blipFill>
        <p:spPr bwMode="auto">
          <a:xfrm>
            <a:off x="3656012" y="3048000"/>
            <a:ext cx="5334000" cy="2733675"/>
          </a:xfrm>
          <a:prstGeom prst="rect">
            <a:avLst/>
          </a:prstGeom>
          <a:noFill/>
          <a:ln>
            <a:noFill/>
          </a:ln>
        </p:spPr>
      </p:pic>
    </p:spTree>
    <p:extLst>
      <p:ext uri="{BB962C8B-B14F-4D97-AF65-F5344CB8AC3E}">
        <p14:creationId xmlns:p14="http://schemas.microsoft.com/office/powerpoint/2010/main" val="602787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Interface (UI):</a:t>
            </a:r>
          </a:p>
        </p:txBody>
      </p:sp>
      <p:sp>
        <p:nvSpPr>
          <p:cNvPr id="3" name="Content Placeholder 2"/>
          <p:cNvSpPr>
            <a:spLocks noGrp="1"/>
          </p:cNvSpPr>
          <p:nvPr>
            <p:ph idx="1"/>
          </p:nvPr>
        </p:nvSpPr>
        <p:spPr/>
        <p:txBody>
          <a:bodyPr/>
          <a:lstStyle/>
          <a:p>
            <a:pPr lvl="0"/>
            <a:r>
              <a:rPr lang="en-US" dirty="0" smtClean="0">
                <a:hlinkClick r:id="rId2"/>
              </a:rPr>
              <a:t>GUI </a:t>
            </a:r>
            <a:r>
              <a:rPr lang="en-US" dirty="0">
                <a:hlinkClick r:id="rId2"/>
              </a:rPr>
              <a:t>(Graphical User Interface)</a:t>
            </a:r>
            <a:endParaRPr lang="en-US" dirty="0"/>
          </a:p>
          <a:p>
            <a:pPr lvl="0"/>
            <a:r>
              <a:rPr lang="en-US" u="sng" dirty="0">
                <a:hlinkClick r:id="rId3"/>
              </a:rPr>
              <a:t>Command line interface</a:t>
            </a:r>
            <a:endParaRPr lang="en-US" u="sng" dirty="0"/>
          </a:p>
          <a:p>
            <a:pPr lvl="0"/>
            <a:r>
              <a:rPr lang="en-US" u="sng" dirty="0">
                <a:hlinkClick r:id="rId4"/>
              </a:rPr>
              <a:t>Menu Driven Interface</a:t>
            </a:r>
            <a:endParaRPr lang="en-US" u="sng" dirty="0"/>
          </a:p>
          <a:p>
            <a:pPr lvl="0"/>
            <a:r>
              <a:rPr lang="en-US" u="sng" dirty="0">
                <a:hlinkClick r:id="rId4"/>
              </a:rPr>
              <a:t>Form Based Interface</a:t>
            </a:r>
            <a:endParaRPr lang="en-US" u="sng" dirty="0"/>
          </a:p>
          <a:p>
            <a:pPr lvl="0"/>
            <a:r>
              <a:rPr lang="en-US" u="sng" dirty="0">
                <a:hlinkClick r:id="rId4"/>
              </a:rPr>
              <a:t>Natural Language Interface</a:t>
            </a:r>
            <a:endParaRPr lang="en-US" u="sng" dirty="0"/>
          </a:p>
          <a:p>
            <a:endParaRPr lang="en-US" dirty="0"/>
          </a:p>
        </p:txBody>
      </p:sp>
    </p:spTree>
    <p:extLst>
      <p:ext uri="{BB962C8B-B14F-4D97-AF65-F5344CB8AC3E}">
        <p14:creationId xmlns:p14="http://schemas.microsoft.com/office/powerpoint/2010/main" val="25630358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Layout</a:t>
            </a:r>
            <a:endParaRPr lang="en-US" dirty="0"/>
          </a:p>
        </p:txBody>
      </p:sp>
      <p:sp>
        <p:nvSpPr>
          <p:cNvPr id="3" name="Content Placeholder 2"/>
          <p:cNvSpPr>
            <a:spLocks noGrp="1"/>
          </p:cNvSpPr>
          <p:nvPr>
            <p:ph idx="1"/>
          </p:nvPr>
        </p:nvSpPr>
        <p:spPr/>
        <p:txBody>
          <a:bodyPr/>
          <a:lstStyle/>
          <a:p>
            <a:pPr lvl="0"/>
            <a:r>
              <a:rPr lang="en-US" b="1" dirty="0" smtClean="0"/>
              <a:t>Grid Layout-</a:t>
            </a:r>
            <a:r>
              <a:rPr lang="en-US" dirty="0"/>
              <a:t> It was introduced in Android 4.0 (API level 14), the Grid Layout used a rectangular grid of infinitely thin lines to lay out Views in a series of rows and columns. </a:t>
            </a:r>
            <a:endParaRPr lang="en-US" dirty="0" smtClean="0"/>
          </a:p>
          <a:p>
            <a:pPr lvl="0"/>
            <a:r>
              <a:rPr lang="en-US" dirty="0" smtClean="0"/>
              <a:t>The </a:t>
            </a:r>
            <a:r>
              <a:rPr lang="en-US" dirty="0"/>
              <a:t>Grid Layout is incredibly flexible and can be used to greatly simplify layouts </a:t>
            </a:r>
            <a:r>
              <a:rPr lang="en-US" dirty="0" smtClean="0"/>
              <a:t>and </a:t>
            </a:r>
            <a:r>
              <a:rPr lang="en-US" dirty="0"/>
              <a:t>reduce or eliminate the complex nesting often required to construct UIs using the layouts described before.</a:t>
            </a:r>
          </a:p>
          <a:p>
            <a:r>
              <a:rPr lang="en-US" dirty="0"/>
              <a:t>Each of these layouts is designed to scale to suit the screen size of the host device by avoiding the used of absolute co- ordinates of the positions or predetermined pixel values. </a:t>
            </a:r>
            <a:endParaRPr lang="en-US" dirty="0" smtClean="0"/>
          </a:p>
          <a:p>
            <a:r>
              <a:rPr lang="en-US" dirty="0" smtClean="0"/>
              <a:t>This </a:t>
            </a:r>
            <a:r>
              <a:rPr lang="en-US" dirty="0"/>
              <a:t>makes the app suitable for the diverse set of Android devices.</a:t>
            </a:r>
          </a:p>
          <a:p>
            <a:endParaRPr lang="en-US" dirty="0"/>
          </a:p>
        </p:txBody>
      </p:sp>
    </p:spTree>
    <p:extLst>
      <p:ext uri="{BB962C8B-B14F-4D97-AF65-F5344CB8AC3E}">
        <p14:creationId xmlns:p14="http://schemas.microsoft.com/office/powerpoint/2010/main" val="5402484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Layout</a:t>
            </a:r>
          </a:p>
        </p:txBody>
      </p:sp>
      <p:pic>
        <p:nvPicPr>
          <p:cNvPr id="4" name="Content Placeholder 3" descr="Grid Layout | Android Tutorial #21 - YouTub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5347" y="1828800"/>
            <a:ext cx="7653866" cy="3810000"/>
          </a:xfrm>
          <a:prstGeom prst="rect">
            <a:avLst/>
          </a:prstGeom>
          <a:noFill/>
          <a:ln>
            <a:noFill/>
          </a:ln>
        </p:spPr>
      </p:pic>
    </p:spTree>
    <p:extLst>
      <p:ext uri="{BB962C8B-B14F-4D97-AF65-F5344CB8AC3E}">
        <p14:creationId xmlns:p14="http://schemas.microsoft.com/office/powerpoint/2010/main" val="32867078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u="sng" dirty="0">
                <a:hlinkClick r:id="rId2"/>
              </a:rPr>
              <a:t>https://www.geeksforgeeks.org/user-interface-ui/</a:t>
            </a:r>
            <a:endParaRPr lang="en-US" dirty="0"/>
          </a:p>
          <a:p>
            <a:r>
              <a:rPr lang="en-US" u="sng" dirty="0">
                <a:hlinkClick r:id="rId3"/>
              </a:rPr>
              <a:t>https://www.geeksforgeeks.org/gui-full-form/</a:t>
            </a:r>
            <a:endParaRPr lang="en-US" dirty="0"/>
          </a:p>
          <a:p>
            <a:r>
              <a:rPr lang="en-US" u="sng" dirty="0">
                <a:hlinkClick r:id="rId4"/>
              </a:rPr>
              <a:t>https://www.geeksforgeeks.org/difference-between-cli-and-gui/</a:t>
            </a:r>
            <a:endParaRPr lang="en-US" dirty="0"/>
          </a:p>
          <a:p>
            <a:r>
              <a:rPr lang="en-US" u="sng" dirty="0">
                <a:hlinkClick r:id="rId5"/>
              </a:rPr>
              <a:t>https://en.wikibooks.org/wiki/A-level_Computing/CIE/Computer_systems,_</a:t>
            </a:r>
            <a:r>
              <a:rPr lang="en-US" u="sng" dirty="0" smtClean="0">
                <a:hlinkClick r:id="rId5"/>
              </a:rPr>
              <a:t>communications_and_software/System_software/User_interfaces</a:t>
            </a:r>
            <a:endParaRPr lang="en-US" u="sng" dirty="0" smtClean="0"/>
          </a:p>
          <a:p>
            <a:r>
              <a:rPr lang="en-US">
                <a:hlinkClick r:id="rId6"/>
              </a:rPr>
              <a:t>https://</a:t>
            </a:r>
            <a:r>
              <a:rPr lang="en-US">
                <a:hlinkClick r:id="rId6"/>
              </a:rPr>
              <a:t>www.geeksforgeeks.org/android-ui-layouts</a:t>
            </a:r>
            <a:r>
              <a:rPr lang="en-US" smtClean="0">
                <a:hlinkClick r:id="rId6"/>
              </a:rPr>
              <a:t>/</a:t>
            </a:r>
            <a:endParaRPr lang="en-US"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763818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4294967295"/>
          </p:nvPr>
        </p:nvSpPr>
        <p:spPr>
          <a:xfrm>
            <a:off x="9344766" y="6492877"/>
            <a:ext cx="2844059" cy="365125"/>
          </a:xfrm>
          <a:prstGeom prst="rect">
            <a:avLst/>
          </a:prstGeom>
        </p:spPr>
        <p:txBody>
          <a:bodyPr/>
          <a:lstStyle/>
          <a:p>
            <a:fld id="{FC9A48AB-23F1-45F1-98E5-D2CDC7A5261D}" type="slidenum">
              <a:rPr lang="en-US" smtClean="0">
                <a:solidFill>
                  <a:prstClr val="black">
                    <a:tint val="75000"/>
                  </a:prstClr>
                </a:solidFill>
              </a:rPr>
              <a:pPr/>
              <a:t>43</a:t>
            </a:fld>
            <a:endParaRPr lang="en-US">
              <a:solidFill>
                <a:prstClr val="black">
                  <a:tint val="75000"/>
                </a:prstClr>
              </a:solidFill>
            </a:endParaRPr>
          </a:p>
        </p:txBody>
      </p:sp>
    </p:spTree>
    <p:extLst>
      <p:ext uri="{BB962C8B-B14F-4D97-AF65-F5344CB8AC3E}">
        <p14:creationId xmlns:p14="http://schemas.microsoft.com/office/powerpoint/2010/main" val="3744101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Significance of User Interface (UI):</a:t>
            </a:r>
          </a:p>
        </p:txBody>
      </p:sp>
      <p:sp>
        <p:nvSpPr>
          <p:cNvPr id="3" name="Content Placeholder 2"/>
          <p:cNvSpPr>
            <a:spLocks noGrp="1"/>
          </p:cNvSpPr>
          <p:nvPr>
            <p:ph idx="1"/>
          </p:nvPr>
        </p:nvSpPr>
        <p:spPr/>
        <p:txBody>
          <a:bodyPr/>
          <a:lstStyle/>
          <a:p>
            <a:pPr lvl="0"/>
            <a:r>
              <a:rPr lang="en-US" dirty="0"/>
              <a:t/>
            </a:r>
            <a:br>
              <a:rPr lang="en-US" dirty="0"/>
            </a:br>
            <a:r>
              <a:rPr lang="en-US" dirty="0"/>
              <a:t>A good User Interface (UI) focuses on making user’s interactions simple and efficient</a:t>
            </a:r>
            <a:r>
              <a:rPr lang="en-US" dirty="0" smtClean="0"/>
              <a:t>.</a:t>
            </a:r>
          </a:p>
          <a:p>
            <a:pPr lvl="0"/>
            <a:r>
              <a:rPr lang="en-US" dirty="0" smtClean="0"/>
              <a:t> </a:t>
            </a:r>
            <a:r>
              <a:rPr lang="en-US" dirty="0"/>
              <a:t>User would appreciate a website with intuitive user interface that leads them towards their task in most engaging way</a:t>
            </a:r>
            <a:r>
              <a:rPr lang="en-US" dirty="0" smtClean="0"/>
              <a:t>.</a:t>
            </a:r>
          </a:p>
          <a:p>
            <a:pPr lvl="0"/>
            <a:r>
              <a:rPr lang="en-US" dirty="0" smtClean="0"/>
              <a:t> </a:t>
            </a:r>
            <a:r>
              <a:rPr lang="en-US" dirty="0"/>
              <a:t>User Interface (UI) design focuses on thinking of a user, what they might need to do when they visit website and ensure that the interface has elements that are easy to access and understand</a:t>
            </a:r>
            <a:r>
              <a:rPr lang="en-US" dirty="0" smtClean="0"/>
              <a:t>.</a:t>
            </a:r>
          </a:p>
          <a:p>
            <a:pPr lvl="0"/>
            <a:r>
              <a:rPr lang="en-US" dirty="0" smtClean="0"/>
              <a:t> </a:t>
            </a:r>
            <a:r>
              <a:rPr lang="en-US" dirty="0"/>
              <a:t>Being a UI designer, one need to understand the goals, skills, preferences and tendencies of the user to make a better interface.</a:t>
            </a:r>
          </a:p>
          <a:p>
            <a:endParaRPr lang="en-US" dirty="0"/>
          </a:p>
        </p:txBody>
      </p:sp>
    </p:spTree>
    <p:extLst>
      <p:ext uri="{BB962C8B-B14F-4D97-AF65-F5344CB8AC3E}">
        <p14:creationId xmlns:p14="http://schemas.microsoft.com/office/powerpoint/2010/main" val="3859618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User Interface (UI) important?</a:t>
            </a:r>
            <a:br>
              <a:rPr lang="en-US" dirty="0"/>
            </a:br>
            <a:endParaRPr lang="en-US" dirty="0"/>
          </a:p>
        </p:txBody>
      </p:sp>
      <p:sp>
        <p:nvSpPr>
          <p:cNvPr id="3" name="Content Placeholder 2"/>
          <p:cNvSpPr>
            <a:spLocks noGrp="1"/>
          </p:cNvSpPr>
          <p:nvPr>
            <p:ph idx="1"/>
          </p:nvPr>
        </p:nvSpPr>
        <p:spPr/>
        <p:txBody>
          <a:bodyPr/>
          <a:lstStyle/>
          <a:p>
            <a:pPr lvl="0"/>
            <a:r>
              <a:rPr lang="en-US" b="1" dirty="0" smtClean="0"/>
              <a:t>How </a:t>
            </a:r>
            <a:r>
              <a:rPr lang="en-US" b="1" dirty="0"/>
              <a:t>you present your product matters the most.</a:t>
            </a:r>
            <a:r>
              <a:rPr lang="en-US" dirty="0"/>
              <a:t/>
            </a:r>
            <a:br>
              <a:rPr lang="en-US" dirty="0"/>
            </a:br>
            <a:r>
              <a:rPr lang="en-US" dirty="0"/>
              <a:t>The presentation (</a:t>
            </a:r>
            <a:r>
              <a:rPr lang="en-US" b="1" dirty="0"/>
              <a:t>the interface</a:t>
            </a:r>
            <a:r>
              <a:rPr lang="en-US" dirty="0"/>
              <a:t>) of a badly designed application or website can drive away the incoming users and leave a bad impression on them</a:t>
            </a:r>
            <a:r>
              <a:rPr lang="en-US" dirty="0" smtClean="0"/>
              <a:t>.</a:t>
            </a:r>
          </a:p>
          <a:p>
            <a:pPr lvl="0"/>
            <a:r>
              <a:rPr lang="en-US" dirty="0" smtClean="0"/>
              <a:t> </a:t>
            </a:r>
            <a:r>
              <a:rPr lang="en-US" dirty="0"/>
              <a:t>Navigation through a site can be made efficient and simple by effective UI design.</a:t>
            </a:r>
          </a:p>
          <a:p>
            <a:pPr lvl="0"/>
            <a:r>
              <a:rPr lang="en-US" b="1" dirty="0"/>
              <a:t>Great design is great business</a:t>
            </a:r>
            <a:r>
              <a:rPr lang="en-US" dirty="0"/>
              <a:t/>
            </a:r>
            <a:br>
              <a:rPr lang="en-US" dirty="0"/>
            </a:br>
            <a:r>
              <a:rPr lang="en-US" dirty="0"/>
              <a:t>The color scheme, layout, graphics, tab and button placement, typography usage and other design elements determine how well the site/app communicates visually with the user.</a:t>
            </a:r>
          </a:p>
          <a:p>
            <a:pPr lvl="0"/>
            <a:r>
              <a:rPr lang="en-US" b="1" dirty="0"/>
              <a:t>At a given time, finding right thing at right place is essential</a:t>
            </a:r>
            <a:r>
              <a:rPr lang="en-US" dirty="0"/>
              <a:t/>
            </a:r>
            <a:br>
              <a:rPr lang="en-US" dirty="0"/>
            </a:br>
            <a:r>
              <a:rPr lang="en-US" dirty="0"/>
              <a:t>Consistent navigation that is equally easy to locate and browse through is basic need of any app/website</a:t>
            </a:r>
            <a:r>
              <a:rPr lang="en-US" dirty="0" smtClean="0"/>
              <a:t>.</a:t>
            </a:r>
          </a:p>
          <a:p>
            <a:pPr lvl="0"/>
            <a:r>
              <a:rPr lang="en-US" dirty="0" smtClean="0"/>
              <a:t> </a:t>
            </a:r>
            <a:r>
              <a:rPr lang="en-US" dirty="0"/>
              <a:t>If navigation is complex for a user to work, there is no way he would want to work on that site/app.</a:t>
            </a:r>
          </a:p>
          <a:p>
            <a:endParaRPr lang="en-US" dirty="0"/>
          </a:p>
        </p:txBody>
      </p:sp>
    </p:spTree>
    <p:extLst>
      <p:ext uri="{BB962C8B-B14F-4D97-AF65-F5344CB8AC3E}">
        <p14:creationId xmlns:p14="http://schemas.microsoft.com/office/powerpoint/2010/main" val="3182424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User Interface (UI):</a:t>
            </a:r>
            <a:br>
              <a:rPr lang="en-US" dirty="0"/>
            </a:br>
            <a:endParaRPr lang="en-US" dirty="0"/>
          </a:p>
        </p:txBody>
      </p:sp>
      <p:sp>
        <p:nvSpPr>
          <p:cNvPr id="3" name="Content Placeholder 2"/>
          <p:cNvSpPr>
            <a:spLocks noGrp="1"/>
          </p:cNvSpPr>
          <p:nvPr>
            <p:ph idx="1"/>
          </p:nvPr>
        </p:nvSpPr>
        <p:spPr/>
        <p:txBody>
          <a:bodyPr/>
          <a:lstStyle/>
          <a:p>
            <a:pPr lvl="0"/>
            <a:r>
              <a:rPr lang="en-US" dirty="0" smtClean="0"/>
              <a:t>No </a:t>
            </a:r>
            <a:r>
              <a:rPr lang="en-US" dirty="0"/>
              <a:t>need to learn complex commands/languages for working with UI.</a:t>
            </a:r>
          </a:p>
          <a:p>
            <a:pPr lvl="0"/>
            <a:r>
              <a:rPr lang="en-US" dirty="0"/>
              <a:t>Easiness for non-technical people. A beginner can navigate through a site with ease if its simple and well informative.</a:t>
            </a:r>
          </a:p>
          <a:p>
            <a:pPr lvl="0"/>
            <a:r>
              <a:rPr lang="en-US" dirty="0"/>
              <a:t>Usage of blocks and typography makes user experience better.</a:t>
            </a:r>
          </a:p>
          <a:p>
            <a:pPr lvl="0"/>
            <a:r>
              <a:rPr lang="en-US" dirty="0"/>
              <a:t>Easy setup and ready to start working are awesome</a:t>
            </a:r>
            <a:r>
              <a:rPr lang="en-US" dirty="0" smtClean="0"/>
              <a:t>.</a:t>
            </a:r>
          </a:p>
          <a:p>
            <a:pPr lvl="0"/>
            <a:r>
              <a:rPr lang="en-US" dirty="0" smtClean="0"/>
              <a:t> </a:t>
            </a:r>
            <a:r>
              <a:rPr lang="en-US" dirty="0"/>
              <a:t>Hiding the complexity of actions from the user and display only the required information is key to good interface.</a:t>
            </a:r>
          </a:p>
          <a:p>
            <a:pPr marL="0" indent="0">
              <a:buNone/>
            </a:pPr>
            <a:endParaRPr lang="en-US" dirty="0"/>
          </a:p>
        </p:txBody>
      </p:sp>
    </p:spTree>
    <p:extLst>
      <p:ext uri="{BB962C8B-B14F-4D97-AF65-F5344CB8AC3E}">
        <p14:creationId xmlns:p14="http://schemas.microsoft.com/office/powerpoint/2010/main" val="2276320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UI :</a:t>
            </a:r>
          </a:p>
        </p:txBody>
      </p:sp>
      <p:sp>
        <p:nvSpPr>
          <p:cNvPr id="3" name="Content Placeholder 2"/>
          <p:cNvSpPr>
            <a:spLocks noGrp="1"/>
          </p:cNvSpPr>
          <p:nvPr>
            <p:ph idx="1"/>
          </p:nvPr>
        </p:nvSpPr>
        <p:spPr/>
        <p:txBody>
          <a:bodyPr/>
          <a:lstStyle/>
          <a:p>
            <a:pPr lvl="0"/>
            <a:r>
              <a:rPr lang="en-US" dirty="0" smtClean="0"/>
              <a:t>When </a:t>
            </a:r>
            <a:r>
              <a:rPr lang="en-US" dirty="0"/>
              <a:t>not properly built, it can be very difficult to work with.</a:t>
            </a:r>
          </a:p>
          <a:p>
            <a:pPr lvl="0"/>
            <a:r>
              <a:rPr lang="en-US" dirty="0"/>
              <a:t>Takes time to built a Perfect UI.</a:t>
            </a:r>
          </a:p>
          <a:p>
            <a:pPr lvl="0"/>
            <a:r>
              <a:rPr lang="en-US" b="1" dirty="0"/>
              <a:t>Example:</a:t>
            </a:r>
            <a:r>
              <a:rPr lang="en-US" dirty="0"/>
              <a:t> It shows a Bad UI design and a Good UI design. </a:t>
            </a:r>
            <a:endParaRPr lang="en-US" dirty="0" smtClean="0"/>
          </a:p>
          <a:p>
            <a:pPr lvl="0"/>
            <a:r>
              <a:rPr lang="en-US" dirty="0" smtClean="0"/>
              <a:t>See </a:t>
            </a:r>
            <a:r>
              <a:rPr lang="en-US" dirty="0"/>
              <a:t>the differences and try to understand how important it is to have a good UI design.</a:t>
            </a:r>
          </a:p>
          <a:p>
            <a:endParaRPr lang="en-US" dirty="0"/>
          </a:p>
        </p:txBody>
      </p:sp>
    </p:spTree>
    <p:extLst>
      <p:ext uri="{BB962C8B-B14F-4D97-AF65-F5344CB8AC3E}">
        <p14:creationId xmlns:p14="http://schemas.microsoft.com/office/powerpoint/2010/main" val="74713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UI design</a:t>
            </a:r>
          </a:p>
        </p:txBody>
      </p:sp>
      <p:pic>
        <p:nvPicPr>
          <p:cNvPr id="4" name="Content Placeholder 3" descr="Lightbox"/>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74812" y="2057400"/>
            <a:ext cx="8915400" cy="4038600"/>
          </a:xfrm>
          <a:prstGeom prst="rect">
            <a:avLst/>
          </a:prstGeom>
          <a:noFill/>
          <a:ln>
            <a:noFill/>
          </a:ln>
        </p:spPr>
      </p:pic>
    </p:spTree>
    <p:extLst>
      <p:ext uri="{BB962C8B-B14F-4D97-AF65-F5344CB8AC3E}">
        <p14:creationId xmlns:p14="http://schemas.microsoft.com/office/powerpoint/2010/main" val="2551307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1508</Words>
  <Application>Microsoft Office PowerPoint</Application>
  <PresentationFormat>Custom</PresentationFormat>
  <Paragraphs>225</Paragraphs>
  <Slides>43</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43</vt:i4>
      </vt:variant>
    </vt:vector>
  </HeadingPairs>
  <TitlesOfParts>
    <vt:vector size="46" baseType="lpstr">
      <vt:lpstr>Office Theme</vt:lpstr>
      <vt:lpstr>FORMAT_PPT</vt:lpstr>
      <vt:lpstr>CorelDRAW</vt:lpstr>
      <vt:lpstr>PowerPoint Presentation</vt:lpstr>
      <vt:lpstr>User Interface Design, Mobile User Interface Design</vt:lpstr>
      <vt:lpstr>Mobile User Interface Design </vt:lpstr>
      <vt:lpstr>Types of User Interface (UI):</vt:lpstr>
      <vt:lpstr>Significance of User Interface (UI):</vt:lpstr>
      <vt:lpstr>Why is User Interface (UI) important? </vt:lpstr>
      <vt:lpstr>Advantages of User Interface (UI): </vt:lpstr>
      <vt:lpstr>Disadvantages of UI :</vt:lpstr>
      <vt:lpstr>Bad UI design</vt:lpstr>
      <vt:lpstr>Good UI design</vt:lpstr>
      <vt:lpstr>As the User Interface can make or break the incoming users, it’s important to take care of below points when designing a UI:</vt:lpstr>
      <vt:lpstr>Graphical user interface   </vt:lpstr>
      <vt:lpstr>The basic GUI format is represented in the form of the diagram:</vt:lpstr>
      <vt:lpstr>The basic structure of GUI using implied authority is given by the following diagram</vt:lpstr>
      <vt:lpstr>Characteristics </vt:lpstr>
      <vt:lpstr>Advantages </vt:lpstr>
      <vt:lpstr>Disadvantages </vt:lpstr>
      <vt:lpstr>Difference between CLI and GUI </vt:lpstr>
      <vt:lpstr>CLI(Command Line Interface)</vt:lpstr>
      <vt:lpstr>GUI stands for Graphical User Interface. </vt:lpstr>
      <vt:lpstr>GUI stands for Graphical User Interface. </vt:lpstr>
      <vt:lpstr>Let’s see the difference between GUI and CLI:</vt:lpstr>
      <vt:lpstr>Let’s see the difference between GUI and CLI:</vt:lpstr>
      <vt:lpstr>Menu Driven Interface </vt:lpstr>
      <vt:lpstr>Menu Driven Interface </vt:lpstr>
      <vt:lpstr>Form Based Interface </vt:lpstr>
      <vt:lpstr>Form Based Interface </vt:lpstr>
      <vt:lpstr>Natural Language Interface </vt:lpstr>
      <vt:lpstr>Android UI Layouts</vt:lpstr>
      <vt:lpstr>View </vt:lpstr>
      <vt:lpstr>ViewGroup </vt:lpstr>
      <vt:lpstr>The Android framework will allow us to use UI elements or widgets in two ways:</vt:lpstr>
      <vt:lpstr>Types of Android Layout</vt:lpstr>
      <vt:lpstr>Types of Android Layout </vt:lpstr>
      <vt:lpstr>Layouts in Android UI Design</vt:lpstr>
      <vt:lpstr>The most commonly used layout classes that are found in Android SDK are:</vt:lpstr>
      <vt:lpstr>FrameLayout</vt:lpstr>
      <vt:lpstr>LinearLayout-</vt:lpstr>
      <vt:lpstr>RelativeLayout-</vt:lpstr>
      <vt:lpstr>Grid Layout</vt:lpstr>
      <vt:lpstr>Grid Layout</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26</cp:revision>
  <dcterms:created xsi:type="dcterms:W3CDTF">2021-01-02T06:26:00Z</dcterms:created>
  <dcterms:modified xsi:type="dcterms:W3CDTF">2023-01-22T18:22:24Z</dcterms:modified>
</cp:coreProperties>
</file>