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</p:sldMasterIdLst>
  <p:notesMasterIdLst>
    <p:notesMasterId r:id="rId14"/>
  </p:notesMasterIdLst>
  <p:sldIdLst>
    <p:sldId id="256" r:id="rId3"/>
    <p:sldId id="319" r:id="rId4"/>
    <p:sldId id="258" r:id="rId5"/>
    <p:sldId id="259" r:id="rId6"/>
    <p:sldId id="320" r:id="rId7"/>
    <p:sldId id="322" r:id="rId8"/>
    <p:sldId id="323" r:id="rId9"/>
    <p:sldId id="324" r:id="rId10"/>
    <p:sldId id="325" r:id="rId11"/>
    <p:sldId id="326" r:id="rId12"/>
    <p:sldId id="327" r:id="rId13"/>
  </p:sldIdLst>
  <p:sldSz cx="12192000" cy="6858000"/>
  <p:notesSz cx="6858000" cy="91440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Arial Black" pitchFamily="34" charset="0"/>
      <p:bold r:id="rId19"/>
    </p:embeddedFont>
    <p:embeddedFont>
      <p:font typeface="Tahoma" pitchFamily="34" charset="0"/>
      <p:regular r:id="rId20"/>
      <p:bold r:id="rId21"/>
    </p:embeddedFont>
    <p:embeddedFont>
      <p:font typeface="Raleway ExtraBold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0" roundtripDataSignature="AMtx7mj52vaQZk9QgbufTZqCICTsjzap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2AA8D4B-BD1A-4F92-BE70-34BF2756FE75}">
  <a:tblStyle styleId="{82AA8D4B-BD1A-4F92-BE70-34BF2756FE7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80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8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82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53949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1.#</a:t>
            </a:r>
            <a:endParaRPr/>
          </a:p>
        </p:txBody>
      </p:sp>
      <p:sp>
        <p:nvSpPr>
          <p:cNvPr id="206" name="Google Shape;2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1"/>
          <p:cNvSpPr/>
          <p:nvPr/>
        </p:nvSpPr>
        <p:spPr>
          <a:xfrm>
            <a:off x="-19050" y="1905000"/>
            <a:ext cx="12211051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71"/>
          <p:cNvSpPr/>
          <p:nvPr/>
        </p:nvSpPr>
        <p:spPr>
          <a:xfrm>
            <a:off x="-19050" y="0"/>
            <a:ext cx="12211050" cy="4438650"/>
          </a:xfrm>
          <a:custGeom>
            <a:avLst/>
            <a:gdLst/>
            <a:ahLst/>
            <a:cxnLst/>
            <a:rect l="l" t="t" r="r" b="b"/>
            <a:pathLst>
              <a:path w="12211050" h="4438650" extrusionOk="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71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1"/>
          <p:cNvSpPr>
            <a:spLocks noGrp="1"/>
          </p:cNvSpPr>
          <p:nvPr>
            <p:ph type="pic" idx="2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4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74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74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5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75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75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5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6"/>
          <p:cNvSpPr txBox="1">
            <a:spLocks noGrp="1"/>
          </p:cNvSpPr>
          <p:nvPr>
            <p:ph type="body" idx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76"/>
          <p:cNvSpPr txBox="1">
            <a:spLocks noGrp="1"/>
          </p:cNvSpPr>
          <p:nvPr>
            <p:ph type="body" idx="2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76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7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77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77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7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7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7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7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7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7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7"/>
          <p:cNvSpPr>
            <a:spLocks noGrp="1"/>
          </p:cNvSpPr>
          <p:nvPr>
            <p:ph type="pic" idx="3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77"/>
          <p:cNvSpPr>
            <a:spLocks noGrp="1"/>
          </p:cNvSpPr>
          <p:nvPr>
            <p:ph type="pic" idx="4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77"/>
          <p:cNvSpPr>
            <a:spLocks noGrp="1"/>
          </p:cNvSpPr>
          <p:nvPr>
            <p:ph type="pic" idx="5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77"/>
          <p:cNvSpPr>
            <a:spLocks noGrp="1"/>
          </p:cNvSpPr>
          <p:nvPr>
            <p:ph type="pic" idx="6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8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8"/>
          <p:cNvSpPr>
            <a:spLocks noGrp="1"/>
          </p:cNvSpPr>
          <p:nvPr>
            <p:ph type="pic" idx="2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and Contents Layout">
  <p:cSld name="2_Images and Contents Layou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9"/>
          <p:cNvSpPr>
            <a:spLocks noGrp="1"/>
          </p:cNvSpPr>
          <p:nvPr>
            <p:ph type="pic" idx="2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79"/>
          <p:cNvSpPr>
            <a:spLocks noGrp="1"/>
          </p:cNvSpPr>
          <p:nvPr>
            <p:ph type="pic" idx="3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0"/>
          <p:cNvSpPr txBox="1">
            <a:spLocks noGrp="1"/>
          </p:cNvSpPr>
          <p:nvPr>
            <p:ph type="body" idx="1"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0"/>
          <p:cNvSpPr>
            <a:spLocks noGrp="1"/>
          </p:cNvSpPr>
          <p:nvPr>
            <p:ph type="pic" idx="2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80"/>
          <p:cNvSpPr>
            <a:spLocks noGrp="1"/>
          </p:cNvSpPr>
          <p:nvPr>
            <p:ph type="pic" idx="3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80"/>
          <p:cNvSpPr>
            <a:spLocks noGrp="1"/>
          </p:cNvSpPr>
          <p:nvPr>
            <p:ph type="pic" idx="4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1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81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81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1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1"/>
          <p:cNvSpPr>
            <a:spLocks noGrp="1"/>
          </p:cNvSpPr>
          <p:nvPr>
            <p:ph type="pic" idx="3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81"/>
          <p:cNvSpPr>
            <a:spLocks noGrp="1"/>
          </p:cNvSpPr>
          <p:nvPr>
            <p:ph type="pic" idx="4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81"/>
          <p:cNvSpPr>
            <a:spLocks noGrp="1"/>
          </p:cNvSpPr>
          <p:nvPr>
            <p:ph type="pic" idx="5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81"/>
          <p:cNvSpPr>
            <a:spLocks noGrp="1"/>
          </p:cNvSpPr>
          <p:nvPr>
            <p:ph type="pic" idx="6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2"/>
          <p:cNvSpPr>
            <a:spLocks noGrp="1"/>
          </p:cNvSpPr>
          <p:nvPr>
            <p:ph type="pic" idx="2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2"/>
          <p:cNvSpPr>
            <a:spLocks noGrp="1"/>
          </p:cNvSpPr>
          <p:nvPr>
            <p:ph type="pic" idx="3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82"/>
          <p:cNvSpPr>
            <a:spLocks noGrp="1"/>
          </p:cNvSpPr>
          <p:nvPr>
            <p:ph type="pic" idx="4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82"/>
          <p:cNvSpPr>
            <a:spLocks noGrp="1"/>
          </p:cNvSpPr>
          <p:nvPr>
            <p:ph type="pic" idx="5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82"/>
          <p:cNvSpPr>
            <a:spLocks noGrp="1"/>
          </p:cNvSpPr>
          <p:nvPr>
            <p:ph type="pic" idx="6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3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83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0" name="Google Shape;150;p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46767" y="2276873"/>
            <a:ext cx="7238124" cy="3966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3"/>
          <p:cNvSpPr>
            <a:spLocks noGrp="1"/>
          </p:cNvSpPr>
          <p:nvPr>
            <p:ph type="pic" idx="3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83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3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4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84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7" name="Google Shape;157;p84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400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84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6826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4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7251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4"/>
          <p:cNvSpPr>
            <a:spLocks noGrp="1"/>
          </p:cNvSpPr>
          <p:nvPr>
            <p:ph type="pic" idx="3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84"/>
          <p:cNvSpPr>
            <a:spLocks noGrp="1"/>
          </p:cNvSpPr>
          <p:nvPr>
            <p:ph type="pic" idx="4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84"/>
          <p:cNvSpPr>
            <a:spLocks noGrp="1"/>
          </p:cNvSpPr>
          <p:nvPr>
            <p:ph type="pic" idx="5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84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Images and Contents Layout">
  <p:cSld name="9_Images and Contents Layou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6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9" name="Google Shape;169;p86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170" name="Google Shape;170;p86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6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86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6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"/>
          <p:cNvSpPr/>
          <p:nvPr/>
        </p:nvSpPr>
        <p:spPr>
          <a:xfrm>
            <a:off x="-4421" y="5427341"/>
            <a:ext cx="12196421" cy="1518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"/>
          <p:cNvSpPr/>
          <p:nvPr/>
        </p:nvSpPr>
        <p:spPr>
          <a:xfrm rot="10800000" flipH="1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1" name="Google Shape;181;p1"/>
          <p:cNvGraphicFramePr/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r:id="rId4" imgW="3303056" imgH="3148059" progId="">
                  <p:embed/>
                </p:oleObj>
              </mc:Choice>
              <mc:Fallback>
                <p:oleObj r:id="rId4" imgW="3303056" imgH="3148059" progId="">
                  <p:embed/>
                  <p:pic>
                    <p:nvPicPr>
                      <p:cNvPr id="181" name="Google Shape;181;p1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" name="Google Shape;182;p1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104" y="24501"/>
            <a:ext cx="3859753" cy="15382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"/>
          <p:cNvSpPr/>
          <p:nvPr/>
        </p:nvSpPr>
        <p:spPr>
          <a:xfrm flipH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"/>
          <p:cNvSpPr txBox="1"/>
          <p:nvPr/>
        </p:nvSpPr>
        <p:spPr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9" name="Google Shape;189;p1"/>
          <p:cNvSpPr txBox="1"/>
          <p:nvPr/>
        </p:nvSpPr>
        <p:spPr>
          <a:xfrm>
            <a:off x="2114003" y="1230256"/>
            <a:ext cx="9063318" cy="5780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u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u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u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DEPARTMENT OF COMPUTER SCIENCE &amp; ENGINEERING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2800" b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(Computer Science &amp; Engineering) 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2800" b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Name: </a:t>
            </a:r>
            <a:r>
              <a:rPr lang="en-US" sz="2800" b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Testing </a:t>
            </a:r>
            <a:endParaRPr dirty="0"/>
          </a:p>
          <a:p>
            <a:pPr lvl="0" algn="ctr">
              <a:lnSpc>
                <a:spcPct val="90000"/>
              </a:lnSpc>
              <a:spcBef>
                <a:spcPts val="980"/>
              </a:spcBef>
            </a:pPr>
            <a:r>
              <a:rPr lang="en-US" sz="2800" b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Code:20CST-375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endParaRPr sz="2800" b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u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u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u="none" dirty="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Why we need Static Testing?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required Static testing whenever we encounter the following situation while testing an application or the software: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Dynamic Testing is time-consuming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Flaws at earlier stages/identification of Bugs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Dynamic Testing is expensive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Increased size of the software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Dynamic Testing is time-consuming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need static testing to test the application as dynamic testing is time-taking process even though the dynamic testing identifies the bug and provides some information about the bug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1.</a:t>
            </a: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38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Objectives of Static testing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main objectives of performing static testing is as below: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Static testing will decrease the flaws in production.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Static testing will identify, anticipate and fix the bugs at the earliest possible time.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is used to save both time and cost.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is used to identify defects in the early stage of SDLC, where we can fix them easily.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1.</a:t>
            </a: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4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910044"/>
              </p:ext>
            </p:extLst>
          </p:nvPr>
        </p:nvGraphicFramePr>
        <p:xfrm>
          <a:off x="527382" y="404666"/>
          <a:ext cx="11425269" cy="280663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367251"/>
                <a:gridCol w="6137437"/>
                <a:gridCol w="1920581"/>
              </a:tblGrid>
              <a:tr h="259045">
                <a:tc>
                  <a:txBody>
                    <a:bodyPr/>
                    <a:lstStyle/>
                    <a:p>
                      <a:pPr marL="393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Unit-1</a:t>
                      </a:r>
                      <a:endParaRPr lang="en-IN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Fundamentals</a:t>
                      </a:r>
                      <a:r>
                        <a:rPr lang="en-US" sz="1400" b="1" spc="-2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of</a:t>
                      </a:r>
                      <a:r>
                        <a:rPr lang="en-US" sz="1400" b="1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Testing</a:t>
                      </a:r>
                      <a:endParaRPr lang="en-IN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Contact</a:t>
                      </a:r>
                      <a:r>
                        <a:rPr lang="en-US" sz="140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Hours:30</a:t>
                      </a:r>
                      <a:endParaRPr lang="en-IN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457">
                <a:tc>
                  <a:txBody>
                    <a:bodyPr/>
                    <a:lstStyle/>
                    <a:p>
                      <a:pPr marL="39370" marR="444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Software Development</a:t>
                      </a:r>
                      <a:r>
                        <a:rPr lang="en-US" sz="1200" b="1" spc="-23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Life</a:t>
                      </a:r>
                      <a:r>
                        <a:rPr lang="en-US" sz="120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Cycle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40640" marR="6286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Software</a:t>
                      </a:r>
                      <a:r>
                        <a:rPr lang="en-US" sz="1200" spc="-1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Development</a:t>
                      </a:r>
                      <a:r>
                        <a:rPr lang="en-US" sz="1200" spc="-3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Life</a:t>
                      </a:r>
                      <a:r>
                        <a:rPr lang="en-US" sz="12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Cycle</a:t>
                      </a:r>
                      <a:r>
                        <a:rPr lang="en-US" sz="1200" spc="-2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(SDLC),</a:t>
                      </a:r>
                      <a:r>
                        <a:rPr lang="en-US" sz="1200" spc="-1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SDLC</a:t>
                      </a:r>
                      <a:r>
                        <a:rPr lang="en-US" sz="1200" spc="-3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Models</a:t>
                      </a:r>
                      <a:r>
                        <a:rPr lang="en-US" sz="1200" spc="-3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(Waterfall</a:t>
                      </a:r>
                      <a:r>
                        <a:rPr lang="en-US" sz="1200" spc="-2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Model,</a:t>
                      </a:r>
                      <a:r>
                        <a:rPr lang="en-US" sz="1200" spc="-1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  <a:r>
                        <a:rPr lang="en-US" sz="1200" spc="-2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Model,</a:t>
                      </a:r>
                      <a:r>
                        <a:rPr lang="en-US" sz="1200" spc="-1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Agile</a:t>
                      </a:r>
                      <a:r>
                        <a:rPr lang="en-US" sz="1200" spc="-24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Model, Rapid Application Development), Impact of software bugs, Objective of testing,</a:t>
                      </a:r>
                      <a:r>
                        <a:rPr lang="en-US" sz="1200" spc="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Testing</a:t>
                      </a:r>
                      <a:r>
                        <a:rPr lang="en-US" sz="1200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principles</a:t>
                      </a:r>
                      <a:endParaRPr lang="en-IN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8568">
                <a:tc>
                  <a:txBody>
                    <a:bodyPr/>
                    <a:lstStyle/>
                    <a:p>
                      <a:pPr marL="39370" marR="1149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Software</a:t>
                      </a:r>
                      <a:r>
                        <a:rPr lang="en-US" sz="1200" b="1" spc="-4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Testing</a:t>
                      </a:r>
                      <a:r>
                        <a:rPr lang="en-US" sz="1200" b="1" spc="-4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Life</a:t>
                      </a:r>
                      <a:r>
                        <a:rPr lang="en-US" sz="1200" b="1" spc="-23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Cycle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40640" marR="5842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Software Testing Life Cycle, establishing test policy, test factors and eleven steps ofsoftware</a:t>
                      </a:r>
                      <a:r>
                        <a:rPr lang="en-US" sz="1200" spc="-23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testing process, Testing documentation using IEEE829, Test plan and Test Report, Test</a:t>
                      </a:r>
                      <a:r>
                        <a:rPr lang="en-US" sz="1200" spc="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Metrics, Traceability</a:t>
                      </a:r>
                      <a:r>
                        <a:rPr lang="en-US" sz="1200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Matrix</a:t>
                      </a:r>
                      <a:endParaRPr lang="en-IN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8568">
                <a:tc>
                  <a:txBody>
                    <a:bodyPr/>
                    <a:lstStyle/>
                    <a:p>
                      <a:pPr marL="393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Test</a:t>
                      </a:r>
                      <a:r>
                        <a:rPr lang="en-US" sz="1200" b="1" spc="-1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Levels</a:t>
                      </a:r>
                      <a:endParaRPr lang="en-IN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40640" marR="3098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Roles</a:t>
                      </a:r>
                      <a:r>
                        <a:rPr lang="en-US" sz="1200" spc="-1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&amp;</a:t>
                      </a:r>
                      <a:r>
                        <a:rPr lang="en-US" sz="12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Responsibilities</a:t>
                      </a:r>
                      <a:r>
                        <a:rPr lang="en-US" sz="1200" spc="-1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of</a:t>
                      </a:r>
                      <a:r>
                        <a:rPr lang="en-US" sz="12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Quality</a:t>
                      </a:r>
                      <a:r>
                        <a:rPr lang="en-US" sz="12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Assurance</a:t>
                      </a:r>
                      <a:r>
                        <a:rPr lang="en-US" sz="12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Engineer,</a:t>
                      </a:r>
                      <a:r>
                        <a:rPr lang="en-US" sz="12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Test</a:t>
                      </a:r>
                      <a:r>
                        <a:rPr lang="en-US" sz="1200" spc="-1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Levels</a:t>
                      </a:r>
                      <a:r>
                        <a:rPr lang="en-US" sz="1200" spc="-1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(Unit,</a:t>
                      </a:r>
                      <a:r>
                        <a:rPr lang="en-US" sz="12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Component,</a:t>
                      </a:r>
                      <a:r>
                        <a:rPr lang="en-US" sz="1200" spc="-23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Module,</a:t>
                      </a:r>
                      <a:r>
                        <a:rPr lang="en-US" sz="12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Integration,</a:t>
                      </a:r>
                      <a:r>
                        <a:rPr lang="en-US" sz="12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System,</a:t>
                      </a:r>
                      <a:r>
                        <a:rPr lang="en-US" sz="1200" spc="-1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Acceptance, Generic),</a:t>
                      </a:r>
                      <a:r>
                        <a:rPr lang="en-US" sz="1200" spc="-1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Software</a:t>
                      </a:r>
                      <a:r>
                        <a:rPr lang="en-US" sz="12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testing pyramid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46332">
                <a:tc>
                  <a:txBody>
                    <a:bodyPr/>
                    <a:lstStyle/>
                    <a:p>
                      <a:pPr marL="393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Unit-2</a:t>
                      </a:r>
                      <a:endParaRPr lang="en-IN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Different</a:t>
                      </a:r>
                      <a:r>
                        <a:rPr lang="en-US" sz="1400" b="1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approaches</a:t>
                      </a:r>
                      <a:r>
                        <a:rPr lang="en-US" sz="1400" b="1" spc="-1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</a:t>
                      </a:r>
                      <a:r>
                        <a:rPr lang="en-US" sz="1400" b="1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Testing</a:t>
                      </a:r>
                      <a:endParaRPr lang="en-IN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Contact</a:t>
                      </a:r>
                      <a:r>
                        <a:rPr lang="en-US" sz="140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Hours:30</a:t>
                      </a:r>
                      <a:endParaRPr lang="en-IN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32">
                <a:tc>
                  <a:txBody>
                    <a:bodyPr/>
                    <a:lstStyle/>
                    <a:p>
                      <a:pPr marL="393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Static</a:t>
                      </a:r>
                      <a:r>
                        <a:rPr lang="en-US" sz="1200" b="1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Testing</a:t>
                      </a:r>
                      <a:endParaRPr lang="en-IN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40640" marR="1879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Static</a:t>
                      </a:r>
                      <a:r>
                        <a:rPr lang="en-US" sz="1200" spc="-1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Testing:</a:t>
                      </a:r>
                      <a:r>
                        <a:rPr lang="en-US" sz="1200" spc="-1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Structured</a:t>
                      </a:r>
                      <a:r>
                        <a:rPr lang="en-US" sz="12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Group</a:t>
                      </a:r>
                      <a:r>
                        <a:rPr lang="en-US" sz="12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Examinations,</a:t>
                      </a:r>
                      <a:r>
                        <a:rPr lang="en-US" sz="1200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Static</a:t>
                      </a:r>
                      <a:r>
                        <a:rPr lang="en-US" sz="1200" spc="-1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Analysis,</a:t>
                      </a:r>
                      <a:r>
                        <a:rPr lang="en-US" sz="1200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Control</a:t>
                      </a:r>
                      <a:r>
                        <a:rPr lang="en-US" sz="1200" spc="-1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flow</a:t>
                      </a:r>
                      <a:r>
                        <a:rPr lang="en-US" sz="1200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&amp;</a:t>
                      </a:r>
                      <a:r>
                        <a:rPr lang="en-US" sz="12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Data</a:t>
                      </a:r>
                      <a:r>
                        <a:rPr lang="en-US" sz="1200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flow,</a:t>
                      </a:r>
                      <a:r>
                        <a:rPr lang="en-US" sz="1200" spc="-23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Determining Metrics</a:t>
                      </a:r>
                      <a:endParaRPr lang="en-IN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46332">
                <a:tc>
                  <a:txBody>
                    <a:bodyPr/>
                    <a:lstStyle/>
                    <a:p>
                      <a:pPr marL="393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Dynamic</a:t>
                      </a:r>
                      <a:r>
                        <a:rPr lang="en-US" sz="1200" b="1" spc="-1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Testing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40640" marR="375920">
                        <a:lnSpc>
                          <a:spcPct val="96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Dynamic</a:t>
                      </a:r>
                      <a:r>
                        <a:rPr lang="en-US" sz="12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Testing:</a:t>
                      </a:r>
                      <a:r>
                        <a:rPr lang="en-US" sz="1200" spc="-1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Black</a:t>
                      </a:r>
                      <a:r>
                        <a:rPr lang="en-US" sz="12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Box</a:t>
                      </a:r>
                      <a:r>
                        <a:rPr lang="en-US" sz="1200" spc="-1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Testing</a:t>
                      </a:r>
                      <a:r>
                        <a:rPr lang="en-US" sz="12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(Equivalence</a:t>
                      </a:r>
                      <a:r>
                        <a:rPr lang="en-US" sz="12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Class</a:t>
                      </a:r>
                      <a:r>
                        <a:rPr lang="en-US" sz="1200" spc="-1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Partitioning,</a:t>
                      </a:r>
                      <a:r>
                        <a:rPr lang="en-US" sz="12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Boundary</a:t>
                      </a:r>
                      <a:r>
                        <a:rPr lang="en-US" sz="12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Value</a:t>
                      </a:r>
                      <a:r>
                        <a:rPr lang="en-US" sz="1200" spc="-23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Analysis,</a:t>
                      </a:r>
                      <a:r>
                        <a:rPr lang="en-US" sz="12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Cause Effect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Graphing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en-US" sz="12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Decision</a:t>
                      </a:r>
                      <a:r>
                        <a:rPr lang="en-US" sz="1200" spc="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</a:t>
                      </a:r>
                      <a:r>
                        <a:rPr lang="en-US" sz="12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Technique</a:t>
                      </a:r>
                      <a:r>
                        <a:rPr lang="en-US" sz="12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 marL="40640" marR="375920">
                        <a:lnSpc>
                          <a:spcPct val="96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457451" y="2495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376625"/>
              </p:ext>
            </p:extLst>
          </p:nvPr>
        </p:nvGraphicFramePr>
        <p:xfrm>
          <a:off x="527382" y="3141129"/>
          <a:ext cx="11425271" cy="262198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355686"/>
                <a:gridCol w="6245381"/>
                <a:gridCol w="1824204"/>
              </a:tblGrid>
              <a:tr h="455677">
                <a:tc>
                  <a:txBody>
                    <a:bodyPr/>
                    <a:lstStyle/>
                    <a:p>
                      <a:pPr marL="393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393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Unit-3</a:t>
                      </a:r>
                      <a:endParaRPr lang="en-IN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387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Test</a:t>
                      </a:r>
                      <a:r>
                        <a:rPr lang="en-US" sz="1400" b="1" spc="-1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Management</a:t>
                      </a:r>
                      <a:r>
                        <a:rPr lang="en-US" sz="1400" b="1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using</a:t>
                      </a:r>
                      <a:r>
                        <a:rPr lang="en-US" sz="1400" b="1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JIRA</a:t>
                      </a:r>
                      <a:endParaRPr lang="en-IN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137160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Contact</a:t>
                      </a:r>
                      <a:r>
                        <a:rPr lang="en-US" sz="1400" b="1" spc="-5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Hours:30</a:t>
                      </a:r>
                      <a:endParaRPr lang="en-IN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799">
                <a:tc>
                  <a:txBody>
                    <a:bodyPr/>
                    <a:lstStyle/>
                    <a:p>
                      <a:pPr marL="393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Introduction</a:t>
                      </a:r>
                      <a:r>
                        <a:rPr lang="en-US" sz="1200" b="1" spc="-2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</a:t>
                      </a:r>
                      <a:r>
                        <a:rPr lang="en-US" sz="1200" b="1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JIRA</a:t>
                      </a:r>
                      <a:endParaRPr lang="en-IN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38735" marR="615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Introduction To JIRA, Test Management In JIRA, Advanced Search and Introduction to JQL</a:t>
                      </a:r>
                      <a:r>
                        <a:rPr lang="en-US" sz="1200" spc="-23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(JIRA Query Language), different types of issues in JIRA (sub-task, bug, epic, improvement,</a:t>
                      </a:r>
                      <a:r>
                        <a:rPr lang="en-US" sz="1200" spc="-23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new</a:t>
                      </a:r>
                      <a:r>
                        <a:rPr lang="en-US" sz="12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feature, story,</a:t>
                      </a:r>
                      <a:r>
                        <a:rPr lang="en-US" sz="12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task), </a:t>
                      </a:r>
                      <a:r>
                        <a:rPr lang="en-US" sz="12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Jira</a:t>
                      </a:r>
                      <a:r>
                        <a:rPr lang="en-US" sz="1200" spc="-1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Dashboards,</a:t>
                      </a:r>
                      <a:r>
                        <a:rPr lang="en-US" sz="12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Different</a:t>
                      </a:r>
                      <a:r>
                        <a:rPr lang="en-US" sz="12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methods</a:t>
                      </a:r>
                      <a:r>
                        <a:rPr lang="en-US" sz="12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for</a:t>
                      </a:r>
                      <a:r>
                        <a:rPr lang="en-US" sz="12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creating</a:t>
                      </a:r>
                      <a:r>
                        <a:rPr lang="en-US" sz="12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issue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92905">
                <a:tc>
                  <a:txBody>
                    <a:bodyPr/>
                    <a:lstStyle/>
                    <a:p>
                      <a:pPr marL="393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Defect</a:t>
                      </a:r>
                      <a:r>
                        <a:rPr lang="en-US" sz="1200" b="1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en-US" sz="1200" b="1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Bug</a:t>
                      </a:r>
                      <a:endParaRPr lang="en-IN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38735">
                        <a:lnSpc>
                          <a:spcPct val="92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Difference</a:t>
                      </a:r>
                      <a:r>
                        <a:rPr lang="en-US" sz="12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between</a:t>
                      </a:r>
                      <a:r>
                        <a:rPr lang="en-US" sz="12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Defect</a:t>
                      </a:r>
                      <a:r>
                        <a:rPr lang="en-US" sz="1200" spc="-1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en-US" sz="12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Bug,</a:t>
                      </a:r>
                      <a:r>
                        <a:rPr lang="en-US" sz="1200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Defect</a:t>
                      </a:r>
                      <a:r>
                        <a:rPr lang="en-US" sz="1200" spc="-1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Life</a:t>
                      </a:r>
                      <a:r>
                        <a:rPr lang="en-US" sz="1200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Cycle,</a:t>
                      </a:r>
                      <a:r>
                        <a:rPr lang="en-US" sz="12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Defect</a:t>
                      </a:r>
                      <a:r>
                        <a:rPr lang="en-US" sz="1200" spc="-1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Tacking</a:t>
                      </a:r>
                      <a:r>
                        <a:rPr lang="en-US" sz="12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Tools,</a:t>
                      </a:r>
                      <a:r>
                        <a:rPr lang="en-US" sz="1200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create</a:t>
                      </a:r>
                      <a:r>
                        <a:rPr lang="en-US" sz="1200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200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Bug</a:t>
                      </a:r>
                      <a:r>
                        <a:rPr lang="en-US" sz="1200" spc="-23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Report,</a:t>
                      </a:r>
                      <a:r>
                        <a:rPr lang="en-US" sz="1200" spc="-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Severity &amp;</a:t>
                      </a:r>
                      <a:r>
                        <a:rPr lang="en-US" sz="1200" spc="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Priority</a:t>
                      </a:r>
                      <a:endParaRPr lang="en-IN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87650">
                <a:tc>
                  <a:txBody>
                    <a:bodyPr/>
                    <a:lstStyle/>
                    <a:p>
                      <a:pPr marL="393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Different</a:t>
                      </a:r>
                      <a:r>
                        <a:rPr lang="en-US" sz="1200" b="1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types</a:t>
                      </a:r>
                      <a:r>
                        <a:rPr lang="en-US" sz="1200" b="1" spc="-1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reports</a:t>
                      </a:r>
                      <a:endParaRPr lang="en-IN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38735" marR="78740" algn="just">
                        <a:lnSpc>
                          <a:spcPct val="95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Work</a:t>
                      </a:r>
                      <a:r>
                        <a:rPr lang="en-US" sz="1200" spc="-4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Flows,</a:t>
                      </a:r>
                      <a:r>
                        <a:rPr lang="en-US" sz="1200" spc="-2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plug-ins</a:t>
                      </a:r>
                      <a:r>
                        <a:rPr lang="en-US" sz="1200" spc="-3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</a:t>
                      </a:r>
                      <a:r>
                        <a:rPr lang="en-US" sz="1200" spc="-3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JIRA,</a:t>
                      </a:r>
                      <a:r>
                        <a:rPr lang="en-US" sz="1200" spc="-1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Use</a:t>
                      </a:r>
                      <a:r>
                        <a:rPr lang="en-US" sz="1200" spc="-3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of</a:t>
                      </a:r>
                      <a:r>
                        <a:rPr lang="en-US" sz="1200" spc="-2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Clone</a:t>
                      </a:r>
                      <a:r>
                        <a:rPr lang="en-US" sz="1200" spc="-2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en-US" sz="1200" spc="-1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Link</a:t>
                      </a:r>
                      <a:r>
                        <a:rPr lang="en-US" sz="1200" spc="-3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</a:t>
                      </a:r>
                      <a:r>
                        <a:rPr lang="en-US" sz="1200" spc="-3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JIRA,</a:t>
                      </a:r>
                      <a:r>
                        <a:rPr lang="en-US" sz="1200" spc="-2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Export</a:t>
                      </a:r>
                      <a:r>
                        <a:rPr lang="en-US" sz="1200" spc="-3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en-US" sz="1200" spc="-1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import</a:t>
                      </a:r>
                      <a:r>
                        <a:rPr lang="en-US" sz="1200" spc="-3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data</a:t>
                      </a:r>
                      <a:r>
                        <a:rPr lang="en-US" sz="1200" spc="-3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</a:t>
                      </a:r>
                      <a:r>
                        <a:rPr lang="en-US" sz="1200" spc="-3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Jira</a:t>
                      </a:r>
                      <a:r>
                        <a:rPr lang="en-US" sz="1200" spc="-24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with different formats, Different types reports (Agile, Issue Analysis, Forecast &amp; Management,</a:t>
                      </a:r>
                      <a:r>
                        <a:rPr lang="en-US" sz="1200" spc="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etc.),</a:t>
                      </a:r>
                      <a:endParaRPr lang="en-IN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92905">
                <a:tc>
                  <a:txBody>
                    <a:bodyPr/>
                    <a:lstStyle/>
                    <a:p>
                      <a:pPr marL="39370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SELF</a:t>
                      </a:r>
                      <a:r>
                        <a:rPr lang="en-US" sz="1200" b="1" spc="-15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STUDY</a:t>
                      </a:r>
                      <a:r>
                        <a:rPr lang="en-US" sz="1200" b="1" spc="-1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TOPIC</a:t>
                      </a:r>
                      <a:endParaRPr lang="en-IN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38735">
                        <a:lnSpc>
                          <a:spcPts val="110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JIRA</a:t>
                      </a:r>
                      <a:r>
                        <a:rPr lang="en-US" sz="12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Agile</a:t>
                      </a:r>
                      <a:endParaRPr lang="en-IN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47570" y="-25052"/>
            <a:ext cx="413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Syllabus </a:t>
            </a: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7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"/>
          <p:cNvSpPr txBox="1">
            <a:spLocks noGrp="1"/>
          </p:cNvSpPr>
          <p:nvPr>
            <p:ph type="title"/>
          </p:nvPr>
        </p:nvSpPr>
        <p:spPr>
          <a:xfrm>
            <a:off x="838200" y="323915"/>
            <a:ext cx="10515600" cy="1603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Course </a:t>
            </a:r>
            <a:r>
              <a:rPr lang="en-US" dirty="0" smtClean="0"/>
              <a:t>Objectives and Outcome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03" name="Google Shape;203;p3"/>
          <p:cNvSpPr txBox="1">
            <a:spLocks noGrp="1"/>
          </p:cNvSpPr>
          <p:nvPr>
            <p:ph type="sldNum" idx="12"/>
          </p:nvPr>
        </p:nvSpPr>
        <p:spPr>
          <a:xfrm>
            <a:off x="8610600" y="6415985"/>
            <a:ext cx="2743200" cy="4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417635"/>
              </p:ext>
            </p:extLst>
          </p:nvPr>
        </p:nvGraphicFramePr>
        <p:xfrm>
          <a:off x="1152395" y="3319396"/>
          <a:ext cx="9908087" cy="248015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17539"/>
                <a:gridCol w="9090548"/>
              </a:tblGrid>
              <a:tr h="489830">
                <a:tc>
                  <a:txBody>
                    <a:bodyPr/>
                    <a:lstStyle/>
                    <a:p>
                      <a:pPr marR="119380" algn="r">
                        <a:lnSpc>
                          <a:spcPts val="1005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119380" algn="r">
                        <a:lnSpc>
                          <a:spcPts val="1005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CO1</a:t>
                      </a:r>
                      <a:endParaRPr lang="en-IN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1085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142875">
                        <a:lnSpc>
                          <a:spcPts val="1085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Comprehend</a:t>
                      </a:r>
                      <a:r>
                        <a:rPr lang="en-US" sz="1400" spc="-5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en-US" sz="14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basics</a:t>
                      </a:r>
                      <a:r>
                        <a:rPr lang="en-US" sz="1400" spc="-1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of</a:t>
                      </a:r>
                      <a:r>
                        <a:rPr lang="en-US" sz="14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software</a:t>
                      </a:r>
                      <a:r>
                        <a:rPr lang="en-US" sz="14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development</a:t>
                      </a:r>
                      <a:r>
                        <a:rPr lang="en-US" sz="14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life</a:t>
                      </a:r>
                      <a:r>
                        <a:rPr lang="en-US" sz="14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cycle</a:t>
                      </a:r>
                      <a:r>
                        <a:rPr lang="en-US" sz="14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en-US" sz="14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software</a:t>
                      </a:r>
                      <a:r>
                        <a:rPr lang="en-US" sz="14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testing</a:t>
                      </a:r>
                      <a:endParaRPr lang="en-IN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097">
                <a:tc>
                  <a:txBody>
                    <a:bodyPr/>
                    <a:lstStyle/>
                    <a:p>
                      <a:pPr marR="119380" algn="r">
                        <a:lnSpc>
                          <a:spcPts val="102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119380" algn="r">
                        <a:lnSpc>
                          <a:spcPts val="102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CO2</a:t>
                      </a:r>
                      <a:endParaRPr lang="en-IN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1105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142875">
                        <a:lnSpc>
                          <a:spcPts val="1105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Implement</a:t>
                      </a:r>
                      <a:r>
                        <a:rPr lang="en-US" sz="1400" spc="-15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en-US" sz="1400" spc="-1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test</a:t>
                      </a:r>
                      <a:r>
                        <a:rPr lang="en-US" sz="1400" spc="-1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strategies</a:t>
                      </a:r>
                      <a:r>
                        <a:rPr lang="en-US" sz="1400" spc="-1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using</a:t>
                      </a:r>
                      <a:r>
                        <a:rPr lang="en-US" sz="1400" spc="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JIRA</a:t>
                      </a:r>
                      <a:r>
                        <a:rPr lang="en-US" sz="14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software</a:t>
                      </a:r>
                      <a:endParaRPr lang="en-IN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632">
                <a:tc>
                  <a:txBody>
                    <a:bodyPr/>
                    <a:lstStyle/>
                    <a:p>
                      <a:pPr marR="119380" algn="r">
                        <a:lnSpc>
                          <a:spcPts val="1005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119380" algn="r">
                        <a:lnSpc>
                          <a:spcPts val="1005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CO3</a:t>
                      </a:r>
                      <a:endParaRPr lang="en-IN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112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142875">
                        <a:lnSpc>
                          <a:spcPts val="112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Analyze</a:t>
                      </a:r>
                      <a:r>
                        <a:rPr lang="en-US" sz="1400" spc="-15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en-US" sz="14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relationship</a:t>
                      </a:r>
                      <a:r>
                        <a:rPr lang="en-US" sz="1400" spc="-2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between</a:t>
                      </a:r>
                      <a:r>
                        <a:rPr lang="en-US" sz="14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software</a:t>
                      </a:r>
                      <a:r>
                        <a:rPr lang="en-US" sz="14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modules</a:t>
                      </a:r>
                      <a:r>
                        <a:rPr lang="en-US" sz="1400" spc="-1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during</a:t>
                      </a:r>
                      <a:r>
                        <a:rPr lang="en-US" sz="14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integration</a:t>
                      </a:r>
                      <a:r>
                        <a:rPr lang="en-US" sz="14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testing.</a:t>
                      </a:r>
                      <a:endParaRPr lang="en-IN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631">
                <a:tc>
                  <a:txBody>
                    <a:bodyPr/>
                    <a:lstStyle/>
                    <a:p>
                      <a:pPr marR="119380" algn="r">
                        <a:lnSpc>
                          <a:spcPts val="995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119380" algn="r">
                        <a:lnSpc>
                          <a:spcPts val="995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CO4</a:t>
                      </a:r>
                      <a:endParaRPr lang="en-IN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1075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142875">
                        <a:lnSpc>
                          <a:spcPts val="1075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Monitor</a:t>
                      </a:r>
                      <a:r>
                        <a:rPr lang="en-US" sz="1400" spc="-15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test</a:t>
                      </a:r>
                      <a:r>
                        <a:rPr lang="en-US" sz="1400" spc="-1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progress</a:t>
                      </a:r>
                      <a:r>
                        <a:rPr lang="en-US" sz="1400" spc="-1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of</a:t>
                      </a:r>
                      <a:r>
                        <a:rPr lang="en-US" sz="14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healthcare</a:t>
                      </a:r>
                      <a:r>
                        <a:rPr lang="en-US" sz="14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applications</a:t>
                      </a:r>
                      <a:r>
                        <a:rPr lang="en-US" sz="1400" spc="-1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using</a:t>
                      </a:r>
                      <a:r>
                        <a:rPr lang="en-US" sz="14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JIRA</a:t>
                      </a:r>
                      <a:r>
                        <a:rPr lang="en-US" sz="14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Software.</a:t>
                      </a:r>
                      <a:endParaRPr lang="en-IN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964">
                <a:tc>
                  <a:txBody>
                    <a:bodyPr/>
                    <a:lstStyle/>
                    <a:p>
                      <a:pPr marR="119380" algn="r">
                        <a:lnSpc>
                          <a:spcPts val="102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R="119380" algn="r">
                        <a:lnSpc>
                          <a:spcPts val="102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CO5</a:t>
                      </a:r>
                      <a:endParaRPr lang="en-IN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142875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Design</a:t>
                      </a:r>
                      <a:r>
                        <a:rPr lang="en-US" sz="1400" spc="-5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test</a:t>
                      </a:r>
                      <a:r>
                        <a:rPr lang="en-US" sz="14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cases</a:t>
                      </a:r>
                      <a:r>
                        <a:rPr lang="en-US" sz="1400" spc="-1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</a:t>
                      </a:r>
                      <a:r>
                        <a:rPr lang="en-US" sz="14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find software</a:t>
                      </a:r>
                      <a:r>
                        <a:rPr lang="en-US" sz="1400" spc="-5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bugs.</a:t>
                      </a:r>
                      <a:endParaRPr lang="en-IN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89556" y="1473879"/>
            <a:ext cx="99456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Course Objectives</a:t>
            </a:r>
            <a:endParaRPr lang="en-IN" b="1" dirty="0"/>
          </a:p>
          <a:p>
            <a:pPr lvl="1"/>
            <a:r>
              <a:rPr lang="en-US" dirty="0"/>
              <a:t>To test software in structured, organized ways.</a:t>
            </a:r>
            <a:endParaRPr lang="en-IN" sz="1800" dirty="0"/>
          </a:p>
          <a:p>
            <a:pPr lvl="1"/>
            <a:r>
              <a:rPr lang="en-US" dirty="0"/>
              <a:t>To design quality tests effectively.</a:t>
            </a:r>
            <a:endParaRPr lang="en-IN" sz="1800" dirty="0"/>
          </a:p>
          <a:p>
            <a:pPr lvl="1"/>
            <a:r>
              <a:rPr lang="en-US" dirty="0"/>
              <a:t>To implement testing strategies to real-world applications</a:t>
            </a:r>
            <a:endParaRPr lang="en-IN" sz="1800" dirty="0"/>
          </a:p>
        </p:txBody>
      </p:sp>
      <p:sp>
        <p:nvSpPr>
          <p:cNvPr id="5" name="Rectangle 4"/>
          <p:cNvSpPr/>
          <p:nvPr/>
        </p:nvSpPr>
        <p:spPr>
          <a:xfrm>
            <a:off x="1072089" y="2911858"/>
            <a:ext cx="1627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Course </a:t>
            </a:r>
            <a:r>
              <a:rPr lang="en-US" b="1" dirty="0" smtClean="0"/>
              <a:t>Outcome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fld id="{00000000-1234-1234-1234-123412341234}" type="slidenum"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"/>
          <p:cNvSpPr/>
          <p:nvPr/>
        </p:nvSpPr>
        <p:spPr>
          <a:xfrm>
            <a:off x="2667000" y="2514600"/>
            <a:ext cx="6858000" cy="243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</a:t>
            </a:r>
            <a:r>
              <a:rPr lang="en-US" sz="4400" b="1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/>
            <a:r>
              <a:rPr lang="en-IN" sz="4400" dirty="0" smtClean="0"/>
              <a:t>Different Approaches to Testing </a:t>
            </a:r>
            <a:r>
              <a:rPr lang="en-IN" sz="4400" dirty="0" smtClean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599" y="274639"/>
            <a:ext cx="5440471" cy="5851525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STATIC TESTING </a:t>
            </a:r>
            <a:r>
              <a:rPr lang="en-US" sz="24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	</a:t>
            </a:r>
          </a:p>
          <a:p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Static testing is a verification process used to test the application without implementing the code of the application. </a:t>
            </a:r>
            <a:endParaRPr lang="en-US" sz="24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is a </a:t>
            </a:r>
            <a:r>
              <a:rPr lang="en-US" sz="24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cost-effective process</a:t>
            </a:r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To avoid the errors, we will execute Static testing in the initial stage of development because it is easier to identify the sources of errors, and it can fix easily</a:t>
            </a:r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Static </a:t>
            </a:r>
            <a:r>
              <a:rPr lang="en-US" sz="24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testing</a:t>
            </a:r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 can be done manually or with the help of tools to improve the quality of the application by finding the error at the early stage of development; that is also called the </a:t>
            </a:r>
            <a:r>
              <a:rPr lang="en-US" sz="24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verification process</a:t>
            </a:r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.</a:t>
            </a:r>
          </a:p>
          <a:p>
            <a:endParaRPr lang="en-IN" sz="24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1.</a:t>
            </a: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753" y="701458"/>
            <a:ext cx="5160724" cy="53736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64056" y="137787"/>
            <a:ext cx="3870542" cy="563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Testing Life Cycle 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3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1.</a:t>
            </a: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1562" y="1749460"/>
            <a:ext cx="109226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Need of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Static Testing?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can perform static testing to fulfill the below aspects: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can use static testing to improve the development productivity.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we performed static testing on an application, we could find the detects in the earlier stages and easily fix them.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usage of static testing will decrease the testing cost, development timescales, and time.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important activities while performing static testing: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Business requirement review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Design review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Code walkthroughs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test documentation review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4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Uses of Static Testing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BRD [Business Requirements Document]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Functional or system Requirements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Unit Use Cases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Prototype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Prototype Specification Document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Test Data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DB Fields Dictionary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Spreadsheet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Documentation/Training Guides/ User Manual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Test Cases/Test Plan Strategy Document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Traceability Matrix Document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Performance Test Scripts/Automation</a:t>
            </a:r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1.</a:t>
            </a: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9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Steps to perform Static Testing</a:t>
            </a:r>
          </a:p>
          <a:p>
            <a:pPr marL="11430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Step1: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To review the design of the application entirely, we will perform the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inspection process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Step2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After that, we will use a checklist for each document under review to make sure that all reviews are covered completely.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can also implement several activities while performing static testing, which are discussed in the following table: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1.</a:t>
            </a: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1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0915"/>
              </p:ext>
            </p:extLst>
          </p:nvPr>
        </p:nvGraphicFramePr>
        <p:xfrm>
          <a:off x="363254" y="563671"/>
          <a:ext cx="11699310" cy="6022692"/>
        </p:xfrm>
        <a:graphic>
          <a:graphicData uri="http://schemas.openxmlformats.org/drawingml/2006/table">
            <a:tbl>
              <a:tblPr firstRow="1" firstCol="1" bandRow="1">
                <a:tableStyleId>{82AA8D4B-BD1A-4F92-BE70-34BF2756FE75}</a:tableStyleId>
              </a:tblPr>
              <a:tblGrid>
                <a:gridCol w="3425559"/>
                <a:gridCol w="8273751"/>
              </a:tblGrid>
              <a:tr h="5859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Activities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7902" marR="107902" marT="107902" marB="10790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Explanation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07902" marR="107902" marT="107902" marB="107902">
                    <a:solidFill>
                      <a:schemeClr val="bg1"/>
                    </a:solidFill>
                  </a:tcPr>
                </a:tc>
              </a:tr>
              <a:tr h="8199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Architecture Review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1935" marR="71935" marT="71935" marB="7193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457200" algn="l"/>
                        </a:tabLs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architecture review activities contain all business-level processes such as network diagram, load balancing, server locations, protocol definitions, test equipment, database accessibility, etc.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1935" marR="71935" marT="71935" marB="71935">
                    <a:solidFill>
                      <a:schemeClr val="bg1"/>
                    </a:solidFill>
                  </a:tcPr>
                </a:tc>
              </a:tr>
              <a:tr h="10444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 Cases Requirements Validation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1935" marR="71935" marT="71935" marB="7193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457200" algn="l"/>
                        </a:tabLs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is used to authenticates all the end-user actions along with associated input and output.</a:t>
                      </a:r>
                    </a:p>
                    <a:p>
                      <a:pPr marL="342900" lvl="0" indent="-342900" algn="just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457200" algn="l"/>
                        </a:tabLs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the use case is more comprehensive and detailed, we can make more precise and inclusive test cases.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1935" marR="71935" marT="71935" marB="71935">
                    <a:solidFill>
                      <a:schemeClr val="bg1"/>
                    </a:solidFill>
                  </a:tcPr>
                </a:tc>
              </a:tr>
              <a:tr h="16465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Functional Requirements Validation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1935" marR="71935" marT="71935" marB="7193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457200" algn="l"/>
                        </a:tabLs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functional requirement validation activity is used to make sure that all necessary elements identify correctly.</a:t>
                      </a:r>
                    </a:p>
                    <a:p>
                      <a:pPr marL="342900" marR="490220" lvl="0" indent="-342900" algn="just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457200" algn="l"/>
                        </a:tabLs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 it also took care of the software, interface listings, network requirements, hardware, and database functionality.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1935" marR="71935" marT="71935" marB="71935">
                    <a:solidFill>
                      <a:schemeClr val="bg1"/>
                    </a:solidFill>
                  </a:tcPr>
                </a:tc>
              </a:tr>
              <a:tr h="137260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Dictionary Validation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1935" marR="71935" marT="71935" marB="7193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457200" algn="l"/>
                        </a:tabLs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 the field dictionary validation, we will test each field in the user interface specified to create field-level validation test cases.</a:t>
                      </a:r>
                    </a:p>
                    <a:p>
                      <a:pPr marL="342900" lvl="0" indent="-342900" algn="just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457200" algn="l"/>
                        </a:tabLs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 we can check the fields for error messages, minimum or maximum length, list values, etc.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1935" marR="71935" marT="71935" marB="71935">
                    <a:solidFill>
                      <a:schemeClr val="bg1"/>
                    </a:solidFill>
                  </a:tcPr>
                </a:tc>
              </a:tr>
              <a:tr h="5053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Prototype/Screen Mockup Validation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1935" marR="71935" marT="71935" marB="7193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  <a:buSzPts val="1000"/>
                        <a:buFont typeface="Courier New"/>
                        <a:buChar char="o"/>
                        <a:tabLst>
                          <a:tab pos="457200" algn="l"/>
                        </a:tabLs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prototype validation activity contains the authentication of requirements and uses cases.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1935" marR="71935" marT="71935" marB="71935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1.</a:t>
            </a: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848</Words>
  <Application>Microsoft Office PowerPoint</Application>
  <PresentationFormat>Custom</PresentationFormat>
  <Paragraphs>148</Paragraphs>
  <Slides>11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Times New Roman</vt:lpstr>
      <vt:lpstr>Calibri</vt:lpstr>
      <vt:lpstr>Arial Black</vt:lpstr>
      <vt:lpstr>Tahoma</vt:lpstr>
      <vt:lpstr>Raleway ExtraBold</vt:lpstr>
      <vt:lpstr>Courier New</vt:lpstr>
      <vt:lpstr>1_Office Theme</vt:lpstr>
      <vt:lpstr>Contents Slide Master</vt:lpstr>
      <vt:lpstr>PowerPoint Presentation</vt:lpstr>
      <vt:lpstr>PowerPoint Presentation</vt:lpstr>
      <vt:lpstr>Course Objectives and Outcome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Jitender</cp:lastModifiedBy>
  <cp:revision>113</cp:revision>
  <dcterms:created xsi:type="dcterms:W3CDTF">2019-01-09T10:33:58Z</dcterms:created>
  <dcterms:modified xsi:type="dcterms:W3CDTF">2023-03-14T14:53:52Z</dcterms:modified>
</cp:coreProperties>
</file>