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0" r:id="rId2"/>
    <p:sldId id="314" r:id="rId3"/>
    <p:sldId id="315" r:id="rId4"/>
    <p:sldId id="316" r:id="rId5"/>
    <p:sldId id="317" r:id="rId6"/>
    <p:sldId id="321" r:id="rId7"/>
    <p:sldId id="323" r:id="rId8"/>
    <p:sldId id="32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2296565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753587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4013671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1636421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35FED4-816D-4416-98DC-3692B85C5910}"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348065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035FED4-816D-4416-98DC-3692B85C5910}"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381758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035FED4-816D-4416-98DC-3692B85C5910}" type="datetimeFigureOut">
              <a:rPr lang="en-IN" smtClean="0"/>
              <a:t>27-07-2023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2108252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035FED4-816D-4416-98DC-3692B85C5910}" type="datetimeFigureOut">
              <a:rPr lang="en-IN" smtClean="0"/>
              <a:t>27-07-2023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2287632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35FED4-816D-4416-98DC-3692B85C5910}" type="datetimeFigureOut">
              <a:rPr lang="en-IN" smtClean="0"/>
              <a:t>27-07-2023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855525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35FED4-816D-4416-98DC-3692B85C5910}"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668242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35FED4-816D-4416-98DC-3692B85C5910}"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1901021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35FED4-816D-4416-98DC-3692B85C5910}" type="datetimeFigureOut">
              <a:rPr lang="en-IN" smtClean="0"/>
              <a:t>27-07-2023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5A2B4F-C599-4F6D-9A13-14F24AA616C2}" type="slidenum">
              <a:rPr lang="en-IN" smtClean="0"/>
              <a:t>‹#›</a:t>
            </a:fld>
            <a:endParaRPr lang="en-IN"/>
          </a:p>
        </p:txBody>
      </p:sp>
    </p:spTree>
    <p:extLst>
      <p:ext uri="{BB962C8B-B14F-4D97-AF65-F5344CB8AC3E}">
        <p14:creationId xmlns:p14="http://schemas.microsoft.com/office/powerpoint/2010/main" val="29287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576223" cy="1425257"/>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1656696" y="5099971"/>
            <a:ext cx="5527964" cy="103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b="1" dirty="0" smtClean="0">
                <a:latin typeface="Raleway ExtraBold" pitchFamily="34" charset="-52"/>
              </a:rPr>
              <a:t>Introduction to block chain</a:t>
            </a:r>
          </a:p>
          <a:p>
            <a:pPr lvl="0" algn="ctr" defTabSz="622300">
              <a:lnSpc>
                <a:spcPct val="90000"/>
              </a:lnSpc>
              <a:spcBef>
                <a:spcPct val="0"/>
              </a:spcBef>
              <a:spcAft>
                <a:spcPct val="35000"/>
              </a:spcAft>
            </a:pPr>
            <a:r>
              <a:rPr lang="en-US" b="1" dirty="0" smtClean="0">
                <a:latin typeface="Raleway ExtraBold" pitchFamily="34" charset="-52"/>
              </a:rPr>
              <a:t>Mapped with CO1</a:t>
            </a:r>
          </a:p>
          <a:p>
            <a:pPr lvl="0" algn="ctr" defTabSz="622300">
              <a:lnSpc>
                <a:spcPct val="90000"/>
              </a:lnSpc>
              <a:spcBef>
                <a:spcPct val="0"/>
              </a:spcBef>
              <a:spcAft>
                <a:spcPct val="35000"/>
              </a:spcAft>
            </a:pPr>
            <a:endParaRPr lang="en-US" b="1" dirty="0">
              <a:latin typeface="Raleway ExtraBold" pitchFamily="34" charset="-52"/>
            </a:endParaRPr>
          </a:p>
        </p:txBody>
      </p:sp>
      <p:sp>
        <p:nvSpPr>
          <p:cNvPr id="26" name="TextBox 25"/>
          <p:cNvSpPr txBox="1">
            <a:spLocks noChangeArrowheads="1"/>
          </p:cNvSpPr>
          <p:nvPr/>
        </p:nvSpPr>
        <p:spPr bwMode="auto">
          <a:xfrm>
            <a:off x="1981051" y="1562755"/>
            <a:ext cx="9210124" cy="362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a:latin typeface="Times New Roman" panose="02020603050405020304" pitchFamily="18" charset="0"/>
                <a:ea typeface="Calibri" panose="020F0502020204030204" pitchFamily="34" charset="0"/>
                <a:cs typeface="Times New Roman" panose="02020603050405020304" pitchFamily="18" charset="0"/>
              </a:rPr>
              <a:t>Name: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Block chain Technology</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 </a:t>
            </a:r>
            <a:r>
              <a:rPr lang="en-US" sz="2800" b="1" dirty="0" smtClean="0">
                <a:solidFill>
                  <a:prstClr val="black">
                    <a:lumMod val="85000"/>
                    <a:lumOff val="15000"/>
                  </a:prstClr>
                </a:solidFill>
                <a:latin typeface="Times New Roman" panose="02020603050405020304" pitchFamily="18" charset="0"/>
                <a:cs typeface="Times New Roman" panose="02020603050405020304" pitchFamily="18" charset="0"/>
              </a:rPr>
              <a:t>20_CST-412</a:t>
            </a:r>
            <a:endParaRPr lang="en-US" sz="28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44778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err="1" smtClean="0">
                <a:latin typeface="Times New Roman" panose="02020603050405020304" pitchFamily="18" charset="0"/>
                <a:cs typeface="Times New Roman" panose="02020603050405020304" pitchFamily="18" charset="0"/>
              </a:rPr>
              <a:t>Er</a:t>
            </a:r>
            <a:r>
              <a:rPr lang="en-US" sz="2400" dirty="0" smtClean="0">
                <a:latin typeface="Times New Roman" panose="02020603050405020304" pitchFamily="18" charset="0"/>
                <a:cs typeface="Times New Roman" panose="02020603050405020304" pitchFamily="18" charset="0"/>
              </a:rPr>
              <a:t>. Ankita Sharma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03138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7338"/>
            <a:ext cx="10515600" cy="1325563"/>
          </a:xfrm>
        </p:spPr>
        <p:txBody>
          <a:bodyPr>
            <a:normAutofit/>
          </a:bodyPr>
          <a:lstStyle/>
          <a:p>
            <a:pPr algn="ctr"/>
            <a:r>
              <a:rPr lang="en-US" sz="2800" b="1" dirty="0" smtClean="0"/>
              <a:t>Overview of block chain technology</a:t>
            </a:r>
            <a:endParaRPr lang="en-IN" sz="2800" b="1" dirty="0"/>
          </a:p>
        </p:txBody>
      </p:sp>
      <p:sp>
        <p:nvSpPr>
          <p:cNvPr id="3" name="Content Placeholder 2"/>
          <p:cNvSpPr>
            <a:spLocks noGrp="1"/>
          </p:cNvSpPr>
          <p:nvPr>
            <p:ph idx="1"/>
          </p:nvPr>
        </p:nvSpPr>
        <p:spPr>
          <a:xfrm>
            <a:off x="729200" y="1727710"/>
            <a:ext cx="10280073" cy="1402485"/>
          </a:xfrm>
        </p:spPr>
        <p:txBody>
          <a:bodyPr>
            <a:normAutofit lnSpcReduction="10000"/>
          </a:bodyPr>
          <a:lstStyle/>
          <a:p>
            <a:pPr marL="0" indent="0">
              <a:buNone/>
            </a:pPr>
            <a:r>
              <a:rPr lang="en-US" sz="2400" dirty="0" smtClean="0"/>
              <a:t>Block chain </a:t>
            </a:r>
            <a:r>
              <a:rPr lang="en-US" sz="2400" dirty="0"/>
              <a:t>technology is a decentralized, distributed ledger system that enables secure and transparent transactions and information sharing across multiple parties. It was first introduced as the underlying technology behind Bitcoin, but its potential applications go far beyond cryptocurrency</a:t>
            </a:r>
            <a:r>
              <a:rPr lang="en-US" sz="2400" dirty="0" smtClean="0"/>
              <a:t>.</a:t>
            </a:r>
          </a:p>
          <a:p>
            <a:pPr marL="0" indent="0">
              <a:buNone/>
            </a:pPr>
            <a:endParaRPr lang="en-US" sz="2400" dirty="0" smtClean="0"/>
          </a:p>
          <a:p>
            <a:pPr marL="0" indent="0">
              <a:buNone/>
            </a:pPr>
            <a:endParaRPr lang="en-IN"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2940" y="-5305"/>
            <a:ext cx="3548515" cy="1414214"/>
          </a:xfrm>
          <a:prstGeom prst="rect">
            <a:avLst/>
          </a:prstGeom>
        </p:spPr>
      </p:pic>
      <p:pic>
        <p:nvPicPr>
          <p:cNvPr id="8" name="Picture 7"/>
          <p:cNvPicPr>
            <a:picLocks noChangeAspect="1"/>
          </p:cNvPicPr>
          <p:nvPr/>
        </p:nvPicPr>
        <p:blipFill>
          <a:blip r:embed="rId4"/>
          <a:stretch>
            <a:fillRect/>
          </a:stretch>
        </p:blipFill>
        <p:spPr>
          <a:xfrm>
            <a:off x="9826547" y="5254613"/>
            <a:ext cx="2365453" cy="1603387"/>
          </a:xfrm>
          <a:prstGeom prst="rect">
            <a:avLst/>
          </a:prstGeom>
        </p:spPr>
      </p:pic>
      <p:pic>
        <p:nvPicPr>
          <p:cNvPr id="1028" name="Picture 4" descr="Blockchain Facts: What Is It, How It Works, and How It Can Be Use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54009" y="3448996"/>
            <a:ext cx="3744934" cy="2496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549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lockchain Solutions May Revolutionize Supply Chain Management"/>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712693" y="2755016"/>
            <a:ext cx="6661529" cy="29446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327565" y="1647914"/>
            <a:ext cx="7737952" cy="369332"/>
          </a:xfrm>
          <a:prstGeom prst="rect">
            <a:avLst/>
          </a:prstGeom>
          <a:noFill/>
        </p:spPr>
        <p:txBody>
          <a:bodyPr wrap="none" rtlCol="0">
            <a:spAutoFit/>
          </a:bodyPr>
          <a:lstStyle/>
          <a:p>
            <a:r>
              <a:rPr lang="en-US" b="1" dirty="0" smtClean="0"/>
              <a:t>This is the main difference between traditional database and distributed ledger</a:t>
            </a:r>
            <a:endParaRPr lang="en-IN" b="1" dirty="0"/>
          </a:p>
        </p:txBody>
      </p:sp>
      <p:pic>
        <p:nvPicPr>
          <p:cNvPr id="7" name="Picture 6">
            <a:extLst>
              <a:ext uri="{C183D7F6-B498-43B3-948B-1728B52AA6E4}">
                <adec:decorative xmlns="" xmlns:adec="http://schemas.microsoft.com/office/drawing/2017/decorative"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2940" y="-5305"/>
            <a:ext cx="3548515" cy="1414214"/>
          </a:xfrm>
          <a:prstGeom prst="rect">
            <a:avLst/>
          </a:prstGeom>
        </p:spPr>
      </p:pic>
      <p:pic>
        <p:nvPicPr>
          <p:cNvPr id="8" name="Picture 7"/>
          <p:cNvPicPr>
            <a:picLocks noChangeAspect="1"/>
          </p:cNvPicPr>
          <p:nvPr/>
        </p:nvPicPr>
        <p:blipFill>
          <a:blip r:embed="rId5"/>
          <a:stretch>
            <a:fillRect/>
          </a:stretch>
        </p:blipFill>
        <p:spPr>
          <a:xfrm>
            <a:off x="9826547" y="5254613"/>
            <a:ext cx="2365453" cy="1603387"/>
          </a:xfrm>
          <a:prstGeom prst="rect">
            <a:avLst/>
          </a:prstGeom>
        </p:spPr>
      </p:pic>
    </p:spTree>
    <p:extLst>
      <p:ext uri="{BB962C8B-B14F-4D97-AF65-F5344CB8AC3E}">
        <p14:creationId xmlns:p14="http://schemas.microsoft.com/office/powerpoint/2010/main" val="36898850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727" y="1659371"/>
            <a:ext cx="10799617" cy="4135570"/>
          </a:xfrm>
        </p:spPr>
        <p:txBody>
          <a:bodyPr>
            <a:normAutofit/>
          </a:bodyPr>
          <a:lstStyle/>
          <a:p>
            <a:r>
              <a:rPr lang="en-US" sz="2400" b="1" dirty="0" smtClean="0"/>
              <a:t>Some key aspects pf block chain technology</a:t>
            </a:r>
          </a:p>
          <a:p>
            <a:endParaRPr lang="en-US" sz="2400" dirty="0"/>
          </a:p>
          <a:p>
            <a:r>
              <a:rPr lang="en-US" sz="2400" dirty="0" smtClean="0"/>
              <a:t>Decentralization</a:t>
            </a:r>
            <a:r>
              <a:rPr lang="en-US" sz="2400" dirty="0"/>
              <a:t>: </a:t>
            </a:r>
            <a:r>
              <a:rPr lang="en-US" sz="2400" dirty="0" smtClean="0"/>
              <a:t>Block chain </a:t>
            </a:r>
            <a:r>
              <a:rPr lang="en-US" sz="2400" dirty="0"/>
              <a:t>operates on a decentralized network of computers, known as nodes, which collectively maintain and validate the </a:t>
            </a:r>
            <a:r>
              <a:rPr lang="en-US" sz="2400" dirty="0" smtClean="0"/>
              <a:t>block chain</a:t>
            </a:r>
            <a:r>
              <a:rPr lang="en-US" sz="2400" dirty="0"/>
              <a:t>. There is no central authority or intermediary controlling the system, reducing the risk of single points of failure or manipulation.</a:t>
            </a:r>
          </a:p>
          <a:p>
            <a:r>
              <a:rPr lang="en-US" sz="2400" dirty="0"/>
              <a:t>Transparency and Security: The information stored on a </a:t>
            </a:r>
            <a:r>
              <a:rPr lang="en-US" sz="2400" dirty="0" smtClean="0"/>
              <a:t>block chain </a:t>
            </a:r>
            <a:r>
              <a:rPr lang="en-US" sz="2400" dirty="0"/>
              <a:t>is transparent and accessible to all participants in the network. Each transaction is verified and recorded using advanced cryptographic techniques, making it difficult to alter or falsify data. This transparency and security enhance trust among participants.</a:t>
            </a:r>
          </a:p>
        </p:txBody>
      </p:sp>
      <p:pic>
        <p:nvPicPr>
          <p:cNvPr id="6" name="Picture 5"/>
          <p:cNvPicPr>
            <a:picLocks noChangeAspect="1"/>
          </p:cNvPicPr>
          <p:nvPr/>
        </p:nvPicPr>
        <p:blipFill>
          <a:blip r:embed="rId2"/>
          <a:stretch>
            <a:fillRect/>
          </a:stretch>
        </p:blipFill>
        <p:spPr>
          <a:xfrm>
            <a:off x="9826547" y="5243709"/>
            <a:ext cx="2365453" cy="1603387"/>
          </a:xfrm>
          <a:prstGeom prst="rect">
            <a:avLst/>
          </a:prstGeom>
        </p:spPr>
      </p:pic>
      <p:pic>
        <p:nvPicPr>
          <p:cNvPr id="7" name="Picture 6">
            <a:extLst>
              <a:ext uri="{C183D7F6-B498-43B3-948B-1728B52AA6E4}">
                <adec:decorative xmlns="" xmlns:adec="http://schemas.microsoft.com/office/drawing/2017/decorative"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2940" y="-5305"/>
            <a:ext cx="3548515" cy="1414214"/>
          </a:xfrm>
          <a:prstGeom prst="rect">
            <a:avLst/>
          </a:prstGeom>
        </p:spPr>
      </p:pic>
    </p:spTree>
    <p:extLst>
      <p:ext uri="{BB962C8B-B14F-4D97-AF65-F5344CB8AC3E}">
        <p14:creationId xmlns:p14="http://schemas.microsoft.com/office/powerpoint/2010/main" val="21135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32163" y="1731818"/>
            <a:ext cx="9954491" cy="4524017"/>
          </a:xfrm>
        </p:spPr>
        <p:txBody>
          <a:bodyPr>
            <a:normAutofit/>
          </a:bodyPr>
          <a:lstStyle/>
          <a:p>
            <a:r>
              <a:rPr lang="en-US" sz="2400" dirty="0"/>
              <a:t>Consensus Mechanisms: To achieve agreement on the state of the </a:t>
            </a:r>
            <a:r>
              <a:rPr lang="en-US" sz="2400" dirty="0" smtClean="0"/>
              <a:t>block chain</a:t>
            </a:r>
            <a:r>
              <a:rPr lang="en-US" sz="2400" dirty="0"/>
              <a:t>, various consensus mechanisms are used, such as Proof of Work </a:t>
            </a:r>
            <a:r>
              <a:rPr lang="en-US" sz="2400" dirty="0" smtClean="0"/>
              <a:t>(Pow), </a:t>
            </a:r>
            <a:r>
              <a:rPr lang="en-US" sz="2400" dirty="0"/>
              <a:t>Proof of Stake (PoS), and Delegated Proof of Stake (DPoS). These mechanisms ensure that the majority of participants agree on the validity of transactions and the order in which they are added to the </a:t>
            </a:r>
            <a:r>
              <a:rPr lang="en-US" sz="2400" dirty="0" smtClean="0"/>
              <a:t>block chain</a:t>
            </a:r>
            <a:r>
              <a:rPr lang="en-US" sz="2400" dirty="0"/>
              <a:t>.</a:t>
            </a:r>
          </a:p>
          <a:p>
            <a:r>
              <a:rPr lang="en-US" sz="2400" dirty="0"/>
              <a:t>Smart Contracts: </a:t>
            </a:r>
            <a:r>
              <a:rPr lang="en-US" sz="2400" dirty="0" smtClean="0"/>
              <a:t>Block chain </a:t>
            </a:r>
            <a:r>
              <a:rPr lang="en-US" sz="2400" dirty="0"/>
              <a:t>technology supports programmable contracts called smart contracts. Smart contracts are self-executing agreements with predefined rules and conditions. Once the conditions are met, the contract automatically executes without the need for intermediaries, ensuring transparency and efficiency</a:t>
            </a:r>
            <a:r>
              <a:rPr lang="en-US" sz="2400" dirty="0" smtClean="0"/>
              <a:t>.</a:t>
            </a:r>
          </a:p>
          <a:p>
            <a:endParaRPr lang="en-US" sz="2400" dirty="0"/>
          </a:p>
        </p:txBody>
      </p:sp>
      <p:pic>
        <p:nvPicPr>
          <p:cNvPr id="6" name="Picture 5">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2940" y="-5305"/>
            <a:ext cx="3548515" cy="1414214"/>
          </a:xfrm>
          <a:prstGeom prst="rect">
            <a:avLst/>
          </a:prstGeom>
        </p:spPr>
      </p:pic>
      <p:pic>
        <p:nvPicPr>
          <p:cNvPr id="7" name="Picture 6"/>
          <p:cNvPicPr>
            <a:picLocks noChangeAspect="1"/>
          </p:cNvPicPr>
          <p:nvPr/>
        </p:nvPicPr>
        <p:blipFill>
          <a:blip r:embed="rId4"/>
          <a:stretch>
            <a:fillRect/>
          </a:stretch>
        </p:blipFill>
        <p:spPr>
          <a:xfrm>
            <a:off x="9826547" y="5243709"/>
            <a:ext cx="2365453" cy="1603387"/>
          </a:xfrm>
          <a:prstGeom prst="rect">
            <a:avLst/>
          </a:prstGeom>
        </p:spPr>
      </p:pic>
    </p:spTree>
    <p:extLst>
      <p:ext uri="{BB962C8B-B14F-4D97-AF65-F5344CB8AC3E}">
        <p14:creationId xmlns:p14="http://schemas.microsoft.com/office/powerpoint/2010/main" val="21511267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2940" y="-5305"/>
            <a:ext cx="3548515" cy="1414214"/>
          </a:xfrm>
          <a:prstGeom prst="rect">
            <a:avLst/>
          </a:prstGeom>
        </p:spPr>
      </p:pic>
      <p:pic>
        <p:nvPicPr>
          <p:cNvPr id="7" name="Picture 6"/>
          <p:cNvPicPr>
            <a:picLocks noChangeAspect="1"/>
          </p:cNvPicPr>
          <p:nvPr/>
        </p:nvPicPr>
        <p:blipFill>
          <a:blip r:embed="rId4"/>
          <a:stretch>
            <a:fillRect/>
          </a:stretch>
        </p:blipFill>
        <p:spPr>
          <a:xfrm>
            <a:off x="9826547" y="5243709"/>
            <a:ext cx="2365453" cy="1603387"/>
          </a:xfrm>
          <a:prstGeom prst="rect">
            <a:avLst/>
          </a:prstGeom>
        </p:spPr>
      </p:pic>
      <p:pic>
        <p:nvPicPr>
          <p:cNvPr id="5122" name="Picture 2" descr="6 Types of Decentralization - You Should Know | Shardeum"/>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2259590" y="2669814"/>
            <a:ext cx="6961522" cy="369505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222288" y="1408909"/>
            <a:ext cx="6304694" cy="923330"/>
          </a:xfrm>
          <a:prstGeom prst="rect">
            <a:avLst/>
          </a:prstGeom>
          <a:noFill/>
        </p:spPr>
        <p:txBody>
          <a:bodyPr wrap="square" rtlCol="0">
            <a:spAutoFit/>
          </a:bodyPr>
          <a:lstStyle/>
          <a:p>
            <a:r>
              <a:rPr lang="en-US" b="1" dirty="0" smtClean="0"/>
              <a:t>Centralization and de-Centralization</a:t>
            </a:r>
          </a:p>
          <a:p>
            <a:r>
              <a:rPr lang="en-US" dirty="0" smtClean="0"/>
              <a:t>Centralization example = Google docs</a:t>
            </a:r>
          </a:p>
          <a:p>
            <a:r>
              <a:rPr lang="en-US" dirty="0" smtClean="0"/>
              <a:t>Decentralization example= Bit coin block chain</a:t>
            </a:r>
            <a:endParaRPr lang="en-IN" dirty="0"/>
          </a:p>
        </p:txBody>
      </p:sp>
    </p:spTree>
    <p:extLst>
      <p:ext uri="{BB962C8B-B14F-4D97-AF65-F5344CB8AC3E}">
        <p14:creationId xmlns:p14="http://schemas.microsoft.com/office/powerpoint/2010/main" val="24314048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2940" y="-5305"/>
            <a:ext cx="3548515" cy="1414214"/>
          </a:xfrm>
          <a:prstGeom prst="rect">
            <a:avLst/>
          </a:prstGeom>
        </p:spPr>
      </p:pic>
      <p:pic>
        <p:nvPicPr>
          <p:cNvPr id="7" name="Picture 6"/>
          <p:cNvPicPr>
            <a:picLocks noChangeAspect="1"/>
          </p:cNvPicPr>
          <p:nvPr/>
        </p:nvPicPr>
        <p:blipFill>
          <a:blip r:embed="rId4"/>
          <a:stretch>
            <a:fillRect/>
          </a:stretch>
        </p:blipFill>
        <p:spPr>
          <a:xfrm>
            <a:off x="9826547" y="5243709"/>
            <a:ext cx="2365453" cy="1603387"/>
          </a:xfrm>
          <a:prstGeom prst="rect">
            <a:avLst/>
          </a:prstGeom>
        </p:spPr>
      </p:pic>
      <p:pic>
        <p:nvPicPr>
          <p:cNvPr id="3076" name="Picture 4" descr="What are blockchain consensus mechanisms, and why are they important? -  Quor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5249" y="1186470"/>
            <a:ext cx="6882534" cy="4858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51404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2940" y="-5305"/>
            <a:ext cx="3548515" cy="1414214"/>
          </a:xfrm>
          <a:prstGeom prst="rect">
            <a:avLst/>
          </a:prstGeom>
        </p:spPr>
      </p:pic>
      <p:pic>
        <p:nvPicPr>
          <p:cNvPr id="7" name="Picture 6"/>
          <p:cNvPicPr>
            <a:picLocks noChangeAspect="1"/>
          </p:cNvPicPr>
          <p:nvPr/>
        </p:nvPicPr>
        <p:blipFill>
          <a:blip r:embed="rId4"/>
          <a:stretch>
            <a:fillRect/>
          </a:stretch>
        </p:blipFill>
        <p:spPr>
          <a:xfrm>
            <a:off x="9826547" y="5243709"/>
            <a:ext cx="2365453" cy="1603387"/>
          </a:xfrm>
          <a:prstGeom prst="rect">
            <a:avLst/>
          </a:prstGeom>
        </p:spPr>
      </p:pic>
      <p:pic>
        <p:nvPicPr>
          <p:cNvPr id="4098" name="Picture 2" descr="What Are Smart Contracts on the Blockchain and How They Work"/>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2616200" y="1731963"/>
            <a:ext cx="6786562" cy="452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29189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911</TotalTime>
  <Words>339</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Arial Black</vt:lpstr>
      <vt:lpstr>Calibri</vt:lpstr>
      <vt:lpstr>Calibri Light</vt:lpstr>
      <vt:lpstr>Casper</vt:lpstr>
      <vt:lpstr>Karla</vt:lpstr>
      <vt:lpstr>Raleway ExtraBold</vt:lpstr>
      <vt:lpstr>Times New Roman</vt:lpstr>
      <vt:lpstr>Office Theme</vt:lpstr>
      <vt:lpstr>PowerPoint Presentation</vt:lpstr>
      <vt:lpstr>Overview of block chain technology</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Ankita</cp:lastModifiedBy>
  <cp:revision>83</cp:revision>
  <dcterms:created xsi:type="dcterms:W3CDTF">2022-01-03T03:50:50Z</dcterms:created>
  <dcterms:modified xsi:type="dcterms:W3CDTF">2023-07-27T07:14:21Z</dcterms:modified>
</cp:coreProperties>
</file>