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314" r:id="rId3"/>
    <p:sldId id="315" r:id="rId4"/>
    <p:sldId id="316" r:id="rId5"/>
    <p:sldId id="323" r:id="rId6"/>
    <p:sldId id="317" r:id="rId7"/>
    <p:sldId id="32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56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58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67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42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65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58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5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63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52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4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02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7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576223" cy="1425257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656696" y="5099971"/>
            <a:ext cx="5527964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>
                <a:latin typeface="Raleway ExtraBold" pitchFamily="34" charset="-52"/>
              </a:rPr>
              <a:t>Block chain Architecture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>
                <a:latin typeface="Raleway ExtraBold" pitchFamily="34" charset="-52"/>
              </a:rPr>
              <a:t>Mapped </a:t>
            </a:r>
            <a:r>
              <a:rPr lang="en-US" b="1" dirty="0" smtClean="0">
                <a:latin typeface="Raleway ExtraBold" pitchFamily="34" charset="-52"/>
              </a:rPr>
              <a:t>with CO1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b="1" dirty="0"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5"/>
            <a:ext cx="9210124" cy="360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 chain Technology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20_CST-412</a:t>
            </a:r>
            <a:endParaRPr lang="en-US" sz="2800" dirty="0">
              <a:latin typeface="Raleway ExtraBold" pitchFamily="34" charset="-52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Ankita Sharma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73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Architecture of block chain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201" y="1727711"/>
            <a:ext cx="10624600" cy="45622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 architecture of </a:t>
            </a:r>
            <a:r>
              <a:rPr lang="en-US" sz="2400" dirty="0" smtClean="0"/>
              <a:t>block chain </a:t>
            </a:r>
            <a:r>
              <a:rPr lang="en-US" sz="2400" dirty="0"/>
              <a:t>technology can vary depending on the specific implementation and use case. However, I'll provide a general overview of the key components and architectural elements commonly found in </a:t>
            </a:r>
            <a:r>
              <a:rPr lang="en-US" sz="2400" dirty="0" smtClean="0"/>
              <a:t>block chain </a:t>
            </a:r>
            <a:r>
              <a:rPr lang="en-US" sz="2400" dirty="0"/>
              <a:t>systems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Distributed </a:t>
            </a:r>
            <a:r>
              <a:rPr lang="en-US" sz="2400" dirty="0">
                <a:solidFill>
                  <a:srgbClr val="FF0000"/>
                </a:solidFill>
              </a:rPr>
              <a:t>Network</a:t>
            </a:r>
            <a:r>
              <a:rPr lang="en-US" sz="2400" dirty="0"/>
              <a:t>: A </a:t>
            </a:r>
            <a:r>
              <a:rPr lang="en-US" sz="2400" dirty="0" smtClean="0"/>
              <a:t>block chain </a:t>
            </a:r>
            <a:r>
              <a:rPr lang="en-US" sz="2400" dirty="0"/>
              <a:t>operates on a decentralized network of computers, known as nodes. These nodes communicate with each other to maintain a shared ledger and reach consensus on the state of the </a:t>
            </a:r>
            <a:r>
              <a:rPr lang="en-US" sz="2400" dirty="0" smtClean="0"/>
              <a:t>block chain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distributed nature of the network ensures redundancy, fault tolerance, and resilience against attacks.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Blocks</a:t>
            </a:r>
            <a:r>
              <a:rPr lang="en-US" sz="2400" dirty="0"/>
              <a:t>: The </a:t>
            </a:r>
            <a:r>
              <a:rPr lang="en-US" sz="2400" dirty="0" smtClean="0"/>
              <a:t>block chain </a:t>
            </a:r>
            <a:r>
              <a:rPr lang="en-US" sz="2400" dirty="0"/>
              <a:t>consists of a series of blocks, where each block contains a list of transactions or data records. Blocks are linked together chronologically, forming a chain. Each block typically contains a unique identifier (hash) and a reference to the previous block, which ensures the integrity and immutability of the </a:t>
            </a:r>
            <a:r>
              <a:rPr lang="en-US" sz="2400" dirty="0" smtClean="0"/>
              <a:t>block chain</a:t>
            </a:r>
            <a:r>
              <a:rPr lang="en-US" sz="2400" dirty="0"/>
              <a:t>.</a:t>
            </a:r>
            <a:endParaRPr lang="en-US" sz="2400" dirty="0" smtClean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" y="154096"/>
            <a:ext cx="3548515" cy="14142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547" y="5254613"/>
            <a:ext cx="2365453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4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9673" y="1579417"/>
            <a:ext cx="532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Distributed network and Centralized network</a:t>
            </a:r>
            <a:endParaRPr lang="en-IN" b="1" dirty="0"/>
          </a:p>
        </p:txBody>
      </p:sp>
      <p:pic>
        <p:nvPicPr>
          <p:cNvPr id="7" name="Picture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0" y="-5305"/>
            <a:ext cx="3548515" cy="14142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547" y="5254613"/>
            <a:ext cx="2365453" cy="1603387"/>
          </a:xfrm>
          <a:prstGeom prst="rect">
            <a:avLst/>
          </a:prstGeom>
        </p:spPr>
      </p:pic>
      <p:pic>
        <p:nvPicPr>
          <p:cNvPr id="1026" name="Picture 2" descr="Computer network diagram Distributed networking Local area network  Distributed computing, Computer, computer Network, angle, text png | PNGW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565" y="2256251"/>
            <a:ext cx="7436716" cy="383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88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7" y="1659371"/>
            <a:ext cx="11028218" cy="4135570"/>
          </a:xfrm>
        </p:spPr>
        <p:txBody>
          <a:bodyPr>
            <a:normAutofit fontScale="92500"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Cryptography</a:t>
            </a:r>
            <a:r>
              <a:rPr lang="en-US" sz="2600" dirty="0"/>
              <a:t>: Cryptographic techniques play a crucial role in </a:t>
            </a:r>
            <a:r>
              <a:rPr lang="en-US" sz="2600" dirty="0" smtClean="0"/>
              <a:t>block chain </a:t>
            </a:r>
            <a:r>
              <a:rPr lang="en-US" sz="2600" dirty="0"/>
              <a:t>architecture. Transactions and data records are secured using cryptographic algorithms, such as hash functions, digital signatures, and public-key cryptography. These techniques ensure the integrity, authenticity, and privacy of the data stored on the </a:t>
            </a:r>
            <a:r>
              <a:rPr lang="en-US" sz="2600" dirty="0" smtClean="0"/>
              <a:t>block chain</a:t>
            </a:r>
            <a:r>
              <a:rPr lang="en-US" sz="2600" dirty="0"/>
              <a:t>.</a:t>
            </a:r>
          </a:p>
          <a:p>
            <a:r>
              <a:rPr lang="en-US" sz="2600" dirty="0">
                <a:solidFill>
                  <a:srgbClr val="FF0000"/>
                </a:solidFill>
              </a:rPr>
              <a:t>Consensus Mechanism</a:t>
            </a:r>
            <a:r>
              <a:rPr lang="en-US" sz="2600" dirty="0"/>
              <a:t>: Consensus mechanisms enable nodes in the network to agree on the validity and order of transactions. Commonly used consensus mechanisms include Proof of Work (</a:t>
            </a:r>
            <a:r>
              <a:rPr lang="en-US" sz="2600" dirty="0" err="1"/>
              <a:t>PoW</a:t>
            </a:r>
            <a:r>
              <a:rPr lang="en-US" sz="2600" dirty="0"/>
              <a:t>), where nodes compete to solve complex mathematical puzzles to validate blocks, and Proof of Stake (PoS), where the probability of validating a block is proportional to the number of tokens held by a node. Other consensus mechanisms like Practical Byzantine Fault Tolerance (PBFT) and Delegated Proof of Stake (DPoS) are also employed in different </a:t>
            </a:r>
            <a:r>
              <a:rPr lang="en-US" sz="2600" dirty="0" smtClean="0"/>
              <a:t>block chain </a:t>
            </a:r>
            <a:r>
              <a:rPr lang="en-US" sz="2600" dirty="0"/>
              <a:t>systems.</a:t>
            </a:r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547" y="5243709"/>
            <a:ext cx="2365453" cy="1603387"/>
          </a:xfrm>
          <a:prstGeom prst="rect">
            <a:avLst/>
          </a:prstGeom>
        </p:spPr>
      </p:pic>
      <p:pic>
        <p:nvPicPr>
          <p:cNvPr id="7" name="Picture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0" y="-5305"/>
            <a:ext cx="3548515" cy="141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0" y="-5305"/>
            <a:ext cx="3548515" cy="1414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547" y="5243709"/>
            <a:ext cx="2365453" cy="1603387"/>
          </a:xfrm>
          <a:prstGeom prst="rect">
            <a:avLst/>
          </a:prstGeom>
        </p:spPr>
      </p:pic>
      <p:pic>
        <p:nvPicPr>
          <p:cNvPr id="3076" name="Picture 4" descr="What are blockchain consensus mechanisms, and why are they important? -  Quor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249" y="1186470"/>
            <a:ext cx="6882534" cy="485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14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32163" y="1731818"/>
            <a:ext cx="10439401" cy="452401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Smart Contracts</a:t>
            </a:r>
            <a:r>
              <a:rPr lang="en-US" sz="2400" dirty="0"/>
              <a:t>: Smart contracts are self-executing contracts with predefined rules and conditions encoded on the </a:t>
            </a:r>
            <a:r>
              <a:rPr lang="en-US" sz="2400" dirty="0" smtClean="0"/>
              <a:t>block chain</a:t>
            </a:r>
            <a:r>
              <a:rPr lang="en-US" sz="2400" dirty="0"/>
              <a:t>. They allow for automated and tamper-proof execution of agreements, eliminating the need for intermediaries. Smart contracts are typically written in programming languages specific to the </a:t>
            </a:r>
            <a:r>
              <a:rPr lang="en-US" sz="2400" dirty="0" smtClean="0"/>
              <a:t>block chain </a:t>
            </a:r>
            <a:r>
              <a:rPr lang="en-US" sz="2400" dirty="0"/>
              <a:t>platform (e.g., Solidity for Ethereum) and can interact with the </a:t>
            </a:r>
            <a:r>
              <a:rPr lang="en-US" sz="2400" dirty="0" smtClean="0"/>
              <a:t>block chain's </a:t>
            </a:r>
            <a:r>
              <a:rPr lang="en-US" sz="2400" dirty="0"/>
              <a:t>state and other smart contracts.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Wallets:</a:t>
            </a:r>
            <a:r>
              <a:rPr lang="en-US" sz="2400" dirty="0"/>
              <a:t> Wallets are software applications that enable users to securely store and manage their cryptographic keys, which are required to access and transact on the blockchain. Wallets provide a user-friendly interface for interacting with the blockchain, managing digital assets, and initiating transactions.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0" y="-5305"/>
            <a:ext cx="3548515" cy="1414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547" y="5243709"/>
            <a:ext cx="2365453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0" y="-5305"/>
            <a:ext cx="3548515" cy="1414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547" y="5243709"/>
            <a:ext cx="2365453" cy="1603387"/>
          </a:xfrm>
          <a:prstGeom prst="rect">
            <a:avLst/>
          </a:prstGeom>
        </p:spPr>
      </p:pic>
      <p:pic>
        <p:nvPicPr>
          <p:cNvPr id="4098" name="Picture 2" descr="What Are Smart Contracts on the Blockchain and How They Work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1731963"/>
            <a:ext cx="6786562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91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480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Casper</vt:lpstr>
      <vt:lpstr>Karla</vt:lpstr>
      <vt:lpstr>Raleway ExtraBold</vt:lpstr>
      <vt:lpstr>Times New Roman</vt:lpstr>
      <vt:lpstr>Office Theme</vt:lpstr>
      <vt:lpstr>PowerPoint Presentation</vt:lpstr>
      <vt:lpstr>Architecture of block chain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Ankita</cp:lastModifiedBy>
  <cp:revision>86</cp:revision>
  <dcterms:created xsi:type="dcterms:W3CDTF">2022-01-03T03:50:50Z</dcterms:created>
  <dcterms:modified xsi:type="dcterms:W3CDTF">2023-08-09T13:49:15Z</dcterms:modified>
</cp:coreProperties>
</file>