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2" r:id="rId8"/>
    <p:sldId id="265" r:id="rId9"/>
    <p:sldId id="266" r:id="rId10"/>
    <p:sldId id="268" r:id="rId11"/>
    <p:sldId id="267" r:id="rId12"/>
    <p:sldId id="269"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ntribute.geeksforgeeks.org/proof-of-workpow-consens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M4RW6GAwryc" TargetMode="External"/><Relationship Id="rId2" Type="http://schemas.openxmlformats.org/officeDocument/2006/relationships/hyperlink" Target="https://101blockchains.com/byzantine-fault-toler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89332" y="5147932"/>
            <a:ext cx="6254827"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000" b="1" dirty="0"/>
              <a:t>Byzantine fault distributed </a:t>
            </a:r>
            <a:r>
              <a:rPr lang="en-US" sz="2000" b="1" dirty="0" smtClean="0"/>
              <a:t>computing</a:t>
            </a:r>
          </a:p>
          <a:p>
            <a:pPr lvl="0" defTabSz="622300">
              <a:lnSpc>
                <a:spcPct val="90000"/>
              </a:lnSpc>
              <a:spcBef>
                <a:spcPct val="0"/>
              </a:spcBef>
              <a:spcAft>
                <a:spcPct val="35000"/>
              </a:spcAft>
            </a:pPr>
            <a:r>
              <a:rPr lang="en-US" sz="2000" b="1" dirty="0" smtClean="0">
                <a:latin typeface="Raleway ExtraBold" pitchFamily="34" charset="-52"/>
              </a:rPr>
              <a:t>Mapped with CO3</a:t>
            </a:r>
            <a:endParaRPr lang="en-US" sz="2000"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Ankita Sharma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a:t>
            </a:r>
            <a:r>
              <a:rPr lang="en-US" b="1" dirty="0" smtClean="0"/>
              <a:t>of </a:t>
            </a:r>
            <a:r>
              <a:rPr lang="en-US" b="1" dirty="0"/>
              <a:t>Practical </a:t>
            </a:r>
            <a:r>
              <a:rPr lang="en-US" b="1" dirty="0" smtClean="0"/>
              <a:t>BFT</a:t>
            </a:r>
            <a:endParaRPr lang="en-IN" dirty="0"/>
          </a:p>
        </p:txBody>
      </p:sp>
      <p:sp>
        <p:nvSpPr>
          <p:cNvPr id="3" name="Content Placeholder 2"/>
          <p:cNvSpPr>
            <a:spLocks noGrp="1"/>
          </p:cNvSpPr>
          <p:nvPr>
            <p:ph idx="1"/>
          </p:nvPr>
        </p:nvSpPr>
        <p:spPr/>
        <p:txBody>
          <a:bodyPr/>
          <a:lstStyle/>
          <a:p>
            <a:pPr fontAlgn="base"/>
            <a:r>
              <a:rPr lang="en-US" b="1" dirty="0"/>
              <a:t>  1. Low Energy Consumption</a:t>
            </a:r>
          </a:p>
          <a:p>
            <a:pPr fontAlgn="base"/>
            <a:r>
              <a:rPr lang="en-US" dirty="0"/>
              <a:t>The </a:t>
            </a:r>
            <a:r>
              <a:rPr lang="en-US" dirty="0" smtClean="0"/>
              <a:t>important </a:t>
            </a:r>
            <a:r>
              <a:rPr lang="en-US" dirty="0"/>
              <a:t>advantage with this Byzantine Fault Tolerance algorithm in comparison to </a:t>
            </a:r>
            <a:r>
              <a:rPr lang="en-US" dirty="0" err="1"/>
              <a:t>PoW</a:t>
            </a:r>
            <a:r>
              <a:rPr lang="en-US" dirty="0"/>
              <a:t> consensus is the reduced energy usage. </a:t>
            </a:r>
            <a:endParaRPr lang="en-US" dirty="0" smtClean="0"/>
          </a:p>
          <a:p>
            <a:pPr fontAlgn="base"/>
            <a:r>
              <a:rPr lang="en-US" dirty="0" smtClean="0"/>
              <a:t>Gradually</a:t>
            </a:r>
            <a:r>
              <a:rPr lang="en-US" dirty="0"/>
              <a:t>, miners in the Bitcoin network increase electrical consumption, which can outperform the annual electricity consumption of small countries. </a:t>
            </a:r>
          </a:p>
          <a:p>
            <a:endParaRPr lang="en-IN" dirty="0"/>
          </a:p>
        </p:txBody>
      </p:sp>
    </p:spTree>
    <p:extLst>
      <p:ext uri="{BB962C8B-B14F-4D97-AF65-F5344CB8AC3E}">
        <p14:creationId xmlns:p14="http://schemas.microsoft.com/office/powerpoint/2010/main" val="211520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a:t>
            </a:r>
            <a:r>
              <a:rPr lang="en-IN" b="1" dirty="0" err="1"/>
              <a:t>pBFT</a:t>
            </a:r>
            <a:r>
              <a:rPr lang="en-IN" b="1" dirty="0"/>
              <a:t>:</a:t>
            </a:r>
            <a:endParaRPr lang="en-IN" dirty="0"/>
          </a:p>
        </p:txBody>
      </p:sp>
      <p:sp>
        <p:nvSpPr>
          <p:cNvPr id="3" name="Content Placeholder 2"/>
          <p:cNvSpPr>
            <a:spLocks noGrp="1"/>
          </p:cNvSpPr>
          <p:nvPr>
            <p:ph idx="1"/>
          </p:nvPr>
        </p:nvSpPr>
        <p:spPr/>
        <p:txBody>
          <a:bodyPr/>
          <a:lstStyle/>
          <a:p>
            <a:r>
              <a:rPr lang="en-US" b="1" dirty="0" smtClean="0"/>
              <a:t>Communication overhead: </a:t>
            </a:r>
            <a:r>
              <a:rPr lang="en-US" dirty="0" smtClean="0"/>
              <a:t>The </a:t>
            </a:r>
            <a:r>
              <a:rPr lang="en-US" dirty="0" err="1"/>
              <a:t>pBFT</a:t>
            </a:r>
            <a:r>
              <a:rPr lang="en-US" dirty="0"/>
              <a:t> consensus model works efficiently only when the number of nodes in the distributed network is small due to the high communication overhead that increases exponentially with every extra node in the network</a:t>
            </a:r>
            <a:r>
              <a:rPr lang="en-US" dirty="0" smtClean="0"/>
              <a:t>.</a:t>
            </a:r>
          </a:p>
          <a:p>
            <a:r>
              <a:rPr lang="en-US" b="1" dirty="0"/>
              <a:t>Scaling</a:t>
            </a:r>
            <a:r>
              <a:rPr lang="en-US" dirty="0"/>
              <a:t> : </a:t>
            </a:r>
            <a:r>
              <a:rPr lang="en-US" dirty="0" err="1"/>
              <a:t>pBFT</a:t>
            </a:r>
            <a:r>
              <a:rPr lang="en-US" dirty="0"/>
              <a:t> does not scale well because of its communication(with all the other nodes at every step) overhead. As the number of nodes in the network increase(increases as O(</a:t>
            </a:r>
            <a:r>
              <a:rPr lang="en-US" dirty="0" err="1"/>
              <a:t>n^k</a:t>
            </a:r>
            <a:r>
              <a:rPr lang="en-US" dirty="0"/>
              <a:t>), where n is the messages and k is the number of nodes), so does the time taken to respond to the request.</a:t>
            </a:r>
          </a:p>
          <a:p>
            <a:endParaRPr lang="en-IN" dirty="0"/>
          </a:p>
        </p:txBody>
      </p:sp>
    </p:spTree>
    <p:extLst>
      <p:ext uri="{BB962C8B-B14F-4D97-AF65-F5344CB8AC3E}">
        <p14:creationId xmlns:p14="http://schemas.microsoft.com/office/powerpoint/2010/main" val="27039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Platforms using </a:t>
            </a:r>
            <a:r>
              <a:rPr lang="en-IN" b="1" dirty="0" err="1"/>
              <a:t>pBFT</a:t>
            </a:r>
            <a:r>
              <a:rPr lang="en-IN" b="1" dirty="0"/>
              <a:t> variants:</a:t>
            </a:r>
            <a:endParaRPr lang="en-IN" dirty="0"/>
          </a:p>
          <a:p>
            <a:pPr fontAlgn="base"/>
            <a:r>
              <a:rPr lang="en-IN" dirty="0" err="1"/>
              <a:t>Zilliqa</a:t>
            </a:r>
            <a:r>
              <a:rPr lang="en-IN" dirty="0"/>
              <a:t> – </a:t>
            </a:r>
            <a:r>
              <a:rPr lang="en-IN" dirty="0" err="1"/>
              <a:t>pBFT</a:t>
            </a:r>
            <a:r>
              <a:rPr lang="en-IN" dirty="0"/>
              <a:t> in combination with </a:t>
            </a:r>
            <a:r>
              <a:rPr lang="en-IN" u="sng" dirty="0" err="1">
                <a:hlinkClick r:id="rId2"/>
              </a:rPr>
              <a:t>PoW</a:t>
            </a:r>
            <a:r>
              <a:rPr lang="en-IN" dirty="0"/>
              <a:t> consensus</a:t>
            </a:r>
          </a:p>
          <a:p>
            <a:pPr fontAlgn="base"/>
            <a:r>
              <a:rPr lang="en-IN" dirty="0" err="1"/>
              <a:t>Hyperledger</a:t>
            </a:r>
            <a:r>
              <a:rPr lang="en-IN" dirty="0"/>
              <a:t> Fabric – permissioned version of </a:t>
            </a:r>
            <a:r>
              <a:rPr lang="en-IN" dirty="0" err="1"/>
              <a:t>pBFT</a:t>
            </a:r>
            <a:endParaRPr lang="en-IN" dirty="0"/>
          </a:p>
          <a:p>
            <a:pPr fontAlgn="base"/>
            <a:r>
              <a:rPr lang="en-IN" dirty="0" err="1"/>
              <a:t>Tendermint</a:t>
            </a:r>
            <a:r>
              <a:rPr lang="en-IN" dirty="0"/>
              <a:t> – </a:t>
            </a:r>
            <a:r>
              <a:rPr lang="en-IN" dirty="0" err="1"/>
              <a:t>pBFT</a:t>
            </a:r>
            <a:r>
              <a:rPr lang="en-IN" dirty="0"/>
              <a:t> + </a:t>
            </a:r>
            <a:r>
              <a:rPr lang="en-IN" dirty="0" err="1"/>
              <a:t>DPoS</a:t>
            </a:r>
            <a:r>
              <a:rPr lang="en-IN" dirty="0"/>
              <a:t>(Delegated Proof-of-Stake)</a:t>
            </a:r>
          </a:p>
          <a:p>
            <a:endParaRPr lang="en-IN" dirty="0"/>
          </a:p>
        </p:txBody>
      </p:sp>
    </p:spTree>
    <p:extLst>
      <p:ext uri="{BB962C8B-B14F-4D97-AF65-F5344CB8AC3E}">
        <p14:creationId xmlns:p14="http://schemas.microsoft.com/office/powerpoint/2010/main" val="399969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581"/>
          </a:xfrm>
        </p:spPr>
        <p:txBody>
          <a:bodyPr>
            <a:normAutofit fontScale="90000"/>
          </a:bodyPr>
          <a:lstStyle/>
          <a:p>
            <a:r>
              <a:rPr lang="en-US" dirty="0" smtClean="0"/>
              <a:t>SHA(</a:t>
            </a:r>
            <a:r>
              <a:rPr lang="en-US" dirty="0" err="1" smtClean="0"/>
              <a:t>Data+Nonce</a:t>
            </a:r>
            <a:r>
              <a:rPr lang="en-US" dirty="0" smtClean="0"/>
              <a:t>(?)) = Hash &lt; Target Hash Value</a:t>
            </a:r>
            <a:br>
              <a:rPr lang="en-US" dirty="0" smtClean="0"/>
            </a:br>
            <a:r>
              <a:rPr lang="en-US" dirty="0" smtClean="0"/>
              <a:t>Target Hash should start with some leading zeros</a:t>
            </a:r>
            <a:r>
              <a:rPr lang="en-US" dirty="0"/>
              <a:t/>
            </a:r>
            <a:br>
              <a:rPr lang="en-US" dirty="0"/>
            </a:br>
            <a:endParaRPr lang="en-IN" dirty="0"/>
          </a:p>
        </p:txBody>
      </p:sp>
      <p:sp>
        <p:nvSpPr>
          <p:cNvPr id="3" name="Content Placeholder 2"/>
          <p:cNvSpPr>
            <a:spLocks noGrp="1"/>
          </p:cNvSpPr>
          <p:nvPr>
            <p:ph idx="1"/>
          </p:nvPr>
        </p:nvSpPr>
        <p:spPr/>
        <p:txBody>
          <a:bodyPr/>
          <a:lstStyle/>
          <a:p>
            <a:endParaRPr lang="en-IN" dirty="0"/>
          </a:p>
        </p:txBody>
      </p:sp>
      <p:sp>
        <p:nvSpPr>
          <p:cNvPr id="4" name="Rounded Rectangle 3"/>
          <p:cNvSpPr/>
          <p:nvPr/>
        </p:nvSpPr>
        <p:spPr>
          <a:xfrm>
            <a:off x="1719618" y="2893325"/>
            <a:ext cx="1255594" cy="1050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3957851" y="2906973"/>
            <a:ext cx="1323833" cy="106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6264323" y="2906973"/>
            <a:ext cx="1323833" cy="106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8509380" y="2879677"/>
            <a:ext cx="1323833" cy="106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flipH="1">
            <a:off x="2975212" y="3084394"/>
            <a:ext cx="1220905" cy="16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55845" y="4312693"/>
            <a:ext cx="1922001" cy="369332"/>
          </a:xfrm>
          <a:prstGeom prst="rect">
            <a:avLst/>
          </a:prstGeom>
          <a:noFill/>
        </p:spPr>
        <p:txBody>
          <a:bodyPr wrap="none" rtlCol="0">
            <a:spAutoFit/>
          </a:bodyPr>
          <a:lstStyle/>
          <a:p>
            <a:r>
              <a:rPr lang="en-US" dirty="0" smtClean="0"/>
              <a:t>geh3g4hg34v34fh</a:t>
            </a:r>
            <a:endParaRPr lang="en-IN" dirty="0"/>
          </a:p>
        </p:txBody>
      </p:sp>
      <p:sp>
        <p:nvSpPr>
          <p:cNvPr id="11" name="TextBox 10"/>
          <p:cNvSpPr txBox="1"/>
          <p:nvPr/>
        </p:nvSpPr>
        <p:spPr>
          <a:xfrm>
            <a:off x="3658766" y="4302220"/>
            <a:ext cx="1721562" cy="369332"/>
          </a:xfrm>
          <a:prstGeom prst="rect">
            <a:avLst/>
          </a:prstGeom>
          <a:noFill/>
        </p:spPr>
        <p:txBody>
          <a:bodyPr wrap="none" rtlCol="0">
            <a:spAutoFit/>
          </a:bodyPr>
          <a:lstStyle/>
          <a:p>
            <a:r>
              <a:rPr lang="en-US" dirty="0" smtClean="0"/>
              <a:t>ye7ryrfg34v34fh</a:t>
            </a:r>
            <a:endParaRPr lang="en-IN" dirty="0"/>
          </a:p>
        </p:txBody>
      </p:sp>
      <p:sp>
        <p:nvSpPr>
          <p:cNvPr id="12" name="TextBox 11"/>
          <p:cNvSpPr txBox="1"/>
          <p:nvPr/>
        </p:nvSpPr>
        <p:spPr>
          <a:xfrm>
            <a:off x="6096000" y="4298993"/>
            <a:ext cx="1592359" cy="369332"/>
          </a:xfrm>
          <a:prstGeom prst="rect">
            <a:avLst/>
          </a:prstGeom>
          <a:noFill/>
        </p:spPr>
        <p:txBody>
          <a:bodyPr wrap="none" rtlCol="0">
            <a:spAutoFit/>
          </a:bodyPr>
          <a:lstStyle/>
          <a:p>
            <a:r>
              <a:rPr lang="en-US" dirty="0" smtClean="0"/>
              <a:t>shdjhfurner4fh</a:t>
            </a:r>
            <a:endParaRPr lang="en-IN" dirty="0"/>
          </a:p>
        </p:txBody>
      </p:sp>
      <p:sp>
        <p:nvSpPr>
          <p:cNvPr id="13" name="TextBox 12"/>
          <p:cNvSpPr txBox="1"/>
          <p:nvPr/>
        </p:nvSpPr>
        <p:spPr>
          <a:xfrm>
            <a:off x="8319447" y="4298993"/>
            <a:ext cx="1965282" cy="369332"/>
          </a:xfrm>
          <a:prstGeom prst="rect">
            <a:avLst/>
          </a:prstGeom>
          <a:noFill/>
        </p:spPr>
        <p:txBody>
          <a:bodyPr wrap="none" rtlCol="0">
            <a:spAutoFit/>
          </a:bodyPr>
          <a:lstStyle/>
          <a:p>
            <a:r>
              <a:rPr lang="en-US" dirty="0" smtClean="0"/>
              <a:t>465gfgu4hb434bdf</a:t>
            </a:r>
            <a:endParaRPr lang="en-IN" dirty="0"/>
          </a:p>
        </p:txBody>
      </p:sp>
      <p:cxnSp>
        <p:nvCxnSpPr>
          <p:cNvPr id="15" name="Straight Arrow Connector 14"/>
          <p:cNvCxnSpPr/>
          <p:nvPr/>
        </p:nvCxnSpPr>
        <p:spPr>
          <a:xfrm flipH="1">
            <a:off x="5380328" y="3084394"/>
            <a:ext cx="883995" cy="32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88359" y="3084394"/>
            <a:ext cx="821021" cy="32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0763535" y="2849882"/>
            <a:ext cx="1460310" cy="10943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flipH="1">
            <a:off x="9863351" y="3084394"/>
            <a:ext cx="809616" cy="33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744562" y="4278943"/>
            <a:ext cx="1365887" cy="369332"/>
          </a:xfrm>
          <a:prstGeom prst="rect">
            <a:avLst/>
          </a:prstGeom>
          <a:noFill/>
        </p:spPr>
        <p:txBody>
          <a:bodyPr wrap="none" rtlCol="0">
            <a:spAutoFit/>
          </a:bodyPr>
          <a:lstStyle/>
          <a:p>
            <a:r>
              <a:rPr lang="en-US" dirty="0" smtClean="0"/>
              <a:t>Hash value ?</a:t>
            </a:r>
            <a:endParaRPr lang="en-IN" dirty="0"/>
          </a:p>
        </p:txBody>
      </p:sp>
    </p:spTree>
    <p:extLst>
      <p:ext uri="{BB962C8B-B14F-4D97-AF65-F5344CB8AC3E}">
        <p14:creationId xmlns:p14="http://schemas.microsoft.com/office/powerpoint/2010/main" val="321442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IN" dirty="0"/>
          </a:p>
        </p:txBody>
      </p:sp>
      <p:sp>
        <p:nvSpPr>
          <p:cNvPr id="3" name="Content Placeholder 2"/>
          <p:cNvSpPr>
            <a:spLocks noGrp="1"/>
          </p:cNvSpPr>
          <p:nvPr>
            <p:ph idx="1"/>
          </p:nvPr>
        </p:nvSpPr>
        <p:spPr/>
        <p:txBody>
          <a:bodyPr/>
          <a:lstStyle/>
          <a:p>
            <a:r>
              <a:rPr lang="en-IN" dirty="0">
                <a:hlinkClick r:id="rId2"/>
              </a:rPr>
              <a:t>https://101blockchains.com/byzantine-fault-tolerance</a:t>
            </a:r>
            <a:r>
              <a:rPr lang="en-IN" dirty="0" smtClean="0">
                <a:hlinkClick r:id="rId2"/>
              </a:rPr>
              <a:t>/</a:t>
            </a:r>
            <a:endParaRPr lang="en-IN" dirty="0" smtClean="0"/>
          </a:p>
          <a:p>
            <a:r>
              <a:rPr lang="en-IN" dirty="0" smtClean="0">
                <a:hlinkClick r:id="rId3"/>
              </a:rPr>
              <a:t>https</a:t>
            </a:r>
            <a:r>
              <a:rPr lang="en-IN" dirty="0">
                <a:hlinkClick r:id="rId3"/>
              </a:rPr>
              <a:t>://</a:t>
            </a:r>
            <a:r>
              <a:rPr lang="en-IN" dirty="0" smtClean="0">
                <a:hlinkClick r:id="rId3"/>
              </a:rPr>
              <a:t>www.youtube.com/watch?v=M4RW6GAwryc</a:t>
            </a:r>
            <a:endParaRPr lang="en-IN" dirty="0" smtClean="0"/>
          </a:p>
          <a:p>
            <a:endParaRPr lang="en-IN" dirty="0"/>
          </a:p>
        </p:txBody>
      </p:sp>
    </p:spTree>
    <p:extLst>
      <p:ext uri="{BB962C8B-B14F-4D97-AF65-F5344CB8AC3E}">
        <p14:creationId xmlns:p14="http://schemas.microsoft.com/office/powerpoint/2010/main" val="193567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Byzantine General’s Problem</a:t>
            </a:r>
          </a:p>
        </p:txBody>
      </p:sp>
      <p:sp>
        <p:nvSpPr>
          <p:cNvPr id="3" name="Content Placeholder 2"/>
          <p:cNvSpPr>
            <a:spLocks noGrp="1"/>
          </p:cNvSpPr>
          <p:nvPr>
            <p:ph idx="1"/>
          </p:nvPr>
        </p:nvSpPr>
        <p:spPr/>
        <p:txBody>
          <a:bodyPr>
            <a:normAutofit fontScale="85000" lnSpcReduction="20000"/>
          </a:bodyPr>
          <a:lstStyle/>
          <a:p>
            <a:pPr fontAlgn="base"/>
            <a:r>
              <a:rPr lang="en-US" dirty="0"/>
              <a:t>The different Byzantine generals command their respective units at different positions outside the city they are about to attack</a:t>
            </a:r>
            <a:r>
              <a:rPr lang="en-US" dirty="0" smtClean="0"/>
              <a:t>.</a:t>
            </a:r>
            <a:endParaRPr lang="en-US" dirty="0"/>
          </a:p>
          <a:p>
            <a:pPr fontAlgn="base"/>
            <a:r>
              <a:rPr lang="en-US" dirty="0"/>
              <a:t>The generals can communicate with each other through messengers, sending one message at a time.</a:t>
            </a:r>
          </a:p>
          <a:p>
            <a:pPr fontAlgn="base"/>
            <a:r>
              <a:rPr lang="en-US" dirty="0"/>
              <a:t>The Byzantine generals must have coordination and agreement on a particular plan of action for successfully attacking or retreating. </a:t>
            </a:r>
          </a:p>
          <a:p>
            <a:pPr fontAlgn="base"/>
            <a:r>
              <a:rPr lang="en-US" dirty="0"/>
              <a:t>If all the general’s attack at the same time or all of them retreat at the same time, there is no problem. However, if one general retreats while others attack or attacks while the others retreat, the general would end up losing. Therefore, the outcome will be bad for all of the generals and their units. </a:t>
            </a:r>
          </a:p>
          <a:p>
            <a:pPr fontAlgn="base"/>
            <a:r>
              <a:rPr lang="en-US" dirty="0"/>
              <a:t>Another important point in the Byzantine General’s Problem is the fact that some of the generals are not loyal. These generals could try sending the wrong or manipulated information to other generals for confusing them. </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085116" cy="1229533"/>
          </a:xfrm>
          <a:prstGeom prst="rect">
            <a:avLst/>
          </a:prstGeom>
        </p:spPr>
      </p:pic>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Introduction</a:t>
            </a:r>
            <a:endParaRPr lang="en-IN" sz="3600" dirty="0"/>
          </a:p>
        </p:txBody>
      </p:sp>
      <p:sp>
        <p:nvSpPr>
          <p:cNvPr id="3" name="Content Placeholder 2"/>
          <p:cNvSpPr>
            <a:spLocks noGrp="1"/>
          </p:cNvSpPr>
          <p:nvPr>
            <p:ph idx="1"/>
          </p:nvPr>
        </p:nvSpPr>
        <p:spPr/>
        <p:txBody>
          <a:bodyPr>
            <a:normAutofit fontScale="85000" lnSpcReduction="20000"/>
          </a:bodyPr>
          <a:lstStyle/>
          <a:p>
            <a:r>
              <a:rPr lang="en-US" b="1" dirty="0"/>
              <a:t>Byzantine Fault Tolerance(BFT)</a:t>
            </a:r>
            <a:r>
              <a:rPr lang="en-US" dirty="0"/>
              <a:t> is the feature of a distributed network to reach consensus(agreement on the same value) even when some of the nodes in the network fail to respond or respond with incorrect information</a:t>
            </a:r>
            <a:r>
              <a:rPr lang="en-US" dirty="0" smtClean="0"/>
              <a:t>.</a:t>
            </a:r>
          </a:p>
          <a:p>
            <a:r>
              <a:rPr lang="en-US" dirty="0" smtClean="0"/>
              <a:t>Proof of Work(</a:t>
            </a:r>
            <a:r>
              <a:rPr lang="en-US" dirty="0" err="1" smtClean="0"/>
              <a:t>PoW</a:t>
            </a:r>
            <a:r>
              <a:rPr lang="en-US" dirty="0" smtClean="0"/>
              <a:t>) is the consensus mechanism used in bitcoin network.</a:t>
            </a:r>
          </a:p>
          <a:p>
            <a:r>
              <a:rPr lang="en-US" b="1" dirty="0"/>
              <a:t>Practical Byzantine Fault </a:t>
            </a:r>
            <a:r>
              <a:rPr lang="en-US" b="1" dirty="0" smtClean="0"/>
              <a:t>Tolerance(</a:t>
            </a:r>
            <a:r>
              <a:rPr lang="en-US" b="1" dirty="0" err="1" smtClean="0"/>
              <a:t>pBFT</a:t>
            </a:r>
            <a:r>
              <a:rPr lang="en-US" b="1" dirty="0" smtClean="0"/>
              <a:t>)</a:t>
            </a:r>
            <a:r>
              <a:rPr lang="en-US" dirty="0"/>
              <a:t> is a prominent example of one of the most common consensus mechanisms with promising benefits</a:t>
            </a:r>
            <a:r>
              <a:rPr lang="en-US" dirty="0" smtClean="0"/>
              <a:t>.</a:t>
            </a:r>
          </a:p>
          <a:p>
            <a:r>
              <a:rPr lang="en-US" dirty="0"/>
              <a:t>Leslie </a:t>
            </a:r>
            <a:r>
              <a:rPr lang="en-US" dirty="0" err="1"/>
              <a:t>Lamport</a:t>
            </a:r>
            <a:r>
              <a:rPr lang="en-US" dirty="0"/>
              <a:t> proved that if we have 3m+1 correctly working processors, a consensus(agreement on same state) can be reached if </a:t>
            </a:r>
            <a:r>
              <a:rPr lang="en-US" dirty="0" err="1"/>
              <a:t>atmost</a:t>
            </a:r>
            <a:r>
              <a:rPr lang="en-US" dirty="0"/>
              <a:t> m processors are faulty which means that strictly more than two-thirds of the total number of processors should be honest.</a:t>
            </a:r>
            <a:endParaRPr lang="en-US" dirty="0" smtClean="0"/>
          </a:p>
          <a:p>
            <a:r>
              <a:rPr lang="en-US" dirty="0" smtClean="0"/>
              <a:t>Therefore</a:t>
            </a:r>
            <a:r>
              <a:rPr lang="en-US" dirty="0"/>
              <a:t>, it is quite clear that </a:t>
            </a:r>
            <a:r>
              <a:rPr lang="en-US" dirty="0" err="1"/>
              <a:t>blockchain</a:t>
            </a:r>
            <a:r>
              <a:rPr lang="en-US" dirty="0"/>
              <a:t> helps people and computers in coming to an agreement on things without the need for trusting each other</a:t>
            </a:r>
            <a:r>
              <a:rPr lang="en-US" dirty="0" smtClean="0"/>
              <a:t>.</a:t>
            </a:r>
          </a:p>
          <a:p>
            <a:r>
              <a:rPr lang="en-US" dirty="0"/>
              <a:t>Byzantine Fault Tolerance is a prominent intervention in the </a:t>
            </a:r>
            <a:r>
              <a:rPr lang="en-US" dirty="0" err="1"/>
              <a:t>blockchain</a:t>
            </a:r>
            <a:r>
              <a:rPr lang="en-US" dirty="0"/>
              <a:t> landscape that enables the creation of credible </a:t>
            </a:r>
            <a:r>
              <a:rPr lang="en-US" dirty="0" err="1"/>
              <a:t>blockchain</a:t>
            </a:r>
            <a:r>
              <a:rPr lang="en-US" dirty="0"/>
              <a:t> rules and protocols.</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78443" cy="1386288"/>
          </a:xfrm>
          <a:prstGeom prst="rect">
            <a:avLst/>
          </a:prstGeom>
        </p:spPr>
      </p:pic>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Consensus is the term you find when you look for agreement among all nodes, and it literally means ‘general agreement.’ </a:t>
            </a:r>
            <a:endParaRPr lang="en-US" dirty="0" smtClean="0"/>
          </a:p>
          <a:p>
            <a:r>
              <a:rPr lang="en-US" dirty="0"/>
              <a:t>A major share of nodes should agree on the truth or validity of information or transactions, thereby ensuring the proper functioning of the system or network. </a:t>
            </a:r>
            <a:endParaRPr lang="en-US" dirty="0" smtClean="0"/>
          </a:p>
          <a:p>
            <a:r>
              <a:rPr lang="en-US" dirty="0"/>
              <a:t>The </a:t>
            </a:r>
            <a:r>
              <a:rPr lang="en-US" dirty="0" err="1"/>
              <a:t>blockchain</a:t>
            </a:r>
            <a:r>
              <a:rPr lang="en-US" dirty="0"/>
              <a:t> network should carry out consensus at regular intervals. </a:t>
            </a:r>
            <a:endParaRPr lang="en-US" dirty="0" smtClean="0"/>
          </a:p>
          <a:p>
            <a:r>
              <a:rPr lang="en-US" dirty="0"/>
              <a:t>Furthermore, some nodes could disagree with the consensus of other nodes. </a:t>
            </a:r>
            <a:endParaRPr lang="en-US" dirty="0" smtClean="0"/>
          </a:p>
          <a:p>
            <a:r>
              <a:rPr lang="en-US" dirty="0" smtClean="0"/>
              <a:t>Therefore</a:t>
            </a:r>
            <a:r>
              <a:rPr lang="en-US" dirty="0"/>
              <a:t>, it is important to ensure that the system design can overcome such vulnerabilities easily.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78443" cy="1386288"/>
          </a:xfrm>
          <a:prstGeom prst="rect">
            <a:avLst/>
          </a:prstGeom>
        </p:spPr>
      </p:pic>
    </p:spTree>
    <p:extLst>
      <p:ext uri="{BB962C8B-B14F-4D97-AF65-F5344CB8AC3E}">
        <p14:creationId xmlns:p14="http://schemas.microsoft.com/office/powerpoint/2010/main" val="93729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Byzantine node </a:t>
            </a:r>
            <a:r>
              <a:rPr lang="en-US" dirty="0"/>
              <a:t>refers to the traitor node which could lie or mislead other nodes in the network intentionally</a:t>
            </a:r>
            <a:r>
              <a:rPr lang="en-US" dirty="0" smtClean="0"/>
              <a:t>.</a:t>
            </a:r>
          </a:p>
          <a:p>
            <a:r>
              <a:rPr lang="en-US" dirty="0"/>
              <a:t>Users could come across two distinct types of Byzantine failures, with the first one being completely technical in nature. </a:t>
            </a:r>
            <a:endParaRPr lang="en-US" dirty="0" smtClean="0"/>
          </a:p>
          <a:p>
            <a:r>
              <a:rPr lang="en-US" dirty="0" smtClean="0"/>
              <a:t>A </a:t>
            </a:r>
            <a:r>
              <a:rPr lang="en-US" dirty="0"/>
              <a:t>slightly </a:t>
            </a:r>
            <a:r>
              <a:rPr lang="en-US" b="1" dirty="0"/>
              <a:t>technical error</a:t>
            </a:r>
            <a:r>
              <a:rPr lang="en-US" dirty="0"/>
              <a:t> in the node could affect its functionality, and in some cases, it might stop responding or working altogether. </a:t>
            </a:r>
            <a:endParaRPr lang="en-US" dirty="0" smtClean="0"/>
          </a:p>
          <a:p>
            <a:r>
              <a:rPr lang="en-US" dirty="0"/>
              <a:t>The other type of </a:t>
            </a:r>
            <a:r>
              <a:rPr lang="en-US" b="1" dirty="0"/>
              <a:t>Byzantine failure</a:t>
            </a:r>
            <a:r>
              <a:rPr lang="en-US" dirty="0"/>
              <a:t> refers to the arbitrary node failure. In the case of an arbitrary node failure, a node might show the following </a:t>
            </a:r>
            <a:r>
              <a:rPr lang="en-US" dirty="0" smtClean="0"/>
              <a:t>traits:</a:t>
            </a:r>
          </a:p>
          <a:p>
            <a:pPr lvl="1" fontAlgn="base"/>
            <a:r>
              <a:rPr lang="en-US" dirty="0"/>
              <a:t>Failing to return a result</a:t>
            </a:r>
          </a:p>
          <a:p>
            <a:pPr lvl="1" fontAlgn="base"/>
            <a:r>
              <a:rPr lang="en-US" dirty="0"/>
              <a:t>Providing responses with incorrect results</a:t>
            </a:r>
          </a:p>
          <a:p>
            <a:pPr lvl="1" fontAlgn="base"/>
            <a:r>
              <a:rPr lang="en-US" dirty="0"/>
              <a:t>Responding with deliberately misleading results for queries</a:t>
            </a:r>
          </a:p>
          <a:p>
            <a:pPr lvl="1" fontAlgn="base"/>
            <a:r>
              <a:rPr lang="en-US" dirty="0"/>
              <a:t>Providing a response to a single query with different results to different components of the system</a:t>
            </a:r>
          </a:p>
          <a:p>
            <a:r>
              <a:rPr lang="en-IN" dirty="0"/>
              <a:t>Byzantine Fault </a:t>
            </a:r>
            <a:r>
              <a:rPr lang="en-IN" dirty="0" smtClean="0"/>
              <a:t>Tolerance Model</a:t>
            </a:r>
            <a:r>
              <a:rPr lang="en-IN" dirty="0"/>
              <a:t> or </a:t>
            </a:r>
            <a:r>
              <a:rPr lang="en-IN" dirty="0" smtClean="0"/>
              <a:t>BFT </a:t>
            </a:r>
            <a:r>
              <a:rPr lang="en-US" dirty="0"/>
              <a:t>can protect the network from dangerous system failures and ensure the ideal functioning of the network.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78443" cy="1386288"/>
          </a:xfrm>
          <a:prstGeom prst="rect">
            <a:avLst/>
          </a:prstGeom>
        </p:spPr>
      </p:pic>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t>Byzantine Fault Tolerance model </a:t>
            </a:r>
          </a:p>
        </p:txBody>
      </p:sp>
      <p:sp>
        <p:nvSpPr>
          <p:cNvPr id="3" name="Content Placeholder 2"/>
          <p:cNvSpPr>
            <a:spLocks noGrp="1"/>
          </p:cNvSpPr>
          <p:nvPr>
            <p:ph idx="1"/>
          </p:nvPr>
        </p:nvSpPr>
        <p:spPr/>
        <p:txBody>
          <a:bodyPr/>
          <a:lstStyle/>
          <a:p>
            <a:pPr fontAlgn="base"/>
            <a:r>
              <a:rPr lang="en-US" dirty="0"/>
              <a:t>All the loyal generals would act and agree on the same plan of action.</a:t>
            </a:r>
          </a:p>
          <a:p>
            <a:pPr fontAlgn="base"/>
            <a:r>
              <a:rPr lang="en-US" dirty="0"/>
              <a:t>The loyal generals of the Byzantine army would not follow a bad plan under the influence of traitor generals.</a:t>
            </a:r>
          </a:p>
          <a:p>
            <a:pPr fontAlgn="base"/>
            <a:r>
              <a:rPr lang="en-US" dirty="0"/>
              <a:t>The loyal generals would follow all the rules specified in the algorithm</a:t>
            </a:r>
          </a:p>
          <a:p>
            <a:pPr fontAlgn="base"/>
            <a:r>
              <a:rPr lang="en-US" dirty="0"/>
              <a:t>All the loyal generals of the Byzantine army must reach a consensus irrespective of the actions of traitors</a:t>
            </a:r>
            <a:r>
              <a:rPr lang="en-US" dirty="0" smtClean="0"/>
              <a:t>.</a:t>
            </a:r>
          </a:p>
          <a:p>
            <a:pPr fontAlgn="base"/>
            <a:r>
              <a:rPr lang="en-US" dirty="0" smtClean="0"/>
              <a:t>The goal of BFT is to protect against catastrophic system failures by reducing the influence of these malicious nodes.</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888455" cy="1151156"/>
          </a:xfrm>
          <a:prstGeom prst="rect">
            <a:avLst/>
          </a:prstGeom>
        </p:spPr>
      </p:pic>
    </p:spTree>
    <p:extLst>
      <p:ext uri="{BB962C8B-B14F-4D97-AF65-F5344CB8AC3E}">
        <p14:creationId xmlns:p14="http://schemas.microsoft.com/office/powerpoint/2010/main" val="1880978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of </a:t>
            </a:r>
            <a:r>
              <a:rPr lang="en-IN" b="1" dirty="0" err="1" smtClean="0"/>
              <a:t>pBFT</a:t>
            </a:r>
            <a:endParaRPr lang="en-IN" dirty="0"/>
          </a:p>
        </p:txBody>
      </p:sp>
      <p:sp>
        <p:nvSpPr>
          <p:cNvPr id="3" name="Content Placeholder 2"/>
          <p:cNvSpPr>
            <a:spLocks noGrp="1"/>
          </p:cNvSpPr>
          <p:nvPr>
            <p:ph idx="1"/>
          </p:nvPr>
        </p:nvSpPr>
        <p:spPr>
          <a:xfrm>
            <a:off x="838200" y="1567543"/>
            <a:ext cx="10515600" cy="4609420"/>
          </a:xfrm>
        </p:spPr>
        <p:txBody>
          <a:bodyPr>
            <a:normAutofit fontScale="85000" lnSpcReduction="20000"/>
          </a:bodyPr>
          <a:lstStyle/>
          <a:p>
            <a:r>
              <a:rPr lang="en-US" b="1" dirty="0" smtClean="0"/>
              <a:t>Practical Byzantine Fault tolerance(</a:t>
            </a:r>
            <a:r>
              <a:rPr lang="en-US" b="1" dirty="0" err="1" smtClean="0"/>
              <a:t>pBFT</a:t>
            </a:r>
            <a:r>
              <a:rPr lang="en-US" b="1" dirty="0" smtClean="0"/>
              <a:t>) </a:t>
            </a:r>
            <a:r>
              <a:rPr lang="en-US" dirty="0" smtClean="0"/>
              <a:t>is an algorithm that optimizes aspects of Byzantine fault tolerance and has been implemented in modern distributed computer systems.</a:t>
            </a:r>
          </a:p>
          <a:p>
            <a:r>
              <a:rPr lang="en-US" dirty="0" smtClean="0"/>
              <a:t>It also applied to airplane engine system, nuclear power plants, and almost any systems with actions that depend on many sensors.</a:t>
            </a:r>
          </a:p>
          <a:p>
            <a:r>
              <a:rPr lang="en-US" dirty="0" smtClean="0"/>
              <a:t>The </a:t>
            </a:r>
            <a:r>
              <a:rPr lang="en-US" dirty="0"/>
              <a:t>most prominent assumption regarding practical BFT refers to the fact that the number of malicious nodes in the network </a:t>
            </a:r>
            <a:r>
              <a:rPr lang="en-US" b="1" dirty="0"/>
              <a:t>could not be equal to or more than one-third of the total nodes</a:t>
            </a:r>
            <a:r>
              <a:rPr lang="en-US" dirty="0"/>
              <a:t> in the system for a specific window of vulnerability</a:t>
            </a:r>
            <a:r>
              <a:rPr lang="en-US" dirty="0" smtClean="0"/>
              <a:t>.</a:t>
            </a:r>
          </a:p>
          <a:p>
            <a:r>
              <a:rPr lang="en-US" dirty="0"/>
              <a:t>In order to understand the practical variant of the Byzantine Fault </a:t>
            </a:r>
            <a:r>
              <a:rPr lang="en-US" dirty="0" smtClean="0"/>
              <a:t>tolerance</a:t>
            </a:r>
            <a:r>
              <a:rPr lang="en-US" dirty="0"/>
              <a:t> algorithm, you have to understand stages in its consensus</a:t>
            </a:r>
            <a:r>
              <a:rPr lang="en-US" dirty="0" smtClean="0"/>
              <a:t>.</a:t>
            </a:r>
          </a:p>
          <a:p>
            <a:r>
              <a:rPr lang="en-US" dirty="0"/>
              <a:t>Nodes in a </a:t>
            </a:r>
            <a:r>
              <a:rPr lang="en-US" dirty="0" err="1"/>
              <a:t>pBFT</a:t>
            </a:r>
            <a:r>
              <a:rPr lang="en-US" dirty="0"/>
              <a:t> enabled distributed system are sequentially ordered with one node being the </a:t>
            </a:r>
            <a:r>
              <a:rPr lang="en-US" b="1" dirty="0"/>
              <a:t>primary(or the leader node) </a:t>
            </a:r>
            <a:r>
              <a:rPr lang="en-US" dirty="0"/>
              <a:t>and others referred to as </a:t>
            </a:r>
            <a:r>
              <a:rPr lang="en-US" b="1" dirty="0"/>
              <a:t>secondary(or the backup nodes).</a:t>
            </a:r>
            <a:r>
              <a:rPr lang="en-US" dirty="0"/>
              <a:t> </a:t>
            </a:r>
          </a:p>
          <a:p>
            <a:r>
              <a:rPr lang="en-US" dirty="0"/>
              <a:t>The goal is that all honest nodes help in reaching a consensus regarding the state of the system using the majority rule.</a:t>
            </a:r>
            <a:endParaRPr lang="en-IN" dirty="0"/>
          </a:p>
        </p:txBody>
      </p:sp>
    </p:spTree>
    <p:extLst>
      <p:ext uri="{BB962C8B-B14F-4D97-AF65-F5344CB8AC3E}">
        <p14:creationId xmlns:p14="http://schemas.microsoft.com/office/powerpoint/2010/main" val="2226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US" b="1" dirty="0" err="1"/>
              <a:t>pBFT</a:t>
            </a:r>
            <a:r>
              <a:rPr lang="en-US" b="1" dirty="0"/>
              <a:t> consensus rounds are broken into 4 phases(refer with the image below):</a:t>
            </a:r>
          </a:p>
          <a:p>
            <a:pPr fontAlgn="base"/>
            <a:r>
              <a:rPr lang="en-US" dirty="0"/>
              <a:t>The client sends a request to the primary(leader) node.</a:t>
            </a:r>
          </a:p>
          <a:p>
            <a:pPr fontAlgn="base"/>
            <a:r>
              <a:rPr lang="en-US" dirty="0"/>
              <a:t>The primary(leader) node broadcasts the request to the all the secondary(backup) nodes.</a:t>
            </a:r>
          </a:p>
          <a:p>
            <a:pPr fontAlgn="base"/>
            <a:r>
              <a:rPr lang="en-US" dirty="0"/>
              <a:t>The nodes(primary and </a:t>
            </a:r>
            <a:r>
              <a:rPr lang="en-US" dirty="0" smtClean="0"/>
              <a:t>secondary's) </a:t>
            </a:r>
            <a:r>
              <a:rPr lang="en-US" dirty="0"/>
              <a:t>perform the service requested and then send back a reply to the client.</a:t>
            </a:r>
          </a:p>
          <a:p>
            <a:pPr fontAlgn="base"/>
            <a:r>
              <a:rPr lang="en-US" dirty="0"/>
              <a:t>The request is served successfully when the client receives ‘m+1’ replies from different nodes in the network with the same result, where m is the maximum number of faulty nodes allowed.</a:t>
            </a:r>
          </a:p>
          <a:p>
            <a:endParaRPr lang="en-IN" dirty="0"/>
          </a:p>
        </p:txBody>
      </p:sp>
    </p:spTree>
    <p:extLst>
      <p:ext uri="{BB962C8B-B14F-4D97-AF65-F5344CB8AC3E}">
        <p14:creationId xmlns:p14="http://schemas.microsoft.com/office/powerpoint/2010/main" val="31749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primary(leader) node is changed during every view(</a:t>
            </a:r>
            <a:r>
              <a:rPr lang="en-US" dirty="0" err="1"/>
              <a:t>pBFT</a:t>
            </a:r>
            <a:r>
              <a:rPr lang="en-US" dirty="0"/>
              <a:t> consensus rounds) and can be substituted by a </a:t>
            </a:r>
            <a:r>
              <a:rPr lang="en-US" b="1" dirty="0"/>
              <a:t>view change protocol</a:t>
            </a:r>
            <a:r>
              <a:rPr lang="en-US" dirty="0"/>
              <a:t> if a predefined quantity of time has passed without the leading node broadcasting a request to the backups(secondary). </a:t>
            </a:r>
            <a:endParaRPr lang="en-US" dirty="0" smtClean="0"/>
          </a:p>
          <a:p>
            <a:r>
              <a:rPr lang="en-US" dirty="0" smtClean="0"/>
              <a:t>If </a:t>
            </a:r>
            <a:r>
              <a:rPr lang="en-US" dirty="0"/>
              <a:t>needed, a majority of the honest nodes can vote on the legitimacy of the current leading node and replace it with the next leading node in line.</a:t>
            </a:r>
            <a:endParaRPr lang="en-IN" dirty="0"/>
          </a:p>
        </p:txBody>
      </p:sp>
    </p:spTree>
    <p:extLst>
      <p:ext uri="{BB962C8B-B14F-4D97-AF65-F5344CB8AC3E}">
        <p14:creationId xmlns:p14="http://schemas.microsoft.com/office/powerpoint/2010/main" val="4077430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615</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Byzantine General’s Problem</vt:lpstr>
      <vt:lpstr>Introduction</vt:lpstr>
      <vt:lpstr>PowerPoint Presentation</vt:lpstr>
      <vt:lpstr>PowerPoint Presentation</vt:lpstr>
      <vt:lpstr>Byzantine Fault Tolerance model </vt:lpstr>
      <vt:lpstr>Working of pBFT</vt:lpstr>
      <vt:lpstr>PowerPoint Presentation</vt:lpstr>
      <vt:lpstr>PowerPoint Presentation</vt:lpstr>
      <vt:lpstr>Benefits of Practical BFT</vt:lpstr>
      <vt:lpstr>Limitations of pBFT:</vt:lpstr>
      <vt:lpstr>PowerPoint Presentation</vt:lpstr>
      <vt:lpstr>SHA(Data+Nonce(?)) = Hash &lt; Target Hash Value Target Hash should start with some leading zeros </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56</cp:revision>
  <dcterms:created xsi:type="dcterms:W3CDTF">2022-02-18T00:35:21Z</dcterms:created>
  <dcterms:modified xsi:type="dcterms:W3CDTF">2023-07-27T07:23:23Z</dcterms:modified>
</cp:coreProperties>
</file>