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6" r:id="rId2"/>
    <p:sldId id="257" r:id="rId3"/>
    <p:sldId id="265" r:id="rId4"/>
    <p:sldId id="268" r:id="rId5"/>
    <p:sldId id="267" r:id="rId6"/>
    <p:sldId id="259"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DF7450-A0B2-40F2-8D18-DFC3E0B5E60D}"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123655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DF7450-A0B2-40F2-8D18-DFC3E0B5E60D}"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2144743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DF7450-A0B2-40F2-8D18-DFC3E0B5E60D}"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216329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DF7450-A0B2-40F2-8D18-DFC3E0B5E60D}"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9EACE4-420F-4156-9B81-5A8DE97818D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850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DF7450-A0B2-40F2-8D18-DFC3E0B5E60D}"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410713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DDF7450-A0B2-40F2-8D18-DFC3E0B5E60D}"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920458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DDF7450-A0B2-40F2-8D18-DFC3E0B5E60D}"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3264930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DF7450-A0B2-40F2-8D18-DFC3E0B5E60D}"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483918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DF7450-A0B2-40F2-8D18-DFC3E0B5E60D}"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39170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DF7450-A0B2-40F2-8D18-DFC3E0B5E60D}"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386445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F7450-A0B2-40F2-8D18-DFC3E0B5E60D}"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2522719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DF7450-A0B2-40F2-8D18-DFC3E0B5E60D}"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43171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DF7450-A0B2-40F2-8D18-DFC3E0B5E60D}" type="datetimeFigureOut">
              <a:rPr lang="en-IN" smtClean="0"/>
              <a:t>03-08-2023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329563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DF7450-A0B2-40F2-8D18-DFC3E0B5E60D}"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23268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DDF7450-A0B2-40F2-8D18-DFC3E0B5E60D}" type="datetimeFigureOut">
              <a:rPr lang="en-IN" smtClean="0"/>
              <a:t>03-08-2023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294780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DF7450-A0B2-40F2-8D18-DFC3E0B5E60D}"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2002048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DF7450-A0B2-40F2-8D18-DFC3E0B5E60D}"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9EACE4-420F-4156-9B81-5A8DE97818DB}" type="slidenum">
              <a:rPr lang="en-IN" smtClean="0"/>
              <a:t>‹#›</a:t>
            </a:fld>
            <a:endParaRPr lang="en-IN"/>
          </a:p>
        </p:txBody>
      </p:sp>
    </p:spTree>
    <p:extLst>
      <p:ext uri="{BB962C8B-B14F-4D97-AF65-F5344CB8AC3E}">
        <p14:creationId xmlns:p14="http://schemas.microsoft.com/office/powerpoint/2010/main" val="266140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DDF7450-A0B2-40F2-8D18-DFC3E0B5E60D}" type="datetimeFigureOut">
              <a:rPr lang="en-IN" smtClean="0"/>
              <a:t>03-08-2023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39EACE4-420F-4156-9B81-5A8DE97818DB}" type="slidenum">
              <a:rPr lang="en-IN" smtClean="0"/>
              <a:t>‹#›</a:t>
            </a:fld>
            <a:endParaRPr lang="en-IN"/>
          </a:p>
        </p:txBody>
      </p:sp>
    </p:spTree>
    <p:extLst>
      <p:ext uri="{BB962C8B-B14F-4D97-AF65-F5344CB8AC3E}">
        <p14:creationId xmlns:p14="http://schemas.microsoft.com/office/powerpoint/2010/main" val="140876972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778165" y="4852224"/>
            <a:ext cx="3429737"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000" b="1" dirty="0" smtClean="0"/>
              <a:t>Introduction to popular block chain Plat forms</a:t>
            </a:r>
            <a:endParaRPr lang="en-US" sz="2000" b="1" dirty="0" smtClean="0"/>
          </a:p>
          <a:p>
            <a:pPr lvl="0" algn="ctr" defTabSz="622300">
              <a:lnSpc>
                <a:spcPct val="90000"/>
              </a:lnSpc>
              <a:spcBef>
                <a:spcPct val="0"/>
              </a:spcBef>
              <a:spcAft>
                <a:spcPct val="35000"/>
              </a:spcAft>
            </a:pPr>
            <a:r>
              <a:rPr lang="en-US" sz="2000" b="1" dirty="0" smtClean="0">
                <a:latin typeface="Raleway ExtraBold" pitchFamily="34" charset="-52"/>
              </a:rPr>
              <a:t>Mapped with CO2</a:t>
            </a:r>
          </a:p>
        </p:txBody>
      </p:sp>
      <p:sp>
        <p:nvSpPr>
          <p:cNvPr id="26" name="TextBox 25"/>
          <p:cNvSpPr txBox="1">
            <a:spLocks noChangeArrowheads="1"/>
          </p:cNvSpPr>
          <p:nvPr/>
        </p:nvSpPr>
        <p:spPr bwMode="auto">
          <a:xfrm>
            <a:off x="1981051" y="1562755"/>
            <a:ext cx="9210124"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Technology</a:t>
            </a:r>
          </a:p>
          <a:p>
            <a:pPr lvl="0" algn="ctr" defTabSz="622300">
              <a:lnSpc>
                <a:spcPct val="90000"/>
              </a:lnSpc>
              <a:spcBef>
                <a:spcPct val="0"/>
              </a:spcBef>
              <a:spcAft>
                <a:spcPct val="35000"/>
              </a:spcAft>
            </a:pP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Subject </a:t>
            </a: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Code</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 20_CST-412</a:t>
            </a:r>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246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88" y="1"/>
            <a:ext cx="10515600" cy="731520"/>
          </a:xfrm>
        </p:spPr>
        <p:txBody>
          <a:bodyPr>
            <a:normAutofit/>
          </a:bodyPr>
          <a:lstStyle/>
          <a:p>
            <a:r>
              <a:rPr lang="en-US" dirty="0" smtClean="0"/>
              <a:t>Definition</a:t>
            </a:r>
            <a:endParaRPr lang="en-IN" dirty="0"/>
          </a:p>
        </p:txBody>
      </p:sp>
      <p:sp>
        <p:nvSpPr>
          <p:cNvPr id="3" name="Content Placeholder 2"/>
          <p:cNvSpPr>
            <a:spLocks noGrp="1"/>
          </p:cNvSpPr>
          <p:nvPr>
            <p:ph sz="quarter" idx="13"/>
          </p:nvPr>
        </p:nvSpPr>
        <p:spPr>
          <a:xfrm>
            <a:off x="420188" y="872037"/>
            <a:ext cx="10515600" cy="4351338"/>
          </a:xfrm>
        </p:spPr>
        <p:txBody>
          <a:bodyPr/>
          <a:lstStyle/>
          <a:p>
            <a:r>
              <a:rPr lang="en-US" dirty="0"/>
              <a:t>Introduction to popular block chain platforms</a:t>
            </a:r>
          </a:p>
          <a:p>
            <a:r>
              <a:rPr lang="en-US" dirty="0" smtClean="0"/>
              <a:t>Block chain </a:t>
            </a:r>
            <a:r>
              <a:rPr lang="en-US" dirty="0"/>
              <a:t>platform technology is a decentralized solution to tracking, documenting, and facilitating transactions. These tools create a public ledger relying on globally distributed historical transactions to prevent tampering and fraud. Each interaction is documented in a database that relies on each previous, time-stamped transaction to verify and execute an exchange.</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380" y="3650113"/>
            <a:ext cx="4671060" cy="2946277"/>
          </a:xfrm>
          <a:prstGeom prst="rect">
            <a:avLst/>
          </a:prstGeom>
        </p:spPr>
      </p:pic>
      <p:sp>
        <p:nvSpPr>
          <p:cNvPr id="6" name="TextBox 5"/>
          <p:cNvSpPr txBox="1"/>
          <p:nvPr/>
        </p:nvSpPr>
        <p:spPr>
          <a:xfrm>
            <a:off x="143691" y="6596390"/>
            <a:ext cx="1681871" cy="261610"/>
          </a:xfrm>
          <a:prstGeom prst="rect">
            <a:avLst/>
          </a:prstGeom>
          <a:noFill/>
        </p:spPr>
        <p:txBody>
          <a:bodyPr wrap="none" rtlCol="0">
            <a:spAutoFit/>
          </a:bodyPr>
          <a:lstStyle/>
          <a:p>
            <a:r>
              <a:rPr lang="en-US" sz="1100" dirty="0"/>
              <a:t>Credit: www.ikigailaw.com</a:t>
            </a:r>
            <a:endParaRPr lang="en-IN" sz="1100" dirty="0"/>
          </a:p>
        </p:txBody>
      </p:sp>
    </p:spTree>
    <p:extLst>
      <p:ext uri="{BB962C8B-B14F-4D97-AF65-F5344CB8AC3E}">
        <p14:creationId xmlns:p14="http://schemas.microsoft.com/office/powerpoint/2010/main" val="2487545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436914"/>
            <a:ext cx="10363826" cy="5032466"/>
          </a:xfrm>
        </p:spPr>
        <p:txBody>
          <a:bodyPr>
            <a:normAutofit fontScale="92500" lnSpcReduction="10000"/>
          </a:bodyPr>
          <a:lstStyle/>
          <a:p>
            <a:r>
              <a:rPr lang="en-US" dirty="0"/>
              <a:t>There are several blockchain platforms available that provide the infrastructure and tools to develop and deploy blockchain applications. Here are some of the prominent blockchain platforms</a:t>
            </a:r>
            <a:r>
              <a:rPr lang="en-US" dirty="0" smtClean="0"/>
              <a:t>:</a:t>
            </a:r>
          </a:p>
          <a:p>
            <a:r>
              <a:rPr lang="en-US" dirty="0"/>
              <a:t>Ethereum: Ethereum is a decentralized, open-source blockchain platform that supports smart contracts. It has its own cryptocurrency called Ether (ETH) and is widely used for developing decentralized applications (DApps), token creation, and executing complex smart contracts. Ethereum introduced the concept of programmable blockchain, enabling developers to build a wide range of decentralized applications.</a:t>
            </a:r>
          </a:p>
          <a:p>
            <a:r>
              <a:rPr lang="en-US" dirty="0"/>
              <a:t>Bitcoin: Bitcoin is the first and most well-known blockchain platform. It primarily serves as a peer-to-peer digital currency system, allowing for secure and transparent transactions. Bitcoin's blockchain is focused on maintaining a decentralized digital currency network, and its scripting language provides limited functionality compared to platforms like Ethereum.</a:t>
            </a:r>
          </a:p>
          <a:p>
            <a:endParaRPr lang="en-IN" dirty="0"/>
          </a:p>
        </p:txBody>
      </p:sp>
    </p:spTree>
    <p:extLst>
      <p:ext uri="{BB962C8B-B14F-4D97-AF65-F5344CB8AC3E}">
        <p14:creationId xmlns:p14="http://schemas.microsoft.com/office/powerpoint/2010/main" val="236177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737360"/>
            <a:ext cx="10363826" cy="4053839"/>
          </a:xfrm>
        </p:spPr>
        <p:txBody>
          <a:bodyPr>
            <a:normAutofit fontScale="92500"/>
          </a:bodyPr>
          <a:lstStyle/>
          <a:p>
            <a:r>
              <a:rPr lang="en-US" dirty="0"/>
              <a:t>Binance Smart Chain (BSC): Binance Smart Chain is a blockchain platform developed by the cryptocurrency exchange Binance. It is compatible with the Ethereum Virtual Machine (EVM), making it easy to port Ethereum-based DApps to BSC. BSC offers fast transaction processing and lower fees compared to Ethereum, attracting developers and users looking for a more cost-effective solution.</a:t>
            </a:r>
          </a:p>
          <a:p>
            <a:r>
              <a:rPr lang="en-US" dirty="0"/>
              <a:t>Cardano: Cardano is a blockchain platform that aims to provide a secure and scalable infrastructure for the development of decentralized applications and smart contracts. It emphasizes security, sustainability, and academic research-backed development. Cardano uses a unique proof-of-stake consensus algorithm called Ouroboros and is known for its focus on formal verification and peer-reviewed research.</a:t>
            </a:r>
          </a:p>
          <a:p>
            <a:endParaRPr lang="en-IN" dirty="0"/>
          </a:p>
        </p:txBody>
      </p:sp>
    </p:spTree>
    <p:extLst>
      <p:ext uri="{BB962C8B-B14F-4D97-AF65-F5344CB8AC3E}">
        <p14:creationId xmlns:p14="http://schemas.microsoft.com/office/powerpoint/2010/main" val="15969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94675" y="299804"/>
            <a:ext cx="10782925" cy="5491396"/>
          </a:xfrm>
        </p:spPr>
        <p:txBody>
          <a:bodyPr/>
          <a:lstStyle/>
          <a:p>
            <a:r>
              <a:rPr lang="en-US" b="1" dirty="0" smtClean="0"/>
              <a:t>MERKLE TREE</a:t>
            </a:r>
          </a:p>
          <a:p>
            <a:endParaRPr lang="en-US" b="1" dirty="0"/>
          </a:p>
          <a:p>
            <a:endParaRPr lang="en-US" b="1" dirty="0" smtClean="0"/>
          </a:p>
          <a:p>
            <a:r>
              <a:rPr lang="en-US" b="1" dirty="0" smtClean="0"/>
              <a:t>SHA-256</a:t>
            </a:r>
          </a:p>
          <a:p>
            <a:r>
              <a:rPr lang="en-US" b="1" dirty="0" err="1" smtClean="0"/>
              <a:t>Derterministic</a:t>
            </a:r>
            <a:endParaRPr lang="en-US" b="1" dirty="0" smtClean="0"/>
          </a:p>
          <a:p>
            <a:r>
              <a:rPr lang="en-US" b="1" dirty="0" smtClean="0"/>
              <a:t>One way</a:t>
            </a:r>
          </a:p>
          <a:p>
            <a:r>
              <a:rPr lang="en-US" b="1" dirty="0" smtClean="0"/>
              <a:t>Collision free</a:t>
            </a:r>
          </a:p>
          <a:p>
            <a:endParaRPr lang="en-US" b="1" dirty="0"/>
          </a:p>
          <a:p>
            <a:r>
              <a:rPr lang="en-US" b="1" dirty="0" smtClean="0"/>
              <a:t>Hello</a:t>
            </a:r>
          </a:p>
          <a:p>
            <a:r>
              <a:rPr lang="en-US" b="1" dirty="0" smtClean="0"/>
              <a:t>Hello W</a:t>
            </a:r>
            <a:endParaRPr lang="en-IN" b="1" dirty="0"/>
          </a:p>
        </p:txBody>
      </p:sp>
      <p:sp>
        <p:nvSpPr>
          <p:cNvPr id="5" name="Rectangle 4"/>
          <p:cNvSpPr/>
          <p:nvPr/>
        </p:nvSpPr>
        <p:spPr>
          <a:xfrm>
            <a:off x="1364105" y="5156616"/>
            <a:ext cx="1364105" cy="4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IN" dirty="0"/>
          </a:p>
        </p:txBody>
      </p:sp>
      <p:sp>
        <p:nvSpPr>
          <p:cNvPr id="6" name="Rectangle 5"/>
          <p:cNvSpPr/>
          <p:nvPr/>
        </p:nvSpPr>
        <p:spPr>
          <a:xfrm>
            <a:off x="3612630" y="5171607"/>
            <a:ext cx="1424065" cy="464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IN" dirty="0"/>
          </a:p>
        </p:txBody>
      </p:sp>
      <p:sp>
        <p:nvSpPr>
          <p:cNvPr id="7" name="Rectangle 6"/>
          <p:cNvSpPr/>
          <p:nvPr/>
        </p:nvSpPr>
        <p:spPr>
          <a:xfrm>
            <a:off x="5801193" y="5156616"/>
            <a:ext cx="1274164" cy="4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IN" dirty="0"/>
          </a:p>
        </p:txBody>
      </p:sp>
      <p:cxnSp>
        <p:nvCxnSpPr>
          <p:cNvPr id="9" name="Straight Connector 8"/>
          <p:cNvCxnSpPr/>
          <p:nvPr/>
        </p:nvCxnSpPr>
        <p:spPr>
          <a:xfrm flipH="1" flipV="1">
            <a:off x="2068643" y="4317167"/>
            <a:ext cx="14990" cy="839449"/>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184223" y="3717561"/>
            <a:ext cx="1678898" cy="58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Hash1</a:t>
            </a:r>
            <a:endParaRPr lang="en-IN" dirty="0"/>
          </a:p>
        </p:txBody>
      </p:sp>
      <p:sp>
        <p:nvSpPr>
          <p:cNvPr id="11" name="Rectangle 10"/>
          <p:cNvSpPr/>
          <p:nvPr/>
        </p:nvSpPr>
        <p:spPr>
          <a:xfrm>
            <a:off x="3402767" y="3717561"/>
            <a:ext cx="1678898" cy="58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Hash2</a:t>
            </a:r>
            <a:endParaRPr lang="en-IN" dirty="0"/>
          </a:p>
        </p:txBody>
      </p:sp>
      <p:cxnSp>
        <p:nvCxnSpPr>
          <p:cNvPr id="12" name="Straight Connector 11"/>
          <p:cNvCxnSpPr/>
          <p:nvPr/>
        </p:nvCxnSpPr>
        <p:spPr>
          <a:xfrm flipH="1" flipV="1">
            <a:off x="4227226" y="4222230"/>
            <a:ext cx="14990" cy="839449"/>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06321" y="3732551"/>
            <a:ext cx="1678898" cy="58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Hash3</a:t>
            </a:r>
            <a:endParaRPr lang="en-IN" dirty="0"/>
          </a:p>
        </p:txBody>
      </p:sp>
      <p:cxnSp>
        <p:nvCxnSpPr>
          <p:cNvPr id="14" name="Straight Connector 13"/>
          <p:cNvCxnSpPr/>
          <p:nvPr/>
        </p:nvCxnSpPr>
        <p:spPr>
          <a:xfrm flipH="1" flipV="1">
            <a:off x="6430780" y="4237220"/>
            <a:ext cx="14990" cy="83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083633" y="2143595"/>
            <a:ext cx="1141751" cy="1516504"/>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340964" y="1543988"/>
            <a:ext cx="1678898" cy="58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Hash12</a:t>
            </a:r>
            <a:endParaRPr lang="en-IN" dirty="0"/>
          </a:p>
        </p:txBody>
      </p:sp>
      <p:cxnSp>
        <p:nvCxnSpPr>
          <p:cNvPr id="19" name="Straight Connector 18"/>
          <p:cNvCxnSpPr/>
          <p:nvPr/>
        </p:nvCxnSpPr>
        <p:spPr>
          <a:xfrm flipH="1" flipV="1">
            <a:off x="3402767" y="2128604"/>
            <a:ext cx="885669" cy="1546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3" idx="0"/>
          </p:cNvCxnSpPr>
          <p:nvPr/>
        </p:nvCxnSpPr>
        <p:spPr>
          <a:xfrm flipH="1" flipV="1">
            <a:off x="5081665" y="824459"/>
            <a:ext cx="1364105" cy="2908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387777" y="749508"/>
            <a:ext cx="854439" cy="79448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402767" y="189876"/>
            <a:ext cx="2835639" cy="63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Hash Root123</a:t>
            </a:r>
            <a:endParaRPr lang="en-IN" dirty="0"/>
          </a:p>
        </p:txBody>
      </p:sp>
    </p:spTree>
    <p:extLst>
      <p:ext uri="{BB962C8B-B14F-4D97-AF65-F5344CB8AC3E}">
        <p14:creationId xmlns:p14="http://schemas.microsoft.com/office/powerpoint/2010/main" val="94205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83326"/>
            <a:ext cx="10364451" cy="1058091"/>
          </a:xfrm>
        </p:spPr>
        <p:txBody>
          <a:bodyPr/>
          <a:lstStyle/>
          <a:p>
            <a:endParaRPr lang="en-IN" dirty="0"/>
          </a:p>
        </p:txBody>
      </p:sp>
      <p:sp>
        <p:nvSpPr>
          <p:cNvPr id="3" name="Content Placeholder 2"/>
          <p:cNvSpPr>
            <a:spLocks noGrp="1"/>
          </p:cNvSpPr>
          <p:nvPr>
            <p:ph sz="quarter" idx="13"/>
          </p:nvPr>
        </p:nvSpPr>
        <p:spPr>
          <a:xfrm>
            <a:off x="913774" y="1554480"/>
            <a:ext cx="10363826" cy="4807131"/>
          </a:xfrm>
        </p:spPr>
        <p:txBody>
          <a:bodyPr/>
          <a:lstStyle/>
          <a:p>
            <a:r>
              <a:rPr lang="en-US" dirty="0" err="1"/>
              <a:t>Polkadot</a:t>
            </a:r>
            <a:r>
              <a:rPr lang="en-US" dirty="0"/>
              <a:t>: </a:t>
            </a:r>
            <a:r>
              <a:rPr lang="en-US" dirty="0" err="1"/>
              <a:t>Polkadot</a:t>
            </a:r>
            <a:r>
              <a:rPr lang="en-US" dirty="0"/>
              <a:t> is a multi-chain platform that enables interoperability between different blockchains. It allows independent blockchains, called </a:t>
            </a:r>
            <a:r>
              <a:rPr lang="en-US" dirty="0" err="1"/>
              <a:t>parachains</a:t>
            </a:r>
            <a:r>
              <a:rPr lang="en-US" dirty="0"/>
              <a:t>, to connect and share information in a secure and scalable manner. </a:t>
            </a:r>
            <a:r>
              <a:rPr lang="en-US" dirty="0" err="1"/>
              <a:t>Polkadot's</a:t>
            </a:r>
            <a:r>
              <a:rPr lang="en-US" dirty="0"/>
              <a:t> architecture provides the ability to transfer assets and data between different blockchains, facilitating cross-chain communication and collaboration.</a:t>
            </a:r>
          </a:p>
          <a:p>
            <a:r>
              <a:rPr lang="en-US" dirty="0" err="1"/>
              <a:t>Hyperledger</a:t>
            </a:r>
            <a:r>
              <a:rPr lang="en-US" dirty="0"/>
              <a:t> Fabric: </a:t>
            </a:r>
            <a:r>
              <a:rPr lang="en-US" dirty="0" err="1"/>
              <a:t>Hyperledger</a:t>
            </a:r>
            <a:r>
              <a:rPr lang="en-US" dirty="0"/>
              <a:t> Fabric is an open-source blockchain platform hosted by the Linux Foundation. It is designed for enterprise applications and focuses on privacy, scalability, and modular architecture. Fabric allows organizations to create permissioned blockchain networks with fine-grained access control and flexible consensus mechanisms, making it suitable for use cases in supply chain management, finance, and healthcare.</a:t>
            </a:r>
          </a:p>
          <a:p>
            <a:endParaRPr lang="en-IN" dirty="0"/>
          </a:p>
        </p:txBody>
      </p:sp>
    </p:spTree>
    <p:extLst>
      <p:ext uri="{BB962C8B-B14F-4D97-AF65-F5344CB8AC3E}">
        <p14:creationId xmlns:p14="http://schemas.microsoft.com/office/powerpoint/2010/main" val="79454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endParaRPr lang="en-IN"/>
          </a:p>
        </p:txBody>
      </p:sp>
      <p:pic>
        <p:nvPicPr>
          <p:cNvPr id="4" name="Picture 3"/>
          <p:cNvPicPr>
            <a:picLocks noChangeAspect="1"/>
          </p:cNvPicPr>
          <p:nvPr/>
        </p:nvPicPr>
        <p:blipFill>
          <a:blip r:embed="rId2"/>
          <a:stretch>
            <a:fillRect/>
          </a:stretch>
        </p:blipFill>
        <p:spPr>
          <a:xfrm>
            <a:off x="-1" y="1673"/>
            <a:ext cx="12192001" cy="6854654"/>
          </a:xfrm>
          <a:prstGeom prst="rect">
            <a:avLst/>
          </a:prstGeom>
        </p:spPr>
      </p:pic>
    </p:spTree>
    <p:extLst>
      <p:ext uri="{BB962C8B-B14F-4D97-AF65-F5344CB8AC3E}">
        <p14:creationId xmlns:p14="http://schemas.microsoft.com/office/powerpoint/2010/main" val="126734390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305</TotalTime>
  <Words>525</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Calibri</vt:lpstr>
      <vt:lpstr>Casper</vt:lpstr>
      <vt:lpstr>Karla</vt:lpstr>
      <vt:lpstr>King</vt:lpstr>
      <vt:lpstr>Raleway ExtraBold</vt:lpstr>
      <vt:lpstr>Times New Roman</vt:lpstr>
      <vt:lpstr>Tw Cen MT</vt:lpstr>
      <vt:lpstr>Droplet</vt:lpstr>
      <vt:lpstr>PowerPoint Presentation</vt:lpstr>
      <vt:lpstr>Definition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24</cp:revision>
  <dcterms:created xsi:type="dcterms:W3CDTF">2022-02-07T08:01:57Z</dcterms:created>
  <dcterms:modified xsi:type="dcterms:W3CDTF">2023-08-03T10:39:24Z</dcterms:modified>
</cp:coreProperties>
</file>