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58" r:id="rId3"/>
    <p:sldId id="257" r:id="rId4"/>
    <p:sldId id="265" r:id="rId5"/>
    <p:sldId id="268" r:id="rId6"/>
    <p:sldId id="267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5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9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50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3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5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3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1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5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DF7450-A0B2-40F2-8D18-DFC3E0B5E60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9EACE4-420F-4156-9B81-5A8DE978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97394" y="5013186"/>
            <a:ext cx="5527964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/>
              <a:t>Need </a:t>
            </a:r>
            <a:r>
              <a:rPr lang="en-US" sz="2000" b="1" dirty="0"/>
              <a:t>for Distributed Record </a:t>
            </a:r>
            <a:r>
              <a:rPr lang="en-US" sz="2000" b="1" dirty="0" smtClean="0"/>
              <a:t>Keeping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Raleway ExtraBold" pitchFamily="34" charset="-52"/>
              </a:rPr>
              <a:t>Mapped with CO2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Distributed Record Keeping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72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distributed ledger </a:t>
            </a:r>
            <a:r>
              <a:rPr lang="en-US" dirty="0"/>
              <a:t>is a type of database that is consensually </a:t>
            </a:r>
            <a:r>
              <a:rPr lang="en-US" b="1" dirty="0"/>
              <a:t>shared</a:t>
            </a:r>
            <a:r>
              <a:rPr lang="en-US" dirty="0"/>
              <a:t>, </a:t>
            </a:r>
            <a:r>
              <a:rPr lang="en-US" b="1" dirty="0"/>
              <a:t>replicated</a:t>
            </a:r>
            <a:r>
              <a:rPr lang="en-US" dirty="0"/>
              <a:t>, and </a:t>
            </a:r>
            <a:r>
              <a:rPr lang="en-US" b="1" dirty="0"/>
              <a:t>synchronized among</a:t>
            </a:r>
            <a:r>
              <a:rPr lang="en-US" dirty="0"/>
              <a:t> the members of a decentralized network.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A </a:t>
            </a:r>
            <a:r>
              <a:rPr lang="en-US" b="1" dirty="0"/>
              <a:t>distributed ledger </a:t>
            </a:r>
            <a:r>
              <a:rPr lang="en-US" dirty="0"/>
              <a:t>is a database that is consensually </a:t>
            </a:r>
            <a:r>
              <a:rPr lang="en-US" b="1" dirty="0"/>
              <a:t>shared and synchronized </a:t>
            </a:r>
            <a:r>
              <a:rPr lang="en-US" dirty="0"/>
              <a:t>across multiple sites, institutions, or geographies, accessible by multiple people. 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A </a:t>
            </a:r>
            <a:r>
              <a:rPr lang="en-US" b="1" dirty="0"/>
              <a:t>distributed ledger</a:t>
            </a:r>
            <a:r>
              <a:rPr lang="en-US" dirty="0"/>
              <a:t> can be described as a ledger of any transactions or contracts maintained in </a:t>
            </a:r>
            <a:r>
              <a:rPr lang="en-US" b="1" dirty="0"/>
              <a:t>decentralized form</a:t>
            </a:r>
            <a:r>
              <a:rPr lang="en-US" dirty="0"/>
              <a:t> across different locations and people, eliminating the need for a central authority to keep a check against manipulation.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18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01784"/>
            <a:ext cx="10363826" cy="458941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centralized ledger</a:t>
            </a:r>
            <a:r>
              <a:rPr lang="en-US" dirty="0"/>
              <a:t> is more </a:t>
            </a:r>
            <a:r>
              <a:rPr lang="en-US" b="1" dirty="0"/>
              <a:t>prone to cyber attacks </a:t>
            </a:r>
            <a:r>
              <a:rPr lang="en-US" dirty="0"/>
              <a:t>and fraud, as it has a single point of failure on the other hand distributed ledgers are inherently </a:t>
            </a:r>
            <a:r>
              <a:rPr lang="en-US" b="1" dirty="0"/>
              <a:t>harder to attack </a:t>
            </a:r>
            <a:r>
              <a:rPr lang="en-US" dirty="0"/>
              <a:t>because all of the distributed copies need to be attacked simultaneously for an attack to be successful.</a:t>
            </a:r>
          </a:p>
          <a:p>
            <a:r>
              <a:rPr lang="en-US" dirty="0"/>
              <a:t>By being difficult to manipulate and attack, distributed ledgers allow for extensive </a:t>
            </a:r>
            <a:r>
              <a:rPr lang="en-US" b="1" dirty="0"/>
              <a:t>transparency.</a:t>
            </a:r>
          </a:p>
          <a:p>
            <a:r>
              <a:rPr lang="en-US" dirty="0"/>
              <a:t>The need for a </a:t>
            </a:r>
            <a:r>
              <a:rPr lang="en-US" b="1" dirty="0"/>
              <a:t>central authority </a:t>
            </a:r>
            <a:r>
              <a:rPr lang="en-US" dirty="0"/>
              <a:t>to keep a check against manipulation is eliminated by the use of a distributed ledger.</a:t>
            </a:r>
          </a:p>
          <a:p>
            <a:r>
              <a:rPr lang="en-US" dirty="0"/>
              <a:t>Distributed ledgers also reduce operational inefficiencies, </a:t>
            </a:r>
            <a:r>
              <a:rPr lang="en-US" b="1" dirty="0"/>
              <a:t>speed up the amount of time</a:t>
            </a:r>
            <a:r>
              <a:rPr lang="en-US" dirty="0"/>
              <a:t> a transaction takes to complete, and are automated, and therefore function 24/7, all of which reduce overall costs for the entities that use them.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3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r>
              <a:rPr lang="en-IN" dirty="0"/>
              <a:t>Need of </a:t>
            </a:r>
            <a:r>
              <a:rPr lang="en-IN" dirty="0" smtClean="0"/>
              <a:t>Block chain</a:t>
            </a:r>
            <a:endParaRPr lang="en-US" dirty="0" smtClean="0"/>
          </a:p>
          <a:p>
            <a:r>
              <a:rPr lang="en-US" dirty="0"/>
              <a:t>Need for Distributed Record </a:t>
            </a:r>
            <a:r>
              <a:rPr lang="en-US" dirty="0" smtClean="0"/>
              <a:t>Keeping</a:t>
            </a:r>
          </a:p>
          <a:p>
            <a:r>
              <a:rPr lang="en-US" dirty="0" smtClean="0"/>
              <a:t>Byzantine </a:t>
            </a:r>
            <a:r>
              <a:rPr lang="en-US" dirty="0"/>
              <a:t>Generals </a:t>
            </a:r>
            <a:r>
              <a:rPr lang="en-US" dirty="0" smtClean="0"/>
              <a:t>problem</a:t>
            </a:r>
          </a:p>
          <a:p>
            <a:r>
              <a:rPr lang="en-US" dirty="0"/>
              <a:t>Consensus algorithms and their scalability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Technologies </a:t>
            </a:r>
            <a:r>
              <a:rPr lang="en-US" dirty="0"/>
              <a:t>Borrowed in Block chain – hash </a:t>
            </a:r>
            <a:r>
              <a:rPr lang="en-US" dirty="0" smtClean="0"/>
              <a:t>pointers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8" y="1"/>
            <a:ext cx="10515600" cy="73152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0188" y="872037"/>
            <a:ext cx="105156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blockchain</a:t>
            </a:r>
            <a:r>
              <a:rPr lang="en-US" dirty="0" smtClean="0"/>
              <a:t> is a – </a:t>
            </a:r>
          </a:p>
          <a:p>
            <a:pPr lvl="1"/>
            <a:r>
              <a:rPr lang="en-US" b="1" dirty="0" smtClean="0"/>
              <a:t>Distributed</a:t>
            </a:r>
            <a:r>
              <a:rPr lang="en-US" dirty="0" smtClean="0"/>
              <a:t> database</a:t>
            </a:r>
          </a:p>
          <a:p>
            <a:pPr lvl="1"/>
            <a:r>
              <a:rPr lang="en-US" b="1" dirty="0" smtClean="0"/>
              <a:t>Immutable</a:t>
            </a:r>
            <a:r>
              <a:rPr lang="en-US" dirty="0" smtClean="0"/>
              <a:t> records called blocks</a:t>
            </a:r>
          </a:p>
          <a:p>
            <a:pPr lvl="1"/>
            <a:r>
              <a:rPr lang="en-US" b="1" dirty="0" smtClean="0"/>
              <a:t>Secured</a:t>
            </a:r>
            <a:r>
              <a:rPr lang="en-US" dirty="0" smtClean="0"/>
              <a:t> using cryptography</a:t>
            </a:r>
          </a:p>
          <a:p>
            <a:pPr lvl="1"/>
            <a:r>
              <a:rPr lang="en-US" dirty="0" smtClean="0"/>
              <a:t>Stores data </a:t>
            </a:r>
            <a:r>
              <a:rPr lang="en-US" b="1" dirty="0" smtClean="0"/>
              <a:t>chronologically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1" y="2142309"/>
            <a:ext cx="7476309" cy="4715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691" y="6596390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Credit: www.ikigailaw.com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875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8397"/>
          </a:xfrm>
        </p:spPr>
        <p:txBody>
          <a:bodyPr/>
          <a:lstStyle/>
          <a:p>
            <a:r>
              <a:rPr lang="en-US" dirty="0" smtClean="0"/>
              <a:t>Architecture of a block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8354"/>
            <a:ext cx="9522823" cy="5329646"/>
          </a:xfrm>
        </p:spPr>
      </p:pic>
    </p:spTree>
    <p:extLst>
      <p:ext uri="{BB962C8B-B14F-4D97-AF65-F5344CB8AC3E}">
        <p14:creationId xmlns:p14="http://schemas.microsoft.com/office/powerpoint/2010/main" val="236177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Data+Nonce</a:t>
            </a:r>
            <a:r>
              <a:rPr lang="en-US" dirty="0"/>
              <a:t> </a:t>
            </a:r>
            <a:r>
              <a:rPr lang="en-US" dirty="0" smtClean="0"/>
              <a:t>------</a:t>
            </a:r>
            <a:r>
              <a:rPr lang="en-US" dirty="0" smtClean="0">
                <a:sym typeface="Wingdings" panose="05000000000000000000" pitchFamily="2" charset="2"/>
              </a:rPr>
              <a:t> hash </a:t>
            </a:r>
            <a:r>
              <a:rPr lang="en-US" dirty="0" err="1" smtClean="0">
                <a:sym typeface="Wingdings" panose="05000000000000000000" pitchFamily="2" charset="2"/>
              </a:rPr>
              <a:t>algo</a:t>
            </a:r>
            <a:r>
              <a:rPr lang="en-US" dirty="0" smtClean="0">
                <a:sym typeface="Wingdings" panose="05000000000000000000" pitchFamily="2" charset="2"/>
              </a:rPr>
              <a:t> ------- Hash of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675" y="299804"/>
            <a:ext cx="10782925" cy="5491396"/>
          </a:xfrm>
        </p:spPr>
        <p:txBody>
          <a:bodyPr/>
          <a:lstStyle/>
          <a:p>
            <a:r>
              <a:rPr lang="en-US" b="1" dirty="0" smtClean="0"/>
              <a:t>MERKLE TREE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SHA-256</a:t>
            </a:r>
          </a:p>
          <a:p>
            <a:r>
              <a:rPr lang="en-US" b="1" dirty="0" err="1" smtClean="0"/>
              <a:t>Derterministic</a:t>
            </a:r>
            <a:endParaRPr lang="en-US" b="1" dirty="0" smtClean="0"/>
          </a:p>
          <a:p>
            <a:r>
              <a:rPr lang="en-US" b="1" dirty="0" smtClean="0"/>
              <a:t>One way</a:t>
            </a:r>
          </a:p>
          <a:p>
            <a:r>
              <a:rPr lang="en-US" b="1" dirty="0" smtClean="0"/>
              <a:t>Collision free</a:t>
            </a:r>
          </a:p>
          <a:p>
            <a:endParaRPr lang="en-US" b="1" dirty="0"/>
          </a:p>
          <a:p>
            <a:r>
              <a:rPr lang="en-US" b="1" dirty="0" smtClean="0"/>
              <a:t>Hello</a:t>
            </a:r>
          </a:p>
          <a:p>
            <a:r>
              <a:rPr lang="en-US" b="1" dirty="0" smtClean="0"/>
              <a:t>Hello W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364105" y="5156616"/>
            <a:ext cx="1364105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12630" y="5171607"/>
            <a:ext cx="1424065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01193" y="5156616"/>
            <a:ext cx="1274164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068643" y="4317167"/>
            <a:ext cx="14990" cy="83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84223" y="3717561"/>
            <a:ext cx="1678898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402767" y="3717561"/>
            <a:ext cx="1678898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Hash2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227226" y="4222230"/>
            <a:ext cx="14990" cy="83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06321" y="3732551"/>
            <a:ext cx="1678898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Hash3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430780" y="4237220"/>
            <a:ext cx="14990" cy="83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83633" y="2143595"/>
            <a:ext cx="1141751" cy="151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40964" y="1543988"/>
            <a:ext cx="1678898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Hash12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402767" y="2128604"/>
            <a:ext cx="885669" cy="15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</p:cNvCxnSpPr>
          <p:nvPr/>
        </p:nvCxnSpPr>
        <p:spPr>
          <a:xfrm flipH="1" flipV="1">
            <a:off x="5081665" y="824459"/>
            <a:ext cx="1364105" cy="290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87777" y="749508"/>
            <a:ext cx="854439" cy="79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02767" y="189876"/>
            <a:ext cx="2835639" cy="63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Root123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0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83326"/>
            <a:ext cx="10364451" cy="1058091"/>
          </a:xfrm>
        </p:spPr>
        <p:txBody>
          <a:bodyPr/>
          <a:lstStyle/>
          <a:p>
            <a:r>
              <a:rPr lang="en-US" dirty="0"/>
              <a:t>Let's breakdown the definition,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54480"/>
            <a:ext cx="10363826" cy="4807131"/>
          </a:xfrm>
        </p:spPr>
        <p:txBody>
          <a:bodyPr/>
          <a:lstStyle/>
          <a:p>
            <a:r>
              <a:rPr lang="en-US" b="1" dirty="0"/>
              <a:t>Ledger:</a:t>
            </a:r>
            <a:r>
              <a:rPr lang="en-US" dirty="0"/>
              <a:t> It is a file that is constantly growing.</a:t>
            </a:r>
          </a:p>
          <a:p>
            <a:r>
              <a:rPr lang="en-US" b="1" dirty="0"/>
              <a:t>Permanent:</a:t>
            </a:r>
            <a:r>
              <a:rPr lang="en-US" dirty="0"/>
              <a:t> It means once the transaction goes inside a </a:t>
            </a:r>
            <a:r>
              <a:rPr lang="en-US" dirty="0" err="1"/>
              <a:t>blockchain</a:t>
            </a:r>
            <a:r>
              <a:rPr lang="en-US" dirty="0"/>
              <a:t>, you can put up it permanently in the ledger.</a:t>
            </a:r>
          </a:p>
          <a:p>
            <a:r>
              <a:rPr lang="en-US" b="1" dirty="0"/>
              <a:t>Secure:</a:t>
            </a:r>
            <a:r>
              <a:rPr lang="en-US" dirty="0"/>
              <a:t> </a:t>
            </a:r>
            <a:r>
              <a:rPr lang="en-US" dirty="0" smtClean="0"/>
              <a:t>Block chain </a:t>
            </a:r>
            <a:r>
              <a:rPr lang="en-US" dirty="0"/>
              <a:t>placed information in a secure way. It uses very advanced cryptography to make sure that the information is locked inside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  <a:p>
            <a:r>
              <a:rPr lang="en-US" b="1" dirty="0"/>
              <a:t>Chronological:</a:t>
            </a:r>
            <a:r>
              <a:rPr lang="en-US" dirty="0"/>
              <a:t> Chronological means every transaction happens after the previous one.</a:t>
            </a:r>
          </a:p>
          <a:p>
            <a:r>
              <a:rPr lang="en-US" b="1" dirty="0"/>
              <a:t>Immutable:</a:t>
            </a:r>
            <a:r>
              <a:rPr lang="en-US" dirty="0"/>
              <a:t> It means as you build all the transaction onto the </a:t>
            </a:r>
            <a:r>
              <a:rPr lang="en-US" dirty="0" err="1"/>
              <a:t>blockchain</a:t>
            </a:r>
            <a:r>
              <a:rPr lang="en-US" dirty="0"/>
              <a:t>, this ledger can never be changed.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54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</a:t>
            </a:r>
            <a:r>
              <a:rPr lang="en-IN" dirty="0" err="1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72890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Time reduction:</a:t>
            </a:r>
            <a:r>
              <a:rPr lang="en-US" dirty="0"/>
              <a:t> In the financial industry, </a:t>
            </a:r>
            <a:r>
              <a:rPr lang="en-US" dirty="0" err="1"/>
              <a:t>blockchain</a:t>
            </a:r>
            <a:r>
              <a:rPr lang="en-US" dirty="0"/>
              <a:t> can allow the quicker settlement of trades. It does not take a lengthy process for verification, settlement, and clearance. It is because of a single version of agreed-upon data available between all stakeholders.</a:t>
            </a:r>
          </a:p>
          <a:p>
            <a:r>
              <a:rPr lang="en-US" b="1" dirty="0"/>
              <a:t>Unchangeable transactions:</a:t>
            </a:r>
            <a:r>
              <a:rPr lang="en-US" dirty="0"/>
              <a:t> </a:t>
            </a:r>
            <a:r>
              <a:rPr lang="en-US" dirty="0" err="1"/>
              <a:t>Blockchain</a:t>
            </a:r>
            <a:r>
              <a:rPr lang="en-US" dirty="0"/>
              <a:t> register transactions in a chronological order which certifies the </a:t>
            </a:r>
            <a:r>
              <a:rPr lang="en-US" dirty="0" err="1"/>
              <a:t>unalterability</a:t>
            </a:r>
            <a:r>
              <a:rPr lang="en-US" dirty="0"/>
              <a:t> of all operations, means when a new block is added to the chain of ledgers, it cannot be removed or modified.</a:t>
            </a:r>
          </a:p>
          <a:p>
            <a:r>
              <a:rPr lang="en-US" b="1" dirty="0"/>
              <a:t>Reliability:</a:t>
            </a:r>
            <a:r>
              <a:rPr lang="en-US" dirty="0"/>
              <a:t> </a:t>
            </a:r>
            <a:r>
              <a:rPr lang="en-US" dirty="0" err="1"/>
              <a:t>Blockchain</a:t>
            </a:r>
            <a:r>
              <a:rPr lang="en-US" dirty="0"/>
              <a:t> certifies and verifies the identities of each interested parties. This removes double records, reducing rates and accelerates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47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93224"/>
            <a:ext cx="10363826" cy="4754880"/>
          </a:xfrm>
        </p:spPr>
        <p:txBody>
          <a:bodyPr>
            <a:normAutofit/>
          </a:bodyPr>
          <a:lstStyle/>
          <a:p>
            <a:r>
              <a:rPr lang="en-US" b="1" dirty="0"/>
              <a:t>Security:</a:t>
            </a:r>
            <a:r>
              <a:rPr lang="en-US" dirty="0"/>
              <a:t> </a:t>
            </a:r>
            <a:r>
              <a:rPr lang="en-US" dirty="0" err="1"/>
              <a:t>Blockchain</a:t>
            </a:r>
            <a:r>
              <a:rPr lang="en-US" dirty="0"/>
              <a:t> uses very advanced cryptography to make sure that the information is locked inside the </a:t>
            </a:r>
            <a:r>
              <a:rPr lang="en-US" dirty="0" err="1"/>
              <a:t>blockchain</a:t>
            </a:r>
            <a:r>
              <a:rPr lang="en-US" dirty="0"/>
              <a:t>. It uses Distributed Ledger Technology where each party holds a copy of the original chain, so the system remains operative, even the large number of other nodes fall.</a:t>
            </a:r>
          </a:p>
          <a:p>
            <a:r>
              <a:rPr lang="en-US" b="1" dirty="0"/>
              <a:t>Collaboration:</a:t>
            </a:r>
            <a:r>
              <a:rPr lang="en-US" dirty="0"/>
              <a:t> It allows each party to transact directly with each other without requiring a third-party intermediary.</a:t>
            </a:r>
          </a:p>
          <a:p>
            <a:r>
              <a:rPr lang="en-US" b="1" dirty="0"/>
              <a:t>Decentralized:</a:t>
            </a:r>
            <a:r>
              <a:rPr lang="en-US" dirty="0"/>
              <a:t> It is decentralized because there is no central authority supervising anything. There are standards rules on how every node exchanges the </a:t>
            </a:r>
            <a:r>
              <a:rPr lang="en-US" dirty="0" err="1"/>
              <a:t>blockchain</a:t>
            </a:r>
            <a:r>
              <a:rPr lang="en-US" dirty="0"/>
              <a:t> information. This method ensures that all transactions are validated, and all valid transactions are added one by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4218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</TotalTime>
  <Words>162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Casper</vt:lpstr>
      <vt:lpstr>Karla</vt:lpstr>
      <vt:lpstr>King</vt:lpstr>
      <vt:lpstr>Raleway ExtraBold</vt:lpstr>
      <vt:lpstr>Times New Roman</vt:lpstr>
      <vt:lpstr>Tw Cen MT</vt:lpstr>
      <vt:lpstr>Wingdings</vt:lpstr>
      <vt:lpstr>Droplet</vt:lpstr>
      <vt:lpstr>PowerPoint Presentation</vt:lpstr>
      <vt:lpstr>Outline</vt:lpstr>
      <vt:lpstr>Definition</vt:lpstr>
      <vt:lpstr>Architecture of a block</vt:lpstr>
      <vt:lpstr>PowerPoint Presentation</vt:lpstr>
      <vt:lpstr>PowerPoint Presentation</vt:lpstr>
      <vt:lpstr>Let's breakdown the definition,</vt:lpstr>
      <vt:lpstr>Need of Blockchain</vt:lpstr>
      <vt:lpstr>PowerPoint Presentation</vt:lpstr>
      <vt:lpstr>Need for Distributed Record Keeping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23</cp:revision>
  <dcterms:created xsi:type="dcterms:W3CDTF">2022-02-07T08:01:57Z</dcterms:created>
  <dcterms:modified xsi:type="dcterms:W3CDTF">2023-07-27T07:12:55Z</dcterms:modified>
</cp:coreProperties>
</file>