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60" r:id="rId3"/>
    <p:sldId id="261" r:id="rId4"/>
    <p:sldId id="271" r:id="rId5"/>
    <p:sldId id="320" r:id="rId6"/>
    <p:sldId id="317" r:id="rId7"/>
    <p:sldId id="318" r:id="rId8"/>
    <p:sldId id="272" r:id="rId9"/>
    <p:sldId id="319" r:id="rId10"/>
    <p:sldId id="315" r:id="rId11"/>
    <p:sldId id="316" r:id="rId12"/>
    <p:sldId id="273" r:id="rId13"/>
    <p:sldId id="274" r:id="rId14"/>
    <p:sldId id="275" r:id="rId15"/>
    <p:sldId id="321" r:id="rId16"/>
    <p:sldId id="322" r:id="rId17"/>
    <p:sldId id="323"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69" d="100"/>
          <a:sy n="69"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61321" y="5441878"/>
            <a:ext cx="552796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t>Consensus Algorithm</a:t>
            </a:r>
            <a:endParaRPr lang="en-US" sz="1600"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Ankita Sharma</a:t>
            </a: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10988" y="5088418"/>
            <a:ext cx="1915845" cy="369332"/>
          </a:xfrm>
          <a:prstGeom prst="rect">
            <a:avLst/>
          </a:prstGeom>
          <a:noFill/>
        </p:spPr>
        <p:txBody>
          <a:bodyPr wrap="none" rtlCol="0">
            <a:spAutoFit/>
          </a:bodyPr>
          <a:lstStyle/>
          <a:p>
            <a:r>
              <a:rPr lang="en-US" b="1" dirty="0" smtClean="0"/>
              <a:t>Mapped with CO2</a:t>
            </a:r>
            <a:endParaRPr lang="en-IN" b="1" dirty="0"/>
          </a:p>
        </p:txBody>
      </p:sp>
    </p:spTree>
    <p:extLst>
      <p:ext uri="{BB962C8B-B14F-4D97-AF65-F5344CB8AC3E}">
        <p14:creationId xmlns:p14="http://schemas.microsoft.com/office/powerpoint/2010/main" val="297436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Delegated Proof </a:t>
            </a:r>
            <a:r>
              <a:rPr lang="en-IN" b="1" dirty="0"/>
              <a:t>of Stake (</a:t>
            </a:r>
            <a:r>
              <a:rPr lang="en-IN" b="1" dirty="0" err="1"/>
              <a:t>PoS</a:t>
            </a:r>
            <a:r>
              <a:rPr lang="en-IN" b="1"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Delegated proof of stake is a type of </a:t>
            </a:r>
            <a:r>
              <a:rPr lang="en-US" dirty="0" err="1"/>
              <a:t>blockchain</a:t>
            </a:r>
            <a:r>
              <a:rPr lang="en-US" dirty="0"/>
              <a:t> consensus protocol that allows users to spend their coins to vote for various delegates. </a:t>
            </a:r>
            <a:endParaRPr lang="en-US" dirty="0" smtClean="0"/>
          </a:p>
          <a:p>
            <a:r>
              <a:rPr lang="en-US" dirty="0"/>
              <a:t>Once these delegates have been elected, they’re able to make critical decisions that apply to the whole network. </a:t>
            </a:r>
            <a:endParaRPr lang="en-US" dirty="0" smtClean="0"/>
          </a:p>
          <a:p>
            <a:r>
              <a:rPr lang="en-US" dirty="0"/>
              <a:t>For instance, the elected delegates can set protocol rules or validate transactions</a:t>
            </a:r>
            <a:r>
              <a:rPr lang="en-US" dirty="0" smtClean="0"/>
              <a:t>.</a:t>
            </a:r>
          </a:p>
          <a:p>
            <a:r>
              <a:rPr lang="en-US" dirty="0" smtClean="0"/>
              <a:t>The most </a:t>
            </a:r>
            <a:r>
              <a:rPr lang="en-US" dirty="0"/>
              <a:t>effective consensus mechanism available, which has helped to ensure that </a:t>
            </a:r>
            <a:r>
              <a:rPr lang="en-US" dirty="0" err="1"/>
              <a:t>blockchain</a:t>
            </a:r>
            <a:r>
              <a:rPr lang="en-US" dirty="0"/>
              <a:t> protocol remains sustainable and scalable</a:t>
            </a:r>
            <a:r>
              <a:rPr lang="en-US" dirty="0" smtClean="0"/>
              <a:t>.</a:t>
            </a:r>
          </a:p>
          <a:p>
            <a:r>
              <a:rPr lang="en-US" dirty="0" smtClean="0"/>
              <a:t>This </a:t>
            </a:r>
            <a:r>
              <a:rPr lang="en-US" dirty="0"/>
              <a:t>stake consensus is able to eliminate the mining process that consumes so much energy with proof of work protocols.  </a:t>
            </a:r>
            <a:endParaRPr lang="en-US" dirty="0" smtClean="0"/>
          </a:p>
          <a:p>
            <a:r>
              <a:rPr lang="en-US" dirty="0"/>
              <a:t>Users must stake their coins in order to participate in the </a:t>
            </a:r>
            <a:r>
              <a:rPr lang="en-US" dirty="0" err="1" smtClean="0"/>
              <a:t>DPoS</a:t>
            </a:r>
            <a:r>
              <a:rPr lang="en-US" dirty="0" smtClean="0"/>
              <a:t> </a:t>
            </a:r>
            <a:r>
              <a:rPr lang="en-US" dirty="0"/>
              <a:t>consensus mechanism. </a:t>
            </a:r>
            <a:endParaRPr lang="en-IN" dirty="0"/>
          </a:p>
        </p:txBody>
      </p:sp>
    </p:spTree>
    <p:extLst>
      <p:ext uri="{BB962C8B-B14F-4D97-AF65-F5344CB8AC3E}">
        <p14:creationId xmlns:p14="http://schemas.microsoft.com/office/powerpoint/2010/main" val="119349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561320"/>
          </a:xfrm>
        </p:spPr>
        <p:txBody>
          <a:bodyPr>
            <a:normAutofit fontScale="92500" lnSpcReduction="20000"/>
          </a:bodyPr>
          <a:lstStyle/>
          <a:p>
            <a:r>
              <a:rPr lang="en-US" dirty="0"/>
              <a:t>The elected delegates are oftentimes referred to as </a:t>
            </a:r>
            <a:r>
              <a:rPr lang="en-US" b="1" dirty="0"/>
              <a:t>block producers or witnesses. </a:t>
            </a:r>
            <a:endParaRPr lang="en-US" b="1" dirty="0" smtClean="0"/>
          </a:p>
          <a:p>
            <a:r>
              <a:rPr lang="en-US" dirty="0" smtClean="0"/>
              <a:t>When </a:t>
            </a:r>
            <a:r>
              <a:rPr lang="en-US" dirty="0"/>
              <a:t>delegated proof of stake is used, it becomes possible to vote on delegates by pooling all of your coins into a centralized staking pool, after which you can link these coins to a specific delegate. </a:t>
            </a:r>
            <a:endParaRPr lang="en-US" dirty="0" smtClean="0"/>
          </a:p>
          <a:p>
            <a:r>
              <a:rPr lang="en-US" dirty="0" smtClean="0"/>
              <a:t>It’s </a:t>
            </a:r>
            <a:r>
              <a:rPr lang="en-US" dirty="0"/>
              <a:t>important to understand that your coins aren’t physically transferred from your wallet to any other when you link to a delegate</a:t>
            </a:r>
            <a:r>
              <a:rPr lang="en-US" dirty="0" smtClean="0"/>
              <a:t>.</a:t>
            </a:r>
          </a:p>
          <a:p>
            <a:r>
              <a:rPr lang="en-US" dirty="0"/>
              <a:t>This particular consensus algorithm is maintained with a unique election system that selects nodes who are able to verify blocks</a:t>
            </a:r>
            <a:r>
              <a:rPr lang="en-US" dirty="0" smtClean="0"/>
              <a:t>.</a:t>
            </a:r>
          </a:p>
          <a:p>
            <a:r>
              <a:rPr lang="en-US" dirty="0"/>
              <a:t>In the event that all transactions in a single block are </a:t>
            </a:r>
            <a:r>
              <a:rPr lang="en-US" dirty="0" smtClean="0"/>
              <a:t>verified, the </a:t>
            </a:r>
            <a:r>
              <a:rPr lang="en-US" dirty="0"/>
              <a:t>witnesses receive a special reward that can then be shared with every person who voted for that witness</a:t>
            </a:r>
            <a:r>
              <a:rPr lang="en-US" dirty="0" smtClean="0"/>
              <a:t>.</a:t>
            </a:r>
          </a:p>
          <a:p>
            <a:r>
              <a:rPr lang="en-US" dirty="0"/>
              <a:t>The total number of witnesses in a single server can range from 21 to 101.</a:t>
            </a:r>
            <a:endParaRPr lang="en-IN" dirty="0"/>
          </a:p>
        </p:txBody>
      </p:sp>
    </p:spTree>
    <p:extLst>
      <p:ext uri="{BB962C8B-B14F-4D97-AF65-F5344CB8AC3E}">
        <p14:creationId xmlns:p14="http://schemas.microsoft.com/office/powerpoint/2010/main" val="407820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Proof of Burn (</a:t>
            </a:r>
            <a:r>
              <a:rPr lang="en-IN" b="1" dirty="0" err="1"/>
              <a:t>PoB</a:t>
            </a:r>
            <a:r>
              <a:rPr lang="en-IN" b="1" dirty="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With </a:t>
            </a:r>
            <a:r>
              <a:rPr lang="en-US" dirty="0" err="1"/>
              <a:t>PoB</a:t>
            </a:r>
            <a:r>
              <a:rPr lang="en-US" dirty="0"/>
              <a:t>, instead of investing into expensive hardware equipment, validators ‘burn’ coins by sending them to an address from where they are irretrievable. </a:t>
            </a:r>
            <a:endParaRPr lang="en-US" dirty="0" smtClean="0"/>
          </a:p>
          <a:p>
            <a:r>
              <a:rPr lang="en-US" dirty="0" smtClean="0"/>
              <a:t>By </a:t>
            </a:r>
            <a:r>
              <a:rPr lang="en-US" dirty="0"/>
              <a:t>committing the coins to an unreachable address, validators earn a privilege to mine on the system based on a random selection process. </a:t>
            </a:r>
            <a:endParaRPr lang="en-US" dirty="0" smtClean="0"/>
          </a:p>
          <a:p>
            <a:r>
              <a:rPr lang="en-US" dirty="0" smtClean="0"/>
              <a:t>Thus</a:t>
            </a:r>
            <a:r>
              <a:rPr lang="en-US" dirty="0"/>
              <a:t>, burning coins here means that validators have a long-term commitment in exchange for their short-term loss</a:t>
            </a:r>
            <a:r>
              <a:rPr lang="en-US" dirty="0" smtClean="0"/>
              <a:t>.</a:t>
            </a:r>
          </a:p>
          <a:p>
            <a:r>
              <a:rPr lang="en-US" dirty="0" smtClean="0"/>
              <a:t>Depending </a:t>
            </a:r>
            <a:r>
              <a:rPr lang="en-US" dirty="0"/>
              <a:t>on how the </a:t>
            </a:r>
            <a:r>
              <a:rPr lang="en-US" dirty="0" err="1"/>
              <a:t>PoB</a:t>
            </a:r>
            <a:r>
              <a:rPr lang="en-US" dirty="0"/>
              <a:t> is implemented, miners may burn the native currency of the </a:t>
            </a:r>
            <a:r>
              <a:rPr lang="en-US" dirty="0" err="1"/>
              <a:t>Blockchain</a:t>
            </a:r>
            <a:r>
              <a:rPr lang="en-US" dirty="0"/>
              <a:t> application or the currency of an alternative chain, such as bitcoin. </a:t>
            </a:r>
            <a:endParaRPr lang="en-US" dirty="0" smtClean="0"/>
          </a:p>
          <a:p>
            <a:r>
              <a:rPr lang="en-US" dirty="0" smtClean="0"/>
              <a:t>The </a:t>
            </a:r>
            <a:r>
              <a:rPr lang="en-US" dirty="0"/>
              <a:t>more coins they burn, the better are their chances of being selected to mine the next block.</a:t>
            </a:r>
          </a:p>
          <a:p>
            <a:endParaRPr lang="en-IN" dirty="0"/>
          </a:p>
        </p:txBody>
      </p:sp>
    </p:spTree>
    <p:extLst>
      <p:ext uri="{BB962C8B-B14F-4D97-AF65-F5344CB8AC3E}">
        <p14:creationId xmlns:p14="http://schemas.microsoft.com/office/powerpoint/2010/main" val="296933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 of Capacity:</a:t>
            </a:r>
            <a:endParaRPr lang="en-IN" dirty="0"/>
          </a:p>
        </p:txBody>
      </p:sp>
      <p:sp>
        <p:nvSpPr>
          <p:cNvPr id="3" name="Content Placeholder 2"/>
          <p:cNvSpPr>
            <a:spLocks noGrp="1"/>
          </p:cNvSpPr>
          <p:nvPr>
            <p:ph idx="1"/>
          </p:nvPr>
        </p:nvSpPr>
        <p:spPr/>
        <p:txBody>
          <a:bodyPr/>
          <a:lstStyle/>
          <a:p>
            <a:pPr fontAlgn="base"/>
            <a:r>
              <a:rPr lang="en-US" dirty="0" smtClean="0"/>
              <a:t>In </a:t>
            </a:r>
            <a:r>
              <a:rPr lang="en-US" dirty="0"/>
              <a:t>the Proof of Capacity consensus, validators are supposed to invest their hard drive space instead of investing in expensive hardware or burning coins. </a:t>
            </a:r>
            <a:endParaRPr lang="en-US" dirty="0" smtClean="0"/>
          </a:p>
          <a:p>
            <a:pPr fontAlgn="base"/>
            <a:r>
              <a:rPr lang="en-US" dirty="0" smtClean="0"/>
              <a:t>The </a:t>
            </a:r>
            <a:r>
              <a:rPr lang="en-US" dirty="0"/>
              <a:t>more hard drive space validators have, the better are their chances of getting selected for mining the next block and earning the block reward.</a:t>
            </a:r>
          </a:p>
          <a:p>
            <a:pPr marL="0" indent="0" fontAlgn="base">
              <a:buNone/>
            </a:pPr>
            <a:r>
              <a:rPr lang="en-US" dirty="0"/>
              <a:t/>
            </a:r>
            <a:br>
              <a:rPr lang="en-US" dirty="0"/>
            </a:br>
            <a:endParaRPr lang="en-US" dirty="0"/>
          </a:p>
          <a:p>
            <a:endParaRPr lang="en-IN" dirty="0"/>
          </a:p>
        </p:txBody>
      </p:sp>
    </p:spTree>
    <p:extLst>
      <p:ext uri="{BB962C8B-B14F-4D97-AF65-F5344CB8AC3E}">
        <p14:creationId xmlns:p14="http://schemas.microsoft.com/office/powerpoint/2010/main" val="295179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 of Elapsed Time:</a:t>
            </a:r>
            <a:endParaRPr lang="en-IN" dirty="0"/>
          </a:p>
        </p:txBody>
      </p:sp>
      <p:sp>
        <p:nvSpPr>
          <p:cNvPr id="3" name="Content Placeholder 2"/>
          <p:cNvSpPr>
            <a:spLocks noGrp="1"/>
          </p:cNvSpPr>
          <p:nvPr>
            <p:ph idx="1"/>
          </p:nvPr>
        </p:nvSpPr>
        <p:spPr/>
        <p:txBody>
          <a:bodyPr>
            <a:normAutofit fontScale="77500" lnSpcReduction="20000"/>
          </a:bodyPr>
          <a:lstStyle/>
          <a:p>
            <a:r>
              <a:rPr lang="en-US" dirty="0" err="1" smtClean="0"/>
              <a:t>PoET</a:t>
            </a:r>
            <a:r>
              <a:rPr lang="en-US" dirty="0" smtClean="0"/>
              <a:t> </a:t>
            </a:r>
            <a:r>
              <a:rPr lang="en-US" dirty="0"/>
              <a:t>is one of the fairest consensus algorithms which chooses the next block using fair means only</a:t>
            </a:r>
            <a:r>
              <a:rPr lang="en-US" dirty="0" smtClean="0"/>
              <a:t>.</a:t>
            </a:r>
          </a:p>
          <a:p>
            <a:r>
              <a:rPr lang="en-US" dirty="0" smtClean="0"/>
              <a:t>It </a:t>
            </a:r>
            <a:r>
              <a:rPr lang="en-US" dirty="0"/>
              <a:t>is widely used in </a:t>
            </a:r>
            <a:r>
              <a:rPr lang="en-US" dirty="0" smtClean="0"/>
              <a:t>permissioned </a:t>
            </a:r>
            <a:r>
              <a:rPr lang="en-US" dirty="0" err="1"/>
              <a:t>Blockchain</a:t>
            </a:r>
            <a:r>
              <a:rPr lang="en-US" dirty="0"/>
              <a:t> networks. </a:t>
            </a:r>
            <a:endParaRPr lang="en-US" dirty="0" smtClean="0"/>
          </a:p>
          <a:p>
            <a:r>
              <a:rPr lang="en-US" dirty="0" smtClean="0"/>
              <a:t>In </a:t>
            </a:r>
            <a:r>
              <a:rPr lang="en-US" dirty="0"/>
              <a:t>this algorithm, every validator on the network gets a fair chance to create their own block. </a:t>
            </a:r>
            <a:endParaRPr lang="en-US" dirty="0" smtClean="0"/>
          </a:p>
          <a:p>
            <a:r>
              <a:rPr lang="en-US" dirty="0" smtClean="0"/>
              <a:t>All </a:t>
            </a:r>
            <a:r>
              <a:rPr lang="en-US" dirty="0"/>
              <a:t>the nodes do so by </a:t>
            </a:r>
            <a:r>
              <a:rPr lang="en-US" b="1" dirty="0"/>
              <a:t>waiting for random amount of time</a:t>
            </a:r>
            <a:r>
              <a:rPr lang="en-US" dirty="0"/>
              <a:t>, adding a proof of their wait in the block. </a:t>
            </a:r>
            <a:endParaRPr lang="en-US" dirty="0" smtClean="0"/>
          </a:p>
          <a:p>
            <a:r>
              <a:rPr lang="en-US" dirty="0" smtClean="0"/>
              <a:t>The </a:t>
            </a:r>
            <a:r>
              <a:rPr lang="en-US" dirty="0"/>
              <a:t>created blocks are broadcasted to the network for others consideration. </a:t>
            </a:r>
            <a:endParaRPr lang="en-US" dirty="0" smtClean="0"/>
          </a:p>
          <a:p>
            <a:r>
              <a:rPr lang="en-US" dirty="0"/>
              <a:t>The node with the </a:t>
            </a:r>
            <a:r>
              <a:rPr lang="en-US" b="1" dirty="0"/>
              <a:t>shortest wait time </a:t>
            </a:r>
            <a:r>
              <a:rPr lang="en-US" dirty="0"/>
              <a:t>will wake up first and win the block, thus being allowed to commit a new block to the </a:t>
            </a:r>
            <a:r>
              <a:rPr lang="en-US" dirty="0" err="1"/>
              <a:t>blockchain</a:t>
            </a:r>
            <a:r>
              <a:rPr lang="en-US" dirty="0"/>
              <a:t>.</a:t>
            </a:r>
          </a:p>
          <a:p>
            <a:r>
              <a:rPr lang="en-US" dirty="0" smtClean="0"/>
              <a:t>The </a:t>
            </a:r>
            <a:r>
              <a:rPr lang="en-US" dirty="0" err="1"/>
              <a:t>PoET</a:t>
            </a:r>
            <a:r>
              <a:rPr lang="en-US" dirty="0"/>
              <a:t> network consensus mechanism needs to ensure two crucial factors.</a:t>
            </a:r>
            <a:endParaRPr lang="en-US" dirty="0" smtClean="0"/>
          </a:p>
          <a:p>
            <a:r>
              <a:rPr lang="en-US" dirty="0" smtClean="0"/>
              <a:t>First</a:t>
            </a:r>
            <a:r>
              <a:rPr lang="en-US" dirty="0"/>
              <a:t>, it ensures that the participating nodes genuinely select a time that is indeed random and not a shorter duration chosen purposely by the participants to win. Second, it establishes that the winner has completed the waiting time.</a:t>
            </a:r>
          </a:p>
          <a:p>
            <a:endParaRPr lang="en-IN" dirty="0"/>
          </a:p>
        </p:txBody>
      </p:sp>
    </p:spTree>
    <p:extLst>
      <p:ext uri="{BB962C8B-B14F-4D97-AF65-F5344CB8AC3E}">
        <p14:creationId xmlns:p14="http://schemas.microsoft.com/office/powerpoint/2010/main" val="3893767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Proof of Authority</a:t>
            </a:r>
            <a:endParaRPr lang="en-IN" b="1" dirty="0"/>
          </a:p>
        </p:txBody>
      </p:sp>
      <p:sp>
        <p:nvSpPr>
          <p:cNvPr id="3" name="Content Placeholder 2"/>
          <p:cNvSpPr>
            <a:spLocks noGrp="1"/>
          </p:cNvSpPr>
          <p:nvPr>
            <p:ph idx="1"/>
          </p:nvPr>
        </p:nvSpPr>
        <p:spPr/>
        <p:txBody>
          <a:bodyPr>
            <a:normAutofit fontScale="85000" lnSpcReduction="20000"/>
          </a:bodyPr>
          <a:lstStyle/>
          <a:p>
            <a:r>
              <a:rPr lang="en-US" b="1" dirty="0"/>
              <a:t>Proof of authority</a:t>
            </a:r>
            <a:r>
              <a:rPr lang="en-US" dirty="0"/>
              <a:t> (</a:t>
            </a:r>
            <a:r>
              <a:rPr lang="en-US" b="1" dirty="0" err="1"/>
              <a:t>PoA</a:t>
            </a:r>
            <a:r>
              <a:rPr lang="en-US" dirty="0"/>
              <a:t>) is an algorithm used with </a:t>
            </a:r>
            <a:r>
              <a:rPr lang="en-US" dirty="0" err="1" smtClean="0"/>
              <a:t>blockchains</a:t>
            </a:r>
            <a:r>
              <a:rPr lang="en-US" dirty="0"/>
              <a:t> that delivers comparatively fast transactions through a consensus mechanism based on identity as a stake.</a:t>
            </a:r>
            <a:endParaRPr lang="en-US" dirty="0" smtClean="0"/>
          </a:p>
          <a:p>
            <a:r>
              <a:rPr lang="en-US" dirty="0" smtClean="0"/>
              <a:t>Unlike </a:t>
            </a:r>
            <a:r>
              <a:rPr lang="en-US" dirty="0" err="1"/>
              <a:t>permissionless</a:t>
            </a:r>
            <a:r>
              <a:rPr lang="en-US" dirty="0"/>
              <a:t> </a:t>
            </a:r>
            <a:r>
              <a:rPr lang="en-US" dirty="0" err="1"/>
              <a:t>blockchain</a:t>
            </a:r>
            <a:r>
              <a:rPr lang="en-US" dirty="0"/>
              <a:t> where anyone can become node, in permissioned </a:t>
            </a:r>
            <a:r>
              <a:rPr lang="en-US" dirty="0" err="1"/>
              <a:t>blockchain</a:t>
            </a:r>
            <a:r>
              <a:rPr lang="en-US" dirty="0"/>
              <a:t> all nodes are </a:t>
            </a:r>
            <a:r>
              <a:rPr lang="en-US" dirty="0" smtClean="0"/>
              <a:t>pre-selected</a:t>
            </a:r>
            <a:r>
              <a:rPr lang="en-US" dirty="0"/>
              <a:t> </a:t>
            </a:r>
            <a:endParaRPr lang="en-US" dirty="0" smtClean="0"/>
          </a:p>
          <a:p>
            <a:r>
              <a:rPr lang="en-US" dirty="0"/>
              <a:t>In </a:t>
            </a:r>
            <a:r>
              <a:rPr lang="en-US" dirty="0" err="1"/>
              <a:t>PoA</a:t>
            </a:r>
            <a:r>
              <a:rPr lang="en-US" dirty="0"/>
              <a:t>, rights to generate new blocks are awarded to nodes that have proven their authority to do so. </a:t>
            </a:r>
            <a:endParaRPr lang="en-US" dirty="0" smtClean="0"/>
          </a:p>
          <a:p>
            <a:r>
              <a:rPr lang="en-US" dirty="0" smtClean="0"/>
              <a:t>These </a:t>
            </a:r>
            <a:r>
              <a:rPr lang="en-US" dirty="0"/>
              <a:t>nodes are referred to as </a:t>
            </a:r>
            <a:r>
              <a:rPr lang="en-US" b="1" dirty="0"/>
              <a:t>“Validators”</a:t>
            </a:r>
            <a:r>
              <a:rPr lang="en-US" dirty="0"/>
              <a:t> and they run software allowing them to put transactions in blocks. </a:t>
            </a:r>
            <a:endParaRPr lang="en-US" dirty="0" smtClean="0"/>
          </a:p>
          <a:p>
            <a:r>
              <a:rPr lang="en-US" dirty="0" smtClean="0"/>
              <a:t>Process </a:t>
            </a:r>
            <a:r>
              <a:rPr lang="en-US" dirty="0"/>
              <a:t>is automated and does not require validators to be constantly monitoring their computers but does require maintaining the computer uncompromised. </a:t>
            </a:r>
            <a:endParaRPr lang="en-US" dirty="0" smtClean="0"/>
          </a:p>
          <a:p>
            <a:r>
              <a:rPr lang="en-US" dirty="0" err="1" smtClean="0"/>
              <a:t>PoA</a:t>
            </a:r>
            <a:r>
              <a:rPr lang="en-US" dirty="0" smtClean="0"/>
              <a:t> </a:t>
            </a:r>
            <a:r>
              <a:rPr lang="en-US" dirty="0"/>
              <a:t>is suited for both private networks and public networks, like POA Network, where trust is distributed.</a:t>
            </a:r>
          </a:p>
          <a:p>
            <a:endParaRPr lang="en-US" i="1" dirty="0" smtClean="0"/>
          </a:p>
        </p:txBody>
      </p:sp>
    </p:spTree>
    <p:extLst>
      <p:ext uri="{BB962C8B-B14F-4D97-AF65-F5344CB8AC3E}">
        <p14:creationId xmlns:p14="http://schemas.microsoft.com/office/powerpoint/2010/main" val="78458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gain </a:t>
            </a:r>
            <a:r>
              <a:rPr lang="en-US" dirty="0" smtClean="0"/>
              <a:t>this authority and a right to generate new blocks, a node must pass a preliminary authentication.</a:t>
            </a:r>
          </a:p>
          <a:p>
            <a:r>
              <a:rPr lang="en-US" dirty="0"/>
              <a:t>With </a:t>
            </a:r>
            <a:r>
              <a:rPr lang="en-US" dirty="0" err="1"/>
              <a:t>PoA</a:t>
            </a:r>
            <a:r>
              <a:rPr lang="en-US" dirty="0"/>
              <a:t>, individuals earn </a:t>
            </a:r>
            <a:r>
              <a:rPr lang="en-US" dirty="0" smtClean="0"/>
              <a:t>the </a:t>
            </a:r>
            <a:r>
              <a:rPr lang="en-US" dirty="0"/>
              <a:t>right to become validators, so there is an incentive to retain the position that they have gained. </a:t>
            </a:r>
            <a:endParaRPr lang="en-US" dirty="0" smtClean="0"/>
          </a:p>
          <a:p>
            <a:r>
              <a:rPr lang="en-US" dirty="0" smtClean="0"/>
              <a:t>By </a:t>
            </a:r>
            <a:r>
              <a:rPr lang="en-US" dirty="0"/>
              <a:t>attaching a reputation to identity, validators are incentivized to uphold the transaction process, as they do not wish to have their identities attached to a negative </a:t>
            </a:r>
            <a:r>
              <a:rPr lang="en-US" dirty="0" smtClean="0"/>
              <a:t>reputation.</a:t>
            </a:r>
            <a:endParaRPr lang="en-US" i="1" dirty="0" smtClean="0"/>
          </a:p>
          <a:p>
            <a:endParaRPr lang="en-IN" dirty="0"/>
          </a:p>
        </p:txBody>
      </p:sp>
    </p:spTree>
    <p:extLst>
      <p:ext uri="{BB962C8B-B14F-4D97-AF65-F5344CB8AC3E}">
        <p14:creationId xmlns:p14="http://schemas.microsoft.com/office/powerpoint/2010/main" val="158367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Advantages of </a:t>
            </a:r>
            <a:r>
              <a:rPr lang="en-US" b="1" dirty="0" err="1"/>
              <a:t>PoA</a:t>
            </a:r>
            <a:r>
              <a:rPr lang="en-US" b="1" dirty="0"/>
              <a:t> consensus :</a:t>
            </a:r>
            <a:endParaRPr lang="en-US" dirty="0"/>
          </a:p>
          <a:p>
            <a:pPr fontAlgn="base"/>
            <a:r>
              <a:rPr lang="en-US" dirty="0"/>
              <a:t>High risk tolerance as long as 51% of the nodes are not acting maliciously.</a:t>
            </a:r>
          </a:p>
          <a:p>
            <a:pPr fontAlgn="base"/>
            <a:r>
              <a:rPr lang="en-US" dirty="0"/>
              <a:t>Interval of time at which new blocks are generated is predictable. For </a:t>
            </a:r>
            <a:r>
              <a:rPr lang="en-US" dirty="0" err="1"/>
              <a:t>PoW</a:t>
            </a:r>
            <a:r>
              <a:rPr lang="en-US" dirty="0"/>
              <a:t> and </a:t>
            </a:r>
            <a:r>
              <a:rPr lang="en-US" dirty="0" err="1"/>
              <a:t>PoS</a:t>
            </a:r>
            <a:r>
              <a:rPr lang="en-US" dirty="0"/>
              <a:t> consensuses, this time varies.</a:t>
            </a:r>
          </a:p>
          <a:p>
            <a:pPr fontAlgn="base"/>
            <a:r>
              <a:rPr lang="en-US" dirty="0"/>
              <a:t>High transaction rate.</a:t>
            </a:r>
          </a:p>
          <a:p>
            <a:pPr fontAlgn="base"/>
            <a:r>
              <a:rPr lang="en-US" dirty="0"/>
              <a:t>Far more sustainable than algorithms like Proof of Work which require computational power.</a:t>
            </a:r>
          </a:p>
          <a:p>
            <a:endParaRPr lang="en-IN" dirty="0"/>
          </a:p>
        </p:txBody>
      </p:sp>
    </p:spTree>
    <p:extLst>
      <p:ext uri="{BB962C8B-B14F-4D97-AF65-F5344CB8AC3E}">
        <p14:creationId xmlns:p14="http://schemas.microsoft.com/office/powerpoint/2010/main" val="421957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Limitations :</a:t>
            </a:r>
            <a:endParaRPr lang="en-US" dirty="0"/>
          </a:p>
          <a:p>
            <a:pPr fontAlgn="base"/>
            <a:r>
              <a:rPr lang="en-US" dirty="0" err="1"/>
              <a:t>PoA</a:t>
            </a:r>
            <a:r>
              <a:rPr lang="en-US" dirty="0"/>
              <a:t> is not decentralized but is just an effort to make centralized systems more efficient.</a:t>
            </a:r>
          </a:p>
          <a:p>
            <a:pPr fontAlgn="base"/>
            <a:r>
              <a:rPr lang="en-US" dirty="0" err="1"/>
              <a:t>PoA</a:t>
            </a:r>
            <a:r>
              <a:rPr lang="en-US" dirty="0"/>
              <a:t> validators are visible to anyone. Knowing validators identities could potentially lead to third-party manipulation.</a:t>
            </a:r>
          </a:p>
          <a:p>
            <a:endParaRPr lang="en-IN" dirty="0"/>
          </a:p>
        </p:txBody>
      </p:sp>
    </p:spTree>
    <p:extLst>
      <p:ext uri="{BB962C8B-B14F-4D97-AF65-F5344CB8AC3E}">
        <p14:creationId xmlns:p14="http://schemas.microsoft.com/office/powerpoint/2010/main" val="357199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Consensus Algorithm</a:t>
            </a:r>
            <a:endParaRPr lang="en-IN" dirty="0"/>
          </a:p>
        </p:txBody>
      </p:sp>
      <p:sp>
        <p:nvSpPr>
          <p:cNvPr id="3" name="Content Placeholder 2"/>
          <p:cNvSpPr>
            <a:spLocks noGrp="1"/>
          </p:cNvSpPr>
          <p:nvPr>
            <p:ph idx="1"/>
          </p:nvPr>
        </p:nvSpPr>
        <p:spPr/>
        <p:txBody>
          <a:bodyPr/>
          <a:lstStyle/>
          <a:p>
            <a:r>
              <a:rPr lang="en-US" dirty="0"/>
              <a:t>A consensus algorithm is a procedure through which all the peers of the </a:t>
            </a:r>
            <a:r>
              <a:rPr lang="en-US" dirty="0" err="1"/>
              <a:t>Blockchain</a:t>
            </a:r>
            <a:r>
              <a:rPr lang="en-US" dirty="0"/>
              <a:t> network reach a </a:t>
            </a:r>
            <a:r>
              <a:rPr lang="en-US" b="1" dirty="0"/>
              <a:t>common agreement</a:t>
            </a:r>
            <a:r>
              <a:rPr lang="en-US" dirty="0"/>
              <a:t> about the present state of the distributed ledger</a:t>
            </a:r>
            <a:r>
              <a:rPr lang="en-US" dirty="0" smtClean="0"/>
              <a:t>.</a:t>
            </a:r>
          </a:p>
          <a:p>
            <a:r>
              <a:rPr lang="en-US" dirty="0"/>
              <a:t>In this way, consensus algorithms achieve reliability in the </a:t>
            </a:r>
            <a:r>
              <a:rPr lang="en-US" dirty="0" err="1"/>
              <a:t>Blockchain</a:t>
            </a:r>
            <a:r>
              <a:rPr lang="en-US" dirty="0"/>
              <a:t> network and establish trust between unknown peers in a distributed computing environment. </a:t>
            </a:r>
            <a:endParaRPr lang="en-US" dirty="0" smtClean="0"/>
          </a:p>
          <a:p>
            <a:r>
              <a:rPr lang="en-US" dirty="0"/>
              <a:t> </a:t>
            </a:r>
            <a:r>
              <a:rPr lang="en-US" dirty="0" smtClean="0"/>
              <a:t>The </a:t>
            </a:r>
            <a:r>
              <a:rPr lang="en-US" dirty="0"/>
              <a:t>consensus protocol makes sure that every new block that is added to the </a:t>
            </a:r>
            <a:r>
              <a:rPr lang="en-US" dirty="0" err="1"/>
              <a:t>Blockchain</a:t>
            </a:r>
            <a:r>
              <a:rPr lang="en-US" dirty="0"/>
              <a:t> is the one and only version of the truth that is agreed upon by all the nodes in the </a:t>
            </a:r>
            <a:r>
              <a:rPr lang="en-US" dirty="0" err="1" smtClean="0"/>
              <a:t>Blockchain</a:t>
            </a:r>
            <a:r>
              <a:rPr lang="en-US" dirty="0" smtClean="0"/>
              <a:t>.</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105169" cy="1237524"/>
          </a:xfrm>
          <a:prstGeom prst="rect">
            <a:avLst/>
          </a:prstGeom>
        </p:spPr>
      </p:pic>
    </p:spTree>
    <p:extLst>
      <p:ext uri="{BB962C8B-B14F-4D97-AF65-F5344CB8AC3E}">
        <p14:creationId xmlns:p14="http://schemas.microsoft.com/office/powerpoint/2010/main" val="265812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err="1"/>
              <a:t>Blockchain</a:t>
            </a:r>
            <a:r>
              <a:rPr lang="en-US" dirty="0"/>
              <a:t> consensus protocol consists of some specific objectives such as coming to an agreement, collaboration, co-operation, equal rights to every node, and mandatory participation of each node in the consensus process. </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Tree>
    <p:extLst>
      <p:ext uri="{BB962C8B-B14F-4D97-AF65-F5344CB8AC3E}">
        <p14:creationId xmlns:p14="http://schemas.microsoft.com/office/powerpoint/2010/main" val="49289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V</a:t>
            </a:r>
            <a:r>
              <a:rPr lang="en-IN" dirty="0" smtClean="0"/>
              <a:t>arious </a:t>
            </a:r>
            <a:r>
              <a:rPr lang="en-IN" dirty="0"/>
              <a:t>C</a:t>
            </a:r>
            <a:r>
              <a:rPr lang="en-IN" dirty="0" smtClean="0"/>
              <a:t>onsensus </a:t>
            </a:r>
            <a:r>
              <a:rPr lang="en-IN" dirty="0"/>
              <a:t>algorithms </a:t>
            </a:r>
          </a:p>
        </p:txBody>
      </p:sp>
      <p:sp>
        <p:nvSpPr>
          <p:cNvPr id="3" name="Content Placeholder 2"/>
          <p:cNvSpPr>
            <a:spLocks noGrp="1"/>
          </p:cNvSpPr>
          <p:nvPr>
            <p:ph idx="1"/>
          </p:nvPr>
        </p:nvSpPr>
        <p:spPr/>
        <p:txBody>
          <a:bodyPr>
            <a:normAutofit fontScale="92500" lnSpcReduction="20000"/>
          </a:bodyPr>
          <a:lstStyle/>
          <a:p>
            <a:r>
              <a:rPr lang="en-IN" b="1" dirty="0"/>
              <a:t>Proof of Work (</a:t>
            </a:r>
            <a:r>
              <a:rPr lang="en-IN" b="1" dirty="0" err="1"/>
              <a:t>PoW</a:t>
            </a:r>
            <a:r>
              <a:rPr lang="en-IN" b="1" dirty="0" smtClean="0"/>
              <a:t>):</a:t>
            </a:r>
          </a:p>
          <a:p>
            <a:r>
              <a:rPr lang="en-US" dirty="0"/>
              <a:t>This consensus algorithm is used to select a miner for the next block generation. Bitcoin uses this </a:t>
            </a:r>
            <a:r>
              <a:rPr lang="en-US" dirty="0" err="1"/>
              <a:t>PoW</a:t>
            </a:r>
            <a:r>
              <a:rPr lang="en-US" dirty="0"/>
              <a:t> consensus algorithm. </a:t>
            </a:r>
            <a:endParaRPr lang="en-US" dirty="0" smtClean="0"/>
          </a:p>
          <a:p>
            <a:r>
              <a:rPr lang="en-US" dirty="0" smtClean="0"/>
              <a:t>The </a:t>
            </a:r>
            <a:r>
              <a:rPr lang="en-US" dirty="0"/>
              <a:t>central idea behind this algorithm is to solve a complex </a:t>
            </a:r>
            <a:r>
              <a:rPr lang="en-US" b="1" dirty="0"/>
              <a:t>mathematical puzzle</a:t>
            </a:r>
            <a:r>
              <a:rPr lang="en-US" dirty="0"/>
              <a:t> and easily give out a solution. </a:t>
            </a:r>
            <a:endParaRPr lang="en-US" dirty="0" smtClean="0"/>
          </a:p>
          <a:p>
            <a:r>
              <a:rPr lang="en-US" dirty="0" smtClean="0"/>
              <a:t>This </a:t>
            </a:r>
            <a:r>
              <a:rPr lang="en-US" dirty="0"/>
              <a:t>mathematical puzzle requires a lot of computational power and thus, the node who solves the puzzle as soon as possible gets to </a:t>
            </a:r>
            <a:r>
              <a:rPr lang="en-US" dirty="0" smtClean="0"/>
              <a:t>add block to </a:t>
            </a:r>
            <a:r>
              <a:rPr lang="en-US" dirty="0" err="1" smtClean="0"/>
              <a:t>blockchain</a:t>
            </a:r>
            <a:r>
              <a:rPr lang="en-US" dirty="0" smtClean="0"/>
              <a:t>.</a:t>
            </a:r>
            <a:r>
              <a:rPr lang="en-US" dirty="0"/>
              <a:t> </a:t>
            </a:r>
            <a:endParaRPr lang="en-US" dirty="0" smtClean="0"/>
          </a:p>
          <a:p>
            <a:r>
              <a:rPr lang="en-US" dirty="0" smtClean="0"/>
              <a:t>Miners have to find the </a:t>
            </a:r>
            <a:r>
              <a:rPr lang="en-US" b="1" dirty="0" smtClean="0"/>
              <a:t>nonce(number used once)</a:t>
            </a:r>
            <a:r>
              <a:rPr lang="en-US" dirty="0" smtClean="0"/>
              <a:t> that will generate the desired hash value.</a:t>
            </a:r>
          </a:p>
          <a:p>
            <a:r>
              <a:rPr lang="en-US" dirty="0"/>
              <a:t>Once a valid hash is </a:t>
            </a:r>
            <a:r>
              <a:rPr lang="en-US" dirty="0" smtClean="0"/>
              <a:t>found that is below the target hash value, </a:t>
            </a:r>
            <a:r>
              <a:rPr lang="en-US" dirty="0"/>
              <a:t>it is broadcast to the </a:t>
            </a:r>
            <a:r>
              <a:rPr lang="en-US" dirty="0" smtClean="0"/>
              <a:t>network for verification, </a:t>
            </a:r>
            <a:r>
              <a:rPr lang="en-US" dirty="0"/>
              <a:t>and the block is added to the </a:t>
            </a:r>
            <a:r>
              <a:rPr lang="en-US" dirty="0" err="1"/>
              <a:t>blockchain</a:t>
            </a:r>
            <a:r>
              <a:rPr lang="en-US" dirty="0"/>
              <a:t>.</a:t>
            </a:r>
            <a:endParaRPr lang="en-US" dirty="0" smtClean="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7672"/>
            <a:ext cx="2928186" cy="1166990"/>
          </a:xfrm>
          <a:prstGeom prst="rect">
            <a:avLst/>
          </a:prstGeom>
        </p:spPr>
      </p:pic>
    </p:spTree>
    <p:extLst>
      <p:ext uri="{BB962C8B-B14F-4D97-AF65-F5344CB8AC3E}">
        <p14:creationId xmlns:p14="http://schemas.microsoft.com/office/powerpoint/2010/main" val="340937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825625"/>
            <a:ext cx="12192000" cy="4351338"/>
          </a:xfrm>
        </p:spPr>
        <p:txBody>
          <a:bodyPr/>
          <a:lstStyle/>
          <a:p>
            <a:r>
              <a:rPr lang="en-US" b="1" dirty="0" smtClean="0"/>
              <a:t>Solving the Puzzle</a:t>
            </a:r>
          </a:p>
          <a:p>
            <a:r>
              <a:rPr lang="en-US" dirty="0" smtClean="0"/>
              <a:t>SHA-256(DATA + Nonce(?))  = Hash &lt; (Target hash value )+ </a:t>
            </a:r>
            <a:r>
              <a:rPr lang="en-US" dirty="0"/>
              <a:t>hash value starts with 5 leading zeros</a:t>
            </a:r>
            <a:endParaRPr lang="en-US" dirty="0" smtClean="0"/>
          </a:p>
          <a:p>
            <a:endParaRPr lang="en-US" dirty="0"/>
          </a:p>
          <a:p>
            <a:r>
              <a:rPr lang="en-US" b="1" dirty="0" smtClean="0"/>
              <a:t>Verification of Puzzle</a:t>
            </a:r>
          </a:p>
          <a:p>
            <a:endParaRPr lang="en-US" dirty="0" smtClean="0"/>
          </a:p>
          <a:p>
            <a:r>
              <a:rPr lang="en-US" dirty="0" smtClean="0"/>
              <a:t>Puzzle should be difficult to solve but easy to verify</a:t>
            </a:r>
          </a:p>
          <a:p>
            <a:r>
              <a:rPr lang="en-US" dirty="0" smtClean="0"/>
              <a:t>SHA(DATA+100) = ?</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Tree>
    <p:extLst>
      <p:ext uri="{BB962C8B-B14F-4D97-AF65-F5344CB8AC3E}">
        <p14:creationId xmlns:p14="http://schemas.microsoft.com/office/powerpoint/2010/main" val="290567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Proof of </a:t>
            </a:r>
            <a:r>
              <a:rPr lang="en-US" dirty="0" smtClean="0"/>
              <a:t>work(</a:t>
            </a:r>
            <a:r>
              <a:rPr lang="en-US" dirty="0" err="1" smtClean="0"/>
              <a:t>PoW</a:t>
            </a:r>
            <a:r>
              <a:rPr lang="en-US" dirty="0" smtClean="0"/>
              <a:t>) </a:t>
            </a:r>
            <a:r>
              <a:rPr lang="en-US" dirty="0"/>
              <a:t>at scale requires </a:t>
            </a:r>
            <a:r>
              <a:rPr lang="en-US" b="1" dirty="0"/>
              <a:t>huge amounts of energy</a:t>
            </a:r>
            <a:r>
              <a:rPr lang="en-US" dirty="0"/>
              <a:t>, which only increases as more miners join the network</a:t>
            </a:r>
            <a:r>
              <a:rPr lang="en-US" dirty="0" smtClean="0"/>
              <a:t>.</a:t>
            </a:r>
          </a:p>
          <a:p>
            <a:r>
              <a:rPr lang="en-US" dirty="0"/>
              <a:t>On average, someone will generate acceptable proof of work every ten </a:t>
            </a:r>
            <a:r>
              <a:rPr lang="en-US" dirty="0" smtClean="0"/>
              <a:t>minutes.</a:t>
            </a:r>
          </a:p>
          <a:p>
            <a:r>
              <a:rPr lang="en-US" dirty="0" err="1"/>
              <a:t>PoW</a:t>
            </a:r>
            <a:r>
              <a:rPr lang="en-US" dirty="0"/>
              <a:t> requires nodes on a network to provide evidence that they have expended computational power (i.e. work) in order to achieve consensus in a decentralized manner and to prevent bad actors from overtaking the network.</a:t>
            </a:r>
          </a:p>
          <a:p>
            <a:endParaRPr lang="en-IN" dirty="0"/>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Tree>
    <p:extLst>
      <p:ext uri="{BB962C8B-B14F-4D97-AF65-F5344CB8AC3E}">
        <p14:creationId xmlns:p14="http://schemas.microsoft.com/office/powerpoint/2010/main" val="196838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the proof-of-work model </a:t>
            </a:r>
            <a:r>
              <a:rPr lang="en-US" b="1" dirty="0" smtClean="0"/>
              <a:t>works</a:t>
            </a:r>
            <a:endParaRPr lang="en-IN" dirty="0"/>
          </a:p>
        </p:txBody>
      </p:sp>
      <p:sp>
        <p:nvSpPr>
          <p:cNvPr id="3" name="Content Placeholder 2"/>
          <p:cNvSpPr>
            <a:spLocks noGrp="1"/>
          </p:cNvSpPr>
          <p:nvPr>
            <p:ph idx="1"/>
          </p:nvPr>
        </p:nvSpPr>
        <p:spPr/>
        <p:txBody>
          <a:bodyPr>
            <a:normAutofit lnSpcReduction="10000"/>
          </a:bodyPr>
          <a:lstStyle/>
          <a:p>
            <a:r>
              <a:rPr lang="en-US" dirty="0"/>
              <a:t>With proof-of-work cryptocurrencies, each block of transactions has a specific hash. For the block to be confirmed, a crypto miner must generate a target hash that's less than or equal to that of the block</a:t>
            </a:r>
            <a:r>
              <a:rPr lang="en-US" dirty="0" smtClean="0"/>
              <a:t>.</a:t>
            </a:r>
          </a:p>
          <a:p>
            <a:r>
              <a:rPr lang="en-US" dirty="0"/>
              <a:t>The aim is to be the first miner with the target hash because that miner is the one who can update the </a:t>
            </a:r>
            <a:r>
              <a:rPr lang="en-US" dirty="0" err="1"/>
              <a:t>blockchain</a:t>
            </a:r>
            <a:r>
              <a:rPr lang="en-US" dirty="0"/>
              <a:t> and receive crypto rewards</a:t>
            </a:r>
            <a:r>
              <a:rPr lang="en-US" dirty="0" smtClean="0"/>
              <a:t>.</a:t>
            </a:r>
          </a:p>
          <a:p>
            <a:r>
              <a:rPr lang="en-US" dirty="0"/>
              <a:t>The reason proof of work in cryptocurrency works well is because finding the target hash is difficult but verifying it isn't. The process is difficult enough to prevent the manipulation of transaction records. At the same time, once a target hash is found, it's easy for other miners to check it.</a:t>
            </a:r>
            <a:endParaRPr lang="en-IN" dirty="0"/>
          </a:p>
        </p:txBody>
      </p:sp>
    </p:spTree>
    <p:extLst>
      <p:ext uri="{BB962C8B-B14F-4D97-AF65-F5344CB8AC3E}">
        <p14:creationId xmlns:p14="http://schemas.microsoft.com/office/powerpoint/2010/main" val="39991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Proof of Stake (</a:t>
            </a:r>
            <a:r>
              <a:rPr lang="en-IN" b="1" dirty="0" err="1"/>
              <a:t>PoS</a:t>
            </a:r>
            <a:r>
              <a:rPr lang="en-IN" b="1" dirty="0" smtClean="0"/>
              <a:t>)</a:t>
            </a:r>
            <a:endParaRPr lang="en-IN" b="1"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this type of consensus algorithm, instead of investing in expensive hardware to solve a complex puzzle, validators invest in the coins of the system by locking up some of their coins as stake</a:t>
            </a:r>
            <a:r>
              <a:rPr lang="en-US" dirty="0" smtClean="0"/>
              <a:t>.</a:t>
            </a:r>
          </a:p>
          <a:p>
            <a:r>
              <a:rPr lang="en-US" dirty="0"/>
              <a:t>After that, all the </a:t>
            </a:r>
            <a:r>
              <a:rPr lang="en-US" b="1" dirty="0"/>
              <a:t>validators</a:t>
            </a:r>
            <a:r>
              <a:rPr lang="en-US" dirty="0"/>
              <a:t> will start validating the blocks</a:t>
            </a:r>
            <a:r>
              <a:rPr lang="en-US" dirty="0" smtClean="0"/>
              <a:t>.</a:t>
            </a:r>
          </a:p>
          <a:p>
            <a:r>
              <a:rPr lang="en-US" dirty="0"/>
              <a:t>Based on the actual blocks added in the </a:t>
            </a:r>
            <a:r>
              <a:rPr lang="en-US" dirty="0" err="1"/>
              <a:t>Blockchain</a:t>
            </a:r>
            <a:r>
              <a:rPr lang="en-US" dirty="0"/>
              <a:t>, all the validators get a reward proportionate to their bets and their stake increase accordingly</a:t>
            </a:r>
            <a:r>
              <a:rPr lang="en-US" dirty="0" smtClean="0"/>
              <a:t>.</a:t>
            </a:r>
          </a:p>
          <a:p>
            <a:r>
              <a:rPr lang="en-US" dirty="0"/>
              <a:t>In the end, a validator is chosen to generate a new block based on their economic stake in the network. </a:t>
            </a:r>
            <a:endParaRPr lang="en-US" dirty="0" smtClean="0"/>
          </a:p>
          <a:p>
            <a:r>
              <a:rPr lang="en-US" dirty="0" smtClean="0"/>
              <a:t>Thus</a:t>
            </a:r>
            <a:r>
              <a:rPr lang="en-US" dirty="0"/>
              <a:t>, </a:t>
            </a:r>
            <a:r>
              <a:rPr lang="en-US" dirty="0" err="1"/>
              <a:t>PoS</a:t>
            </a:r>
            <a:r>
              <a:rPr lang="en-US" dirty="0"/>
              <a:t> encourages validators through an incentive mechanism to reach to an agreement</a:t>
            </a:r>
            <a:r>
              <a:rPr lang="en-US" dirty="0" smtClean="0"/>
              <a:t>.</a:t>
            </a:r>
          </a:p>
          <a:p>
            <a:r>
              <a:rPr lang="en-US" dirty="0"/>
              <a:t>P</a:t>
            </a:r>
            <a:r>
              <a:rPr lang="en-US" dirty="0" smtClean="0"/>
              <a:t>roof </a:t>
            </a:r>
            <a:r>
              <a:rPr lang="en-US" dirty="0"/>
              <a:t>of stake is much more </a:t>
            </a:r>
            <a:r>
              <a:rPr lang="en-US" u="sng" dirty="0" smtClean="0"/>
              <a:t>energy-efficient.</a:t>
            </a:r>
            <a:endParaRPr lang="en-IN" dirty="0"/>
          </a:p>
        </p:txBody>
      </p:sp>
    </p:spTree>
    <p:extLst>
      <p:ext uri="{BB962C8B-B14F-4D97-AF65-F5344CB8AC3E}">
        <p14:creationId xmlns:p14="http://schemas.microsoft.com/office/powerpoint/2010/main" val="121224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proof of stake work</a:t>
            </a:r>
            <a:r>
              <a:rPr lang="en-US" b="1"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proof-of-stake model allows owners of a cryptocurrency to stake </a:t>
            </a:r>
            <a:r>
              <a:rPr lang="en-US" dirty="0" smtClean="0"/>
              <a:t>coins.</a:t>
            </a:r>
          </a:p>
          <a:p>
            <a:r>
              <a:rPr lang="en-US" u="sng" dirty="0"/>
              <a:t>Staking</a:t>
            </a:r>
            <a:r>
              <a:rPr lang="en-US" dirty="0"/>
              <a:t> is when you pledge your coins to be used for verifying transactions. </a:t>
            </a:r>
            <a:endParaRPr lang="en-US" dirty="0" smtClean="0"/>
          </a:p>
          <a:p>
            <a:r>
              <a:rPr lang="en-US" dirty="0" smtClean="0"/>
              <a:t>Your </a:t>
            </a:r>
            <a:r>
              <a:rPr lang="en-US" dirty="0"/>
              <a:t>coins are locked up while you stake </a:t>
            </a:r>
            <a:r>
              <a:rPr lang="en-US" dirty="0" smtClean="0"/>
              <a:t>them.</a:t>
            </a:r>
          </a:p>
          <a:p>
            <a:r>
              <a:rPr lang="en-US" dirty="0"/>
              <a:t>When a block of transactions is ready to be processed, the cryptocurrency's proof-of-stake protocol will choose a validator node to review the block. </a:t>
            </a:r>
            <a:endParaRPr lang="en-US" dirty="0" smtClean="0"/>
          </a:p>
          <a:p>
            <a:r>
              <a:rPr lang="en-US" dirty="0"/>
              <a:t>The validator checks if the transactions in the block are accurate. If so, they add the block to the </a:t>
            </a:r>
            <a:r>
              <a:rPr lang="en-US" u="sng" dirty="0" smtClean="0"/>
              <a:t>block chain</a:t>
            </a:r>
            <a:r>
              <a:rPr lang="en-US" dirty="0"/>
              <a:t> and receive crypto rewards for their contribution</a:t>
            </a:r>
            <a:r>
              <a:rPr lang="en-US" dirty="0" smtClean="0"/>
              <a:t>.</a:t>
            </a:r>
          </a:p>
          <a:p>
            <a:r>
              <a:rPr lang="en-US" dirty="0"/>
              <a:t>However, if a validator proposes adding a block with inaccurate information, they lose some of their staked holdings as a penalty</a:t>
            </a:r>
            <a:r>
              <a:rPr lang="en-US" dirty="0" smtClean="0"/>
              <a:t>.</a:t>
            </a:r>
          </a:p>
          <a:p>
            <a:r>
              <a:rPr lang="en-US" b="1" dirty="0" err="1" smtClean="0"/>
              <a:t>Cardano</a:t>
            </a:r>
            <a:r>
              <a:rPr lang="en-US" dirty="0" err="1" smtClean="0"/>
              <a:t>a</a:t>
            </a:r>
            <a:r>
              <a:rPr lang="en-US" dirty="0" smtClean="0"/>
              <a:t> </a:t>
            </a:r>
            <a:r>
              <a:rPr lang="en-US" dirty="0"/>
              <a:t>major cryptocurrency that uses proof of stake.</a:t>
            </a:r>
            <a:endParaRPr lang="en-IN" dirty="0"/>
          </a:p>
        </p:txBody>
      </p:sp>
    </p:spTree>
    <p:extLst>
      <p:ext uri="{BB962C8B-B14F-4D97-AF65-F5344CB8AC3E}">
        <p14:creationId xmlns:p14="http://schemas.microsoft.com/office/powerpoint/2010/main" val="36105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1273</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Consensus Algorithm</vt:lpstr>
      <vt:lpstr>PowerPoint Presentation</vt:lpstr>
      <vt:lpstr>Various Consensus algorithms </vt:lpstr>
      <vt:lpstr>PowerPoint Presentation</vt:lpstr>
      <vt:lpstr>PowerPoint Presentation</vt:lpstr>
      <vt:lpstr>How the proof-of-work model works</vt:lpstr>
      <vt:lpstr>Proof of Stake (PoS)</vt:lpstr>
      <vt:lpstr>How does proof of stake work?</vt:lpstr>
      <vt:lpstr>Delegated Proof of Stake (PoS):</vt:lpstr>
      <vt:lpstr>PowerPoint Presentation</vt:lpstr>
      <vt:lpstr>Proof of Burn (PoB):</vt:lpstr>
      <vt:lpstr>Proof of Capacity:</vt:lpstr>
      <vt:lpstr>Proof of Elapsed Time:</vt:lpstr>
      <vt:lpstr>Proof of Authority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119</cp:revision>
  <dcterms:created xsi:type="dcterms:W3CDTF">2022-01-03T03:50:50Z</dcterms:created>
  <dcterms:modified xsi:type="dcterms:W3CDTF">2023-07-27T07:20:44Z</dcterms:modified>
</cp:coreProperties>
</file>