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64" r:id="rId2"/>
    <p:sldId id="256" r:id="rId3"/>
    <p:sldId id="257" r:id="rId4"/>
    <p:sldId id="265" r:id="rId5"/>
    <p:sldId id="266" r:id="rId6"/>
    <p:sldId id="267" r:id="rId7"/>
    <p:sldId id="268" r:id="rId8"/>
    <p:sldId id="269" r:id="rId9"/>
    <p:sldId id="27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F95D356-B740-4B6E-83DA-02C16822F45D}" type="datetimeFigureOut">
              <a:rPr lang="en-US" smtClean="0"/>
              <a:t>2/3/2024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CB0DE02-5114-4139-8FC9-4CD4FE22255D}"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95D356-B740-4B6E-83DA-02C16822F45D}"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95D356-B740-4B6E-83DA-02C16822F45D}"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F95D356-B740-4B6E-83DA-02C16822F45D}"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0DE02-5114-4139-8FC9-4CD4FE22255D}"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F95D356-B740-4B6E-83DA-02C16822F45D}" type="datetimeFigureOut">
              <a:rPr lang="en-US" smtClean="0"/>
              <a:t>2/3/2024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CB0DE02-5114-4139-8FC9-4CD4FE22255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F95D356-B740-4B6E-83DA-02C16822F45D}"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0DE02-5114-4139-8FC9-4CD4FE22255D}"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F95D356-B740-4B6E-83DA-02C16822F45D}" type="datetimeFigureOut">
              <a:rPr lang="en-US" smtClean="0"/>
              <a:t>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B0DE02-5114-4139-8FC9-4CD4FE22255D}"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F95D356-B740-4B6E-83DA-02C16822F45D}" type="datetimeFigureOut">
              <a:rPr lang="en-US" smtClean="0"/>
              <a:t>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5D356-B740-4B6E-83DA-02C16822F45D}" type="datetimeFigureOut">
              <a:rPr lang="en-US" smtClean="0"/>
              <a:t>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B0DE02-5114-4139-8FC9-4CD4FE22255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F95D356-B740-4B6E-83DA-02C16822F45D}"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0DE02-5114-4139-8FC9-4CD4FE22255D}"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F95D356-B740-4B6E-83DA-02C16822F45D}" type="datetimeFigureOut">
              <a:rPr lang="en-US" smtClean="0"/>
              <a:t>2/3/2024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CB0DE02-5114-4139-8FC9-4CD4FE22255D}"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F95D356-B740-4B6E-83DA-02C16822F45D}" type="datetimeFigureOut">
              <a:rPr lang="en-US" smtClean="0"/>
              <a:t>2/3/2024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CB0DE02-5114-4139-8FC9-4CD4FE22255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447800"/>
            <a:ext cx="7010400" cy="3276600"/>
          </a:xfrm>
        </p:spPr>
        <p:txBody>
          <a:bodyPr>
            <a:normAutofit fontScale="92500"/>
          </a:bodyPr>
          <a:lstStyle/>
          <a:p>
            <a:pPr marL="0" lvl="0" indent="0" algn="ctr" defTabSz="622300">
              <a:lnSpc>
                <a:spcPct val="90000"/>
              </a:lnSpc>
              <a:spcBef>
                <a:spcPct val="0"/>
              </a:spcBef>
              <a:spcAft>
                <a:spcPct val="35000"/>
              </a:spcAft>
              <a:buNone/>
            </a:pPr>
            <a:r>
              <a:rPr lang="en-US" sz="2800" b="1" dirty="0">
                <a:latin typeface="Arial Black" panose="020B0A04020102020204" pitchFamily="34" charset="0"/>
                <a:ea typeface="Karla" pitchFamily="2" charset="0"/>
                <a:cs typeface="Karla" pitchFamily="2" charset="0"/>
              </a:rPr>
              <a:t>UNIVERSITY INSTITUTE OF ENGINEERING </a:t>
            </a:r>
          </a:p>
          <a:p>
            <a:pPr marL="0" lvl="0" indent="0" algn="ctr" defTabSz="622300">
              <a:lnSpc>
                <a:spcPct val="90000"/>
              </a:lnSpc>
              <a:spcBef>
                <a:spcPct val="0"/>
              </a:spcBef>
              <a:spcAft>
                <a:spcPct val="35000"/>
              </a:spcAft>
              <a:buNone/>
            </a:pPr>
            <a:r>
              <a:rPr lang="en-US" sz="2800" b="1" dirty="0">
                <a:latin typeface="Arial Black" panose="020B0A04020102020204" pitchFamily="34" charset="0"/>
                <a:ea typeface="Karla" pitchFamily="2" charset="0"/>
                <a:cs typeface="Karla" pitchFamily="2" charset="0"/>
              </a:rPr>
              <a:t>COMPUTER SCIENCE </a:t>
            </a:r>
            <a:r>
              <a:rPr lang="en-US" sz="2800" b="1" dirty="0" smtClean="0">
                <a:latin typeface="Arial Black" panose="020B0A04020102020204" pitchFamily="34" charset="0"/>
                <a:ea typeface="Karla" pitchFamily="2" charset="0"/>
                <a:cs typeface="Karla" pitchFamily="2" charset="0"/>
              </a:rPr>
              <a:t>ENGINEERING</a:t>
            </a:r>
          </a:p>
          <a:p>
            <a:pPr marL="0" lvl="0" indent="0" algn="ctr" defTabSz="622300">
              <a:lnSpc>
                <a:spcPct val="90000"/>
              </a:lnSpc>
              <a:spcBef>
                <a:spcPct val="0"/>
              </a:spcBef>
              <a:spcAft>
                <a:spcPct val="35000"/>
              </a:spcAft>
              <a:buNone/>
            </a:pPr>
            <a:endParaRPr lang="en-US" sz="2800" b="1" dirty="0">
              <a:latin typeface="Arial Black" panose="020B0A04020102020204" pitchFamily="34" charset="0"/>
              <a:ea typeface="Karla" pitchFamily="2" charset="0"/>
              <a:cs typeface="Karla" pitchFamily="2" charset="0"/>
            </a:endParaRPr>
          </a:p>
          <a:p>
            <a:pPr marL="0" lvl="0" indent="0" algn="ctr" defTabSz="622300">
              <a:lnSpc>
                <a:spcPct val="90000"/>
              </a:lnSpc>
              <a:spcBef>
                <a:spcPct val="0"/>
              </a:spcBef>
              <a:spcAft>
                <a:spcPct val="35000"/>
              </a:spcAft>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marL="0" indent="0" algn="ctr">
              <a:buNone/>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400" dirty="0">
                <a:latin typeface="Times New Roman" panose="02020603050405020304" pitchFamily="18" charset="0"/>
                <a:ea typeface="Calibri" panose="020F0502020204030204" pitchFamily="34" charset="0"/>
                <a:cs typeface="Times New Roman" panose="02020603050405020304" pitchFamily="18" charset="0"/>
              </a:rPr>
              <a:t>Name: </a:t>
            </a:r>
            <a:r>
              <a:rPr lang="en-US" sz="2400" dirty="0"/>
              <a:t>STATISTICAL METHODS USING R</a:t>
            </a:r>
          </a:p>
          <a:p>
            <a:pPr marL="0" indent="0" algn="ctr" defTabSz="622300">
              <a:lnSpc>
                <a:spcPct val="90000"/>
              </a:lnSpc>
              <a:spcBef>
                <a:spcPct val="0"/>
              </a:spcBef>
              <a:spcAft>
                <a:spcPct val="35000"/>
              </a:spcAft>
              <a:buNone/>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400" b="1" dirty="0"/>
              <a:t>20SMT-460</a:t>
            </a:r>
          </a:p>
          <a:p>
            <a:pPr lvl="0" algn="ctr" defTabSz="622300">
              <a:lnSpc>
                <a:spcPct val="90000"/>
              </a:lnSpc>
              <a:spcBef>
                <a:spcPct val="0"/>
              </a:spcBef>
              <a:spcAft>
                <a:spcPct val="35000"/>
              </a:spcAft>
            </a:pP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endParaRPr lang="en-US" sz="1400" dirty="0">
              <a:latin typeface="Raleway ExtraBold" pitchFamily="34" charset="-52"/>
            </a:endParaRPr>
          </a:p>
          <a:p>
            <a:pPr marL="0" indent="0">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0"/>
            <a:ext cx="373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5486400"/>
            <a:ext cx="26209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6027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1752600"/>
            <a:ext cx="8229600" cy="1223355"/>
          </a:xfrm>
        </p:spPr>
        <p:txBody>
          <a:bodyPr>
            <a:normAutofit fontScale="90000"/>
          </a:bodyPr>
          <a:lstStyle/>
          <a:p>
            <a:r>
              <a:rPr lang="en-US" b="1" dirty="0"/>
              <a:t/>
            </a:r>
            <a:br>
              <a:rPr lang="en-US" b="1" dirty="0"/>
            </a:br>
            <a:r>
              <a:rPr lang="en-US" b="1" dirty="0"/>
              <a:t>Multiplication </a:t>
            </a:r>
            <a:r>
              <a:rPr lang="en-US" b="1" dirty="0" smtClean="0"/>
              <a:t>Theorem </a:t>
            </a:r>
            <a:r>
              <a:rPr lang="en-US" b="1" dirty="0"/>
              <a:t>of Probability</a:t>
            </a:r>
            <a:r>
              <a:rPr lang="en-US" dirty="0"/>
              <a:t/>
            </a:r>
            <a:br>
              <a:rPr lang="en-US" dirty="0"/>
            </a:br>
            <a:endParaRPr lang="en-US" b="1" dirty="0"/>
          </a:p>
        </p:txBody>
      </p:sp>
    </p:spTree>
    <p:extLst>
      <p:ext uri="{BB962C8B-B14F-4D97-AF65-F5344CB8AC3E}">
        <p14:creationId xmlns:p14="http://schemas.microsoft.com/office/powerpoint/2010/main" val="2869770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09600"/>
            <a:ext cx="5410200" cy="6001643"/>
          </a:xfrm>
          <a:prstGeom prst="rect">
            <a:avLst/>
          </a:prstGeom>
        </p:spPr>
        <p:txBody>
          <a:bodyPr wrap="square">
            <a:spAutoFit/>
          </a:bodyPr>
          <a:lstStyle/>
          <a:p>
            <a:pPr fontAlgn="base"/>
            <a:r>
              <a:rPr lang="en-US" sz="2400" b="1" dirty="0" smtClean="0"/>
              <a:t>What is Multiplication Rule of Probability?</a:t>
            </a:r>
          </a:p>
          <a:p>
            <a:pPr fontAlgn="base"/>
            <a:endParaRPr lang="en-US" sz="2400" b="1" dirty="0" smtClean="0"/>
          </a:p>
          <a:p>
            <a:pPr fontAlgn="base"/>
            <a:r>
              <a:rPr lang="en-US" sz="2400" dirty="0" smtClean="0"/>
              <a:t>Multiplication </a:t>
            </a:r>
            <a:r>
              <a:rPr lang="en-US" sz="2400" dirty="0"/>
              <a:t>rule of probability states that whenever an event is the intersection of two other events, that is, events A and B need to occur simultaneously. </a:t>
            </a:r>
            <a:endParaRPr lang="en-US" sz="2400" dirty="0" smtClean="0"/>
          </a:p>
          <a:p>
            <a:pPr fontAlgn="base"/>
            <a:r>
              <a:rPr lang="en-US" sz="2400" dirty="0" smtClean="0"/>
              <a:t>Then</a:t>
            </a:r>
            <a:r>
              <a:rPr lang="en-US" sz="2400" dirty="0"/>
              <a:t>, P(A and B)=P(A)⋅P(B</a:t>
            </a:r>
            <a:r>
              <a:rPr lang="en-US" sz="2400" dirty="0" smtClean="0"/>
              <a:t>).</a:t>
            </a:r>
          </a:p>
          <a:p>
            <a:pPr fontAlgn="base"/>
            <a:endParaRPr lang="en-US" sz="2400" dirty="0"/>
          </a:p>
          <a:p>
            <a:pPr fontAlgn="base"/>
            <a:r>
              <a:rPr lang="en-US" sz="2400" dirty="0" smtClean="0"/>
              <a:t> </a:t>
            </a:r>
            <a:r>
              <a:rPr lang="en-US" sz="2400" dirty="0"/>
              <a:t>The set A∩B denotes the simultaneous occurrence of events A and B, that is the set in which both events A and event B have occurred. Event A∩B can be written as AB. The probability of event AB is obtained by using the properties of conditional probability, which is given as P(A ∩ B) = P(A) P(B | 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138363"/>
            <a:ext cx="304800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3736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935162"/>
          </a:xfrm>
        </p:spPr>
        <p:txBody>
          <a:bodyPr>
            <a:normAutofit fontScale="90000"/>
          </a:bodyPr>
          <a:lstStyle/>
          <a:p>
            <a:r>
              <a:rPr lang="en-US" b="1" dirty="0"/>
              <a:t>Multiplication Rule of Probability for Dependent Events</a:t>
            </a:r>
            <a:br>
              <a:rPr lang="en-US" b="1" dirty="0"/>
            </a:br>
            <a:endParaRPr lang="en-US" dirty="0"/>
          </a:p>
        </p:txBody>
      </p:sp>
      <p:sp>
        <p:nvSpPr>
          <p:cNvPr id="3" name="Content Placeholder 2"/>
          <p:cNvSpPr>
            <a:spLocks noGrp="1"/>
          </p:cNvSpPr>
          <p:nvPr>
            <p:ph sz="quarter" idx="1"/>
          </p:nvPr>
        </p:nvSpPr>
        <p:spPr>
          <a:xfrm>
            <a:off x="914400" y="2286000"/>
            <a:ext cx="7772400" cy="3733800"/>
          </a:xfrm>
        </p:spPr>
        <p:txBody>
          <a:bodyPr/>
          <a:lstStyle/>
          <a:p>
            <a:pPr fontAlgn="base"/>
            <a:r>
              <a:rPr lang="en-US" dirty="0" smtClean="0"/>
              <a:t>If </a:t>
            </a:r>
            <a:r>
              <a:rPr lang="en-US" dirty="0"/>
              <a:t>the outcome of one event affects the outcome of the other, then those events are referred to as dependent events. Sometimes, the occurring of the first event impacts the probability of the second event. From the theorem, we have, </a:t>
            </a:r>
            <a:endParaRPr lang="en-US" dirty="0" smtClean="0"/>
          </a:p>
          <a:p>
            <a:pPr marL="0" indent="0" fontAlgn="base">
              <a:buNone/>
            </a:pPr>
            <a:r>
              <a:rPr lang="en-US" dirty="0" smtClean="0"/>
              <a:t>    P(A </a:t>
            </a:r>
            <a:r>
              <a:rPr lang="en-US" dirty="0"/>
              <a:t>∩ B) = P(A) P(B | A), </a:t>
            </a:r>
            <a:endParaRPr lang="en-US" dirty="0" smtClean="0"/>
          </a:p>
          <a:p>
            <a:pPr marL="0" indent="0" fontAlgn="base">
              <a:buNone/>
            </a:pPr>
            <a:r>
              <a:rPr lang="en-US" dirty="0" smtClean="0"/>
              <a:t>    where </a:t>
            </a:r>
            <a:r>
              <a:rPr lang="en-US" dirty="0"/>
              <a:t>A and B are independent events.</a:t>
            </a:r>
          </a:p>
          <a:p>
            <a:endParaRPr lang="en-US" dirty="0"/>
          </a:p>
        </p:txBody>
      </p:sp>
    </p:spTree>
    <p:extLst>
      <p:ext uri="{BB962C8B-B14F-4D97-AF65-F5344CB8AC3E}">
        <p14:creationId xmlns:p14="http://schemas.microsoft.com/office/powerpoint/2010/main" val="2572346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630362"/>
          </a:xfrm>
        </p:spPr>
        <p:txBody>
          <a:bodyPr>
            <a:normAutofit fontScale="90000"/>
          </a:bodyPr>
          <a:lstStyle/>
          <a:p>
            <a:r>
              <a:rPr lang="en-US" b="1" dirty="0"/>
              <a:t>Multiplication Rule of Probability for Independent Events</a:t>
            </a:r>
            <a:br>
              <a:rPr lang="en-US" b="1" dirty="0"/>
            </a:br>
            <a:endParaRPr lang="en-US" dirty="0"/>
          </a:p>
        </p:txBody>
      </p:sp>
      <p:sp>
        <p:nvSpPr>
          <p:cNvPr id="3" name="Content Placeholder 2"/>
          <p:cNvSpPr>
            <a:spLocks noGrp="1"/>
          </p:cNvSpPr>
          <p:nvPr>
            <p:ph sz="quarter" idx="1"/>
          </p:nvPr>
        </p:nvSpPr>
        <p:spPr/>
        <p:txBody>
          <a:bodyPr>
            <a:normAutofit/>
          </a:bodyPr>
          <a:lstStyle/>
          <a:p>
            <a:pPr fontAlgn="base"/>
            <a:r>
              <a:rPr lang="en-US" dirty="0" smtClean="0"/>
              <a:t>If </a:t>
            </a:r>
            <a:r>
              <a:rPr lang="en-US" dirty="0"/>
              <a:t>the outcome of one event does not affect the outcome of another, then those events are referred to as independent events. The multiplication rule of probability for dependent events can be extended for the independent events. We have</a:t>
            </a:r>
            <a:r>
              <a:rPr lang="en-US" dirty="0" smtClean="0"/>
              <a:t>,</a:t>
            </a:r>
          </a:p>
          <a:p>
            <a:pPr marL="0" indent="0" fontAlgn="base">
              <a:buNone/>
            </a:pPr>
            <a:r>
              <a:rPr lang="en-US" dirty="0"/>
              <a:t> </a:t>
            </a:r>
            <a:r>
              <a:rPr lang="en-US" dirty="0" smtClean="0"/>
              <a:t>   </a:t>
            </a:r>
            <a:r>
              <a:rPr lang="en-US" dirty="0"/>
              <a:t>P(A ∩ B) = P(A) P(B | A), so if the events A and B are </a:t>
            </a:r>
            <a:r>
              <a:rPr lang="en-US" dirty="0" smtClean="0"/>
              <a:t>    </a:t>
            </a:r>
          </a:p>
          <a:p>
            <a:pPr marL="0" indent="0" fontAlgn="base">
              <a:buNone/>
            </a:pPr>
            <a:r>
              <a:rPr lang="en-US" dirty="0"/>
              <a:t> </a:t>
            </a:r>
            <a:r>
              <a:rPr lang="en-US" dirty="0" smtClean="0"/>
              <a:t>   independent</a:t>
            </a:r>
            <a:r>
              <a:rPr lang="en-US" dirty="0"/>
              <a:t>, then, P(B | A) = P(B), and thus, the above </a:t>
            </a:r>
            <a:endParaRPr lang="en-US" dirty="0" smtClean="0"/>
          </a:p>
          <a:p>
            <a:pPr marL="0" indent="0" fontAlgn="base">
              <a:buNone/>
            </a:pPr>
            <a:r>
              <a:rPr lang="en-US" dirty="0"/>
              <a:t> </a:t>
            </a:r>
            <a:r>
              <a:rPr lang="en-US" dirty="0" smtClean="0"/>
              <a:t>   theorem </a:t>
            </a:r>
            <a:r>
              <a:rPr lang="en-US" dirty="0"/>
              <a:t>reduces to </a:t>
            </a:r>
            <a:endParaRPr lang="en-US" dirty="0" smtClean="0"/>
          </a:p>
          <a:p>
            <a:pPr marL="0" indent="0" fontAlgn="base">
              <a:buNone/>
            </a:pPr>
            <a:r>
              <a:rPr lang="en-US" dirty="0"/>
              <a:t> </a:t>
            </a:r>
            <a:r>
              <a:rPr lang="en-US" dirty="0" smtClean="0"/>
              <a:t>   P(A </a:t>
            </a:r>
            <a:r>
              <a:rPr lang="en-US" dirty="0"/>
              <a:t>∩ B) = P(A) P(B). </a:t>
            </a:r>
            <a:endParaRPr lang="en-US" dirty="0" smtClean="0"/>
          </a:p>
          <a:p>
            <a:pPr marL="0" indent="0" fontAlgn="base">
              <a:buNone/>
            </a:pPr>
            <a:r>
              <a:rPr lang="en-US" dirty="0"/>
              <a:t> </a:t>
            </a:r>
            <a:r>
              <a:rPr lang="en-US" dirty="0" smtClean="0"/>
              <a:t>   That </a:t>
            </a:r>
            <a:r>
              <a:rPr lang="en-US" dirty="0"/>
              <a:t>means that the probability that both of these occur </a:t>
            </a:r>
            <a:r>
              <a:rPr lang="en-US" dirty="0" smtClean="0"/>
              <a:t> </a:t>
            </a:r>
          </a:p>
          <a:p>
            <a:pPr marL="0" indent="0" fontAlgn="base">
              <a:buNone/>
            </a:pPr>
            <a:r>
              <a:rPr lang="en-US" dirty="0"/>
              <a:t> </a:t>
            </a:r>
            <a:r>
              <a:rPr lang="en-US" dirty="0" smtClean="0"/>
              <a:t>  simultaneously </a:t>
            </a:r>
            <a:r>
              <a:rPr lang="en-US" dirty="0"/>
              <a:t>is the product of their respective probabilities.</a:t>
            </a:r>
          </a:p>
          <a:p>
            <a:endParaRPr lang="en-US" dirty="0"/>
          </a:p>
        </p:txBody>
      </p:sp>
    </p:spTree>
    <p:extLst>
      <p:ext uri="{BB962C8B-B14F-4D97-AF65-F5344CB8AC3E}">
        <p14:creationId xmlns:p14="http://schemas.microsoft.com/office/powerpoint/2010/main" val="1745305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32" y="1523999"/>
            <a:ext cx="7903368" cy="3282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9067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sz="quarter" idx="1"/>
          </p:nvPr>
        </p:nvSpPr>
        <p:spPr/>
        <p:txBody>
          <a:bodyPr>
            <a:normAutofit fontScale="85000" lnSpcReduction="20000"/>
          </a:bodyPr>
          <a:lstStyle/>
          <a:p>
            <a:pPr fontAlgn="base"/>
            <a:r>
              <a:rPr lang="en-US" b="1" dirty="0"/>
              <a:t>Example </a:t>
            </a:r>
            <a:r>
              <a:rPr lang="en-US" b="1" dirty="0" smtClean="0"/>
              <a:t>1:</a:t>
            </a:r>
            <a:r>
              <a:rPr lang="en-US" dirty="0"/>
              <a:t> Two cards are selected without replacing the first card from the deck. Find the probability of selecting a king and then selecting a queen</a:t>
            </a:r>
            <a:r>
              <a:rPr lang="en-US" dirty="0" smtClean="0"/>
              <a:t>.</a:t>
            </a:r>
          </a:p>
          <a:p>
            <a:pPr marL="0" indent="0" fontAlgn="base">
              <a:buNone/>
            </a:pPr>
            <a:endParaRPr lang="en-US" dirty="0"/>
          </a:p>
          <a:p>
            <a:pPr fontAlgn="base"/>
            <a:r>
              <a:rPr lang="en-US" b="1" dirty="0"/>
              <a:t>Solution:</a:t>
            </a:r>
            <a:endParaRPr lang="en-US" dirty="0"/>
          </a:p>
          <a:p>
            <a:pPr marL="0" indent="0" fontAlgn="base">
              <a:buNone/>
            </a:pPr>
            <a:r>
              <a:rPr lang="en-US" dirty="0" smtClean="0"/>
              <a:t> Total </a:t>
            </a:r>
            <a:r>
              <a:rPr lang="en-US" dirty="0"/>
              <a:t>events = 52</a:t>
            </a:r>
          </a:p>
          <a:p>
            <a:pPr marL="0" indent="0" fontAlgn="base">
              <a:buNone/>
            </a:pPr>
            <a:r>
              <a:rPr lang="en-US" dirty="0"/>
              <a:t>Since the first card is not replaced, the events are dependent.</a:t>
            </a:r>
          </a:p>
          <a:p>
            <a:pPr marL="0" indent="0" fontAlgn="base">
              <a:buNone/>
            </a:pPr>
            <a:r>
              <a:rPr lang="en-US" dirty="0"/>
              <a:t>Probability of selecting a king = P(K) = 4/52</a:t>
            </a:r>
          </a:p>
          <a:p>
            <a:pPr marL="0" indent="0" fontAlgn="base">
              <a:buNone/>
            </a:pPr>
            <a:r>
              <a:rPr lang="en-US" dirty="0"/>
              <a:t>Probability of getting a queen = P(Q) = 4/51 (one card drawn first has not been replaced)</a:t>
            </a:r>
          </a:p>
          <a:p>
            <a:pPr marL="0" indent="0" fontAlgn="base">
              <a:buNone/>
            </a:pPr>
            <a:r>
              <a:rPr lang="en-US" dirty="0"/>
              <a:t>P(a king &amp; a then queen) = P(K).P(Q|K)</a:t>
            </a:r>
          </a:p>
          <a:p>
            <a:pPr marL="0" indent="0" fontAlgn="base">
              <a:buNone/>
            </a:pPr>
            <a:r>
              <a:rPr lang="en-US" dirty="0"/>
              <a:t>=4/52 . 4/51 = 16/2652 = 1/166.</a:t>
            </a:r>
          </a:p>
          <a:p>
            <a:pPr marL="0" indent="0" fontAlgn="base">
              <a:buNone/>
            </a:pPr>
            <a:r>
              <a:rPr lang="en-US" dirty="0"/>
              <a:t>Therefore, the probability of selecting a king and then selecting a queen is 1/166.</a:t>
            </a:r>
          </a:p>
          <a:p>
            <a:endParaRPr lang="en-US" dirty="0"/>
          </a:p>
        </p:txBody>
      </p:sp>
    </p:spTree>
    <p:extLst>
      <p:ext uri="{BB962C8B-B14F-4D97-AF65-F5344CB8AC3E}">
        <p14:creationId xmlns:p14="http://schemas.microsoft.com/office/powerpoint/2010/main" val="3262049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5800" y="736954"/>
            <a:ext cx="8164090" cy="4901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927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4062414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264</TotalTime>
  <Words>346</Words>
  <Application>Microsoft Office PowerPoint</Application>
  <PresentationFormat>On-screen Show (4:3)</PresentationFormat>
  <Paragraphs>37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Equity</vt:lpstr>
      <vt:lpstr>PowerPoint Presentation</vt:lpstr>
      <vt:lpstr> Multiplication Theorem of Probability </vt:lpstr>
      <vt:lpstr>PowerPoint Presentation</vt:lpstr>
      <vt:lpstr>Multiplication Rule of Probability for Dependent Events </vt:lpstr>
      <vt:lpstr>Multiplication Rule of Probability for Independent Events </vt:lpstr>
      <vt:lpstr>PowerPoint Presentation</vt:lpstr>
      <vt:lpstr>Examples: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Averages or Measures of Central Tendency or Measures of Location:</dc:title>
  <dc:creator>Windows User</dc:creator>
  <cp:lastModifiedBy>Windows User</cp:lastModifiedBy>
  <cp:revision>12</cp:revision>
  <dcterms:created xsi:type="dcterms:W3CDTF">2024-01-10T15:40:57Z</dcterms:created>
  <dcterms:modified xsi:type="dcterms:W3CDTF">2024-02-03T06:49:49Z</dcterms:modified>
</cp:coreProperties>
</file>