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4" r:id="rId2"/>
    <p:sldId id="256" r:id="rId3"/>
    <p:sldId id="270" r:id="rId4"/>
    <p:sldId id="265" r:id="rId5"/>
    <p:sldId id="266" r:id="rId6"/>
    <p:sldId id="267" r:id="rId7"/>
    <p:sldId id="268" r:id="rId8"/>
    <p:sldId id="269" r:id="rId9"/>
    <p:sldId id="271" r:id="rId10"/>
    <p:sldId id="272" r:id="rId11"/>
    <p:sldId id="273" r:id="rId12"/>
    <p:sldId id="274" r:id="rId13"/>
    <p:sldId id="275"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95D356-B740-4B6E-83DA-02C16822F45D}" type="datetimeFigureOut">
              <a:rPr lang="en-US" smtClean="0"/>
              <a:t>2/3/2024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B0DE02-5114-4139-8FC9-4CD4FE22255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F95D356-B740-4B6E-83DA-02C16822F45D}"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95D356-B740-4B6E-83DA-02C16822F45D}"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95D356-B740-4B6E-83DA-02C16822F45D}" type="datetimeFigureOut">
              <a:rPr lang="en-US" smtClean="0"/>
              <a:t>2/3/2024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B0DE02-5114-4139-8FC9-4CD4FE2225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a:t>
            </a:r>
            <a:r>
              <a:rPr lang="en-US" sz="2800" b="1" dirty="0" smtClean="0">
                <a:latin typeface="Arial Black" panose="020B0A04020102020204" pitchFamily="34" charset="0"/>
                <a:ea typeface="Karla" pitchFamily="2" charset="0"/>
                <a:cs typeface="Karla" pitchFamily="2" charset="0"/>
              </a:rPr>
              <a:t>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400" dirty="0">
                <a:latin typeface="Times New Roman" panose="02020603050405020304" pitchFamily="18" charset="0"/>
                <a:ea typeface="Calibri" panose="020F0502020204030204" pitchFamily="34" charset="0"/>
                <a:cs typeface="Times New Roman" panose="02020603050405020304" pitchFamily="18" charset="0"/>
              </a:rPr>
              <a:t>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370" y="1066800"/>
            <a:ext cx="7155947"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53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42" y="914399"/>
            <a:ext cx="7716857" cy="469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24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51" y="533400"/>
            <a:ext cx="8072267"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20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799"/>
            <a:ext cx="8133193"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97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05" y="442576"/>
            <a:ext cx="7708595" cy="571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79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752600"/>
            <a:ext cx="8229600" cy="1223355"/>
          </a:xfrm>
        </p:spPr>
        <p:txBody>
          <a:bodyPr>
            <a:normAutofit/>
          </a:bodyPr>
          <a:lstStyle/>
          <a:p>
            <a:r>
              <a:rPr lang="en-US" b="1" dirty="0"/>
              <a:t>Bayes’ Theorem</a:t>
            </a:r>
            <a:endParaRPr lang="en-US" b="1" dirty="0"/>
          </a:p>
        </p:txBody>
      </p:sp>
    </p:spTree>
    <p:extLst>
      <p:ext uri="{BB962C8B-B14F-4D97-AF65-F5344CB8AC3E}">
        <p14:creationId xmlns:p14="http://schemas.microsoft.com/office/powerpoint/2010/main" val="286977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Bayes’ Theorem</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smtClean="0"/>
              <a:t>Bayes</a:t>
            </a:r>
            <a:r>
              <a:rPr lang="en-US" dirty="0"/>
              <a:t>' theorem relates to the concept of probability in mathematics. It is one of the formulas that have their practical application in almost all the areas that derive their results from predictions and probability. One can think of weather predictions where the meteorologists use the Bayes' Theorem to predict the day-to-day weather forecast. The scientist can even forewarn the people about prevailing possibilities of bad weather so they can make the required arrangements. Similarly, there are many other fields where Bayes' Theorem is applied. Let’s see more details about Bayes’ theorem.</a:t>
            </a:r>
          </a:p>
          <a:p>
            <a:endParaRPr lang="en-US" dirty="0"/>
          </a:p>
        </p:txBody>
      </p:sp>
    </p:spTree>
    <p:extLst>
      <p:ext uri="{BB962C8B-B14F-4D97-AF65-F5344CB8AC3E}">
        <p14:creationId xmlns:p14="http://schemas.microsoft.com/office/powerpoint/2010/main" val="250360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28625" y="1371600"/>
            <a:ext cx="85248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34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858962"/>
          </a:xfrm>
        </p:spPr>
        <p:txBody>
          <a:bodyPr>
            <a:noAutofit/>
          </a:bodyPr>
          <a:lstStyle/>
          <a:p>
            <a:r>
              <a:rPr lang="en-US" sz="2000" b="1" dirty="0"/>
              <a:t>Example 1:</a:t>
            </a:r>
            <a:r>
              <a:rPr lang="en-US" sz="2000" dirty="0"/>
              <a:t/>
            </a:r>
            <a:br>
              <a:rPr lang="en-US" sz="2000" dirty="0"/>
            </a:br>
            <a:r>
              <a:rPr lang="en-US" sz="2000" dirty="0"/>
              <a:t>A bag I contains 4 white and 6 black balls while another Bag II contains 4 white and 3 black balls. One ball is drawn at random from one of the bags, and it is found to be black. Find the probability that it was drawn from Bag I.</a:t>
            </a:r>
          </a:p>
        </p:txBody>
      </p:sp>
      <p:sp>
        <p:nvSpPr>
          <p:cNvPr id="3" name="Content Placeholder 2"/>
          <p:cNvSpPr>
            <a:spLocks noGrp="1"/>
          </p:cNvSpPr>
          <p:nvPr>
            <p:ph sz="quarter" idx="1"/>
          </p:nvPr>
        </p:nvSpPr>
        <p:spPr>
          <a:xfrm>
            <a:off x="914400" y="1752600"/>
            <a:ext cx="7772400" cy="4267200"/>
          </a:xfrm>
        </p:spPr>
        <p:txBody>
          <a:bodyPr/>
          <a:lstStyle/>
          <a:p>
            <a:endParaRPr lang="en-US" dirty="0"/>
          </a:p>
          <a:p>
            <a:r>
              <a:rPr lang="en-US" b="1" dirty="0"/>
              <a:t>Solution:</a:t>
            </a:r>
            <a:endParaRPr lang="en-US" dirty="0"/>
          </a:p>
          <a:p>
            <a:pPr marL="0" indent="0">
              <a:buNone/>
            </a:pPr>
            <a:r>
              <a:rPr lang="en-US" dirty="0"/>
              <a:t>Let E</a:t>
            </a:r>
            <a:r>
              <a:rPr lang="en-US" baseline="-25000" dirty="0"/>
              <a:t>1</a:t>
            </a:r>
            <a:r>
              <a:rPr lang="en-US" dirty="0"/>
              <a:t> be the event of choosing bag I, E</a:t>
            </a:r>
            <a:r>
              <a:rPr lang="en-US" baseline="-25000" dirty="0"/>
              <a:t>2</a:t>
            </a:r>
            <a:r>
              <a:rPr lang="en-US" dirty="0"/>
              <a:t> the event of choosing bag II, and A be the event of drawing a black ball.</a:t>
            </a:r>
          </a:p>
          <a:p>
            <a:pPr marL="0" indent="0">
              <a:buNone/>
            </a:pPr>
            <a:r>
              <a:rPr lang="en-US" dirty="0"/>
              <a:t>Then,</a:t>
            </a:r>
          </a:p>
          <a:p>
            <a:endParaRPr lang="en-US" dirty="0"/>
          </a:p>
        </p:txBody>
      </p:sp>
    </p:spTree>
    <p:extLst>
      <p:ext uri="{BB962C8B-B14F-4D97-AF65-F5344CB8AC3E}">
        <p14:creationId xmlns:p14="http://schemas.microsoft.com/office/powerpoint/2010/main" val="148132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23420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20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392362"/>
          </a:xfrm>
        </p:spPr>
        <p:txBody>
          <a:bodyPr>
            <a:noAutofit/>
          </a:bodyPr>
          <a:lstStyle/>
          <a:p>
            <a:r>
              <a:rPr lang="en-US" sz="2400" b="1" dirty="0"/>
              <a:t>Example 2:</a:t>
            </a:r>
            <a:r>
              <a:rPr lang="en-US" sz="2400" dirty="0"/>
              <a:t/>
            </a:r>
            <a:br>
              <a:rPr lang="en-US" sz="2400" dirty="0"/>
            </a:br>
            <a:r>
              <a:rPr lang="en-US" sz="2400" dirty="0"/>
              <a:t>A man is known to speak the truth 2 out of 3 times. He throws a die and reports that the number obtained is a four. Find the probability that the number obtained is actually a four.</a:t>
            </a:r>
            <a:br>
              <a:rPr lang="en-US" sz="2400" dirty="0"/>
            </a:br>
            <a:endParaRPr lang="en-US" sz="2400" dirty="0"/>
          </a:p>
        </p:txBody>
      </p:sp>
      <p:sp>
        <p:nvSpPr>
          <p:cNvPr id="3" name="Content Placeholder 2"/>
          <p:cNvSpPr>
            <a:spLocks noGrp="1"/>
          </p:cNvSpPr>
          <p:nvPr>
            <p:ph sz="quarter" idx="1"/>
          </p:nvPr>
        </p:nvSpPr>
        <p:spPr>
          <a:xfrm>
            <a:off x="914400" y="2590800"/>
            <a:ext cx="7772400" cy="3429000"/>
          </a:xfrm>
        </p:spPr>
        <p:txBody>
          <a:bodyPr>
            <a:normAutofit fontScale="85000" lnSpcReduction="20000"/>
          </a:bodyPr>
          <a:lstStyle/>
          <a:p>
            <a:r>
              <a:rPr lang="en-US" b="1" dirty="0" smtClean="0"/>
              <a:t>Solution</a:t>
            </a:r>
            <a:r>
              <a:rPr lang="en-US" b="1" dirty="0"/>
              <a:t>:</a:t>
            </a:r>
            <a:endParaRPr lang="en-US" dirty="0"/>
          </a:p>
          <a:p>
            <a:r>
              <a:rPr lang="en-US" dirty="0"/>
              <a:t>Let A be the event that the man reports that number four is obtained.</a:t>
            </a:r>
          </a:p>
          <a:p>
            <a:r>
              <a:rPr lang="en-US" dirty="0"/>
              <a:t>Let E</a:t>
            </a:r>
            <a:r>
              <a:rPr lang="en-US" baseline="-25000" dirty="0"/>
              <a:t>1</a:t>
            </a:r>
            <a:r>
              <a:rPr lang="en-US" dirty="0"/>
              <a:t> be the event that four is obtained and E</a:t>
            </a:r>
            <a:r>
              <a:rPr lang="en-US" baseline="-25000" dirty="0"/>
              <a:t>2</a:t>
            </a:r>
            <a:r>
              <a:rPr lang="en-US" dirty="0"/>
              <a:t> be its complementary event.</a:t>
            </a:r>
          </a:p>
          <a:p>
            <a:r>
              <a:rPr lang="en-US" dirty="0"/>
              <a:t>Then, P(E</a:t>
            </a:r>
            <a:r>
              <a:rPr lang="en-US" baseline="-25000" dirty="0"/>
              <a:t>1</a:t>
            </a:r>
            <a:r>
              <a:rPr lang="en-US" dirty="0"/>
              <a:t>) = Probability that four occurs = 1/6.</a:t>
            </a:r>
          </a:p>
          <a:p>
            <a:r>
              <a:rPr lang="en-US" dirty="0"/>
              <a:t>P(E</a:t>
            </a:r>
            <a:r>
              <a:rPr lang="en-US" baseline="-25000" dirty="0"/>
              <a:t>2</a:t>
            </a:r>
            <a:r>
              <a:rPr lang="en-US" dirty="0"/>
              <a:t>) = Probability that four does not occur = 1- P(E</a:t>
            </a:r>
            <a:r>
              <a:rPr lang="en-US" baseline="-25000" dirty="0"/>
              <a:t>1</a:t>
            </a:r>
            <a:r>
              <a:rPr lang="en-US" dirty="0"/>
              <a:t>) = 1 – (1/6) = 5/6.</a:t>
            </a:r>
          </a:p>
          <a:p>
            <a:r>
              <a:rPr lang="en-US" dirty="0"/>
              <a:t>Also, P(A|E</a:t>
            </a:r>
            <a:r>
              <a:rPr lang="en-US" baseline="-25000" dirty="0"/>
              <a:t>1</a:t>
            </a:r>
            <a:r>
              <a:rPr lang="en-US" dirty="0"/>
              <a:t>)= Probability that man reports four and it is actually a four = 2/3</a:t>
            </a:r>
          </a:p>
          <a:p>
            <a:r>
              <a:rPr lang="en-US" dirty="0"/>
              <a:t>P(A|E</a:t>
            </a:r>
            <a:r>
              <a:rPr lang="en-US" baseline="-25000" dirty="0"/>
              <a:t>2</a:t>
            </a:r>
            <a:r>
              <a:rPr lang="en-US" dirty="0"/>
              <a:t>) = Probability that man reports four and it is not a four = 1/3.</a:t>
            </a:r>
          </a:p>
          <a:p>
            <a:endParaRPr lang="en-US" dirty="0"/>
          </a:p>
        </p:txBody>
      </p:sp>
    </p:spTree>
    <p:extLst>
      <p:ext uri="{BB962C8B-B14F-4D97-AF65-F5344CB8AC3E}">
        <p14:creationId xmlns:p14="http://schemas.microsoft.com/office/powerpoint/2010/main" val="79060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10540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18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409167"/>
            <a:ext cx="7543800" cy="621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60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288</TotalTime>
  <Words>150</Words>
  <Application>Microsoft Office PowerPoint</Application>
  <PresentationFormat>On-screen Show (4:3)</PresentationFormat>
  <Paragraphs>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PowerPoint Presentation</vt:lpstr>
      <vt:lpstr>Bayes’ Theorem</vt:lpstr>
      <vt:lpstr>Introduction to Bayes’ Theorem </vt:lpstr>
      <vt:lpstr>PowerPoint Presentation</vt:lpstr>
      <vt:lpstr>Example 1: A bag I contains 4 white and 6 black balls while another Bag II contains 4 white and 3 black balls. One ball is drawn at random from one of the bags, and it is found to be black. Find the probability that it was drawn from Bag I.</vt:lpstr>
      <vt:lpstr>PowerPoint Presentation</vt:lpstr>
      <vt:lpstr>Example 2: A man is known to speak the truth 2 out of 3 times. He throws a die and reports that the number obtained is a four. Find the probability that the number obtained is actually a four.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Windows User</cp:lastModifiedBy>
  <cp:revision>15</cp:revision>
  <dcterms:created xsi:type="dcterms:W3CDTF">2024-01-10T15:40:57Z</dcterms:created>
  <dcterms:modified xsi:type="dcterms:W3CDTF">2024-02-03T07:31:39Z</dcterms:modified>
</cp:coreProperties>
</file>