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64" r:id="rId2"/>
    <p:sldId id="265" r:id="rId3"/>
    <p:sldId id="266" r:id="rId4"/>
    <p:sldId id="267" r:id="rId5"/>
    <p:sldId id="268" r:id="rId6"/>
    <p:sldId id="271" r:id="rId7"/>
    <p:sldId id="272" r:id="rId8"/>
    <p:sldId id="273" r:id="rId9"/>
    <p:sldId id="274" r:id="rId10"/>
    <p:sldId id="275" r:id="rId11"/>
    <p:sldId id="276" r:id="rId12"/>
    <p:sldId id="277" r:id="rId13"/>
    <p:sldId id="278" r:id="rId14"/>
    <p:sldId id="27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0F95D356-B740-4B6E-83DA-02C16822F45D}" type="datetimeFigureOut">
              <a:rPr lang="en-US" smtClean="0"/>
              <a:t>2/3/2024</a:t>
            </a:fld>
            <a:endParaRPr lang="en-US"/>
          </a:p>
        </p:txBody>
      </p:sp>
      <p:sp>
        <p:nvSpPr>
          <p:cNvPr id="16" name="Slide Number Placeholder 15"/>
          <p:cNvSpPr>
            <a:spLocks noGrp="1"/>
          </p:cNvSpPr>
          <p:nvPr>
            <p:ph type="sldNum" sz="quarter" idx="11"/>
          </p:nvPr>
        </p:nvSpPr>
        <p:spPr/>
        <p:txBody>
          <a:bodyPr/>
          <a:lstStyle/>
          <a:p>
            <a:fld id="{CCB0DE02-5114-4139-8FC9-4CD4FE22255D}"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95D356-B740-4B6E-83DA-02C16822F45D}"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95D356-B740-4B6E-83DA-02C16822F45D}"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0F95D356-B740-4B6E-83DA-02C16822F45D}" type="datetimeFigureOut">
              <a:rPr lang="en-US" smtClean="0"/>
              <a:t>2/3/2024</a:t>
            </a:fld>
            <a:endParaRPr lang="en-US"/>
          </a:p>
        </p:txBody>
      </p:sp>
      <p:sp>
        <p:nvSpPr>
          <p:cNvPr id="15" name="Slide Number Placeholder 14"/>
          <p:cNvSpPr>
            <a:spLocks noGrp="1"/>
          </p:cNvSpPr>
          <p:nvPr>
            <p:ph type="sldNum" sz="quarter" idx="15"/>
          </p:nvPr>
        </p:nvSpPr>
        <p:spPr/>
        <p:txBody>
          <a:bodyPr/>
          <a:lstStyle>
            <a:lvl1pPr algn="ctr">
              <a:defRPr/>
            </a:lvl1pPr>
          </a:lstStyle>
          <a:p>
            <a:fld id="{CCB0DE02-5114-4139-8FC9-4CD4FE22255D}"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95D356-B740-4B6E-83DA-02C16822F45D}"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0DE02-5114-4139-8FC9-4CD4FE22255D}"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F95D356-B740-4B6E-83DA-02C16822F45D}"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0DE02-5114-4139-8FC9-4CD4FE22255D}"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CB0DE02-5114-4139-8FC9-4CD4FE22255D}"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0F95D356-B740-4B6E-83DA-02C16822F45D}" type="datetimeFigureOut">
              <a:rPr lang="en-US" smtClean="0"/>
              <a:t>2/3/2024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F95D356-B740-4B6E-83DA-02C16822F45D}" type="datetimeFigureOut">
              <a:rPr lang="en-US" smtClean="0"/>
              <a:t>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B0DE02-5114-4139-8FC9-4CD4FE22255D}"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5D356-B740-4B6E-83DA-02C16822F45D}" type="datetimeFigureOut">
              <a:rPr lang="en-US" smtClean="0"/>
              <a:t>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0F95D356-B740-4B6E-83DA-02C16822F45D}" type="datetimeFigureOut">
              <a:rPr lang="en-US" smtClean="0"/>
              <a:t>2/3/2024</a:t>
            </a:fld>
            <a:endParaRPr lang="en-US"/>
          </a:p>
        </p:txBody>
      </p:sp>
      <p:sp>
        <p:nvSpPr>
          <p:cNvPr id="9" name="Slide Number Placeholder 8"/>
          <p:cNvSpPr>
            <a:spLocks noGrp="1"/>
          </p:cNvSpPr>
          <p:nvPr>
            <p:ph type="sldNum" sz="quarter" idx="15"/>
          </p:nvPr>
        </p:nvSpPr>
        <p:spPr/>
        <p:txBody>
          <a:bodyPr/>
          <a:lstStyle/>
          <a:p>
            <a:fld id="{CCB0DE02-5114-4139-8FC9-4CD4FE22255D}"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0F95D356-B740-4B6E-83DA-02C16822F45D}" type="datetimeFigureOut">
              <a:rPr lang="en-US" smtClean="0"/>
              <a:t>2/3/2024</a:t>
            </a:fld>
            <a:endParaRPr lang="en-US"/>
          </a:p>
        </p:txBody>
      </p:sp>
      <p:sp>
        <p:nvSpPr>
          <p:cNvPr id="9" name="Slide Number Placeholder 8"/>
          <p:cNvSpPr>
            <a:spLocks noGrp="1"/>
          </p:cNvSpPr>
          <p:nvPr>
            <p:ph type="sldNum" sz="quarter" idx="11"/>
          </p:nvPr>
        </p:nvSpPr>
        <p:spPr/>
        <p:txBody>
          <a:bodyPr/>
          <a:lstStyle/>
          <a:p>
            <a:fld id="{CCB0DE02-5114-4139-8FC9-4CD4FE22255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0F95D356-B740-4B6E-83DA-02C16822F45D}" type="datetimeFigureOut">
              <a:rPr lang="en-US" smtClean="0"/>
              <a:t>2/3/2024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CCB0DE02-5114-4139-8FC9-4CD4FE22255D}"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ata-flair.training/blogs/fuzzy-logic-system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ata-flair.training/blogs/hadoop-tutorials-hom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47800"/>
            <a:ext cx="7010400" cy="3276600"/>
          </a:xfrm>
        </p:spPr>
        <p:txBody>
          <a:bodyPr>
            <a:normAutofit fontScale="92500"/>
          </a:bodyPr>
          <a:lstStyle/>
          <a:p>
            <a:pPr marL="0" lvl="0" indent="0" algn="ctr" defTabSz="622300">
              <a:lnSpc>
                <a:spcPct val="90000"/>
              </a:lnSpc>
              <a:spcBef>
                <a:spcPct val="0"/>
              </a:spcBef>
              <a:spcAft>
                <a:spcPct val="35000"/>
              </a:spcAft>
              <a:buNone/>
            </a:pPr>
            <a:r>
              <a:rPr lang="en-US" sz="2800" b="1" dirty="0">
                <a:latin typeface="Arial Black" panose="020B0A04020102020204" pitchFamily="34" charset="0"/>
                <a:ea typeface="Karla" pitchFamily="2" charset="0"/>
                <a:cs typeface="Karla" pitchFamily="2" charset="0"/>
              </a:rPr>
              <a:t>UNIVERSITY INSTITUTE OF ENGINEERING </a:t>
            </a:r>
          </a:p>
          <a:p>
            <a:pPr marL="0" lvl="0" indent="0" algn="ctr" defTabSz="622300">
              <a:lnSpc>
                <a:spcPct val="90000"/>
              </a:lnSpc>
              <a:spcBef>
                <a:spcPct val="0"/>
              </a:spcBef>
              <a:spcAft>
                <a:spcPct val="35000"/>
              </a:spcAft>
              <a:buNone/>
            </a:pPr>
            <a:r>
              <a:rPr lang="en-US" sz="2800" b="1" dirty="0">
                <a:latin typeface="Arial Black" panose="020B0A04020102020204" pitchFamily="34" charset="0"/>
                <a:ea typeface="Karla" pitchFamily="2" charset="0"/>
                <a:cs typeface="Karla" pitchFamily="2" charset="0"/>
              </a:rPr>
              <a:t>COMPUTER SCIENCE </a:t>
            </a:r>
            <a:r>
              <a:rPr lang="en-US" sz="2800" b="1" dirty="0" smtClean="0">
                <a:latin typeface="Arial Black" panose="020B0A04020102020204" pitchFamily="34" charset="0"/>
                <a:ea typeface="Karla" pitchFamily="2" charset="0"/>
                <a:cs typeface="Karla" pitchFamily="2" charset="0"/>
              </a:rPr>
              <a:t>ENGINEERING</a:t>
            </a:r>
          </a:p>
          <a:p>
            <a:pPr marL="0" lvl="0" indent="0" algn="ctr" defTabSz="622300">
              <a:lnSpc>
                <a:spcPct val="90000"/>
              </a:lnSpc>
              <a:spcBef>
                <a:spcPct val="0"/>
              </a:spcBef>
              <a:spcAft>
                <a:spcPct val="35000"/>
              </a:spcAft>
              <a:buNone/>
            </a:pPr>
            <a:endParaRPr lang="en-US" sz="2800" b="1" dirty="0">
              <a:latin typeface="Arial Black" panose="020B0A04020102020204" pitchFamily="34" charset="0"/>
              <a:ea typeface="Karla" pitchFamily="2" charset="0"/>
              <a:cs typeface="Karla" pitchFamily="2" charset="0"/>
            </a:endParaRPr>
          </a:p>
          <a:p>
            <a:pPr marL="0" lvl="0" indent="0" algn="ctr" defTabSz="622300">
              <a:lnSpc>
                <a:spcPct val="90000"/>
              </a:lnSpc>
              <a:spcBef>
                <a:spcPct val="0"/>
              </a:spcBef>
              <a:spcAft>
                <a:spcPct val="35000"/>
              </a:spcAft>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marL="0" indent="0" algn="ctr">
              <a:buNone/>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400" dirty="0">
                <a:latin typeface="Times New Roman" panose="02020603050405020304" pitchFamily="18" charset="0"/>
                <a:ea typeface="Calibri" panose="020F0502020204030204" pitchFamily="34" charset="0"/>
                <a:cs typeface="Times New Roman" panose="02020603050405020304" pitchFamily="18" charset="0"/>
              </a:rPr>
              <a:t>Name: </a:t>
            </a:r>
            <a:r>
              <a:rPr lang="en-US" sz="2400" dirty="0"/>
              <a:t>STATISTICAL METHODS USING R</a:t>
            </a:r>
          </a:p>
          <a:p>
            <a:pPr marL="0" indent="0" algn="ctr" defTabSz="622300">
              <a:lnSpc>
                <a:spcPct val="90000"/>
              </a:lnSpc>
              <a:spcBef>
                <a:spcPct val="0"/>
              </a:spcBef>
              <a:spcAft>
                <a:spcPct val="35000"/>
              </a:spcAft>
              <a:buNone/>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400" b="1" dirty="0"/>
              <a:t>20SMT-460</a:t>
            </a:r>
          </a:p>
          <a:p>
            <a:pPr lvl="0" algn="ctr" defTabSz="622300">
              <a:lnSpc>
                <a:spcPct val="90000"/>
              </a:lnSpc>
              <a:spcBef>
                <a:spcPct val="0"/>
              </a:spcBef>
              <a:spcAft>
                <a:spcPct val="35000"/>
              </a:spcAft>
            </a:pP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endParaRPr lang="en-US" sz="1400" dirty="0">
              <a:latin typeface="Raleway ExtraBold" pitchFamily="34" charset="-52"/>
            </a:endParaRPr>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0"/>
            <a:ext cx="373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486400"/>
            <a:ext cx="26209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6027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The </a:t>
            </a:r>
            <a:r>
              <a:rPr lang="en-US" dirty="0"/>
              <a:t>e-commerce industry is one of the most important sectors that utilize Data Science. </a:t>
            </a:r>
            <a:r>
              <a:rPr lang="en-US" i="1" dirty="0"/>
              <a:t>R is one of the standard tools that is being used in e-commerce</a:t>
            </a:r>
            <a:r>
              <a:rPr lang="en-US" dirty="0"/>
              <a:t>.</a:t>
            </a:r>
          </a:p>
          <a:p>
            <a:r>
              <a:rPr lang="en-US" dirty="0"/>
              <a:t>Since these internet-based companies have to deal with various forms of data, structured and unstructured, as well as from varying data sources like spreadsheets and databases (SQL &amp; </a:t>
            </a:r>
            <a:r>
              <a:rPr lang="en-US" dirty="0" err="1"/>
              <a:t>NoSQL</a:t>
            </a:r>
            <a:r>
              <a:rPr lang="en-US" dirty="0"/>
              <a:t>), R proves to be an effective choice for these industries.</a:t>
            </a:r>
          </a:p>
          <a:p>
            <a:r>
              <a:rPr lang="en-US" dirty="0"/>
              <a:t>E-commerce companies use R for analyzing cross-selling products to their customers. In cross-selling, we suggest additional products to the customer, that complements their original purchase. These types of suggestions and recommendations are best analyzed with the help of R.</a:t>
            </a:r>
          </a:p>
          <a:p>
            <a:endParaRPr lang="en-US" dirty="0"/>
          </a:p>
        </p:txBody>
      </p:sp>
      <p:sp>
        <p:nvSpPr>
          <p:cNvPr id="3" name="Title 2"/>
          <p:cNvSpPr>
            <a:spLocks noGrp="1"/>
          </p:cNvSpPr>
          <p:nvPr>
            <p:ph type="title"/>
          </p:nvPr>
        </p:nvSpPr>
        <p:spPr/>
        <p:txBody>
          <a:bodyPr>
            <a:normAutofit fontScale="90000"/>
          </a:bodyPr>
          <a:lstStyle/>
          <a:p>
            <a:r>
              <a:rPr lang="en-US" dirty="0"/>
              <a:t>5. E-Commerce</a:t>
            </a:r>
            <a:br>
              <a:rPr lang="en-US" dirty="0"/>
            </a:br>
            <a:endParaRPr lang="en-US" dirty="0"/>
          </a:p>
        </p:txBody>
      </p:sp>
    </p:spTree>
    <p:extLst>
      <p:ext uri="{BB962C8B-B14F-4D97-AF65-F5344CB8AC3E}">
        <p14:creationId xmlns:p14="http://schemas.microsoft.com/office/powerpoint/2010/main" val="3049402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Manufacturing </a:t>
            </a:r>
            <a:r>
              <a:rPr lang="en-US" dirty="0"/>
              <a:t>companies like Ford, </a:t>
            </a:r>
            <a:r>
              <a:rPr lang="en-US" dirty="0" err="1"/>
              <a:t>Modelez</a:t>
            </a:r>
            <a:r>
              <a:rPr lang="en-US" dirty="0"/>
              <a:t>, and John Deere use R to analyze customer sentiment. This helps them optimize their product according to trending consumer interests and also to match their production volume to varying market demand. They also use R to minimize their production costs and maximize profits.</a:t>
            </a:r>
          </a:p>
          <a:p>
            <a:endParaRPr lang="en-US" dirty="0"/>
          </a:p>
        </p:txBody>
      </p:sp>
      <p:sp>
        <p:nvSpPr>
          <p:cNvPr id="3" name="Title 2"/>
          <p:cNvSpPr>
            <a:spLocks noGrp="1"/>
          </p:cNvSpPr>
          <p:nvPr>
            <p:ph type="title"/>
          </p:nvPr>
        </p:nvSpPr>
        <p:spPr/>
        <p:txBody>
          <a:bodyPr>
            <a:normAutofit fontScale="90000"/>
          </a:bodyPr>
          <a:lstStyle/>
          <a:p>
            <a:r>
              <a:rPr lang="en-US" dirty="0"/>
              <a:t>6. Manufacturing</a:t>
            </a:r>
            <a:br>
              <a:rPr lang="en-US" dirty="0"/>
            </a:br>
            <a:endParaRPr lang="en-US" dirty="0"/>
          </a:p>
        </p:txBody>
      </p:sp>
    </p:spTree>
    <p:extLst>
      <p:ext uri="{BB962C8B-B14F-4D97-AF65-F5344CB8AC3E}">
        <p14:creationId xmlns:p14="http://schemas.microsoft.com/office/powerpoint/2010/main" val="1300396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R </a:t>
            </a:r>
            <a:r>
              <a:rPr lang="en-US" dirty="0"/>
              <a:t>applications are not enough until you don’t know how people/companies are using the R programming language.</a:t>
            </a:r>
          </a:p>
          <a:p>
            <a:r>
              <a:rPr lang="en-US" b="1" dirty="0"/>
              <a:t>Facebook – </a:t>
            </a:r>
            <a:r>
              <a:rPr lang="en-US" dirty="0"/>
              <a:t>Facebook uses R to update status and its social network graph. It is also used for predicting colleague interactions with R.</a:t>
            </a:r>
          </a:p>
          <a:p>
            <a:r>
              <a:rPr lang="en-US" b="1" dirty="0"/>
              <a:t>Ford Motor Company – </a:t>
            </a:r>
            <a:r>
              <a:rPr lang="en-US" dirty="0"/>
              <a:t>Ford relies on </a:t>
            </a:r>
            <a:r>
              <a:rPr lang="en-US" dirty="0" err="1"/>
              <a:t>Hadoop</a:t>
            </a:r>
            <a:r>
              <a:rPr lang="en-US" dirty="0"/>
              <a:t>. It also relies on R for statistical analysis as well as carrying out data-driven support for decision making.</a:t>
            </a:r>
          </a:p>
          <a:p>
            <a:r>
              <a:rPr lang="en-US" b="1" dirty="0"/>
              <a:t>Google –</a:t>
            </a:r>
            <a:r>
              <a:rPr lang="en-US" dirty="0"/>
              <a:t> Google uses R to calculate ROI on advertising campaigns and to predict economic activity and also to improve the efficiency of online advertising.</a:t>
            </a:r>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a:t>Real-Life Use Cases of R Language</a:t>
            </a:r>
            <a:br>
              <a:rPr lang="en-US" dirty="0"/>
            </a:br>
            <a:endParaRPr lang="en-US" dirty="0"/>
          </a:p>
        </p:txBody>
      </p:sp>
    </p:spTree>
    <p:extLst>
      <p:ext uri="{BB962C8B-B14F-4D97-AF65-F5344CB8AC3E}">
        <p14:creationId xmlns:p14="http://schemas.microsoft.com/office/powerpoint/2010/main" val="1296851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257800"/>
          </a:xfrm>
        </p:spPr>
        <p:txBody>
          <a:bodyPr>
            <a:normAutofit fontScale="92500" lnSpcReduction="10000"/>
          </a:bodyPr>
          <a:lstStyle/>
          <a:p>
            <a:r>
              <a:rPr lang="en-US" b="1" dirty="0"/>
              <a:t>Foursquare – </a:t>
            </a:r>
            <a:r>
              <a:rPr lang="en-US" dirty="0"/>
              <a:t>R is an important stack behind </a:t>
            </a:r>
            <a:r>
              <a:rPr lang="en-US" dirty="0" err="1"/>
              <a:t>Foursquare’s</a:t>
            </a:r>
            <a:r>
              <a:rPr lang="en-US" dirty="0"/>
              <a:t> famed recommendation engine.</a:t>
            </a:r>
          </a:p>
          <a:p>
            <a:r>
              <a:rPr lang="en-US" b="1" dirty="0"/>
              <a:t>John Deere – </a:t>
            </a:r>
            <a:r>
              <a:rPr lang="en-US" dirty="0"/>
              <a:t>Statisticians at John Deere use R for time series modeling and also geospatial analysis in a reliable and reproducible way. The results are then integrated with Excel and SAP.</a:t>
            </a:r>
          </a:p>
          <a:p>
            <a:r>
              <a:rPr lang="en-US" b="1" dirty="0"/>
              <a:t>Microsoft – </a:t>
            </a:r>
            <a:r>
              <a:rPr lang="en-US" dirty="0"/>
              <a:t>Microsoft uses R for the Xbox matchmaking service and also as a statistical engine within the Azure ML framework.</a:t>
            </a:r>
          </a:p>
          <a:p>
            <a:r>
              <a:rPr lang="en-US" b="1" dirty="0"/>
              <a:t>Mozilla – </a:t>
            </a:r>
            <a:r>
              <a:rPr lang="en-US" dirty="0"/>
              <a:t>It is the foundation behind the Firefox web browser and uses R to visualize web activity.</a:t>
            </a:r>
          </a:p>
          <a:p>
            <a:r>
              <a:rPr lang="en-US" b="1" dirty="0"/>
              <a:t>New York Times – </a:t>
            </a:r>
            <a:r>
              <a:rPr lang="en-US" dirty="0"/>
              <a:t>R is used in the news cycle at The New York Times to crunch data and prepare graphics before they go for printing.</a:t>
            </a:r>
          </a:p>
          <a:p>
            <a:endParaRPr lang="en-US" dirty="0"/>
          </a:p>
        </p:txBody>
      </p:sp>
    </p:spTree>
    <p:extLst>
      <p:ext uri="{BB962C8B-B14F-4D97-AF65-F5344CB8AC3E}">
        <p14:creationId xmlns:p14="http://schemas.microsoft.com/office/powerpoint/2010/main" val="1226102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334000"/>
          </a:xfrm>
        </p:spPr>
        <p:txBody>
          <a:bodyPr>
            <a:normAutofit/>
          </a:bodyPr>
          <a:lstStyle/>
          <a:p>
            <a:r>
              <a:rPr lang="en-US" b="1" dirty="0"/>
              <a:t>Thomas Cook – </a:t>
            </a:r>
            <a:r>
              <a:rPr lang="en-US" dirty="0"/>
              <a:t>Thomas Cook uses R for prediction and also </a:t>
            </a:r>
            <a:r>
              <a:rPr lang="en-US" b="1" i="1" u="sng" dirty="0">
                <a:hlinkClick r:id="rId2"/>
              </a:rPr>
              <a:t>Fuzzy Logic Systems</a:t>
            </a:r>
            <a:r>
              <a:rPr lang="en-US" dirty="0"/>
              <a:t> to automate price settings of their last-minute offers.</a:t>
            </a:r>
          </a:p>
          <a:p>
            <a:r>
              <a:rPr lang="en-US" b="1" dirty="0"/>
              <a:t>National Weather Service – </a:t>
            </a:r>
            <a:r>
              <a:rPr lang="en-US" dirty="0"/>
              <a:t>The National Weather Service uses R at its River Forecast Centers. Thus, it is used to generate graphics for flood forecasting.</a:t>
            </a:r>
          </a:p>
          <a:p>
            <a:r>
              <a:rPr lang="en-US" b="1" dirty="0"/>
              <a:t>Twitter – </a:t>
            </a:r>
            <a:r>
              <a:rPr lang="en-US" dirty="0"/>
              <a:t>R is part of Twitter’s Data Science toolbox for sophisticated statistical modeling.</a:t>
            </a:r>
          </a:p>
          <a:p>
            <a:r>
              <a:rPr lang="en-US" b="1" dirty="0" err="1"/>
              <a:t>Trulia</a:t>
            </a:r>
            <a:r>
              <a:rPr lang="en-US" b="1" dirty="0"/>
              <a:t> – </a:t>
            </a:r>
            <a:r>
              <a:rPr lang="en-US" dirty="0" err="1"/>
              <a:t>Trulia</a:t>
            </a:r>
            <a:r>
              <a:rPr lang="en-US" dirty="0"/>
              <a:t>, the real-estate analysis website uses R for predicting house prices and local crime rates.</a:t>
            </a:r>
          </a:p>
          <a:p>
            <a:r>
              <a:rPr lang="en-US" b="1" dirty="0"/>
              <a:t>ANZ Bank – </a:t>
            </a:r>
            <a:r>
              <a:rPr lang="en-US" dirty="0"/>
              <a:t>ANZ, the fourth largest bank in Australia uses R for its credit risk analysis.</a:t>
            </a:r>
          </a:p>
        </p:txBody>
      </p:sp>
    </p:spTree>
    <p:extLst>
      <p:ext uri="{BB962C8B-B14F-4D97-AF65-F5344CB8AC3E}">
        <p14:creationId xmlns:p14="http://schemas.microsoft.com/office/powerpoint/2010/main" val="1872790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effectLst/>
              </a:rPr>
              <a:t>Applications of R Programming</a:t>
            </a:r>
            <a:br>
              <a:rPr lang="en-US" dirty="0">
                <a:effectLst/>
              </a:rPr>
            </a:br>
            <a:endParaRPr lang="en-US" dirty="0"/>
          </a:p>
        </p:txBody>
      </p:sp>
    </p:spTree>
    <p:extLst>
      <p:ext uri="{BB962C8B-B14F-4D97-AF65-F5344CB8AC3E}">
        <p14:creationId xmlns:p14="http://schemas.microsoft.com/office/powerpoint/2010/main" val="133366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7467600" cy="4495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6287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Data </a:t>
            </a:r>
            <a:r>
              <a:rPr lang="en-US" dirty="0"/>
              <a:t>Science is most widely used in the financial industry.</a:t>
            </a:r>
          </a:p>
          <a:p>
            <a:r>
              <a:rPr lang="en-US" dirty="0"/>
              <a:t>R is the most popular tool for this role. This is because R provides an advanced statistical suite that is able to carry out all the necessary financial tasks.</a:t>
            </a:r>
          </a:p>
          <a:p>
            <a:r>
              <a:rPr lang="en-US" dirty="0"/>
              <a:t>With the help of R, financial institutions are able to perform downside risk measurement, adjust risk performance and utilize visualizations like </a:t>
            </a:r>
            <a:r>
              <a:rPr lang="en-US" i="1" dirty="0"/>
              <a:t>candlestick charts, density plots, drawdown plots,</a:t>
            </a:r>
            <a:r>
              <a:rPr lang="en-US" dirty="0"/>
              <a:t> etc</a:t>
            </a:r>
            <a:r>
              <a:rPr lang="en-US" dirty="0" smtClean="0"/>
              <a:t>.</a:t>
            </a:r>
            <a:endParaRPr lang="en-US" dirty="0"/>
          </a:p>
        </p:txBody>
      </p:sp>
      <p:sp>
        <p:nvSpPr>
          <p:cNvPr id="3" name="Title 2"/>
          <p:cNvSpPr>
            <a:spLocks noGrp="1"/>
          </p:cNvSpPr>
          <p:nvPr>
            <p:ph type="title"/>
          </p:nvPr>
        </p:nvSpPr>
        <p:spPr/>
        <p:txBody>
          <a:bodyPr>
            <a:normAutofit fontScale="90000"/>
          </a:bodyPr>
          <a:lstStyle/>
          <a:p>
            <a:r>
              <a:rPr lang="en-US" dirty="0"/>
              <a:t>1. Finance</a:t>
            </a:r>
            <a:br>
              <a:rPr lang="en-US" dirty="0"/>
            </a:br>
            <a:endParaRPr lang="en-US" dirty="0"/>
          </a:p>
        </p:txBody>
      </p:sp>
    </p:spTree>
    <p:extLst>
      <p:ext uri="{BB962C8B-B14F-4D97-AF65-F5344CB8AC3E}">
        <p14:creationId xmlns:p14="http://schemas.microsoft.com/office/powerpoint/2010/main" val="797424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89844"/>
            <a:ext cx="6553200" cy="3693319"/>
          </a:xfrm>
          <a:prstGeom prst="rect">
            <a:avLst/>
          </a:prstGeom>
        </p:spPr>
        <p:txBody>
          <a:bodyPr wrap="square">
            <a:spAutoFit/>
          </a:bodyPr>
          <a:lstStyle/>
          <a:p>
            <a:r>
              <a:rPr lang="en-US" dirty="0"/>
              <a:t>R also provides tools for moving averages, </a:t>
            </a:r>
            <a:r>
              <a:rPr lang="en-US" dirty="0" err="1"/>
              <a:t>autoregression</a:t>
            </a:r>
            <a:r>
              <a:rPr lang="en-US" dirty="0"/>
              <a:t> and time-series analysis which forms the crux of financial applications. R is being widely used for credit risk analysis at firms like ANZ and portfolio management.</a:t>
            </a:r>
          </a:p>
          <a:p>
            <a:r>
              <a:rPr lang="en-US" dirty="0"/>
              <a:t>Finance industries are also leveraging the time-series statistical processes of R, to model the movement of their stock-market and predict the prices of shares. R also provides facilities for financial data mining through its packages like </a:t>
            </a:r>
            <a:r>
              <a:rPr lang="en-US" i="1" dirty="0" err="1"/>
              <a:t>quantmod</a:t>
            </a:r>
            <a:r>
              <a:rPr lang="en-US" i="1" dirty="0"/>
              <a:t>, </a:t>
            </a:r>
            <a:r>
              <a:rPr lang="en-US" i="1" dirty="0" err="1"/>
              <a:t>pdfetch</a:t>
            </a:r>
            <a:r>
              <a:rPr lang="en-US" i="1" dirty="0"/>
              <a:t>, TFX, </a:t>
            </a:r>
            <a:r>
              <a:rPr lang="en-US" i="1" dirty="0" err="1"/>
              <a:t>pwt</a:t>
            </a:r>
            <a:r>
              <a:rPr lang="en-US" i="1" dirty="0"/>
              <a:t>,</a:t>
            </a:r>
            <a:r>
              <a:rPr lang="en-US" dirty="0"/>
              <a:t> etc. R makes it easy for you to extract data from online assets. With the help of </a:t>
            </a:r>
            <a:r>
              <a:rPr lang="en-US" i="1" dirty="0" err="1"/>
              <a:t>RShiny</a:t>
            </a:r>
            <a:r>
              <a:rPr lang="en-US" dirty="0"/>
              <a:t>, you can also demonstrate your financial products through vivid and engaging visualizations.</a:t>
            </a:r>
          </a:p>
          <a:p>
            <a:endParaRPr lang="en-US" dirty="0"/>
          </a:p>
        </p:txBody>
      </p:sp>
    </p:spTree>
    <p:extLst>
      <p:ext uri="{BB962C8B-B14F-4D97-AF65-F5344CB8AC3E}">
        <p14:creationId xmlns:p14="http://schemas.microsoft.com/office/powerpoint/2010/main" val="292872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Just </a:t>
            </a:r>
            <a:r>
              <a:rPr lang="en-US" dirty="0"/>
              <a:t>like financial institutions, </a:t>
            </a:r>
            <a:r>
              <a:rPr lang="en-US" i="1" dirty="0"/>
              <a:t>banking industries make use of R f</a:t>
            </a:r>
            <a:r>
              <a:rPr lang="en-US" dirty="0"/>
              <a:t>or credit</a:t>
            </a:r>
            <a:r>
              <a:rPr lang="en-US" i="1" dirty="0"/>
              <a:t> risk modeling and other forms of risk analytics.</a:t>
            </a:r>
            <a:endParaRPr lang="en-US" dirty="0"/>
          </a:p>
          <a:p>
            <a:r>
              <a:rPr lang="en-US" dirty="0"/>
              <a:t>Banks make heavy usage of the Mortgage Haircut Model that allows them to take over the property in case of loan defaults. Mortgage Haircut </a:t>
            </a:r>
            <a:r>
              <a:rPr lang="en-US" dirty="0" err="1"/>
              <a:t>Modelling</a:t>
            </a:r>
            <a:r>
              <a:rPr lang="en-US" dirty="0"/>
              <a:t> involves sales price distribution, the volatility of the sales price and the calculation of expected shortfall. For these purposes, R is often used alongside proprietary tools like SAS</a:t>
            </a:r>
            <a:r>
              <a:rPr lang="en-US" dirty="0" smtClean="0"/>
              <a:t>.</a:t>
            </a:r>
            <a:r>
              <a:rPr lang="en-US" dirty="0"/>
              <a:t/>
            </a:r>
            <a:br>
              <a:rPr lang="en-US" dirty="0"/>
            </a:br>
            <a:endParaRPr lang="en-US" dirty="0"/>
          </a:p>
          <a:p>
            <a:endParaRPr lang="en-US" dirty="0"/>
          </a:p>
        </p:txBody>
      </p:sp>
      <p:sp>
        <p:nvSpPr>
          <p:cNvPr id="3" name="Title 2"/>
          <p:cNvSpPr>
            <a:spLocks noGrp="1"/>
          </p:cNvSpPr>
          <p:nvPr>
            <p:ph type="title"/>
          </p:nvPr>
        </p:nvSpPr>
        <p:spPr/>
        <p:txBody>
          <a:bodyPr>
            <a:normAutofit fontScale="90000"/>
          </a:bodyPr>
          <a:lstStyle/>
          <a:p>
            <a:r>
              <a:rPr lang="en-US" dirty="0"/>
              <a:t>2. Banking</a:t>
            </a:r>
            <a:br>
              <a:rPr lang="en-US" dirty="0"/>
            </a:br>
            <a:endParaRPr lang="en-US" dirty="0"/>
          </a:p>
        </p:txBody>
      </p:sp>
    </p:spTree>
    <p:extLst>
      <p:ext uri="{BB962C8B-B14F-4D97-AF65-F5344CB8AC3E}">
        <p14:creationId xmlns:p14="http://schemas.microsoft.com/office/powerpoint/2010/main" val="1224459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 is also used in conjunction with </a:t>
            </a:r>
            <a:r>
              <a:rPr lang="en-US" b="1" i="1" u="sng" dirty="0" err="1">
                <a:hlinkClick r:id="rId2"/>
              </a:rPr>
              <a:t>Hadoop</a:t>
            </a:r>
            <a:r>
              <a:rPr lang="en-US" dirty="0"/>
              <a:t> to facilitate the analysis of customer quality, customer segmentation, and retention.</a:t>
            </a:r>
          </a:p>
          <a:p>
            <a:r>
              <a:rPr lang="en-US" dirty="0"/>
              <a:t>Bank of America makes use of R for financial reporting. With the help of R, the data scientists at BOA are able to analyze financial losses and make use of R’s visualization tools.</a:t>
            </a:r>
          </a:p>
          <a:p>
            <a:endParaRPr lang="en-US" dirty="0"/>
          </a:p>
        </p:txBody>
      </p:sp>
    </p:spTree>
    <p:extLst>
      <p:ext uri="{BB962C8B-B14F-4D97-AF65-F5344CB8AC3E}">
        <p14:creationId xmlns:p14="http://schemas.microsoft.com/office/powerpoint/2010/main" val="991317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Genetics</a:t>
            </a:r>
            <a:r>
              <a:rPr lang="en-US" dirty="0"/>
              <a:t>, Bioinformatics, Drug Discovery, Epidemiology are some of the fields in healthcare that make heavy usage of R. With the help of R, these companies are able to crunch data and process information, providing an essential backdrop for further analysis and data processing.</a:t>
            </a:r>
          </a:p>
          <a:p>
            <a:r>
              <a:rPr lang="en-US" dirty="0"/>
              <a:t>For more advanced processing like drug discovery, R is most widely used for performing pre-clinical trials and analyzing the drug-safety data. It also provides a suite for performing exploratory data analysis and vivid visualization tools to its users.</a:t>
            </a:r>
          </a:p>
          <a:p>
            <a:r>
              <a:rPr lang="en-US" dirty="0"/>
              <a:t>R is also popular for its</a:t>
            </a:r>
            <a:r>
              <a:rPr lang="en-US" i="1" dirty="0"/>
              <a:t> </a:t>
            </a:r>
            <a:r>
              <a:rPr lang="en-US" i="1" dirty="0" err="1"/>
              <a:t>Bioconductor</a:t>
            </a:r>
            <a:r>
              <a:rPr lang="en-US" i="1" dirty="0"/>
              <a:t> package</a:t>
            </a:r>
            <a:r>
              <a:rPr lang="en-US" dirty="0"/>
              <a:t> that provides various functionalities for analyzing the genomic data. R is also used for statistical modeling in the field of epidemiology, where data scientists analyze and predict the spread of diseases.</a:t>
            </a:r>
          </a:p>
          <a:p>
            <a:endParaRPr lang="en-US" dirty="0"/>
          </a:p>
        </p:txBody>
      </p:sp>
      <p:sp>
        <p:nvSpPr>
          <p:cNvPr id="3" name="Title 2"/>
          <p:cNvSpPr>
            <a:spLocks noGrp="1"/>
          </p:cNvSpPr>
          <p:nvPr>
            <p:ph type="title"/>
          </p:nvPr>
        </p:nvSpPr>
        <p:spPr/>
        <p:txBody>
          <a:bodyPr>
            <a:normAutofit fontScale="90000"/>
          </a:bodyPr>
          <a:lstStyle/>
          <a:p>
            <a:r>
              <a:rPr lang="en-US" dirty="0"/>
              <a:t>3. Healthcare</a:t>
            </a:r>
            <a:br>
              <a:rPr lang="en-US" dirty="0"/>
            </a:br>
            <a:endParaRPr lang="en-US" dirty="0"/>
          </a:p>
        </p:txBody>
      </p:sp>
    </p:spTree>
    <p:extLst>
      <p:ext uri="{BB962C8B-B14F-4D97-AF65-F5344CB8AC3E}">
        <p14:creationId xmlns:p14="http://schemas.microsoft.com/office/powerpoint/2010/main" val="1861453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For </a:t>
            </a:r>
            <a:r>
              <a:rPr lang="en-US" dirty="0"/>
              <a:t>many beginners in Data Science and R, social media is a data playground. Sentiment Analysis and other forms of social media data mining are some of the important statistical tools that are used with R.</a:t>
            </a:r>
          </a:p>
          <a:p>
            <a:r>
              <a:rPr lang="en-US" dirty="0"/>
              <a:t>Social Media is also a challenging field for Data Science because the data prevalent on social media websites is mostly unstructured in nature. R is used for social media analytics, for segmenting potential customers and targeting them for selling your products.</a:t>
            </a:r>
          </a:p>
          <a:p>
            <a:endParaRPr lang="en-US" dirty="0"/>
          </a:p>
        </p:txBody>
      </p:sp>
      <p:sp>
        <p:nvSpPr>
          <p:cNvPr id="3" name="Title 2"/>
          <p:cNvSpPr>
            <a:spLocks noGrp="1"/>
          </p:cNvSpPr>
          <p:nvPr>
            <p:ph type="title"/>
          </p:nvPr>
        </p:nvSpPr>
        <p:spPr/>
        <p:txBody>
          <a:bodyPr>
            <a:normAutofit fontScale="90000"/>
          </a:bodyPr>
          <a:lstStyle/>
          <a:p>
            <a:r>
              <a:rPr lang="en-US" dirty="0"/>
              <a:t>4. Social Media</a:t>
            </a:r>
            <a:br>
              <a:rPr lang="en-US" dirty="0"/>
            </a:br>
            <a:endParaRPr lang="en-US" dirty="0"/>
          </a:p>
        </p:txBody>
      </p:sp>
    </p:spTree>
    <p:extLst>
      <p:ext uri="{BB962C8B-B14F-4D97-AF65-F5344CB8AC3E}">
        <p14:creationId xmlns:p14="http://schemas.microsoft.com/office/powerpoint/2010/main" val="21386691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232</TotalTime>
  <Words>372</Words>
  <Application>Microsoft Office PowerPoint</Application>
  <PresentationFormat>On-screen Show (4:3)</PresentationFormat>
  <Paragraphs>47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Paper</vt:lpstr>
      <vt:lpstr>PowerPoint Presentation</vt:lpstr>
      <vt:lpstr>Applications of R Programming </vt:lpstr>
      <vt:lpstr>PowerPoint Presentation</vt:lpstr>
      <vt:lpstr>1. Finance </vt:lpstr>
      <vt:lpstr>PowerPoint Presentation</vt:lpstr>
      <vt:lpstr>2. Banking </vt:lpstr>
      <vt:lpstr>PowerPoint Presentation</vt:lpstr>
      <vt:lpstr>3. Healthcare </vt:lpstr>
      <vt:lpstr>4. Social Media </vt:lpstr>
      <vt:lpstr>5. E-Commerce </vt:lpstr>
      <vt:lpstr>6. Manufacturing </vt:lpstr>
      <vt:lpstr>Real-Life Use Cases of R Language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Averages or Measures of Central Tendency or Measures of Location:</dc:title>
  <dc:creator>Windows User</dc:creator>
  <cp:lastModifiedBy>Windows User</cp:lastModifiedBy>
  <cp:revision>11</cp:revision>
  <dcterms:created xsi:type="dcterms:W3CDTF">2024-01-10T15:40:57Z</dcterms:created>
  <dcterms:modified xsi:type="dcterms:W3CDTF">2024-02-03T10:26:15Z</dcterms:modified>
</cp:coreProperties>
</file>