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9" r:id="rId10"/>
    <p:sldId id="263" r:id="rId11"/>
    <p:sldId id="265" r:id="rId12"/>
    <p:sldId id="266" r:id="rId13"/>
    <p:sldId id="267"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EA6E4F-13EB-48DC-A05D-EC4D3A4D8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199792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A6E4F-13EB-48DC-A05D-EC4D3A4D8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90318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A6E4F-13EB-48DC-A05D-EC4D3A4D8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229272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EA6E4F-13EB-48DC-A05D-EC4D3A4D8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297292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EA6E4F-13EB-48DC-A05D-EC4D3A4D813A}"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361755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EA6E4F-13EB-48DC-A05D-EC4D3A4D8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277751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EA6E4F-13EB-48DC-A05D-EC4D3A4D813A}"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278449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EA6E4F-13EB-48DC-A05D-EC4D3A4D813A}"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65543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A6E4F-13EB-48DC-A05D-EC4D3A4D813A}"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393089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A6E4F-13EB-48DC-A05D-EC4D3A4D8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281121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EA6E4F-13EB-48DC-A05D-EC4D3A4D813A}"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8E7FE-9E44-427F-A041-7EE1DA29A6E2}" type="slidenum">
              <a:rPr lang="en-IN" smtClean="0"/>
              <a:t>‹#›</a:t>
            </a:fld>
            <a:endParaRPr lang="en-IN"/>
          </a:p>
        </p:txBody>
      </p:sp>
    </p:spTree>
    <p:extLst>
      <p:ext uri="{BB962C8B-B14F-4D97-AF65-F5344CB8AC3E}">
        <p14:creationId xmlns:p14="http://schemas.microsoft.com/office/powerpoint/2010/main" val="333726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A6E4F-13EB-48DC-A05D-EC4D3A4D813A}" type="datetimeFigureOut">
              <a:rPr lang="en-IN" smtClean="0"/>
              <a:t>20-10-2023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8E7FE-9E44-427F-A041-7EE1DA29A6E2}" type="slidenum">
              <a:rPr lang="en-IN" smtClean="0"/>
              <a:t>‹#›</a:t>
            </a:fld>
            <a:endParaRPr lang="en-IN"/>
          </a:p>
        </p:txBody>
      </p:sp>
    </p:spTree>
    <p:extLst>
      <p:ext uri="{BB962C8B-B14F-4D97-AF65-F5344CB8AC3E}">
        <p14:creationId xmlns:p14="http://schemas.microsoft.com/office/powerpoint/2010/main" val="1314282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vmware.com/topics/glossary/content/cloud-scalability.html#:~:text=Cloud%20scalability%20in%20cloud%20computing,its%20exploding%20popularity%20with%20businesses." TargetMode="External"/><Relationship Id="rId2" Type="http://schemas.openxmlformats.org/officeDocument/2006/relationships/hyperlink" Target="https://www.javatpoint.com/scaling-in-cloud-computing" TargetMode="External"/><Relationship Id="rId1" Type="http://schemas.openxmlformats.org/officeDocument/2006/relationships/slideLayout" Target="../slideLayouts/slideLayout2.xml"/><Relationship Id="rId5" Type="http://schemas.openxmlformats.org/officeDocument/2006/relationships/hyperlink" Target="https://www.ibm.com/cloud/blog/5-benefits-of-virtualization" TargetMode="External"/><Relationship Id="rId4" Type="http://schemas.openxmlformats.org/officeDocument/2006/relationships/hyperlink" Target="https://datamyte.com/cloud-scalability-vs-cloud-elasticity/#:~:text=Regarding%20cloud%20computing%2C%20scalability%20and,contract%20resources%20to%20meet%20dema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Scalability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680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694" y="1152597"/>
            <a:ext cx="6534351" cy="4652458"/>
          </a:xfrm>
        </p:spPr>
      </p:pic>
    </p:spTree>
    <p:extLst>
      <p:ext uri="{BB962C8B-B14F-4D97-AF65-F5344CB8AC3E}">
        <p14:creationId xmlns:p14="http://schemas.microsoft.com/office/powerpoint/2010/main" val="176413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Diagonal </a:t>
            </a:r>
            <a:r>
              <a:rPr lang="en-IN" dirty="0" smtClean="0"/>
              <a:t>Scaling</a:t>
            </a:r>
            <a:endParaRPr lang="en-IN" dirty="0"/>
          </a:p>
        </p:txBody>
      </p:sp>
      <p:sp>
        <p:nvSpPr>
          <p:cNvPr id="3" name="Content Placeholder 2"/>
          <p:cNvSpPr>
            <a:spLocks noGrp="1"/>
          </p:cNvSpPr>
          <p:nvPr>
            <p:ph idx="1"/>
          </p:nvPr>
        </p:nvSpPr>
        <p:spPr>
          <a:xfrm>
            <a:off x="838200" y="1825624"/>
            <a:ext cx="10515600" cy="5032376"/>
          </a:xfrm>
        </p:spPr>
        <p:txBody>
          <a:bodyPr>
            <a:normAutofit/>
          </a:bodyPr>
          <a:lstStyle/>
          <a:p>
            <a:pPr algn="just"/>
            <a:r>
              <a:rPr lang="en-US" dirty="0"/>
              <a:t>It is a mixture of both Horizontal and Vertical scalability where the resources are added both vertically and horizontally. </a:t>
            </a:r>
            <a:endParaRPr lang="en-US" dirty="0" smtClean="0"/>
          </a:p>
          <a:p>
            <a:pPr algn="just"/>
            <a:r>
              <a:rPr lang="en-US" dirty="0" smtClean="0"/>
              <a:t>Well</a:t>
            </a:r>
            <a:r>
              <a:rPr lang="en-US" dirty="0"/>
              <a:t>, you get diagonal scaling, which allows you to experience the most efficient infrastructure scaling</a:t>
            </a:r>
            <a:r>
              <a:rPr lang="en-US" dirty="0" smtClean="0"/>
              <a:t>.</a:t>
            </a:r>
          </a:p>
          <a:p>
            <a:pPr algn="just"/>
            <a:r>
              <a:rPr lang="en-US" dirty="0" smtClean="0"/>
              <a:t>This constitutes </a:t>
            </a:r>
            <a:r>
              <a:rPr lang="en-US" dirty="0"/>
              <a:t>upgrading and adding components to a single server up to the critical point of cost-effectiveness, or having reached full server specification, and </a:t>
            </a:r>
            <a:endParaRPr lang="en-US" dirty="0" smtClean="0"/>
          </a:p>
          <a:p>
            <a:pPr algn="just"/>
            <a:r>
              <a:rPr lang="en-US" dirty="0"/>
              <a:t>T</a:t>
            </a:r>
            <a:r>
              <a:rPr lang="en-US" dirty="0" smtClean="0"/>
              <a:t>hen </a:t>
            </a:r>
            <a:r>
              <a:rPr lang="en-US" dirty="0"/>
              <a:t>replicating the server in its current configuration. </a:t>
            </a:r>
            <a:endParaRPr lang="en-US" dirty="0" smtClean="0"/>
          </a:p>
          <a:p>
            <a:pPr algn="just"/>
            <a:r>
              <a:rPr lang="en-US" dirty="0" smtClean="0"/>
              <a:t>This </a:t>
            </a:r>
            <a:r>
              <a:rPr lang="en-US" dirty="0"/>
              <a:t>offers the most effective scaling mechanism, both in terms of price and performance.</a:t>
            </a:r>
            <a:endParaRPr lang="en-IN" dirty="0"/>
          </a:p>
        </p:txBody>
      </p:sp>
    </p:spTree>
    <p:extLst>
      <p:ext uri="{BB962C8B-B14F-4D97-AF65-F5344CB8AC3E}">
        <p14:creationId xmlns:p14="http://schemas.microsoft.com/office/powerpoint/2010/main" val="390440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practice, the computing power of a single server is fortified by increasing the number of CPU cores, main memory and disk </a:t>
            </a:r>
            <a:r>
              <a:rPr lang="en-US" dirty="0" smtClean="0"/>
              <a:t>storage.</a:t>
            </a:r>
          </a:p>
          <a:p>
            <a:r>
              <a:rPr lang="en-US" dirty="0" smtClean="0"/>
              <a:t>Once </a:t>
            </a:r>
            <a:r>
              <a:rPr lang="en-US" dirty="0"/>
              <a:t>the server’s computing power has reached its peak, or it is no longer cost-effective to add components to it, similar servers are added to the structure to increase it horizontally.</a:t>
            </a:r>
            <a:endParaRPr lang="en-IN" dirty="0"/>
          </a:p>
        </p:txBody>
      </p:sp>
    </p:spTree>
    <p:extLst>
      <p:ext uri="{BB962C8B-B14F-4D97-AF65-F5344CB8AC3E}">
        <p14:creationId xmlns:p14="http://schemas.microsoft.com/office/powerpoint/2010/main" val="66931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Vs Elasticity</a:t>
            </a:r>
            <a:endParaRPr lang="en-IN" dirty="0"/>
          </a:p>
        </p:txBody>
      </p:sp>
      <p:sp>
        <p:nvSpPr>
          <p:cNvPr id="3" name="Content Placeholder 2"/>
          <p:cNvSpPr>
            <a:spLocks noGrp="1"/>
          </p:cNvSpPr>
          <p:nvPr>
            <p:ph idx="1"/>
          </p:nvPr>
        </p:nvSpPr>
        <p:spPr/>
        <p:txBody>
          <a:bodyPr/>
          <a:lstStyle/>
          <a:p>
            <a:r>
              <a:rPr lang="en-US" b="1" dirty="0"/>
              <a:t>S</a:t>
            </a:r>
            <a:r>
              <a:rPr lang="en-US" b="1" dirty="0" smtClean="0"/>
              <a:t>calability</a:t>
            </a:r>
            <a:r>
              <a:rPr lang="en-US" dirty="0" smtClean="0"/>
              <a:t> </a:t>
            </a:r>
            <a:r>
              <a:rPr lang="en-US" dirty="0"/>
              <a:t>is the ability of a system to add, remove, or reconfigure the hardware, software, and other resources to handle an increase or decrease in usage. This allows a system to meet the demands of a variable workload. </a:t>
            </a:r>
            <a:endParaRPr lang="en-US" dirty="0" smtClean="0"/>
          </a:p>
          <a:p>
            <a:r>
              <a:rPr lang="en-US" dirty="0" smtClean="0"/>
              <a:t>For </a:t>
            </a:r>
            <a:r>
              <a:rPr lang="en-US" dirty="0"/>
              <a:t>example, scalability would allow a system to increase the number of servers or other resources if the usage suddenly spikes. This scalability can be achieved by </a:t>
            </a:r>
            <a:r>
              <a:rPr lang="en-US" b="1" dirty="0">
                <a:solidFill>
                  <a:srgbClr val="FF0000"/>
                </a:solidFill>
              </a:rPr>
              <a:t>manually</a:t>
            </a:r>
            <a:r>
              <a:rPr lang="en-US" dirty="0"/>
              <a:t> increasing the resources or through automation with self-service tools that allow for scalability on demand. </a:t>
            </a:r>
            <a:endParaRPr lang="en-IN" dirty="0"/>
          </a:p>
        </p:txBody>
      </p:sp>
    </p:spTree>
    <p:extLst>
      <p:ext uri="{BB962C8B-B14F-4D97-AF65-F5344CB8AC3E}">
        <p14:creationId xmlns:p14="http://schemas.microsoft.com/office/powerpoint/2010/main" val="131838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Vs </a:t>
            </a:r>
            <a:r>
              <a:rPr lang="en-US" dirty="0" smtClean="0"/>
              <a:t>Elasticity </a:t>
            </a:r>
            <a:r>
              <a:rPr lang="en-US" dirty="0" err="1" smtClean="0"/>
              <a:t>Contd</a:t>
            </a:r>
            <a:r>
              <a:rPr lang="en-US" dirty="0" smtClean="0"/>
              <a:t>…</a:t>
            </a:r>
            <a:endParaRPr lang="en-IN" dirty="0"/>
          </a:p>
        </p:txBody>
      </p:sp>
      <p:sp>
        <p:nvSpPr>
          <p:cNvPr id="3" name="Content Placeholder 2"/>
          <p:cNvSpPr>
            <a:spLocks noGrp="1"/>
          </p:cNvSpPr>
          <p:nvPr>
            <p:ph idx="1"/>
          </p:nvPr>
        </p:nvSpPr>
        <p:spPr/>
        <p:txBody>
          <a:bodyPr/>
          <a:lstStyle/>
          <a:p>
            <a:r>
              <a:rPr lang="en-US" b="1" dirty="0"/>
              <a:t>Elasticity</a:t>
            </a:r>
            <a:r>
              <a:rPr lang="en-US" dirty="0"/>
              <a:t>, on the other hand, refers to a system’s ability to automatically scale up or down resources to meet user demands. This scalability can occur without manual intervention, meaning that a system can expand or contract resources independently when needed</a:t>
            </a:r>
            <a:r>
              <a:rPr lang="en-US" dirty="0" smtClean="0"/>
              <a:t>.</a:t>
            </a:r>
            <a:endParaRPr lang="en-US" dirty="0"/>
          </a:p>
          <a:p>
            <a:r>
              <a:rPr lang="en-US" dirty="0"/>
              <a:t>Elasticity is especially useful for businesses constantly experiencing fluctuating usage patterns, such as companies providing streaming services like video or audio. </a:t>
            </a:r>
            <a:endParaRPr lang="en-US" dirty="0" smtClean="0"/>
          </a:p>
        </p:txBody>
      </p:sp>
    </p:spTree>
    <p:extLst>
      <p:ext uri="{BB962C8B-B14F-4D97-AF65-F5344CB8AC3E}">
        <p14:creationId xmlns:p14="http://schemas.microsoft.com/office/powerpoint/2010/main" val="305248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Vs Elasticity </a:t>
            </a:r>
            <a:r>
              <a:rPr lang="en-US" dirty="0" err="1"/>
              <a:t>Contd</a:t>
            </a:r>
            <a:r>
              <a:rPr lang="en-US" dirty="0"/>
              <a:t>…</a:t>
            </a:r>
            <a:endParaRPr lang="en-IN" dirty="0"/>
          </a:p>
        </p:txBody>
      </p:sp>
      <p:sp>
        <p:nvSpPr>
          <p:cNvPr id="3" name="Content Placeholder 2"/>
          <p:cNvSpPr>
            <a:spLocks noGrp="1"/>
          </p:cNvSpPr>
          <p:nvPr>
            <p:ph idx="1"/>
          </p:nvPr>
        </p:nvSpPr>
        <p:spPr/>
        <p:txBody>
          <a:bodyPr/>
          <a:lstStyle/>
          <a:p>
            <a:r>
              <a:rPr lang="en-US" dirty="0"/>
              <a:t>This means scalability requires more effort to manage resources, while elasticity can scale with minimal effort.</a:t>
            </a:r>
            <a:endParaRPr lang="en-IN" dirty="0"/>
          </a:p>
        </p:txBody>
      </p:sp>
    </p:spTree>
    <p:extLst>
      <p:ext uri="{BB962C8B-B14F-4D97-AF65-F5344CB8AC3E}">
        <p14:creationId xmlns:p14="http://schemas.microsoft.com/office/powerpoint/2010/main" val="349315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Cloud Scalability and </a:t>
            </a:r>
            <a:r>
              <a:rPr lang="en-US" dirty="0" smtClean="0"/>
              <a:t>Elasticity</a:t>
            </a:r>
            <a:endParaRPr lang="en-IN" dirty="0"/>
          </a:p>
        </p:txBody>
      </p:sp>
      <p:sp>
        <p:nvSpPr>
          <p:cNvPr id="3" name="Content Placeholder 2"/>
          <p:cNvSpPr>
            <a:spLocks noGrp="1"/>
          </p:cNvSpPr>
          <p:nvPr>
            <p:ph idx="1"/>
          </p:nvPr>
        </p:nvSpPr>
        <p:spPr>
          <a:xfrm>
            <a:off x="838200" y="1825624"/>
            <a:ext cx="10515600" cy="5032375"/>
          </a:xfrm>
        </p:spPr>
        <p:txBody>
          <a:bodyPr>
            <a:normAutofit/>
          </a:bodyPr>
          <a:lstStyle/>
          <a:p>
            <a:pPr algn="just"/>
            <a:r>
              <a:rPr lang="en-US" b="1" dirty="0"/>
              <a:t>Cost Efficiency</a:t>
            </a:r>
          </a:p>
          <a:p>
            <a:pPr lvl="1" algn="just"/>
            <a:r>
              <a:rPr lang="en-US" dirty="0"/>
              <a:t>Cloud scalability and elasticity enable companies to have the system they need and calculate power without the expense of purchasing and setting up equipment. Since companies only pay for things they need and use, there’s no waste on capacity and resources that aren’t being used. In addition, you can also avoid other expenses, such as resource management and storage, since scalability allows you to use what you need when you need it</a:t>
            </a:r>
            <a:r>
              <a:rPr lang="en-US" dirty="0" smtClean="0"/>
              <a:t>.</a:t>
            </a:r>
          </a:p>
          <a:p>
            <a:pPr algn="just"/>
            <a:r>
              <a:rPr lang="en-US" b="1" dirty="0"/>
              <a:t>Faster Implementation</a:t>
            </a:r>
          </a:p>
          <a:p>
            <a:pPr lvl="1" algn="just"/>
            <a:r>
              <a:rPr lang="en-US" dirty="0"/>
              <a:t>With scalability and elasticity, companies can quickly scale up resources to meet demand. This scalability can be accomplished quickly, making scalability and elasticity ideal for businesses experiencing sudden changes in usage. At the same time, scalability and elasticity can also scale down resources when use is low, allowing companies to save on costs.</a:t>
            </a:r>
          </a:p>
          <a:p>
            <a:endParaRPr lang="en-US" dirty="0"/>
          </a:p>
          <a:p>
            <a:endParaRPr lang="en-IN" dirty="0"/>
          </a:p>
        </p:txBody>
      </p:sp>
    </p:spTree>
    <p:extLst>
      <p:ext uri="{BB962C8B-B14F-4D97-AF65-F5344CB8AC3E}">
        <p14:creationId xmlns:p14="http://schemas.microsoft.com/office/powerpoint/2010/main" val="204500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Cloud Scalability and Elasticity</a:t>
            </a:r>
            <a:endParaRPr lang="en-IN" dirty="0"/>
          </a:p>
        </p:txBody>
      </p:sp>
      <p:sp>
        <p:nvSpPr>
          <p:cNvPr id="3" name="Content Placeholder 2"/>
          <p:cNvSpPr>
            <a:spLocks noGrp="1"/>
          </p:cNvSpPr>
          <p:nvPr>
            <p:ph idx="1"/>
          </p:nvPr>
        </p:nvSpPr>
        <p:spPr/>
        <p:txBody>
          <a:bodyPr>
            <a:normAutofit/>
          </a:bodyPr>
          <a:lstStyle/>
          <a:p>
            <a:r>
              <a:rPr lang="en-US" b="1" dirty="0"/>
              <a:t>Service Availability</a:t>
            </a:r>
          </a:p>
          <a:p>
            <a:pPr lvl="1"/>
            <a:r>
              <a:rPr lang="en-US" dirty="0"/>
              <a:t>Companies can plan to meet their usage demands without worrying about downtime. With scalability and elasticity, companies can quickly scale up or down resources to keep their services running smoothly during times of need. In addition, scalability and elasticity can help companies avoid costly over-provisioning of resources by scaling up or down when needed</a:t>
            </a:r>
            <a:r>
              <a:rPr lang="en-US" dirty="0" smtClean="0"/>
              <a:t>.</a:t>
            </a:r>
          </a:p>
          <a:p>
            <a:r>
              <a:rPr lang="en-US" b="1" dirty="0"/>
              <a:t>Agility</a:t>
            </a:r>
          </a:p>
          <a:p>
            <a:pPr lvl="1"/>
            <a:r>
              <a:rPr lang="en-US" dirty="0"/>
              <a:t>In contrast to the effort required for scalability, scalability and elasticity can be easily implemented to help businesses quickly respond to changes in usage. This agility provides companies the flexibility they need to stay competitive in an ever-changing market.</a:t>
            </a:r>
          </a:p>
          <a:p>
            <a:pPr lvl="1"/>
            <a:endParaRPr lang="en-US" dirty="0"/>
          </a:p>
          <a:p>
            <a:endParaRPr lang="en-IN" dirty="0"/>
          </a:p>
        </p:txBody>
      </p:sp>
    </p:spTree>
    <p:extLst>
      <p:ext uri="{BB962C8B-B14F-4D97-AF65-F5344CB8AC3E}">
        <p14:creationId xmlns:p14="http://schemas.microsoft.com/office/powerpoint/2010/main" val="3394573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Service Availability</a:t>
            </a:r>
          </a:p>
          <a:p>
            <a:pPr lvl="1"/>
            <a:r>
              <a:rPr lang="en-US" dirty="0"/>
              <a:t>Companies can plan to meet their usage demands without worrying about downtime. With scalability and elasticity, companies can quickly scale up or down resources to keep their services running smoothly during times of need. In addition, scalability and elasticity can help companies avoid costly over-provisioning of resources by scaling up or down when needed. </a:t>
            </a:r>
          </a:p>
          <a:p>
            <a:endParaRPr lang="en-IN" dirty="0"/>
          </a:p>
        </p:txBody>
      </p:sp>
    </p:spTree>
    <p:extLst>
      <p:ext uri="{BB962C8B-B14F-4D97-AF65-F5344CB8AC3E}">
        <p14:creationId xmlns:p14="http://schemas.microsoft.com/office/powerpoint/2010/main" val="240348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in the </a:t>
            </a:r>
            <a:r>
              <a:rPr lang="en-US" dirty="0" smtClean="0"/>
              <a:t>Cloud</a:t>
            </a:r>
            <a:endParaRPr lang="en-IN"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algn="just"/>
            <a:r>
              <a:rPr lang="en-US" dirty="0" smtClean="0"/>
              <a:t>When </a:t>
            </a:r>
            <a:r>
              <a:rPr lang="en-US" dirty="0"/>
              <a:t>you move scaling into the cloud, you experience an enormous amount of </a:t>
            </a:r>
            <a:r>
              <a:rPr lang="en-US" b="1" dirty="0">
                <a:solidFill>
                  <a:srgbClr val="FF0000"/>
                </a:solidFill>
              </a:rPr>
              <a:t>flexibility</a:t>
            </a:r>
            <a:r>
              <a:rPr lang="en-US" dirty="0"/>
              <a:t> that saves both money and time for a business. When your demand booms, it's easy to scale up to accommodate the new load. As things level out again, you can scale down accordingly.</a:t>
            </a:r>
          </a:p>
          <a:p>
            <a:pPr algn="just"/>
            <a:r>
              <a:rPr lang="en-US" dirty="0"/>
              <a:t>This is so significant because cloud computing uses a </a:t>
            </a:r>
            <a:r>
              <a:rPr lang="en-US" b="1" dirty="0">
                <a:solidFill>
                  <a:srgbClr val="FF0000"/>
                </a:solidFill>
              </a:rPr>
              <a:t>pay-as-you-go</a:t>
            </a:r>
            <a:r>
              <a:rPr lang="en-US" dirty="0"/>
              <a:t> model.</a:t>
            </a:r>
          </a:p>
          <a:p>
            <a:pPr algn="just"/>
            <a:r>
              <a:rPr lang="en-US" b="1" dirty="0">
                <a:solidFill>
                  <a:srgbClr val="FF0000"/>
                </a:solidFill>
              </a:rPr>
              <a:t>Traditionally</a:t>
            </a:r>
            <a:r>
              <a:rPr lang="en-US" dirty="0"/>
              <a:t>, professionals guess their maximum capacity needs and purchase everything up front. If they overestimate, they pay for unused </a:t>
            </a:r>
            <a:r>
              <a:rPr lang="en-US" dirty="0" smtClean="0"/>
              <a:t>resources. If </a:t>
            </a:r>
            <a:r>
              <a:rPr lang="en-US" dirty="0"/>
              <a:t>they underestimate, they don't have the services and resources necessary to operate effectively. </a:t>
            </a:r>
            <a:endParaRPr lang="en-US" dirty="0" smtClean="0"/>
          </a:p>
          <a:p>
            <a:pPr algn="just"/>
            <a:r>
              <a:rPr lang="en-US" dirty="0" smtClean="0"/>
              <a:t>With </a:t>
            </a:r>
            <a:r>
              <a:rPr lang="en-US" dirty="0"/>
              <a:t>cloud scaling, though, businesses get the capacity they need when they need it, and they simply pay based on usage. This </a:t>
            </a:r>
            <a:r>
              <a:rPr lang="en-US" b="1" dirty="0">
                <a:solidFill>
                  <a:srgbClr val="FF0000"/>
                </a:solidFill>
              </a:rPr>
              <a:t>on-demand</a:t>
            </a:r>
            <a:r>
              <a:rPr lang="en-US" dirty="0"/>
              <a:t> nature is what makes the cloud so appealing. You can start small and adjust as you go. It's </a:t>
            </a:r>
            <a:r>
              <a:rPr lang="en-US" b="1" dirty="0">
                <a:solidFill>
                  <a:srgbClr val="FF0000"/>
                </a:solidFill>
              </a:rPr>
              <a:t>quick</a:t>
            </a:r>
            <a:r>
              <a:rPr lang="en-US" dirty="0"/>
              <a:t>, it's </a:t>
            </a:r>
            <a:r>
              <a:rPr lang="en-US" b="1" dirty="0">
                <a:solidFill>
                  <a:srgbClr val="FF0000"/>
                </a:solidFill>
              </a:rPr>
              <a:t>easy</a:t>
            </a:r>
            <a:r>
              <a:rPr lang="en-US" dirty="0"/>
              <a:t>, and </a:t>
            </a:r>
            <a:r>
              <a:rPr lang="en-US" b="1" dirty="0">
                <a:solidFill>
                  <a:srgbClr val="FF0000"/>
                </a:solidFill>
              </a:rPr>
              <a:t>you're in control</a:t>
            </a:r>
            <a:r>
              <a:rPr lang="en-US" dirty="0"/>
              <a:t>.</a:t>
            </a:r>
          </a:p>
          <a:p>
            <a:endParaRPr lang="en-IN" dirty="0"/>
          </a:p>
        </p:txBody>
      </p:sp>
    </p:spTree>
    <p:extLst>
      <p:ext uri="{BB962C8B-B14F-4D97-AF65-F5344CB8AC3E}">
        <p14:creationId xmlns:p14="http://schemas.microsoft.com/office/powerpoint/2010/main" val="325048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5" y="365125"/>
            <a:ext cx="11159835" cy="1325563"/>
          </a:xfrm>
        </p:spPr>
        <p:txBody>
          <a:bodyPr/>
          <a:lstStyle/>
          <a:p>
            <a:r>
              <a:rPr lang="en-US" dirty="0"/>
              <a:t>I</a:t>
            </a:r>
            <a:r>
              <a:rPr lang="en-US" dirty="0" smtClean="0"/>
              <a:t>ntroduction</a:t>
            </a:r>
            <a:endParaRPr lang="en-IN" dirty="0"/>
          </a:p>
        </p:txBody>
      </p:sp>
      <p:sp>
        <p:nvSpPr>
          <p:cNvPr id="3" name="Content Placeholder 2"/>
          <p:cNvSpPr>
            <a:spLocks noGrp="1"/>
          </p:cNvSpPr>
          <p:nvPr>
            <p:ph idx="1"/>
          </p:nvPr>
        </p:nvSpPr>
        <p:spPr>
          <a:xfrm>
            <a:off x="193965" y="1825624"/>
            <a:ext cx="11471562" cy="5032375"/>
          </a:xfrm>
        </p:spPr>
        <p:txBody>
          <a:bodyPr>
            <a:normAutofit/>
          </a:bodyPr>
          <a:lstStyle/>
          <a:p>
            <a:r>
              <a:rPr lang="en-US" dirty="0"/>
              <a:t>Cloud scalability in cloud computing refers to increasing or decreasing IT resources as needed to meet changing demand</a:t>
            </a:r>
            <a:r>
              <a:rPr lang="en-US" dirty="0" smtClean="0"/>
              <a:t>.</a:t>
            </a:r>
          </a:p>
          <a:p>
            <a:pPr lvl="1"/>
            <a:r>
              <a:rPr lang="en-US" dirty="0" smtClean="0"/>
              <a:t>Most </a:t>
            </a:r>
            <a:r>
              <a:rPr lang="en-US" dirty="0"/>
              <a:t>popular and beneficial features of cloud computing, as businesses can grow up or down to meet the demands depending on the season, projects, development, etc.</a:t>
            </a:r>
            <a:endParaRPr lang="en-US" dirty="0" smtClean="0"/>
          </a:p>
          <a:p>
            <a:r>
              <a:rPr lang="en-US" dirty="0" smtClean="0"/>
              <a:t>Data </a:t>
            </a:r>
            <a:r>
              <a:rPr lang="en-US" b="1" dirty="0"/>
              <a:t>storage</a:t>
            </a:r>
            <a:r>
              <a:rPr lang="en-US" dirty="0"/>
              <a:t> capacity, </a:t>
            </a:r>
            <a:r>
              <a:rPr lang="en-US" b="1" dirty="0"/>
              <a:t>processing power</a:t>
            </a:r>
            <a:r>
              <a:rPr lang="en-US" dirty="0"/>
              <a:t>, and </a:t>
            </a:r>
            <a:r>
              <a:rPr lang="en-US" b="1" dirty="0"/>
              <a:t>networking</a:t>
            </a:r>
            <a:r>
              <a:rPr lang="en-US" dirty="0"/>
              <a:t> can all be increased by using existing cloud computing infrastructure. </a:t>
            </a:r>
            <a:endParaRPr lang="en-US" dirty="0" smtClean="0"/>
          </a:p>
          <a:p>
            <a:r>
              <a:rPr lang="en-IN" dirty="0"/>
              <a:t>Using existing cloud infrastructure, </a:t>
            </a:r>
            <a:r>
              <a:rPr lang="en-US" dirty="0"/>
              <a:t>s</a:t>
            </a:r>
            <a:r>
              <a:rPr lang="en-US" dirty="0" smtClean="0"/>
              <a:t>caling </a:t>
            </a:r>
            <a:r>
              <a:rPr lang="en-US" dirty="0"/>
              <a:t>can be done </a:t>
            </a:r>
            <a:r>
              <a:rPr lang="en-US" b="1" dirty="0"/>
              <a:t>quickly</a:t>
            </a:r>
            <a:r>
              <a:rPr lang="en-US" dirty="0"/>
              <a:t> and </a:t>
            </a:r>
            <a:r>
              <a:rPr lang="en-US" b="1" dirty="0"/>
              <a:t>easily</a:t>
            </a:r>
            <a:r>
              <a:rPr lang="en-US" dirty="0"/>
              <a:t>, usually without any disruption or </a:t>
            </a:r>
            <a:r>
              <a:rPr lang="en-US" b="1" dirty="0"/>
              <a:t>downtime</a:t>
            </a:r>
            <a:r>
              <a:rPr lang="en-US" dirty="0" smtClean="0"/>
              <a:t>.</a:t>
            </a:r>
          </a:p>
          <a:p>
            <a:pPr lvl="1"/>
            <a:r>
              <a:rPr lang="en-US" dirty="0" smtClean="0"/>
              <a:t>In the past, when scaling up with on-premises physical infrastructure, the process could take weeks or months and require exorbitant expenses.</a:t>
            </a:r>
          </a:p>
          <a:p>
            <a:r>
              <a:rPr lang="en-US" dirty="0" smtClean="0"/>
              <a:t>Third-party cloud providers already have the entire infrastructure in place.</a:t>
            </a:r>
          </a:p>
          <a:p>
            <a:pPr lvl="1"/>
            <a:endParaRPr lang="en-US" dirty="0" smtClean="0"/>
          </a:p>
        </p:txBody>
      </p:sp>
    </p:spTree>
    <p:extLst>
      <p:ext uri="{BB962C8B-B14F-4D97-AF65-F5344CB8AC3E}">
        <p14:creationId xmlns:p14="http://schemas.microsoft.com/office/powerpoint/2010/main" val="380455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is cloud scalable</a:t>
            </a:r>
            <a:r>
              <a:rPr lang="en-IN" dirty="0" smtClean="0"/>
              <a:t>?</a:t>
            </a:r>
            <a:endParaRPr lang="en-IN" dirty="0"/>
          </a:p>
        </p:txBody>
      </p:sp>
      <p:sp>
        <p:nvSpPr>
          <p:cNvPr id="3" name="Content Placeholder 2"/>
          <p:cNvSpPr>
            <a:spLocks noGrp="1"/>
          </p:cNvSpPr>
          <p:nvPr>
            <p:ph idx="1"/>
          </p:nvPr>
        </p:nvSpPr>
        <p:spPr/>
        <p:txBody>
          <a:bodyPr/>
          <a:lstStyle/>
          <a:p>
            <a:pPr algn="just"/>
            <a:r>
              <a:rPr lang="en-US" dirty="0"/>
              <a:t>A scalable cloud architecture is made possible through </a:t>
            </a:r>
            <a:r>
              <a:rPr lang="en-US" b="1" dirty="0">
                <a:solidFill>
                  <a:srgbClr val="FF0000"/>
                </a:solidFill>
              </a:rPr>
              <a:t>virtualization</a:t>
            </a:r>
            <a:r>
              <a:rPr lang="en-US" dirty="0"/>
              <a:t>. Unlike physical machines whose resources and performance are relatively </a:t>
            </a:r>
            <a:r>
              <a:rPr lang="en-US" dirty="0" smtClean="0"/>
              <a:t>set, </a:t>
            </a:r>
            <a:r>
              <a:rPr lang="en-US" dirty="0"/>
              <a:t>virtual machines virtual machines (VMs) are highly flexible and can be easily scaled up or down</a:t>
            </a:r>
            <a:r>
              <a:rPr lang="en-US" dirty="0" smtClean="0"/>
              <a:t>.</a:t>
            </a:r>
          </a:p>
          <a:p>
            <a:pPr algn="just"/>
            <a:r>
              <a:rPr lang="en-US" dirty="0"/>
              <a:t>They can be </a:t>
            </a:r>
            <a:r>
              <a:rPr lang="en-US" b="1" dirty="0">
                <a:solidFill>
                  <a:srgbClr val="FF0000"/>
                </a:solidFill>
              </a:rPr>
              <a:t>moved</a:t>
            </a:r>
            <a:r>
              <a:rPr lang="en-US" dirty="0"/>
              <a:t> to a different server or hosted on multiple servers at once; workloads and applications can be shifted to larger VMs as needed</a:t>
            </a:r>
            <a:r>
              <a:rPr lang="en-US" dirty="0" smtClean="0"/>
              <a:t>.</a:t>
            </a:r>
          </a:p>
          <a:p>
            <a:pPr algn="just"/>
            <a:r>
              <a:rPr lang="en-US" b="1" dirty="0">
                <a:solidFill>
                  <a:srgbClr val="FF0000"/>
                </a:solidFill>
              </a:rPr>
              <a:t>Third-party</a:t>
            </a:r>
            <a:r>
              <a:rPr lang="en-US" dirty="0"/>
              <a:t> cloud providers also have all the vast hardware and software resources already in place to allow for rapid scaling that an individual business could not achieve cost-effectively on its own.</a:t>
            </a:r>
            <a:endParaRPr lang="en-IN" dirty="0"/>
          </a:p>
        </p:txBody>
      </p:sp>
    </p:spTree>
    <p:extLst>
      <p:ext uri="{BB962C8B-B14F-4D97-AF65-F5344CB8AC3E}">
        <p14:creationId xmlns:p14="http://schemas.microsoft.com/office/powerpoint/2010/main" val="20838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IN" dirty="0"/>
          </a:p>
        </p:txBody>
      </p:sp>
      <p:sp>
        <p:nvSpPr>
          <p:cNvPr id="3" name="Content Placeholder 2"/>
          <p:cNvSpPr>
            <a:spLocks noGrp="1"/>
          </p:cNvSpPr>
          <p:nvPr>
            <p:ph idx="1"/>
          </p:nvPr>
        </p:nvSpPr>
        <p:spPr>
          <a:xfrm>
            <a:off x="838200" y="1549400"/>
            <a:ext cx="10515600" cy="5308599"/>
          </a:xfrm>
        </p:spPr>
        <p:txBody>
          <a:bodyPr>
            <a:normAutofit lnSpcReduction="10000"/>
          </a:bodyPr>
          <a:lstStyle/>
          <a:p>
            <a:r>
              <a:rPr lang="en-US" dirty="0" smtClean="0"/>
              <a:t>It allows to create multiple virtual computer/machines on a single physical server containing</a:t>
            </a:r>
          </a:p>
          <a:p>
            <a:pPr lvl="1"/>
            <a:r>
              <a:rPr lang="en-US" dirty="0" smtClean="0"/>
              <a:t>Hardware resources</a:t>
            </a:r>
          </a:p>
          <a:p>
            <a:pPr lvl="1"/>
            <a:r>
              <a:rPr lang="en-US" dirty="0" smtClean="0"/>
              <a:t>Operating systems</a:t>
            </a:r>
          </a:p>
          <a:p>
            <a:pPr lvl="1"/>
            <a:r>
              <a:rPr lang="en-US" dirty="0" smtClean="0"/>
              <a:t>Applications</a:t>
            </a:r>
            <a:endParaRPr lang="en-US" dirty="0"/>
          </a:p>
          <a:p>
            <a:r>
              <a:rPr lang="en-US" dirty="0" smtClean="0"/>
              <a:t>It  creates a virtual/abstract layer which is a software based version of</a:t>
            </a:r>
          </a:p>
          <a:p>
            <a:pPr lvl="1"/>
            <a:r>
              <a:rPr lang="en-US" dirty="0" smtClean="0"/>
              <a:t>Computing power</a:t>
            </a:r>
          </a:p>
          <a:p>
            <a:pPr lvl="1"/>
            <a:r>
              <a:rPr lang="en-US" dirty="0" smtClean="0"/>
              <a:t>Storage</a:t>
            </a:r>
          </a:p>
          <a:p>
            <a:pPr lvl="1"/>
            <a:r>
              <a:rPr lang="en-US" dirty="0" smtClean="0"/>
              <a:t>Server</a:t>
            </a:r>
          </a:p>
          <a:p>
            <a:pPr lvl="1"/>
            <a:r>
              <a:rPr lang="en-US" dirty="0" smtClean="0"/>
              <a:t>Network</a:t>
            </a:r>
          </a:p>
          <a:p>
            <a:pPr lvl="1"/>
            <a:r>
              <a:rPr lang="en-US" dirty="0" smtClean="0"/>
              <a:t>Applications</a:t>
            </a:r>
          </a:p>
          <a:p>
            <a:r>
              <a:rPr lang="en-US" dirty="0" smtClean="0"/>
              <a:t>It is the process of emulating software and hardware in a virtual environment.</a:t>
            </a:r>
          </a:p>
          <a:p>
            <a:pPr lvl="1"/>
            <a:endParaRPr lang="en-IN" dirty="0"/>
          </a:p>
        </p:txBody>
      </p:sp>
    </p:spTree>
    <p:extLst>
      <p:ext uri="{BB962C8B-B14F-4D97-AF65-F5344CB8AC3E}">
        <p14:creationId xmlns:p14="http://schemas.microsoft.com/office/powerpoint/2010/main" val="3990461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Traditionally a business operates by having one machine for one application.</a:t>
            </a:r>
            <a:endParaRPr lang="en-IN" dirty="0"/>
          </a:p>
        </p:txBody>
      </p:sp>
      <p:sp>
        <p:nvSpPr>
          <p:cNvPr id="4" name="Rectangle 3"/>
          <p:cNvSpPr/>
          <p:nvPr/>
        </p:nvSpPr>
        <p:spPr>
          <a:xfrm>
            <a:off x="2527300" y="2895600"/>
            <a:ext cx="14351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Server</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Windows</a:t>
            </a:r>
            <a:endParaRPr lang="en-IN" dirty="0"/>
          </a:p>
        </p:txBody>
      </p:sp>
      <p:sp>
        <p:nvSpPr>
          <p:cNvPr id="5" name="Rectangle 4"/>
          <p:cNvSpPr/>
          <p:nvPr/>
        </p:nvSpPr>
        <p:spPr>
          <a:xfrm>
            <a:off x="4749800" y="2895600"/>
            <a:ext cx="14351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t>
            </a:r>
            <a:r>
              <a:rPr lang="en-US" dirty="0"/>
              <a:t>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smtClean="0"/>
              <a:t>Linux</a:t>
            </a:r>
            <a:endParaRPr lang="en-IN" dirty="0"/>
          </a:p>
          <a:p>
            <a:pPr algn="ctr"/>
            <a:endParaRPr lang="en-IN" dirty="0"/>
          </a:p>
        </p:txBody>
      </p:sp>
      <p:sp>
        <p:nvSpPr>
          <p:cNvPr id="6" name="Rectangle 5"/>
          <p:cNvSpPr/>
          <p:nvPr/>
        </p:nvSpPr>
        <p:spPr>
          <a:xfrm>
            <a:off x="6972300" y="2895600"/>
            <a:ext cx="14351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 </a:t>
            </a:r>
            <a:r>
              <a:rPr lang="en-US" dirty="0"/>
              <a:t>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smtClean="0"/>
              <a:t>Unix</a:t>
            </a:r>
            <a:endParaRPr lang="en-IN" dirty="0"/>
          </a:p>
          <a:p>
            <a:pPr algn="ctr"/>
            <a:endParaRPr lang="en-IN" dirty="0"/>
          </a:p>
        </p:txBody>
      </p:sp>
    </p:spTree>
    <p:extLst>
      <p:ext uri="{BB962C8B-B14F-4D97-AF65-F5344CB8AC3E}">
        <p14:creationId xmlns:p14="http://schemas.microsoft.com/office/powerpoint/2010/main" val="3638227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Benefits of virtualization</a:t>
            </a:r>
            <a:endParaRPr lang="en-IN" dirty="0"/>
          </a:p>
        </p:txBody>
      </p:sp>
      <p:sp>
        <p:nvSpPr>
          <p:cNvPr id="3" name="Content Placeholder 2"/>
          <p:cNvSpPr>
            <a:spLocks noGrp="1"/>
          </p:cNvSpPr>
          <p:nvPr>
            <p:ph idx="1"/>
          </p:nvPr>
        </p:nvSpPr>
        <p:spPr>
          <a:xfrm>
            <a:off x="838200" y="1325563"/>
            <a:ext cx="10515600" cy="5532438"/>
          </a:xfrm>
        </p:spPr>
        <p:txBody>
          <a:bodyPr>
            <a:normAutofit fontScale="85000" lnSpcReduction="20000"/>
          </a:bodyPr>
          <a:lstStyle/>
          <a:p>
            <a:r>
              <a:rPr lang="en-US" dirty="0" smtClean="0"/>
              <a:t>Saves money on hardware and electricity.</a:t>
            </a:r>
          </a:p>
          <a:p>
            <a:r>
              <a:rPr lang="en-US" dirty="0" smtClean="0"/>
              <a:t>Saves money on floor space.</a:t>
            </a:r>
          </a:p>
          <a:p>
            <a:r>
              <a:rPr lang="en-US" dirty="0" smtClean="0"/>
              <a:t>Saves money on maintenance and management</a:t>
            </a:r>
            <a:r>
              <a:rPr lang="en-IN" dirty="0" smtClean="0"/>
              <a:t> due to</a:t>
            </a:r>
          </a:p>
          <a:p>
            <a:pPr lvl="1"/>
            <a:r>
              <a:rPr lang="en-US" dirty="0" smtClean="0"/>
              <a:t>Change in configuration</a:t>
            </a:r>
          </a:p>
          <a:p>
            <a:pPr lvl="1"/>
            <a:r>
              <a:rPr lang="en-US" dirty="0" smtClean="0"/>
              <a:t>Equipment failure or fire</a:t>
            </a:r>
          </a:p>
          <a:p>
            <a:r>
              <a:rPr lang="en-US" dirty="0" smtClean="0"/>
              <a:t>Portability</a:t>
            </a:r>
          </a:p>
          <a:p>
            <a:pPr lvl="1"/>
            <a:r>
              <a:rPr lang="en-US" dirty="0" smtClean="0"/>
              <a:t>VMs can be transferred to another VMs easily and quickly incase of update on old VMs or VMs running out of space.</a:t>
            </a:r>
          </a:p>
          <a:p>
            <a:r>
              <a:rPr lang="en-US" dirty="0" smtClean="0"/>
              <a:t>Full use of computing capability of machine.</a:t>
            </a:r>
          </a:p>
          <a:p>
            <a:r>
              <a:rPr lang="en-US" dirty="0" smtClean="0"/>
              <a:t>Disaster and recovery is easy and quick.</a:t>
            </a:r>
          </a:p>
          <a:p>
            <a:pPr lvl="1"/>
            <a:r>
              <a:rPr lang="en-US" dirty="0" smtClean="0"/>
              <a:t>VMs are software files.</a:t>
            </a:r>
          </a:p>
          <a:p>
            <a:pPr lvl="1"/>
            <a:r>
              <a:rPr lang="en-US" dirty="0" smtClean="0"/>
              <a:t>Can be backed-up.</a:t>
            </a:r>
          </a:p>
          <a:p>
            <a:pPr lvl="1"/>
            <a:r>
              <a:rPr lang="en-US" dirty="0" smtClean="0"/>
              <a:t>Other VMs can takeover.</a:t>
            </a:r>
          </a:p>
          <a:p>
            <a:pPr fontAlgn="base"/>
            <a:r>
              <a:rPr lang="en-US" dirty="0" smtClean="0"/>
              <a:t>Move </a:t>
            </a:r>
            <a:r>
              <a:rPr lang="en-US" dirty="0"/>
              <a:t>to be more green-friendly (organizational and environmental)</a:t>
            </a:r>
          </a:p>
          <a:p>
            <a:pPr lvl="1" fontAlgn="base"/>
            <a:r>
              <a:rPr lang="en-US" dirty="0"/>
              <a:t>When you are able to cut down on the number of physical servers you’re using, it’ll lead to a reduction in the amount of power being consumed. This has two green benefits:</a:t>
            </a:r>
          </a:p>
          <a:p>
            <a:pPr lvl="1" fontAlgn="base"/>
            <a:r>
              <a:rPr lang="en-US" dirty="0" smtClean="0"/>
              <a:t>It </a:t>
            </a:r>
            <a:r>
              <a:rPr lang="en-US" dirty="0"/>
              <a:t>reduces the carbon footprint of the data center.</a:t>
            </a:r>
          </a:p>
          <a:p>
            <a:pPr lvl="1"/>
            <a:endParaRPr lang="en-US" dirty="0" smtClean="0"/>
          </a:p>
        </p:txBody>
      </p:sp>
    </p:spTree>
    <p:extLst>
      <p:ext uri="{BB962C8B-B14F-4D97-AF65-F5344CB8AC3E}">
        <p14:creationId xmlns:p14="http://schemas.microsoft.com/office/powerpoint/2010/main" val="336318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cloud </a:t>
            </a:r>
            <a:r>
              <a:rPr lang="en-US" dirty="0" smtClean="0"/>
              <a:t>scalability</a:t>
            </a:r>
            <a:endParaRPr lang="en-IN" dirty="0"/>
          </a:p>
        </p:txBody>
      </p:sp>
      <p:sp>
        <p:nvSpPr>
          <p:cNvPr id="3" name="Content Placeholder 2"/>
          <p:cNvSpPr>
            <a:spLocks noGrp="1"/>
          </p:cNvSpPr>
          <p:nvPr>
            <p:ph idx="1"/>
          </p:nvPr>
        </p:nvSpPr>
        <p:spPr>
          <a:xfrm>
            <a:off x="838200" y="1825624"/>
            <a:ext cx="10515600" cy="5032375"/>
          </a:xfrm>
        </p:spPr>
        <p:txBody>
          <a:bodyPr/>
          <a:lstStyle/>
          <a:p>
            <a:pPr algn="just"/>
            <a:r>
              <a:rPr lang="en-US" dirty="0"/>
              <a:t>Successful businesses employ scalable business models that allow them to grow quickly and meet changing demands. </a:t>
            </a:r>
            <a:endParaRPr lang="en-US" dirty="0" smtClean="0"/>
          </a:p>
          <a:p>
            <a:pPr algn="just"/>
            <a:r>
              <a:rPr lang="en-US" dirty="0" smtClean="0"/>
              <a:t>Cloud </a:t>
            </a:r>
            <a:r>
              <a:rPr lang="en-US" dirty="0"/>
              <a:t>scalability advantages help businesses stay nimble and competitive</a:t>
            </a:r>
            <a:r>
              <a:rPr lang="en-US" dirty="0" smtClean="0"/>
              <a:t>.</a:t>
            </a:r>
          </a:p>
          <a:p>
            <a:pPr algn="just"/>
            <a:r>
              <a:rPr lang="en-US" dirty="0"/>
              <a:t>A</a:t>
            </a:r>
            <a:r>
              <a:rPr lang="en-US" dirty="0" smtClean="0"/>
              <a:t> </a:t>
            </a:r>
            <a:r>
              <a:rPr lang="en-US" dirty="0"/>
              <a:t>scalable cloud solution enables organizations to respond appropriately and cost-effectively to increase storage and performance.</a:t>
            </a:r>
            <a:endParaRPr lang="en-IN" dirty="0"/>
          </a:p>
        </p:txBody>
      </p:sp>
    </p:spTree>
    <p:extLst>
      <p:ext uri="{BB962C8B-B14F-4D97-AF65-F5344CB8AC3E}">
        <p14:creationId xmlns:p14="http://schemas.microsoft.com/office/powerpoint/2010/main" val="280184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 determine optimal cloud scalability</a:t>
            </a:r>
            <a:r>
              <a:rPr lang="en-US" dirty="0" smtClean="0"/>
              <a:t>?</a:t>
            </a:r>
            <a:endParaRPr lang="en-IN" dirty="0"/>
          </a:p>
        </p:txBody>
      </p:sp>
      <p:sp>
        <p:nvSpPr>
          <p:cNvPr id="3" name="Content Placeholder 2"/>
          <p:cNvSpPr>
            <a:spLocks noGrp="1"/>
          </p:cNvSpPr>
          <p:nvPr>
            <p:ph idx="1"/>
          </p:nvPr>
        </p:nvSpPr>
        <p:spPr/>
        <p:txBody>
          <a:bodyPr/>
          <a:lstStyle/>
          <a:p>
            <a:r>
              <a:rPr lang="en-US" dirty="0"/>
              <a:t>Changing business needs or increasing demand often necessitate your scalable cloud solution changes. But how much storage, memory, and processing power do you need? Will you scale in or out?</a:t>
            </a:r>
          </a:p>
          <a:p>
            <a:r>
              <a:rPr lang="en-US" dirty="0"/>
              <a:t>To determine the correct size solution, continuous performance </a:t>
            </a:r>
            <a:r>
              <a:rPr lang="en-US" b="1" dirty="0">
                <a:solidFill>
                  <a:srgbClr val="FF0000"/>
                </a:solidFill>
              </a:rPr>
              <a:t>testing</a:t>
            </a:r>
            <a:r>
              <a:rPr lang="en-US" dirty="0"/>
              <a:t> is essential. </a:t>
            </a:r>
            <a:endParaRPr lang="en-US" dirty="0" smtClean="0"/>
          </a:p>
          <a:p>
            <a:r>
              <a:rPr lang="en-US" dirty="0" smtClean="0"/>
              <a:t>IT </a:t>
            </a:r>
            <a:r>
              <a:rPr lang="en-US" dirty="0"/>
              <a:t>administrators must continuously measure </a:t>
            </a:r>
            <a:r>
              <a:rPr lang="en-US" b="1" dirty="0">
                <a:solidFill>
                  <a:srgbClr val="FF0000"/>
                </a:solidFill>
              </a:rPr>
              <a:t>response times, number of requests, CPU load, and memory usage</a:t>
            </a:r>
            <a:r>
              <a:rPr lang="en-US" dirty="0"/>
              <a:t>. Scalability testing also measures the </a:t>
            </a:r>
            <a:r>
              <a:rPr lang="en-US" b="1" dirty="0">
                <a:solidFill>
                  <a:srgbClr val="FF0000"/>
                </a:solidFill>
              </a:rPr>
              <a:t>performance</a:t>
            </a:r>
            <a:r>
              <a:rPr lang="en-US" dirty="0"/>
              <a:t> of an application and its ability to scale up or down based on user requests.</a:t>
            </a:r>
          </a:p>
          <a:p>
            <a:endParaRPr lang="en-IN" dirty="0"/>
          </a:p>
        </p:txBody>
      </p:sp>
    </p:spTree>
    <p:extLst>
      <p:ext uri="{BB962C8B-B14F-4D97-AF65-F5344CB8AC3E}">
        <p14:creationId xmlns:p14="http://schemas.microsoft.com/office/powerpoint/2010/main" val="3298792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88334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hlinkClick r:id="rId2"/>
              </a:rPr>
              <a:t>https://www.javatpoint.com/scaling-in-cloud-computing</a:t>
            </a:r>
            <a:endParaRPr lang="en-IN" dirty="0" smtClean="0"/>
          </a:p>
          <a:p>
            <a:r>
              <a:rPr lang="en-US" dirty="0" smtClean="0">
                <a:hlinkClick r:id="rId3"/>
              </a:rPr>
              <a:t>Vmware.com</a:t>
            </a:r>
            <a:endParaRPr lang="en-US" dirty="0" smtClean="0"/>
          </a:p>
          <a:p>
            <a:r>
              <a:rPr lang="en-US" dirty="0" smtClean="0">
                <a:hlinkClick r:id="rId4"/>
              </a:rPr>
              <a:t>Scalability Vs Elasticity</a:t>
            </a:r>
            <a:endParaRPr lang="en-US" dirty="0" smtClean="0"/>
          </a:p>
          <a:p>
            <a:r>
              <a:rPr lang="en-US" dirty="0" smtClean="0">
                <a:hlinkClick r:id="rId5"/>
              </a:rPr>
              <a:t>Virtualization</a:t>
            </a:r>
            <a:endParaRPr lang="en-IN" dirty="0"/>
          </a:p>
        </p:txBody>
      </p:sp>
    </p:spTree>
    <p:extLst>
      <p:ext uri="{BB962C8B-B14F-4D97-AF65-F5344CB8AC3E}">
        <p14:creationId xmlns:p14="http://schemas.microsoft.com/office/powerpoint/2010/main" val="394385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scaling</a:t>
            </a:r>
            <a:endParaRPr lang="en-IN" dirty="0"/>
          </a:p>
        </p:txBody>
      </p:sp>
      <p:sp>
        <p:nvSpPr>
          <p:cNvPr id="3" name="Content Placeholder 2"/>
          <p:cNvSpPr>
            <a:spLocks noGrp="1"/>
          </p:cNvSpPr>
          <p:nvPr>
            <p:ph idx="1"/>
          </p:nvPr>
        </p:nvSpPr>
        <p:spPr/>
        <p:txBody>
          <a:bodyPr/>
          <a:lstStyle/>
          <a:p>
            <a:r>
              <a:rPr lang="en-US" dirty="0" smtClean="0"/>
              <a:t>Vertical </a:t>
            </a:r>
            <a:r>
              <a:rPr lang="en-US" dirty="0"/>
              <a:t>Scalability (Scaled-up)</a:t>
            </a:r>
          </a:p>
          <a:p>
            <a:r>
              <a:rPr lang="en-US" dirty="0"/>
              <a:t>horizontal </a:t>
            </a:r>
            <a:r>
              <a:rPr lang="en-US" dirty="0" smtClean="0"/>
              <a:t>scalability(Scaled out)</a:t>
            </a:r>
            <a:endParaRPr lang="en-US" dirty="0"/>
          </a:p>
          <a:p>
            <a:r>
              <a:rPr lang="en-US" dirty="0" smtClean="0"/>
              <a:t>Diagonal </a:t>
            </a:r>
            <a:r>
              <a:rPr lang="en-US" dirty="0"/>
              <a:t>scalability</a:t>
            </a:r>
          </a:p>
          <a:p>
            <a:endParaRPr lang="en-US" dirty="0" smtClean="0"/>
          </a:p>
          <a:p>
            <a:endParaRPr lang="en-IN" dirty="0"/>
          </a:p>
        </p:txBody>
      </p:sp>
    </p:spTree>
    <p:extLst>
      <p:ext uri="{BB962C8B-B14F-4D97-AF65-F5344CB8AC3E}">
        <p14:creationId xmlns:p14="http://schemas.microsoft.com/office/powerpoint/2010/main" val="12540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Scaling</a:t>
            </a:r>
            <a:endParaRPr lang="en-IN" dirty="0"/>
          </a:p>
        </p:txBody>
      </p:sp>
      <p:sp>
        <p:nvSpPr>
          <p:cNvPr id="3" name="Content Placeholder 2"/>
          <p:cNvSpPr>
            <a:spLocks noGrp="1"/>
          </p:cNvSpPr>
          <p:nvPr>
            <p:ph idx="1"/>
          </p:nvPr>
        </p:nvSpPr>
        <p:spPr/>
        <p:txBody>
          <a:bodyPr/>
          <a:lstStyle/>
          <a:p>
            <a:pPr algn="just"/>
            <a:r>
              <a:rPr lang="en-US" dirty="0" smtClean="0"/>
              <a:t>It involves </a:t>
            </a:r>
            <a:r>
              <a:rPr lang="en-US" dirty="0"/>
              <a:t>adding more machines or nodes to a system, while vertical scaling involves adding more power (CPU, RAM, storage, etc.) to an existing machine</a:t>
            </a:r>
            <a:r>
              <a:rPr lang="en-US" dirty="0" smtClean="0"/>
              <a:t>.</a:t>
            </a:r>
          </a:p>
          <a:p>
            <a:pPr algn="just"/>
            <a:r>
              <a:rPr lang="en-US" dirty="0" smtClean="0"/>
              <a:t>It is also called Scaling out</a:t>
            </a:r>
            <a:r>
              <a:rPr lang="en-IN" dirty="0" smtClean="0"/>
              <a:t>.</a:t>
            </a:r>
          </a:p>
          <a:p>
            <a:pPr algn="just"/>
            <a:r>
              <a:rPr lang="en-US" dirty="0"/>
              <a:t>Horizontal scaling is typically used to handle increasing amounts of traffic or </a:t>
            </a:r>
            <a:r>
              <a:rPr lang="en-US" dirty="0" smtClean="0"/>
              <a:t>workload.</a:t>
            </a:r>
          </a:p>
          <a:p>
            <a:pPr algn="just"/>
            <a:r>
              <a:rPr lang="en-US" dirty="0" smtClean="0"/>
              <a:t>As an analogy, scaling </a:t>
            </a:r>
            <a:r>
              <a:rPr lang="en-US" dirty="0"/>
              <a:t>horizontally is about hiring new employees for an additional client/problem set</a:t>
            </a:r>
            <a:r>
              <a:rPr lang="en-US" dirty="0" smtClean="0"/>
              <a:t>.</a:t>
            </a:r>
          </a:p>
        </p:txBody>
      </p:sp>
    </p:spTree>
    <p:extLst>
      <p:ext uri="{BB962C8B-B14F-4D97-AF65-F5344CB8AC3E}">
        <p14:creationId xmlns:p14="http://schemas.microsoft.com/office/powerpoint/2010/main" val="215533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1927"/>
            <a:ext cx="10515600" cy="4946072"/>
          </a:xfrm>
        </p:spPr>
        <p:txBody>
          <a:bodyPr/>
          <a:lstStyle/>
          <a:p>
            <a:r>
              <a:rPr lang="en-US" dirty="0"/>
              <a:t>Pros:</a:t>
            </a:r>
          </a:p>
          <a:p>
            <a:pPr lvl="1"/>
            <a:r>
              <a:rPr lang="en-US" dirty="0"/>
              <a:t>Easier Scaling from Hardware additions</a:t>
            </a:r>
          </a:p>
          <a:p>
            <a:pPr lvl="1"/>
            <a:r>
              <a:rPr lang="en-US" dirty="0"/>
              <a:t>Enhanced Flexibility</a:t>
            </a:r>
          </a:p>
          <a:p>
            <a:pPr lvl="1"/>
            <a:r>
              <a:rPr lang="en-US" dirty="0"/>
              <a:t>Lesser Downtime</a:t>
            </a:r>
          </a:p>
          <a:p>
            <a:pPr lvl="1"/>
            <a:r>
              <a:rPr lang="en-US" dirty="0"/>
              <a:t>Offers Redundancy</a:t>
            </a:r>
          </a:p>
          <a:p>
            <a:r>
              <a:rPr lang="en-US" dirty="0"/>
              <a:t>Cons: </a:t>
            </a:r>
          </a:p>
          <a:p>
            <a:pPr lvl="1"/>
            <a:r>
              <a:rPr lang="en-US" dirty="0"/>
              <a:t>Higher initial costs involved</a:t>
            </a:r>
          </a:p>
          <a:p>
            <a:pPr lvl="1"/>
            <a:r>
              <a:rPr lang="en-US" dirty="0"/>
              <a:t>Harder to </a:t>
            </a:r>
            <a:r>
              <a:rPr lang="en-US" dirty="0" smtClean="0"/>
              <a:t>maintain</a:t>
            </a: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Horizontal Scaling Continued…</a:t>
            </a:r>
            <a:endParaRPr lang="en-IN" dirty="0"/>
          </a:p>
        </p:txBody>
      </p:sp>
    </p:spTree>
    <p:extLst>
      <p:ext uri="{BB962C8B-B14F-4D97-AF65-F5344CB8AC3E}">
        <p14:creationId xmlns:p14="http://schemas.microsoft.com/office/powerpoint/2010/main" val="270549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908" y="2302379"/>
            <a:ext cx="8614184" cy="2699111"/>
          </a:xfrm>
        </p:spPr>
      </p:pic>
    </p:spTree>
    <p:extLst>
      <p:ext uri="{BB962C8B-B14F-4D97-AF65-F5344CB8AC3E}">
        <p14:creationId xmlns:p14="http://schemas.microsoft.com/office/powerpoint/2010/main" val="174143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Scaling</a:t>
            </a:r>
            <a:endParaRPr lang="en-IN" dirty="0"/>
          </a:p>
        </p:txBody>
      </p:sp>
      <p:sp>
        <p:nvSpPr>
          <p:cNvPr id="3" name="Content Placeholder 2"/>
          <p:cNvSpPr>
            <a:spLocks noGrp="1"/>
          </p:cNvSpPr>
          <p:nvPr>
            <p:ph idx="1"/>
          </p:nvPr>
        </p:nvSpPr>
        <p:spPr>
          <a:xfrm>
            <a:off x="838200" y="1825624"/>
            <a:ext cx="10515600" cy="5032375"/>
          </a:xfrm>
        </p:spPr>
        <p:txBody>
          <a:bodyPr/>
          <a:lstStyle/>
          <a:p>
            <a:pPr algn="just"/>
            <a:r>
              <a:rPr lang="en-US" dirty="0"/>
              <a:t>Vertical scaling, often known as “scaling up,” is the process of increasing the power of an existing system, such as the CPU or RAM, to meet the rising demands</a:t>
            </a:r>
            <a:r>
              <a:rPr lang="en-US" dirty="0" smtClean="0"/>
              <a:t>.</a:t>
            </a:r>
          </a:p>
          <a:p>
            <a:pPr algn="just"/>
            <a:r>
              <a:rPr lang="en-US" dirty="0" smtClean="0"/>
              <a:t>It is also called Scaling Up.</a:t>
            </a:r>
          </a:p>
          <a:p>
            <a:pPr algn="just"/>
            <a:r>
              <a:rPr lang="en-US" dirty="0"/>
              <a:t>The memory, storage, or network speed can be vertically </a:t>
            </a:r>
            <a:r>
              <a:rPr lang="en-US" dirty="0" smtClean="0"/>
              <a:t>scaled.</a:t>
            </a:r>
          </a:p>
          <a:p>
            <a:pPr algn="just"/>
            <a:r>
              <a:rPr lang="en-US" dirty="0" smtClean="0"/>
              <a:t>Vertical </a:t>
            </a:r>
            <a:r>
              <a:rPr lang="en-US" dirty="0"/>
              <a:t>scaling can also refer to completely replacing a server or shifting the workload from an outdated server to an updated one</a:t>
            </a:r>
            <a:r>
              <a:rPr lang="en-US" dirty="0" smtClean="0"/>
              <a:t>.</a:t>
            </a:r>
          </a:p>
          <a:p>
            <a:pPr algn="just"/>
            <a:r>
              <a:rPr lang="en-US" dirty="0" smtClean="0"/>
              <a:t>As an analogy, Vertical scaling is about upskilling existing employees for an additional client/problem set.  </a:t>
            </a:r>
            <a:endParaRPr lang="en-IN" dirty="0"/>
          </a:p>
        </p:txBody>
      </p:sp>
    </p:spTree>
    <p:extLst>
      <p:ext uri="{BB962C8B-B14F-4D97-AF65-F5344CB8AC3E}">
        <p14:creationId xmlns:p14="http://schemas.microsoft.com/office/powerpoint/2010/main" val="60997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Scaling Continued…</a:t>
            </a:r>
            <a:endParaRPr lang="en-IN" dirty="0"/>
          </a:p>
        </p:txBody>
      </p:sp>
      <p:sp>
        <p:nvSpPr>
          <p:cNvPr id="3" name="Content Placeholder 2"/>
          <p:cNvSpPr>
            <a:spLocks noGrp="1"/>
          </p:cNvSpPr>
          <p:nvPr>
            <p:ph idx="1"/>
          </p:nvPr>
        </p:nvSpPr>
        <p:spPr/>
        <p:txBody>
          <a:bodyPr/>
          <a:lstStyle/>
          <a:p>
            <a:r>
              <a:rPr lang="en-US" dirty="0"/>
              <a:t>Pros:</a:t>
            </a:r>
          </a:p>
          <a:p>
            <a:pPr lvl="1"/>
            <a:r>
              <a:rPr lang="en-US" dirty="0"/>
              <a:t>Cost Effective</a:t>
            </a:r>
          </a:p>
          <a:p>
            <a:pPr lvl="1"/>
            <a:r>
              <a:rPr lang="en-US" dirty="0"/>
              <a:t>Less Complexity involved</a:t>
            </a:r>
          </a:p>
          <a:p>
            <a:pPr lvl="1"/>
            <a:r>
              <a:rPr lang="en-US" dirty="0"/>
              <a:t>Easier to maintain</a:t>
            </a:r>
          </a:p>
          <a:p>
            <a:r>
              <a:rPr lang="en-US" dirty="0"/>
              <a:t>Cons: </a:t>
            </a:r>
          </a:p>
          <a:p>
            <a:pPr lvl="1"/>
            <a:r>
              <a:rPr lang="en-US" dirty="0"/>
              <a:t>More Downtime possibilities</a:t>
            </a:r>
          </a:p>
          <a:p>
            <a:pPr lvl="1"/>
            <a:r>
              <a:rPr lang="en-US" dirty="0"/>
              <a:t>Very less flexibility</a:t>
            </a:r>
          </a:p>
          <a:p>
            <a:pPr lvl="1"/>
            <a:r>
              <a:rPr lang="en-US" dirty="0"/>
              <a:t>Single Point of Failure</a:t>
            </a:r>
          </a:p>
          <a:p>
            <a:endParaRPr lang="en-IN" dirty="0"/>
          </a:p>
        </p:txBody>
      </p:sp>
    </p:spTree>
    <p:extLst>
      <p:ext uri="{BB962C8B-B14F-4D97-AF65-F5344CB8AC3E}">
        <p14:creationId xmlns:p14="http://schemas.microsoft.com/office/powerpoint/2010/main" val="79483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662" y="1313007"/>
            <a:ext cx="8313003" cy="4351338"/>
          </a:xfrm>
        </p:spPr>
      </p:pic>
    </p:spTree>
    <p:extLst>
      <p:ext uri="{BB962C8B-B14F-4D97-AF65-F5344CB8AC3E}">
        <p14:creationId xmlns:p14="http://schemas.microsoft.com/office/powerpoint/2010/main" val="278589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1676</Words>
  <Application>Microsoft Office PowerPoint</Application>
  <PresentationFormat>Widescreen</PresentationFormat>
  <Paragraphs>146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Scalability</vt:lpstr>
      <vt:lpstr>Introduction</vt:lpstr>
      <vt:lpstr>Types of scaling</vt:lpstr>
      <vt:lpstr>Horizontal Scaling</vt:lpstr>
      <vt:lpstr>Horizontal Scaling Continued…</vt:lpstr>
      <vt:lpstr>PowerPoint Presentation</vt:lpstr>
      <vt:lpstr>Vertical Scaling</vt:lpstr>
      <vt:lpstr>Vertical Scaling Continued…</vt:lpstr>
      <vt:lpstr>PowerPoint Presentation</vt:lpstr>
      <vt:lpstr>PowerPoint Presentation</vt:lpstr>
      <vt:lpstr>Diagonal Scaling</vt:lpstr>
      <vt:lpstr>PowerPoint Presentation</vt:lpstr>
      <vt:lpstr>Scalability Vs Elasticity</vt:lpstr>
      <vt:lpstr>Scalability Vs Elasticity Contd…</vt:lpstr>
      <vt:lpstr>Scalability Vs Elasticity Contd…</vt:lpstr>
      <vt:lpstr>Benefits of Cloud Scalability and Elasticity</vt:lpstr>
      <vt:lpstr>Benefits of Cloud Scalability and Elasticity</vt:lpstr>
      <vt:lpstr>PowerPoint Presentation</vt:lpstr>
      <vt:lpstr>Scale in the Cloud</vt:lpstr>
      <vt:lpstr>Why is cloud scalable?</vt:lpstr>
      <vt:lpstr>Virtualization</vt:lpstr>
      <vt:lpstr>PowerPoint Presentation</vt:lpstr>
      <vt:lpstr>Benefits of virtualization</vt:lpstr>
      <vt:lpstr>When to use cloud scalability</vt:lpstr>
      <vt:lpstr>How do you determine optimal cloud scalability?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HP</cp:lastModifiedBy>
  <cp:revision>103</cp:revision>
  <dcterms:created xsi:type="dcterms:W3CDTF">2023-07-03T07:33:47Z</dcterms:created>
  <dcterms:modified xsi:type="dcterms:W3CDTF">2023-10-20T08:34:08Z</dcterms:modified>
</cp:coreProperties>
</file>