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9"/>
  </p:notesMasterIdLst>
  <p:sldIdLst>
    <p:sldId id="380" r:id="rId2"/>
    <p:sldId id="545" r:id="rId3"/>
    <p:sldId id="525" r:id="rId4"/>
    <p:sldId id="528" r:id="rId5"/>
    <p:sldId id="529" r:id="rId6"/>
    <p:sldId id="535" r:id="rId7"/>
    <p:sldId id="536" r:id="rId8"/>
    <p:sldId id="537" r:id="rId9"/>
    <p:sldId id="538" r:id="rId10"/>
    <p:sldId id="539" r:id="rId11"/>
    <p:sldId id="540" r:id="rId12"/>
    <p:sldId id="541" r:id="rId13"/>
    <p:sldId id="542" r:id="rId14"/>
    <p:sldId id="543" r:id="rId15"/>
    <p:sldId id="544" r:id="rId16"/>
    <p:sldId id="526" r:id="rId17"/>
    <p:sldId id="527" r:id="rId18"/>
    <p:sldId id="521" r:id="rId19"/>
    <p:sldId id="522" r:id="rId20"/>
    <p:sldId id="532" r:id="rId21"/>
    <p:sldId id="531" r:id="rId22"/>
    <p:sldId id="470" r:id="rId23"/>
    <p:sldId id="533" r:id="rId24"/>
    <p:sldId id="534" r:id="rId25"/>
    <p:sldId id="465" r:id="rId26"/>
    <p:sldId id="530" r:id="rId27"/>
    <p:sldId id="487" r:id="rId28"/>
    <p:sldId id="488" r:id="rId29"/>
    <p:sldId id="491" r:id="rId30"/>
    <p:sldId id="492" r:id="rId31"/>
    <p:sldId id="493" r:id="rId32"/>
    <p:sldId id="494" r:id="rId33"/>
    <p:sldId id="503" r:id="rId34"/>
    <p:sldId id="477" r:id="rId35"/>
    <p:sldId id="482" r:id="rId36"/>
    <p:sldId id="507" r:id="rId37"/>
    <p:sldId id="33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71" autoAdjust="0"/>
    <p:restoredTop sz="87814" autoAdjust="0"/>
  </p:normalViewPr>
  <p:slideViewPr>
    <p:cSldViewPr snapToGrid="0">
      <p:cViewPr varScale="1">
        <p:scale>
          <a:sx n="64" d="100"/>
          <a:sy n="64" d="100"/>
        </p:scale>
        <p:origin x="-112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1800" b="1" dirty="0"/>
            <a:t>Factors</a:t>
          </a:r>
        </a:p>
      </dgm:t>
    </dgm:pt>
    <dgm:pt modelId="{833CA28A-3165-410C-BF45-14916C23568F}" type="parTrans" cxnId="{612F73BD-9AA8-4BE7-8A26-180D0F8709C5}">
      <dgm:prSet/>
      <dgm:spPr/>
      <dgm:t>
        <a:bodyPr/>
        <a:lstStyle/>
        <a:p>
          <a:endParaRPr lang="en-US" sz="1600" b="1"/>
        </a:p>
      </dgm:t>
    </dgm:pt>
    <dgm:pt modelId="{360FEAA3-D3E1-417D-A2A2-9AE39EF02038}" type="sibTrans" cxnId="{612F73BD-9AA8-4BE7-8A26-180D0F8709C5}">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1600" b="0" i="0" u="none" dirty="0"/>
            <a:t>Number of factors </a:t>
          </a:r>
          <a:endParaRPr lang="en-US" sz="1600" b="1" dirty="0">
            <a:solidFill>
              <a:schemeClr val="tx1"/>
            </a:solidFill>
          </a:endParaRPr>
        </a:p>
      </dgm:t>
    </dgm:pt>
    <dgm:pt modelId="{0BC94A4F-36F0-4887-B9B6-848F252A3355}" type="sibTrans" cxnId="{8BEEE969-536A-4F86-9472-9FF6CCD09145}">
      <dgm:prSet/>
      <dgm:spPr/>
      <dgm:t>
        <a:bodyPr/>
        <a:lstStyle/>
        <a:p>
          <a:endParaRPr lang="en-US" sz="1600" b="1"/>
        </a:p>
      </dgm:t>
    </dgm:pt>
    <dgm:pt modelId="{603BE217-A074-45C2-AED4-344CA0F2B151}" type="parTrans" cxnId="{8BEEE969-536A-4F86-9472-9FF6CCD09145}">
      <dgm:prSet/>
      <dgm:spPr/>
      <dgm:t>
        <a:bodyPr/>
        <a:lstStyle/>
        <a:p>
          <a:endParaRPr lang="en-US" sz="1600" b="1"/>
        </a:p>
      </dgm:t>
    </dgm:pt>
    <dgm:pt modelId="{A93A460D-6533-474D-8F5E-705D34A1DEDB}">
      <dgm:prSet custT="1"/>
      <dgm:spPr>
        <a:solidFill>
          <a:srgbClr val="C00000"/>
        </a:solidFill>
      </dgm:spPr>
      <dgm:t>
        <a:bodyPr/>
        <a:lstStyle/>
        <a:p>
          <a:r>
            <a:rPr lang="en-US" sz="1800" b="1" dirty="0"/>
            <a:t>LCM &amp; HCF</a:t>
          </a:r>
        </a:p>
      </dgm:t>
    </dgm:pt>
    <dgm:pt modelId="{2D5DD503-6AEA-4148-BB8E-F900A692E0FC}" type="parTrans" cxnId="{C2448029-FAA2-4CA3-B95F-06E4E720F9D0}">
      <dgm:prSet/>
      <dgm:spPr/>
      <dgm:t>
        <a:bodyPr/>
        <a:lstStyle/>
        <a:p>
          <a:endParaRPr lang="en-US" sz="1600" b="1"/>
        </a:p>
      </dgm:t>
    </dgm:pt>
    <dgm:pt modelId="{91016031-F385-4777-ADB9-ED885133744D}" type="sibTrans" cxnId="{C2448029-FAA2-4CA3-B95F-06E4E720F9D0}">
      <dgm:prSet/>
      <dgm:spPr/>
      <dgm:t>
        <a:bodyPr/>
        <a:lstStyle/>
        <a:p>
          <a:endParaRPr lang="en-US" sz="1600" b="1"/>
        </a:p>
      </dgm:t>
    </dgm:pt>
    <dgm:pt modelId="{DFED864B-A739-456A-8534-C6C8EB979D13}">
      <dgm:prSet custT="1">
        <dgm:style>
          <a:lnRef idx="2">
            <a:schemeClr val="dk1"/>
          </a:lnRef>
          <a:fillRef idx="1">
            <a:schemeClr val="lt1"/>
          </a:fillRef>
          <a:effectRef idx="0">
            <a:schemeClr val="dk1"/>
          </a:effectRef>
          <a:fontRef idx="minor">
            <a:schemeClr val="dk1"/>
          </a:fontRef>
        </dgm:style>
      </dgm:prSet>
      <dgm:spPr/>
      <dgm:t>
        <a:bodyPr/>
        <a:lstStyle/>
        <a:p>
          <a:r>
            <a:rPr lang="en-US" sz="1600" b="0" dirty="0">
              <a:solidFill>
                <a:schemeClr val="tx1"/>
              </a:solidFill>
            </a:rPr>
            <a:t>Prime Factorization Method</a:t>
          </a:r>
        </a:p>
      </dgm:t>
    </dgm:pt>
    <dgm:pt modelId="{524F6555-8CED-4DF6-9F22-E7176FFBB8BB}" type="parTrans" cxnId="{32BDE6F5-C34F-4A25-BB97-89C2EF30BD26}">
      <dgm:prSet/>
      <dgm:spPr/>
      <dgm:t>
        <a:bodyPr/>
        <a:lstStyle/>
        <a:p>
          <a:endParaRPr lang="en-US" sz="1600" b="1"/>
        </a:p>
      </dgm:t>
    </dgm:pt>
    <dgm:pt modelId="{C4695EBB-0B92-4FAB-967E-470CEED3C7BC}" type="sibTrans" cxnId="{32BDE6F5-C34F-4A25-BB97-89C2EF30BD26}">
      <dgm:prSet/>
      <dgm:spPr/>
      <dgm:t>
        <a:bodyPr/>
        <a:lstStyle/>
        <a:p>
          <a:endParaRPr lang="en-US" sz="1600" b="1"/>
        </a:p>
      </dgm:t>
    </dgm:pt>
    <dgm:pt modelId="{04E66572-11C9-4756-8B78-18AE1810FF07}">
      <dgm:prSet custT="1"/>
      <dgm:spPr/>
      <dgm:t>
        <a:bodyPr/>
        <a:lstStyle/>
        <a:p>
          <a:r>
            <a:rPr lang="en-US" sz="1600" b="0" i="0" u="none" dirty="0"/>
            <a:t>Sum of factors</a:t>
          </a:r>
          <a:endParaRPr lang="en-US" sz="1600" dirty="0"/>
        </a:p>
      </dgm:t>
    </dgm:pt>
    <dgm:pt modelId="{E82790B0-8E0E-4583-B2C8-99EEB27D8C96}" type="parTrans" cxnId="{42F62DA2-5D53-490F-B045-122441D73385}">
      <dgm:prSet/>
      <dgm:spPr/>
      <dgm:t>
        <a:bodyPr/>
        <a:lstStyle/>
        <a:p>
          <a:endParaRPr lang="en-US"/>
        </a:p>
      </dgm:t>
    </dgm:pt>
    <dgm:pt modelId="{F26B7BBB-1869-4009-A133-E936A47CCD76}" type="sibTrans" cxnId="{42F62DA2-5D53-490F-B045-122441D73385}">
      <dgm:prSet/>
      <dgm:spPr/>
      <dgm:t>
        <a:bodyPr/>
        <a:lstStyle/>
        <a:p>
          <a:endParaRPr lang="en-US"/>
        </a:p>
      </dgm:t>
    </dgm:pt>
    <dgm:pt modelId="{B6C5EA45-8FBE-4A07-B029-3177C1F2C37F}">
      <dgm:prSet custT="1"/>
      <dgm:spPr/>
      <dgm:t>
        <a:bodyPr/>
        <a:lstStyle/>
        <a:p>
          <a:r>
            <a:rPr lang="en-US" sz="1600" b="0" i="0" u="none" dirty="0"/>
            <a:t>Product of factors</a:t>
          </a:r>
          <a:endParaRPr lang="en-US" sz="1600" dirty="0"/>
        </a:p>
      </dgm:t>
    </dgm:pt>
    <dgm:pt modelId="{E7E573F2-2922-479E-A936-6949D624CEA9}" type="parTrans" cxnId="{2C1F8638-F097-4E15-9D6C-A7580EF7B811}">
      <dgm:prSet/>
      <dgm:spPr/>
      <dgm:t>
        <a:bodyPr/>
        <a:lstStyle/>
        <a:p>
          <a:endParaRPr lang="en-US"/>
        </a:p>
      </dgm:t>
    </dgm:pt>
    <dgm:pt modelId="{6744741F-2723-436F-84FB-9996438EBA78}" type="sibTrans" cxnId="{2C1F8638-F097-4E15-9D6C-A7580EF7B811}">
      <dgm:prSet/>
      <dgm:spPr/>
      <dgm:t>
        <a:bodyPr/>
        <a:lstStyle/>
        <a:p>
          <a:endParaRPr lang="en-US"/>
        </a:p>
      </dgm:t>
    </dgm:pt>
    <dgm:pt modelId="{B3E596C9-A3C8-493E-8F65-21F1B44CDB92}">
      <dgm:prSet custT="1"/>
      <dgm:spPr/>
      <dgm:t>
        <a:bodyPr/>
        <a:lstStyle/>
        <a:p>
          <a:r>
            <a:rPr lang="en-US" sz="1600" b="0" i="0" u="none" dirty="0"/>
            <a:t>Number of odd and even factors</a:t>
          </a:r>
          <a:endParaRPr lang="en-US" sz="1600" dirty="0"/>
        </a:p>
      </dgm:t>
    </dgm:pt>
    <dgm:pt modelId="{A038D7FA-D36D-447B-AE89-6839EE01D6FB}" type="parTrans" cxnId="{90D0AE7C-D8E0-4704-BFF8-5989C306D54F}">
      <dgm:prSet/>
      <dgm:spPr/>
      <dgm:t>
        <a:bodyPr/>
        <a:lstStyle/>
        <a:p>
          <a:endParaRPr lang="en-US"/>
        </a:p>
      </dgm:t>
    </dgm:pt>
    <dgm:pt modelId="{71672C9A-49C9-4B5B-B813-01610ACFEB0D}" type="sibTrans" cxnId="{90D0AE7C-D8E0-4704-BFF8-5989C306D54F}">
      <dgm:prSet/>
      <dgm:spPr/>
      <dgm:t>
        <a:bodyPr/>
        <a:lstStyle/>
        <a:p>
          <a:endParaRPr lang="en-US"/>
        </a:p>
      </dgm:t>
    </dgm:pt>
    <dgm:pt modelId="{897304BF-45D7-45BE-A9F1-362DD2AF058B}">
      <dgm:prSet custT="1"/>
      <dgm:spPr/>
      <dgm:t>
        <a:bodyPr/>
        <a:lstStyle/>
        <a:p>
          <a:r>
            <a:rPr lang="en-US" sz="1600" b="0" i="0" u="none" dirty="0"/>
            <a:t>Problems related to same and different remainders</a:t>
          </a:r>
          <a:endParaRPr lang="en-US" sz="1600" b="0" dirty="0"/>
        </a:p>
      </dgm:t>
    </dgm:pt>
    <dgm:pt modelId="{912B29A3-58AE-4B8A-9C92-CD200DABA308}" type="parTrans" cxnId="{1984D244-478F-47DB-AAA2-BB6251598ACB}">
      <dgm:prSet/>
      <dgm:spPr/>
      <dgm:t>
        <a:bodyPr/>
        <a:lstStyle/>
        <a:p>
          <a:endParaRPr lang="en-US"/>
        </a:p>
      </dgm:t>
    </dgm:pt>
    <dgm:pt modelId="{2B2E7EF7-5D5F-42CD-A072-6401F26D6472}" type="sibTrans" cxnId="{1984D244-478F-47DB-AAA2-BB6251598ACB}">
      <dgm:prSet/>
      <dgm:spPr/>
      <dgm:t>
        <a:bodyPr/>
        <a:lstStyle/>
        <a:p>
          <a:endParaRPr lang="en-US"/>
        </a:p>
      </dgm:t>
    </dgm:pt>
    <dgm:pt modelId="{66354A82-7761-47AC-B946-0F0CCF070FDD}">
      <dgm:prSet custT="1"/>
      <dgm:spPr/>
      <dgm:t>
        <a:bodyPr/>
        <a:lstStyle/>
        <a:p>
          <a:r>
            <a:rPr lang="en-US" sz="1600" b="0" i="0" u="none" dirty="0"/>
            <a:t>Data Sufficiency on related topic</a:t>
          </a:r>
          <a:endParaRPr lang="en-US" sz="1600" b="0" dirty="0"/>
        </a:p>
      </dgm:t>
    </dgm:pt>
    <dgm:pt modelId="{EE509B31-C6B8-4190-A8ED-FCC3127C205F}" type="parTrans" cxnId="{5DD31BC8-CC12-44C8-8213-63EA8F40955D}">
      <dgm:prSet/>
      <dgm:spPr/>
      <dgm:t>
        <a:bodyPr/>
        <a:lstStyle/>
        <a:p>
          <a:endParaRPr lang="en-US"/>
        </a:p>
      </dgm:t>
    </dgm:pt>
    <dgm:pt modelId="{AA74398D-10B4-46BC-B328-DEB6BA672EA1}" type="sibTrans" cxnId="{5DD31BC8-CC12-44C8-8213-63EA8F40955D}">
      <dgm:prSet/>
      <dgm:spPr/>
      <dgm:t>
        <a:bodyPr/>
        <a:lstStyle/>
        <a:p>
          <a:endParaRPr lang="en-US"/>
        </a:p>
      </dgm:t>
    </dgm:pt>
    <dgm:pt modelId="{F3F4FECC-291D-411A-BB49-C17D53750C0D}">
      <dgm:prSet custT="1">
        <dgm:style>
          <a:lnRef idx="2">
            <a:schemeClr val="dk1"/>
          </a:lnRef>
          <a:fillRef idx="1">
            <a:schemeClr val="lt1"/>
          </a:fillRef>
          <a:effectRef idx="0">
            <a:schemeClr val="dk1"/>
          </a:effectRef>
          <a:fontRef idx="minor">
            <a:schemeClr val="dk1"/>
          </a:fontRef>
        </dgm:style>
      </dgm:prSet>
      <dgm:spPr/>
      <dgm:t>
        <a:bodyPr/>
        <a:lstStyle/>
        <a:p>
          <a:r>
            <a:rPr lang="en-US" sz="1600" b="0" dirty="0">
              <a:solidFill>
                <a:schemeClr val="tx1"/>
              </a:solidFill>
            </a:rPr>
            <a:t>Relation b/w LCM &amp; HCF</a:t>
          </a:r>
        </a:p>
      </dgm:t>
    </dgm:pt>
    <dgm:pt modelId="{91156BD4-7039-4ED5-B9DC-A938546A38A2}" type="parTrans" cxnId="{27EBF799-324B-422A-8177-275D96A41231}">
      <dgm:prSet/>
      <dgm:spPr/>
      <dgm:t>
        <a:bodyPr/>
        <a:lstStyle/>
        <a:p>
          <a:endParaRPr lang="en-IN"/>
        </a:p>
      </dgm:t>
    </dgm:pt>
    <dgm:pt modelId="{D14F9CA6-DD4C-4932-B77F-405C4C942BAF}" type="sibTrans" cxnId="{27EBF799-324B-422A-8177-275D96A41231}">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t>
        <a:bodyPr/>
        <a:lstStyle/>
        <a:p>
          <a:endParaRPr lang="en-US"/>
        </a:p>
      </dgm:t>
    </dgm:pt>
    <dgm:pt modelId="{CF2162E2-F605-4392-95A6-28E093478E07}" type="pres">
      <dgm:prSet presAssocID="{60B09164-3635-4F57-BDFF-F431FDAAB3E9}" presName="parentText" presStyleLbl="node1" presStyleIdx="0" presStyleCnt="2">
        <dgm:presLayoutVars>
          <dgm:chMax val="0"/>
          <dgm:bulletEnabled val="1"/>
        </dgm:presLayoutVars>
      </dgm:prSet>
      <dgm:spPr/>
      <dgm:t>
        <a:bodyPr/>
        <a:lstStyle/>
        <a:p>
          <a:endParaRPr lang="en-US"/>
        </a:p>
      </dgm:t>
    </dgm:pt>
    <dgm:pt modelId="{38C68B03-0334-457A-8587-2A4C6D020BB0}" type="pres">
      <dgm:prSet presAssocID="{60B09164-3635-4F57-BDFF-F431FDAAB3E9}" presName="childText" presStyleLbl="revTx" presStyleIdx="0" presStyleCnt="2">
        <dgm:presLayoutVars>
          <dgm:bulletEnabled val="1"/>
        </dgm:presLayoutVars>
      </dgm:prSet>
      <dgm:spPr/>
      <dgm:t>
        <a:bodyPr/>
        <a:lstStyle/>
        <a:p>
          <a:endParaRPr lang="en-US"/>
        </a:p>
      </dgm:t>
    </dgm:pt>
    <dgm:pt modelId="{BB3BB3A9-0412-45E0-8CCF-67B6614085B9}" type="pres">
      <dgm:prSet presAssocID="{A93A460D-6533-474D-8F5E-705D34A1DEDB}" presName="parentText" presStyleLbl="node1" presStyleIdx="1" presStyleCnt="2">
        <dgm:presLayoutVars>
          <dgm:chMax val="0"/>
          <dgm:bulletEnabled val="1"/>
        </dgm:presLayoutVars>
      </dgm:prSet>
      <dgm:spPr/>
      <dgm:t>
        <a:bodyPr/>
        <a:lstStyle/>
        <a:p>
          <a:endParaRPr lang="en-US"/>
        </a:p>
      </dgm:t>
    </dgm:pt>
    <dgm:pt modelId="{AFDF814C-2768-4921-BF54-9445D2077E68}" type="pres">
      <dgm:prSet presAssocID="{A93A460D-6533-474D-8F5E-705D34A1DEDB}" presName="childText" presStyleLbl="revTx" presStyleIdx="1" presStyleCnt="2">
        <dgm:presLayoutVars>
          <dgm:bulletEnabled val="1"/>
        </dgm:presLayoutVars>
      </dgm:prSet>
      <dgm:spPr/>
      <dgm:t>
        <a:bodyPr/>
        <a:lstStyle/>
        <a:p>
          <a:endParaRPr lang="en-US"/>
        </a:p>
      </dgm:t>
    </dgm:pt>
  </dgm:ptLst>
  <dgm:cxnLst>
    <dgm:cxn modelId="{A1814F06-C1BF-4E3E-ADA1-AB78B536741B}" type="presOf" srcId="{B6C5EA45-8FBE-4A07-B029-3177C1F2C37F}" destId="{38C68B03-0334-457A-8587-2A4C6D020BB0}" srcOrd="0" destOrd="2" presId="urn:microsoft.com/office/officeart/2005/8/layout/vList2"/>
    <dgm:cxn modelId="{750AA870-6F8C-4AD6-ADBD-A9A876472E7C}" type="presOf" srcId="{57E4DC8A-0269-4B0F-8D7C-B3EBE05B75BF}" destId="{9003AC3B-56CD-448D-A2D6-CA9F9F7F936C}" srcOrd="0" destOrd="0" presId="urn:microsoft.com/office/officeart/2005/8/layout/vList2"/>
    <dgm:cxn modelId="{07388260-2090-462C-800C-F41B9471FDCF}" type="presOf" srcId="{DFED864B-A739-456A-8534-C6C8EB979D13}" destId="{AFDF814C-2768-4921-BF54-9445D2077E68}" srcOrd="0" destOrd="0" presId="urn:microsoft.com/office/officeart/2005/8/layout/vList2"/>
    <dgm:cxn modelId="{8BEEE969-536A-4F86-9472-9FF6CCD09145}" srcId="{60B09164-3635-4F57-BDFF-F431FDAAB3E9}" destId="{FAF7CFB3-57C5-4795-B005-90CD8A960588}" srcOrd="0" destOrd="0" parTransId="{603BE217-A074-45C2-AED4-344CA0F2B151}" sibTransId="{0BC94A4F-36F0-4887-B9B6-848F252A3355}"/>
    <dgm:cxn modelId="{32BDE6F5-C34F-4A25-BB97-89C2EF30BD26}" srcId="{A93A460D-6533-474D-8F5E-705D34A1DEDB}" destId="{DFED864B-A739-456A-8534-C6C8EB979D13}" srcOrd="0" destOrd="0" parTransId="{524F6555-8CED-4DF6-9F22-E7176FFBB8BB}" sibTransId="{C4695EBB-0B92-4FAB-967E-470CEED3C7BC}"/>
    <dgm:cxn modelId="{1984D244-478F-47DB-AAA2-BB6251598ACB}" srcId="{A93A460D-6533-474D-8F5E-705D34A1DEDB}" destId="{897304BF-45D7-45BE-A9F1-362DD2AF058B}" srcOrd="2" destOrd="0" parTransId="{912B29A3-58AE-4B8A-9C92-CD200DABA308}" sibTransId="{2B2E7EF7-5D5F-42CD-A072-6401F26D6472}"/>
    <dgm:cxn modelId="{A1FE24EC-8164-49D0-A487-606E096B3013}" type="presOf" srcId="{F3F4FECC-291D-411A-BB49-C17D53750C0D}" destId="{AFDF814C-2768-4921-BF54-9445D2077E68}" srcOrd="0" destOrd="1" presId="urn:microsoft.com/office/officeart/2005/8/layout/vList2"/>
    <dgm:cxn modelId="{4480962B-05AC-4EDF-B45B-FD103BB61AEC}" type="presOf" srcId="{897304BF-45D7-45BE-A9F1-362DD2AF058B}" destId="{AFDF814C-2768-4921-BF54-9445D2077E68}" srcOrd="0" destOrd="2" presId="urn:microsoft.com/office/officeart/2005/8/layout/vList2"/>
    <dgm:cxn modelId="{DE3ACBB0-B02A-4C2C-A572-CAD234723978}" type="presOf" srcId="{04E66572-11C9-4756-8B78-18AE1810FF07}" destId="{38C68B03-0334-457A-8587-2A4C6D020BB0}" srcOrd="0" destOrd="1" presId="urn:microsoft.com/office/officeart/2005/8/layout/vList2"/>
    <dgm:cxn modelId="{BAF7A3A6-711A-4463-BF16-FBEC50583E8D}" type="presOf" srcId="{FAF7CFB3-57C5-4795-B005-90CD8A960588}" destId="{38C68B03-0334-457A-8587-2A4C6D020BB0}" srcOrd="0" destOrd="0" presId="urn:microsoft.com/office/officeart/2005/8/layout/vList2"/>
    <dgm:cxn modelId="{612F73BD-9AA8-4BE7-8A26-180D0F8709C5}" srcId="{57E4DC8A-0269-4B0F-8D7C-B3EBE05B75BF}" destId="{60B09164-3635-4F57-BDFF-F431FDAAB3E9}" srcOrd="0" destOrd="0" parTransId="{833CA28A-3165-410C-BF45-14916C23568F}" sibTransId="{360FEAA3-D3E1-417D-A2A2-9AE39EF02038}"/>
    <dgm:cxn modelId="{90D0AE7C-D8E0-4704-BFF8-5989C306D54F}" srcId="{60B09164-3635-4F57-BDFF-F431FDAAB3E9}" destId="{B3E596C9-A3C8-493E-8F65-21F1B44CDB92}" srcOrd="3" destOrd="0" parTransId="{A038D7FA-D36D-447B-AE89-6839EE01D6FB}" sibTransId="{71672C9A-49C9-4B5B-B813-01610ACFEB0D}"/>
    <dgm:cxn modelId="{27EBF799-324B-422A-8177-275D96A41231}" srcId="{A93A460D-6533-474D-8F5E-705D34A1DEDB}" destId="{F3F4FECC-291D-411A-BB49-C17D53750C0D}" srcOrd="1" destOrd="0" parTransId="{91156BD4-7039-4ED5-B9DC-A938546A38A2}" sibTransId="{D14F9CA6-DD4C-4932-B77F-405C4C942BAF}"/>
    <dgm:cxn modelId="{42F62DA2-5D53-490F-B045-122441D73385}" srcId="{60B09164-3635-4F57-BDFF-F431FDAAB3E9}" destId="{04E66572-11C9-4756-8B78-18AE1810FF07}" srcOrd="1" destOrd="0" parTransId="{E82790B0-8E0E-4583-B2C8-99EEB27D8C96}" sibTransId="{F26B7BBB-1869-4009-A133-E936A47CCD76}"/>
    <dgm:cxn modelId="{2C1F8638-F097-4E15-9D6C-A7580EF7B811}" srcId="{60B09164-3635-4F57-BDFF-F431FDAAB3E9}" destId="{B6C5EA45-8FBE-4A07-B029-3177C1F2C37F}" srcOrd="2" destOrd="0" parTransId="{E7E573F2-2922-479E-A936-6949D624CEA9}" sibTransId="{6744741F-2723-436F-84FB-9996438EBA78}"/>
    <dgm:cxn modelId="{507E716D-525C-4F76-97A6-933F3A3AC819}" type="presOf" srcId="{B3E596C9-A3C8-493E-8F65-21F1B44CDB92}" destId="{38C68B03-0334-457A-8587-2A4C6D020BB0}" srcOrd="0" destOrd="3" presId="urn:microsoft.com/office/officeart/2005/8/layout/vList2"/>
    <dgm:cxn modelId="{A2CF4C0F-C590-4923-9EE4-FF8E4DD4D063}" type="presOf" srcId="{60B09164-3635-4F57-BDFF-F431FDAAB3E9}" destId="{CF2162E2-F605-4392-95A6-28E093478E07}" srcOrd="0" destOrd="0" presId="urn:microsoft.com/office/officeart/2005/8/layout/vList2"/>
    <dgm:cxn modelId="{C2448029-FAA2-4CA3-B95F-06E4E720F9D0}" srcId="{57E4DC8A-0269-4B0F-8D7C-B3EBE05B75BF}" destId="{A93A460D-6533-474D-8F5E-705D34A1DEDB}" srcOrd="1" destOrd="0" parTransId="{2D5DD503-6AEA-4148-BB8E-F900A692E0FC}" sibTransId="{91016031-F385-4777-ADB9-ED885133744D}"/>
    <dgm:cxn modelId="{7FDB642E-F756-4AAF-A6E0-CD2C01117B54}" type="presOf" srcId="{66354A82-7761-47AC-B946-0F0CCF070FDD}" destId="{AFDF814C-2768-4921-BF54-9445D2077E68}" srcOrd="0" destOrd="3" presId="urn:microsoft.com/office/officeart/2005/8/layout/vList2"/>
    <dgm:cxn modelId="{59D4F175-BB91-4D27-837E-423A8DA361DD}" type="presOf" srcId="{A93A460D-6533-474D-8F5E-705D34A1DEDB}" destId="{BB3BB3A9-0412-45E0-8CCF-67B6614085B9}" srcOrd="0" destOrd="0" presId="urn:microsoft.com/office/officeart/2005/8/layout/vList2"/>
    <dgm:cxn modelId="{5DD31BC8-CC12-44C8-8213-63EA8F40955D}" srcId="{A93A460D-6533-474D-8F5E-705D34A1DEDB}" destId="{66354A82-7761-47AC-B946-0F0CCF070FDD}" srcOrd="3" destOrd="0" parTransId="{EE509B31-C6B8-4190-A8ED-FCC3127C205F}" sibTransId="{AA74398D-10B4-46BC-B328-DEB6BA672EA1}"/>
    <dgm:cxn modelId="{233B27B2-A1B1-4DCF-873E-BEEB2A9F0B83}" type="presParOf" srcId="{9003AC3B-56CD-448D-A2D6-CA9F9F7F936C}" destId="{CF2162E2-F605-4392-95A6-28E093478E07}" srcOrd="0" destOrd="0" presId="urn:microsoft.com/office/officeart/2005/8/layout/vList2"/>
    <dgm:cxn modelId="{06377476-DD15-4AA3-9ECF-E7F8345A419F}" type="presParOf" srcId="{9003AC3B-56CD-448D-A2D6-CA9F9F7F936C}" destId="{38C68B03-0334-457A-8587-2A4C6D020BB0}" srcOrd="1" destOrd="0" presId="urn:microsoft.com/office/officeart/2005/8/layout/vList2"/>
    <dgm:cxn modelId="{148A99F6-3A99-4923-83AA-C1A8237B2977}" type="presParOf" srcId="{9003AC3B-56CD-448D-A2D6-CA9F9F7F936C}" destId="{BB3BB3A9-0412-45E0-8CCF-67B6614085B9}" srcOrd="2" destOrd="0" presId="urn:microsoft.com/office/officeart/2005/8/layout/vList2"/>
    <dgm:cxn modelId="{4984B57B-0C6E-472B-A2C6-FA13291DE5FD}" type="presParOf" srcId="{9003AC3B-56CD-448D-A2D6-CA9F9F7F936C}" destId="{AFDF814C-2768-4921-BF54-9445D2077E68}" srcOrd="3" destOrd="0" presId="urn:microsoft.com/office/officeart/2005/8/layout/vList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162E2-F605-4392-95A6-28E093478E07}">
      <dsp:nvSpPr>
        <dsp:cNvPr id="0" name=""/>
        <dsp:cNvSpPr/>
      </dsp:nvSpPr>
      <dsp:spPr>
        <a:xfrm>
          <a:off x="0" y="297714"/>
          <a:ext cx="10972800" cy="121680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Factors</a:t>
          </a:r>
        </a:p>
      </dsp:txBody>
      <dsp:txXfrm>
        <a:off x="59399" y="357113"/>
        <a:ext cx="10854002" cy="1098002"/>
      </dsp:txXfrm>
    </dsp:sp>
    <dsp:sp modelId="{38C68B03-0334-457A-8587-2A4C6D020BB0}">
      <dsp:nvSpPr>
        <dsp:cNvPr id="0" name=""/>
        <dsp:cNvSpPr/>
      </dsp:nvSpPr>
      <dsp:spPr>
        <a:xfrm>
          <a:off x="0" y="1514514"/>
          <a:ext cx="10972800" cy="1210950"/>
        </a:xfrm>
        <a:prstGeom prst="rect">
          <a:avLst/>
        </a:prstGeom>
        <a:solidFill>
          <a:schemeClr val="lt1"/>
        </a:solidFill>
        <a:ln w="285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8386"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i="0" u="none" kern="1200" dirty="0"/>
            <a:t>Number of factors </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0" i="0" u="none" kern="1200" dirty="0"/>
            <a:t>Sum of factors</a:t>
          </a:r>
          <a:endParaRPr lang="en-US" sz="1600" kern="1200" dirty="0"/>
        </a:p>
        <a:p>
          <a:pPr marL="171450" lvl="1" indent="-171450" algn="l" defTabSz="711200">
            <a:lnSpc>
              <a:spcPct val="90000"/>
            </a:lnSpc>
            <a:spcBef>
              <a:spcPct val="0"/>
            </a:spcBef>
            <a:spcAft>
              <a:spcPct val="20000"/>
            </a:spcAft>
            <a:buChar char="•"/>
          </a:pPr>
          <a:r>
            <a:rPr lang="en-US" sz="1600" b="0" i="0" u="none" kern="1200" dirty="0"/>
            <a:t>Product of factors</a:t>
          </a:r>
          <a:endParaRPr lang="en-US" sz="1600" kern="1200" dirty="0"/>
        </a:p>
        <a:p>
          <a:pPr marL="171450" lvl="1" indent="-171450" algn="l" defTabSz="711200">
            <a:lnSpc>
              <a:spcPct val="90000"/>
            </a:lnSpc>
            <a:spcBef>
              <a:spcPct val="0"/>
            </a:spcBef>
            <a:spcAft>
              <a:spcPct val="20000"/>
            </a:spcAft>
            <a:buChar char="•"/>
          </a:pPr>
          <a:r>
            <a:rPr lang="en-US" sz="1600" b="0" i="0" u="none" kern="1200" dirty="0"/>
            <a:t>Number of odd and even factors</a:t>
          </a:r>
          <a:endParaRPr lang="en-US" sz="1600" kern="1200" dirty="0"/>
        </a:p>
      </dsp:txBody>
      <dsp:txXfrm>
        <a:off x="0" y="1514514"/>
        <a:ext cx="10972800" cy="1210950"/>
      </dsp:txXfrm>
    </dsp:sp>
    <dsp:sp modelId="{BB3BB3A9-0412-45E0-8CCF-67B6614085B9}">
      <dsp:nvSpPr>
        <dsp:cNvPr id="0" name=""/>
        <dsp:cNvSpPr/>
      </dsp:nvSpPr>
      <dsp:spPr>
        <a:xfrm>
          <a:off x="0" y="2725464"/>
          <a:ext cx="10972800" cy="121680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LCM &amp; HCF</a:t>
          </a:r>
        </a:p>
      </dsp:txBody>
      <dsp:txXfrm>
        <a:off x="59399" y="2784863"/>
        <a:ext cx="10854002" cy="1098002"/>
      </dsp:txXfrm>
    </dsp:sp>
    <dsp:sp modelId="{AFDF814C-2768-4921-BF54-9445D2077E68}">
      <dsp:nvSpPr>
        <dsp:cNvPr id="0" name=""/>
        <dsp:cNvSpPr/>
      </dsp:nvSpPr>
      <dsp:spPr>
        <a:xfrm>
          <a:off x="0" y="3942264"/>
          <a:ext cx="10972800" cy="1210950"/>
        </a:xfrm>
        <a:prstGeom prst="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4838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kern="1200" dirty="0">
              <a:solidFill>
                <a:schemeClr val="tx1"/>
              </a:solidFill>
            </a:rPr>
            <a:t>Prime Factorization Method</a:t>
          </a:r>
        </a:p>
        <a:p>
          <a:pPr marL="171450" lvl="1" indent="-171450" algn="l" defTabSz="711200">
            <a:lnSpc>
              <a:spcPct val="90000"/>
            </a:lnSpc>
            <a:spcBef>
              <a:spcPct val="0"/>
            </a:spcBef>
            <a:spcAft>
              <a:spcPct val="20000"/>
            </a:spcAft>
            <a:buChar char="•"/>
          </a:pPr>
          <a:r>
            <a:rPr lang="en-US" sz="1600" b="0" kern="1200" dirty="0">
              <a:solidFill>
                <a:schemeClr val="tx1"/>
              </a:solidFill>
            </a:rPr>
            <a:t>Relation b/w LCM &amp; HCF</a:t>
          </a:r>
        </a:p>
        <a:p>
          <a:pPr marL="171450" lvl="1" indent="-171450" algn="l" defTabSz="711200">
            <a:lnSpc>
              <a:spcPct val="90000"/>
            </a:lnSpc>
            <a:spcBef>
              <a:spcPct val="0"/>
            </a:spcBef>
            <a:spcAft>
              <a:spcPct val="20000"/>
            </a:spcAft>
            <a:buChar char="•"/>
          </a:pPr>
          <a:r>
            <a:rPr lang="en-US" sz="1600" b="0" i="0" u="none" kern="1200" dirty="0"/>
            <a:t>Problems related to same and different remainders</a:t>
          </a:r>
          <a:endParaRPr lang="en-US" sz="1600" b="0" kern="1200" dirty="0"/>
        </a:p>
        <a:p>
          <a:pPr marL="171450" lvl="1" indent="-171450" algn="l" defTabSz="711200">
            <a:lnSpc>
              <a:spcPct val="90000"/>
            </a:lnSpc>
            <a:spcBef>
              <a:spcPct val="0"/>
            </a:spcBef>
            <a:spcAft>
              <a:spcPct val="20000"/>
            </a:spcAft>
            <a:buChar char="•"/>
          </a:pPr>
          <a:r>
            <a:rPr lang="en-US" sz="1600" b="0" i="0" u="none" kern="1200" dirty="0"/>
            <a:t>Data Sufficiency on related topic</a:t>
          </a:r>
          <a:endParaRPr lang="en-US" sz="1600" b="0" kern="1200" dirty="0"/>
        </a:p>
      </dsp:txBody>
      <dsp:txXfrm>
        <a:off x="0" y="3942264"/>
        <a:ext cx="10972800" cy="1210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7/23/2022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xmlns=""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Easy(compulsory)</a:t>
            </a:r>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xmlns="" val="2612227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xmlns="" val="2201777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xmlns="" val="684543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Moderate </a:t>
            </a:r>
          </a:p>
          <a:p>
            <a:r>
              <a:rPr lang="en-US" dirty="0"/>
              <a:t>Option D (Compulsory)</a:t>
            </a:r>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xmlns="" val="266564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Easy(Compulsory)</a:t>
            </a:r>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xmlns="" val="2019296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xmlns="" val="1773069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Easy(compulsory)</a:t>
            </a:r>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xmlns="" val="2603671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Easy</a:t>
            </a:r>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xmlns="" val="1447175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Hard (Compulsory)</a:t>
            </a:r>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xmlns="" val="393967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Moderate(Compulsory)</a:t>
            </a:r>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xmlns="" val="247536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xmlns="" val="26932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Easy</a:t>
            </a:r>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xmlns="" val="298071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Hard (Compulsory)</a:t>
            </a:r>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xmlns="" val="3177970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xmlns="" val="2136021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Hard (Compulsory)</a:t>
            </a:r>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xmlns="" val="415639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 Easy (Compulsory)</a:t>
            </a:r>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xmlns="" val="1949044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a:p>
        </p:txBody>
      </p:sp>
    </p:spTree>
    <p:extLst>
      <p:ext uri="{BB962C8B-B14F-4D97-AF65-F5344CB8AC3E}">
        <p14:creationId xmlns:p14="http://schemas.microsoft.com/office/powerpoint/2010/main" xmlns="" val="2400868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Moderate (Compulsory)</a:t>
            </a:r>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35</a:t>
            </a:fld>
            <a:endParaRPr lang="en-US"/>
          </a:p>
        </p:txBody>
      </p:sp>
    </p:spTree>
    <p:extLst>
      <p:ext uri="{BB962C8B-B14F-4D97-AF65-F5344CB8AC3E}">
        <p14:creationId xmlns:p14="http://schemas.microsoft.com/office/powerpoint/2010/main" xmlns="" val="2627101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Option </a:t>
            </a:r>
            <a:r>
              <a:rPr lang="en-US" dirty="0"/>
              <a:t>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36</a:t>
            </a:fld>
            <a:endParaRPr lang="en-US"/>
          </a:p>
        </p:txBody>
      </p:sp>
    </p:spTree>
    <p:extLst>
      <p:ext uri="{BB962C8B-B14F-4D97-AF65-F5344CB8AC3E}">
        <p14:creationId xmlns:p14="http://schemas.microsoft.com/office/powerpoint/2010/main" xmlns="" val="140721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xmlns="" val="1911544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a:t>:</a:t>
            </a:r>
            <a:r>
              <a:rPr lang="en-US" baseline="0"/>
              <a:t> Moderate (compulsory</a:t>
            </a:r>
            <a:r>
              <a:rPr lang="en-US" baseline="0" dirty="0"/>
              <a:t>)</a:t>
            </a:r>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xmlns="" val="861620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xmlns="" val="190524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xmlns="" val="4219282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xmlns="" val="150176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xmlns="" val="254060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xmlns="" val="290523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7/23/2022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7/23/2022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7/23/2022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14598" y="2191871"/>
            <a:ext cx="8286927" cy="1036918"/>
          </a:xfrm>
        </p:spPr>
        <p:txBody>
          <a:bodyPr>
            <a:normAutofit/>
          </a:bodyPr>
          <a:lstStyle/>
          <a:p>
            <a:r>
              <a:rPr lang="en-US" sz="6600" b="1" dirty="0">
                <a:solidFill>
                  <a:srgbClr val="C00000"/>
                </a:solidFill>
                <a:effectLst/>
              </a:rPr>
              <a:t>HCF and LCM</a:t>
            </a:r>
          </a:p>
        </p:txBody>
      </p:sp>
      <p:pic>
        <p:nvPicPr>
          <p:cNvPr id="3" name="Picture 2">
            <a:extLst>
              <a:ext uri="{FF2B5EF4-FFF2-40B4-BE49-F238E27FC236}">
                <a16:creationId xmlns:a16="http://schemas.microsoft.com/office/drawing/2014/main" xmlns="" id="{70ECB414-8CD2-4CB7-B03F-CE651E18C60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76193" y="32657"/>
            <a:ext cx="1615807" cy="524748"/>
          </a:xfrm>
          <a:prstGeom prst="rect">
            <a:avLst/>
          </a:prstGeom>
        </p:spPr>
      </p:pic>
    </p:spTree>
    <p:extLst>
      <p:ext uri="{BB962C8B-B14F-4D97-AF65-F5344CB8AC3E}">
        <p14:creationId xmlns:p14="http://schemas.microsoft.com/office/powerpoint/2010/main" xmlns=""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0" y="80016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5. </a:t>
            </a:r>
            <a:r>
              <a:rPr lang="en-US" sz="2400" dirty="0"/>
              <a:t>What is the sum of the factors of 221?</a:t>
            </a:r>
          </a:p>
          <a:p>
            <a:pPr lvl="0"/>
            <a:endParaRPr lang="en-US" sz="2400" dirty="0"/>
          </a:p>
          <a:p>
            <a:r>
              <a:rPr lang="en-US" sz="2400" dirty="0"/>
              <a:t>A. 222			B. 251			C. 252			D. 262</a:t>
            </a: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19776589-D66B-4FD9-BC1B-A38A5E18E3D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41452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4270" y="86012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6. </a:t>
            </a:r>
            <a:r>
              <a:rPr lang="en-US" sz="2400" dirty="0"/>
              <a:t>What is the sum of the factors of 120?</a:t>
            </a:r>
          </a:p>
          <a:p>
            <a:pPr lvl="0"/>
            <a:endParaRPr lang="en-US" sz="2400" dirty="0"/>
          </a:p>
          <a:p>
            <a:r>
              <a:rPr lang="en-US" sz="2400" dirty="0"/>
              <a:t>A. 22			B. 51			C. 45			D. 62</a:t>
            </a: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CD48A260-12D6-4AAB-BA46-328F270EC93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76002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39240" y="80016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7. </a:t>
            </a:r>
            <a:r>
              <a:rPr lang="en-US" sz="2400" dirty="0"/>
              <a:t>What is the Product of the factors of 120?</a:t>
            </a:r>
          </a:p>
          <a:p>
            <a:pPr lvl="0"/>
            <a:endParaRPr lang="en-US" sz="2400" dirty="0"/>
          </a:p>
          <a:p>
            <a:r>
              <a:rPr lang="en-US" sz="2400" dirty="0"/>
              <a:t>A. 120</a:t>
            </a:r>
            <a:r>
              <a:rPr lang="en-US" sz="2400" baseline="30000" dirty="0"/>
              <a:t>6</a:t>
            </a:r>
            <a:r>
              <a:rPr lang="en-US" sz="2400" dirty="0"/>
              <a:t>		B. 120</a:t>
            </a:r>
            <a:r>
              <a:rPr lang="en-US" sz="2400" baseline="30000" dirty="0"/>
              <a:t>7</a:t>
            </a:r>
            <a:r>
              <a:rPr lang="en-US" sz="2400" dirty="0"/>
              <a:t>			C. 120</a:t>
            </a:r>
            <a:r>
              <a:rPr lang="en-US" sz="2400" baseline="30000" dirty="0"/>
              <a:t>8</a:t>
            </a:r>
            <a:r>
              <a:rPr lang="en-US" sz="2400" dirty="0"/>
              <a:t>		D. 121</a:t>
            </a:r>
            <a:r>
              <a:rPr lang="en-US" sz="2400" baseline="30000" dirty="0"/>
              <a:t>8</a:t>
            </a: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ABF73B04-9BC1-46FB-BEB5-E10B379428E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67066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960" y="84513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8. </a:t>
            </a:r>
            <a:r>
              <a:rPr lang="en-US" sz="2400" dirty="0"/>
              <a:t>What is the Product of the factors of 300?</a:t>
            </a:r>
          </a:p>
          <a:p>
            <a:pPr lvl="0"/>
            <a:endParaRPr lang="en-US" sz="2400" dirty="0"/>
          </a:p>
          <a:p>
            <a:r>
              <a:rPr lang="en-US" sz="2400" dirty="0"/>
              <a:t>A. 300</a:t>
            </a:r>
            <a:r>
              <a:rPr lang="en-US" sz="2400" baseline="30000" dirty="0"/>
              <a:t>6</a:t>
            </a:r>
            <a:r>
              <a:rPr lang="en-US" sz="2400" dirty="0"/>
              <a:t>		B. 300</a:t>
            </a:r>
            <a:r>
              <a:rPr lang="en-US" sz="2400" baseline="30000" dirty="0"/>
              <a:t>8</a:t>
            </a:r>
            <a:r>
              <a:rPr lang="en-US" sz="2400" dirty="0"/>
              <a:t>			C. 300</a:t>
            </a:r>
            <a:r>
              <a:rPr lang="en-US" sz="2400" baseline="30000" dirty="0"/>
              <a:t>9</a:t>
            </a:r>
            <a:r>
              <a:rPr lang="en-US" sz="2400" dirty="0"/>
              <a:t>		D. 300</a:t>
            </a:r>
            <a:r>
              <a:rPr lang="en-US" sz="2400" baseline="30000" dirty="0"/>
              <a:t>7</a:t>
            </a: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35446FF8-E2C8-4349-948A-A68F77BB72B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1835370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3950" y="74020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9. </a:t>
            </a:r>
            <a:r>
              <a:rPr lang="en-US" sz="2400" dirty="0"/>
              <a:t>Find the number of even factors of 84?</a:t>
            </a:r>
          </a:p>
          <a:p>
            <a:pPr lvl="0"/>
            <a:endParaRPr lang="en-US" sz="2400" dirty="0"/>
          </a:p>
          <a:p>
            <a:r>
              <a:rPr lang="en-US" sz="2400" dirty="0"/>
              <a:t>A. 8		B. 7			C. 6		D. 9</a:t>
            </a:r>
            <a:endParaRPr lang="en-US" sz="2400" baseline="300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8CC615C8-F8B5-4E45-9F09-27D8AA3AF87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314065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9100" y="78517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10. </a:t>
            </a:r>
            <a:r>
              <a:rPr lang="en-US" sz="2400" dirty="0"/>
              <a:t>Find the number of odd factors of 2</a:t>
            </a:r>
            <a:r>
              <a:rPr lang="en-US" sz="2400" baseline="30000" dirty="0"/>
              <a:t>2</a:t>
            </a:r>
            <a:r>
              <a:rPr lang="en-US" sz="2400" dirty="0"/>
              <a:t> * 3</a:t>
            </a:r>
            <a:r>
              <a:rPr lang="en-US" sz="2400" baseline="30000" dirty="0"/>
              <a:t>1</a:t>
            </a:r>
            <a:r>
              <a:rPr lang="en-US" sz="2400" dirty="0"/>
              <a:t> * 5</a:t>
            </a:r>
            <a:r>
              <a:rPr lang="en-US" sz="2400" baseline="30000" dirty="0"/>
              <a:t>2</a:t>
            </a:r>
            <a:r>
              <a:rPr lang="en-US" sz="2400" dirty="0"/>
              <a:t>?</a:t>
            </a:r>
          </a:p>
          <a:p>
            <a:pPr lvl="0"/>
            <a:endParaRPr lang="en-US" sz="2400" dirty="0"/>
          </a:p>
          <a:p>
            <a:r>
              <a:rPr lang="en-US" sz="2400" dirty="0"/>
              <a:t>A. 4		B. 5			C. 3		D. 6</a:t>
            </a:r>
            <a:endParaRPr lang="en-US" sz="2400" baseline="300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0CDFFE31-1473-48A6-A9C0-A26DD35A3D9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118890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94520" y="1452061"/>
            <a:ext cx="10108097" cy="3756990"/>
          </a:xfrm>
        </p:spPr>
        <p:txBody>
          <a:bodyPr>
            <a:noAutofit/>
          </a:bodyPr>
          <a:lstStyle/>
          <a:p>
            <a:pPr algn="l" fontAlgn="base"/>
            <a:r>
              <a:rPr lang="en-US" sz="2400" b="1" dirty="0">
                <a:solidFill>
                  <a:schemeClr val="tx1"/>
                </a:solidFill>
                <a:effectLst/>
                <a:latin typeface="Cambria" pitchFamily="18" charset="0"/>
                <a:ea typeface="Cambria" pitchFamily="18" charset="0"/>
                <a:cs typeface="Times New Roman" panose="02020603050405020304" pitchFamily="18" charset="0"/>
              </a:rPr>
              <a:t>LCM : </a:t>
            </a:r>
            <a:r>
              <a:rPr lang="en-US" sz="2400" dirty="0">
                <a:solidFill>
                  <a:schemeClr val="tx1"/>
                </a:solidFill>
                <a:effectLst/>
                <a:latin typeface="Cambria" pitchFamily="18" charset="0"/>
                <a:ea typeface="Cambria" pitchFamily="18" charset="0"/>
                <a:cs typeface="Times New Roman" panose="02020603050405020304" pitchFamily="18" charset="0"/>
              </a:rPr>
              <a:t>The least number which is exactly divisible by each of the given numbers is called the least common multiple of those numbers. </a:t>
            </a:r>
            <a:br>
              <a:rPr lang="en-US" sz="2400" dirty="0">
                <a:solidFill>
                  <a:schemeClr val="tx1"/>
                </a:solidFill>
                <a:effectLst/>
                <a:latin typeface="Cambria" pitchFamily="18" charset="0"/>
                <a:ea typeface="Cambria" pitchFamily="18" charset="0"/>
                <a:cs typeface="Times New Roman" panose="02020603050405020304" pitchFamily="18" charset="0"/>
              </a:rPr>
            </a:br>
            <a:r>
              <a:rPr lang="en-US" sz="2400" dirty="0">
                <a:solidFill>
                  <a:schemeClr val="tx1"/>
                </a:solidFill>
                <a:effectLst/>
                <a:latin typeface="Cambria" pitchFamily="18" charset="0"/>
                <a:ea typeface="Cambria" pitchFamily="18" charset="0"/>
                <a:cs typeface="Times New Roman" panose="02020603050405020304" pitchFamily="18" charset="0"/>
              </a:rPr>
              <a:t/>
            </a:r>
            <a:br>
              <a:rPr lang="en-US" sz="2400" dirty="0">
                <a:solidFill>
                  <a:schemeClr val="tx1"/>
                </a:solidFill>
                <a:effectLst/>
                <a:latin typeface="Cambria" pitchFamily="18" charset="0"/>
                <a:ea typeface="Cambria" pitchFamily="18" charset="0"/>
                <a:cs typeface="Times New Roman" panose="02020603050405020304" pitchFamily="18" charset="0"/>
              </a:rPr>
            </a:br>
            <a:r>
              <a:rPr lang="en-US" sz="2400" b="1" dirty="0">
                <a:solidFill>
                  <a:schemeClr val="tx1"/>
                </a:solidFill>
                <a:effectLst/>
                <a:latin typeface="Cambria" pitchFamily="18" charset="0"/>
                <a:ea typeface="Cambria" pitchFamily="18" charset="0"/>
                <a:cs typeface="Times New Roman" panose="02020603050405020304" pitchFamily="18" charset="0"/>
              </a:rPr>
              <a:t>For example</a:t>
            </a:r>
            <a:r>
              <a:rPr lang="en-US" sz="2400" dirty="0">
                <a:solidFill>
                  <a:schemeClr val="tx1"/>
                </a:solidFill>
                <a:effectLst/>
                <a:latin typeface="Cambria" pitchFamily="18" charset="0"/>
                <a:ea typeface="Cambria" pitchFamily="18" charset="0"/>
                <a:cs typeface="Times New Roman" panose="02020603050405020304" pitchFamily="18" charset="0"/>
              </a:rPr>
              <a:t>, consider the numbers 3, 31 and 62  (2 x 31). The LCM of these numbers would be </a:t>
            </a:r>
            <a:br>
              <a:rPr lang="en-US" sz="2400" dirty="0">
                <a:solidFill>
                  <a:schemeClr val="tx1"/>
                </a:solidFill>
                <a:effectLst/>
                <a:latin typeface="Cambria" pitchFamily="18" charset="0"/>
                <a:ea typeface="Cambria" pitchFamily="18" charset="0"/>
                <a:cs typeface="Times New Roman" panose="02020603050405020304" pitchFamily="18" charset="0"/>
              </a:rPr>
            </a:br>
            <a:r>
              <a:rPr lang="en-US" sz="2400" dirty="0">
                <a:solidFill>
                  <a:schemeClr val="tx1"/>
                </a:solidFill>
                <a:effectLst/>
                <a:latin typeface="Cambria" pitchFamily="18" charset="0"/>
                <a:ea typeface="Cambria" pitchFamily="18" charset="0"/>
                <a:cs typeface="Times New Roman" panose="02020603050405020304" pitchFamily="18" charset="0"/>
              </a:rPr>
              <a:t>2 x 3 x 31 = 186.</a:t>
            </a:r>
          </a:p>
        </p:txBody>
      </p:sp>
      <p:sp>
        <p:nvSpPr>
          <p:cNvPr id="3" name="Rectangle 2">
            <a:extLst>
              <a:ext uri="{FF2B5EF4-FFF2-40B4-BE49-F238E27FC236}">
                <a16:creationId xmlns:a16="http://schemas.microsoft.com/office/drawing/2014/main" xmlns="" id="{7AEEF23B-015B-4A8C-8ABE-61A3950ACF60}"/>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A90ED5F2-A660-4D7D-AE68-0989CB005CA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10493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72748" y="1669775"/>
            <a:ext cx="10108097" cy="4373216"/>
          </a:xfrm>
        </p:spPr>
        <p:txBody>
          <a:bodyPr>
            <a:noAutofit/>
          </a:bodyPr>
          <a:lstStyle/>
          <a:p>
            <a:pPr algn="l" fontAlgn="base"/>
            <a:r>
              <a:rPr lang="en-US" sz="2400" b="1" dirty="0">
                <a:solidFill>
                  <a:schemeClr val="tx1"/>
                </a:solidFill>
                <a:effectLst/>
                <a:latin typeface="Cambria" pitchFamily="18" charset="0"/>
                <a:ea typeface="Cambria" pitchFamily="18" charset="0"/>
                <a:cs typeface="Times New Roman" panose="02020603050405020304" pitchFamily="18" charset="0"/>
              </a:rPr>
              <a:t>HCF : </a:t>
            </a:r>
            <a:r>
              <a:rPr lang="en-US" sz="2400" dirty="0">
                <a:solidFill>
                  <a:schemeClr val="tx1"/>
                </a:solidFill>
                <a:effectLst/>
                <a:latin typeface="Cambria" pitchFamily="18" charset="0"/>
                <a:ea typeface="Cambria" pitchFamily="18" charset="0"/>
                <a:cs typeface="Times New Roman" panose="02020603050405020304" pitchFamily="18" charset="0"/>
              </a:rPr>
              <a:t>The largest number that divides two or more numbers is the highest common factor (HCF) for those numbers. </a:t>
            </a:r>
            <a:br>
              <a:rPr lang="en-US" sz="2400" dirty="0">
                <a:solidFill>
                  <a:schemeClr val="tx1"/>
                </a:solidFill>
                <a:effectLst/>
                <a:latin typeface="Cambria" pitchFamily="18" charset="0"/>
                <a:ea typeface="Cambria" pitchFamily="18" charset="0"/>
                <a:cs typeface="Times New Roman" panose="02020603050405020304" pitchFamily="18" charset="0"/>
              </a:rPr>
            </a:br>
            <a:r>
              <a:rPr lang="en-US" sz="2400" b="1" dirty="0">
                <a:solidFill>
                  <a:schemeClr val="tx1"/>
                </a:solidFill>
                <a:effectLst/>
                <a:latin typeface="Cambria" pitchFamily="18" charset="0"/>
                <a:ea typeface="Cambria" pitchFamily="18" charset="0"/>
                <a:cs typeface="Times New Roman" panose="02020603050405020304" pitchFamily="18" charset="0"/>
              </a:rPr>
              <a:t>For example</a:t>
            </a:r>
            <a:r>
              <a:rPr lang="en-US" sz="2400" dirty="0">
                <a:solidFill>
                  <a:schemeClr val="tx1"/>
                </a:solidFill>
                <a:effectLst/>
                <a:latin typeface="Cambria" pitchFamily="18" charset="0"/>
                <a:ea typeface="Cambria" pitchFamily="18" charset="0"/>
                <a:cs typeface="Times New Roman" panose="02020603050405020304" pitchFamily="18" charset="0"/>
              </a:rPr>
              <a:t>, consider the numbers 30 (2 x 3 x 5), 36 (2 x 2 x 3 x 3), 42 (2 x 3 x 7), 45 (3 x 3 x 5). </a:t>
            </a:r>
            <a:br>
              <a:rPr lang="en-US" sz="2400" dirty="0">
                <a:solidFill>
                  <a:schemeClr val="tx1"/>
                </a:solidFill>
                <a:effectLst/>
                <a:latin typeface="Cambria" pitchFamily="18" charset="0"/>
                <a:ea typeface="Cambria" pitchFamily="18" charset="0"/>
                <a:cs typeface="Times New Roman" panose="02020603050405020304" pitchFamily="18" charset="0"/>
              </a:rPr>
            </a:br>
            <a:r>
              <a:rPr lang="en-US" sz="2400" dirty="0">
                <a:solidFill>
                  <a:schemeClr val="tx1"/>
                </a:solidFill>
                <a:effectLst/>
                <a:latin typeface="Cambria" pitchFamily="18" charset="0"/>
                <a:ea typeface="Cambria" pitchFamily="18" charset="0"/>
                <a:cs typeface="Times New Roman" panose="02020603050405020304" pitchFamily="18" charset="0"/>
              </a:rPr>
              <a:t>3 is the largest number that divides each of these numbers, and hence, is the HCF for these numbers.</a:t>
            </a:r>
            <a:r>
              <a:rPr lang="en-US" sz="2400" dirty="0">
                <a:solidFill>
                  <a:schemeClr val="tx1"/>
                </a:solidFill>
                <a:latin typeface="Cambria" pitchFamily="18" charset="0"/>
                <a:ea typeface="Cambria" pitchFamily="18" charset="0"/>
                <a:cs typeface="Times New Roman" panose="02020603050405020304" pitchFamily="18" charset="0"/>
              </a:rPr>
              <a:t/>
            </a:r>
            <a:br>
              <a:rPr lang="en-US" sz="2400" dirty="0">
                <a:solidFill>
                  <a:schemeClr val="tx1"/>
                </a:solidFill>
                <a:latin typeface="Cambria" pitchFamily="18" charset="0"/>
                <a:ea typeface="Cambria" pitchFamily="18" charset="0"/>
                <a:cs typeface="Times New Roman" panose="02020603050405020304" pitchFamily="18" charset="0"/>
              </a:rPr>
            </a:br>
            <a:r>
              <a:rPr lang="en-US" sz="2400" b="1" dirty="0">
                <a:solidFill>
                  <a:schemeClr val="tx1"/>
                </a:solidFill>
                <a:effectLst/>
                <a:latin typeface="Cambria" pitchFamily="18" charset="0"/>
                <a:ea typeface="Cambria" pitchFamily="18" charset="0"/>
                <a:cs typeface="Times New Roman" panose="02020603050405020304" pitchFamily="18" charset="0"/>
              </a:rPr>
              <a:t>HCF is also known as Greatest Common Divisor (GCD).</a:t>
            </a:r>
          </a:p>
        </p:txBody>
      </p:sp>
      <p:sp>
        <p:nvSpPr>
          <p:cNvPr id="3" name="Rectangle 2">
            <a:extLst>
              <a:ext uri="{FF2B5EF4-FFF2-40B4-BE49-F238E27FC236}">
                <a16:creationId xmlns:a16="http://schemas.microsoft.com/office/drawing/2014/main" xmlns="" id="{70F0B601-D60A-4540-AF2D-D7DF1054AE30}"/>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6F90B2BF-7EAB-41B4-B5B2-5EADDB61B5D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192602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58848" y="-1391478"/>
            <a:ext cx="8905463" cy="2782956"/>
          </a:xfrm>
        </p:spPr>
        <p:txBody>
          <a:bodyPr>
            <a:noAutofit/>
          </a:bodyPr>
          <a:lstStyle/>
          <a:p>
            <a:pPr algn="l"/>
            <a:r>
              <a:rPr lang="en-US" sz="2000" b="1" dirty="0">
                <a:solidFill>
                  <a:schemeClr val="tx1"/>
                </a:solidFill>
                <a:effectLst/>
                <a:latin typeface="Times New Roman" panose="02020603050405020304" pitchFamily="18" charset="0"/>
                <a:cs typeface="Times New Roman" panose="02020603050405020304" pitchFamily="18" charset="0"/>
              </a:rPr>
              <a:t>Find HCF and LCM:  By Using Prime factorization method</a:t>
            </a:r>
          </a:p>
        </p:txBody>
      </p:sp>
      <p:sp>
        <p:nvSpPr>
          <p:cNvPr id="2" name="Rectangle 1"/>
          <p:cNvSpPr/>
          <p:nvPr/>
        </p:nvSpPr>
        <p:spPr>
          <a:xfrm>
            <a:off x="1358848" y="1876625"/>
            <a:ext cx="8948530" cy="4154984"/>
          </a:xfrm>
          <a:prstGeom prst="rect">
            <a:avLst/>
          </a:prstGeom>
        </p:spPr>
        <p:txBody>
          <a:bodyPr wrap="square">
            <a:spAutoFit/>
          </a:bodyPr>
          <a:lstStyle/>
          <a:p>
            <a:r>
              <a:rPr lang="en-US" sz="2400" b="1" dirty="0">
                <a:latin typeface="Cambria" pitchFamily="18" charset="0"/>
                <a:ea typeface="Cambria" pitchFamily="18" charset="0"/>
                <a:cs typeface="Times New Roman" panose="02020603050405020304" pitchFamily="18" charset="0"/>
              </a:rPr>
              <a:t>Prime Factorization for HCF:</a:t>
            </a:r>
            <a:br>
              <a:rPr lang="en-US" sz="2400" b="1" dirty="0">
                <a:latin typeface="Cambria" pitchFamily="18" charset="0"/>
                <a:ea typeface="Cambria" pitchFamily="18" charset="0"/>
                <a:cs typeface="Times New Roman" panose="02020603050405020304" pitchFamily="18" charset="0"/>
              </a:rPr>
            </a:br>
            <a:endParaRPr lang="en-US" sz="2400" b="1" dirty="0">
              <a:latin typeface="Cambria" pitchFamily="18" charset="0"/>
              <a:ea typeface="Cambria" pitchFamily="18" charset="0"/>
              <a:cs typeface="Times New Roman" panose="02020603050405020304" pitchFamily="18" charset="0"/>
            </a:endParaRPr>
          </a:p>
          <a:p>
            <a:r>
              <a:rPr lang="en-US" sz="2400" dirty="0">
                <a:latin typeface="Cambria" pitchFamily="18" charset="0"/>
                <a:ea typeface="Cambria" pitchFamily="18" charset="0"/>
                <a:cs typeface="Times New Roman" panose="02020603050405020304" pitchFamily="18" charset="0"/>
              </a:rPr>
              <a:t>Take an example of finding the highest common factor of 144, 104 and 160.</a:t>
            </a:r>
            <a:br>
              <a:rPr lang="en-US" sz="2400" dirty="0">
                <a:latin typeface="Cambria" pitchFamily="18" charset="0"/>
                <a:ea typeface="Cambria" pitchFamily="18" charset="0"/>
                <a:cs typeface="Times New Roman" panose="02020603050405020304" pitchFamily="18" charset="0"/>
              </a:rPr>
            </a:br>
            <a:r>
              <a:rPr lang="en-US" sz="2400" dirty="0">
                <a:latin typeface="Cambria" pitchFamily="18" charset="0"/>
                <a:ea typeface="Cambria" pitchFamily="18" charset="0"/>
                <a:cs typeface="Times New Roman" panose="02020603050405020304" pitchFamily="18" charset="0"/>
              </a:rPr>
              <a:t>Now let us write the prime factors of 144, 104 and 160.</a:t>
            </a:r>
            <a:br>
              <a:rPr lang="en-US" sz="2400" dirty="0">
                <a:latin typeface="Cambria" pitchFamily="18" charset="0"/>
                <a:ea typeface="Cambria" pitchFamily="18" charset="0"/>
                <a:cs typeface="Times New Roman" panose="02020603050405020304" pitchFamily="18" charset="0"/>
              </a:rPr>
            </a:br>
            <a:r>
              <a:rPr lang="en-US" sz="2400" dirty="0">
                <a:latin typeface="Cambria" pitchFamily="18" charset="0"/>
                <a:ea typeface="Cambria" pitchFamily="18" charset="0"/>
                <a:cs typeface="Times New Roman" panose="02020603050405020304" pitchFamily="18" charset="0"/>
              </a:rPr>
              <a:t>144 = 2 × 2 × 2 × 2 × 3 × 3</a:t>
            </a:r>
            <a:br>
              <a:rPr lang="en-US" sz="2400" dirty="0">
                <a:latin typeface="Cambria" pitchFamily="18" charset="0"/>
                <a:ea typeface="Cambria" pitchFamily="18" charset="0"/>
                <a:cs typeface="Times New Roman" panose="02020603050405020304" pitchFamily="18" charset="0"/>
              </a:rPr>
            </a:br>
            <a:r>
              <a:rPr lang="en-US" sz="2400" dirty="0">
                <a:latin typeface="Cambria" pitchFamily="18" charset="0"/>
                <a:ea typeface="Cambria" pitchFamily="18" charset="0"/>
                <a:cs typeface="Times New Roman" panose="02020603050405020304" pitchFamily="18" charset="0"/>
              </a:rPr>
              <a:t>104 = 2 × 2 × 2 × 13</a:t>
            </a:r>
            <a:br>
              <a:rPr lang="en-US" sz="2400" dirty="0">
                <a:latin typeface="Cambria" pitchFamily="18" charset="0"/>
                <a:ea typeface="Cambria" pitchFamily="18" charset="0"/>
                <a:cs typeface="Times New Roman" panose="02020603050405020304" pitchFamily="18" charset="0"/>
              </a:rPr>
            </a:br>
            <a:r>
              <a:rPr lang="en-US" sz="2400" dirty="0">
                <a:latin typeface="Cambria" pitchFamily="18" charset="0"/>
                <a:ea typeface="Cambria" pitchFamily="18" charset="0"/>
                <a:cs typeface="Times New Roman" panose="02020603050405020304" pitchFamily="18" charset="0"/>
              </a:rPr>
              <a:t>160 = 2 × 2 × 2 × 2 × 2 × 5</a:t>
            </a:r>
            <a:br>
              <a:rPr lang="en-US" sz="2400" dirty="0">
                <a:latin typeface="Cambria" pitchFamily="18" charset="0"/>
                <a:ea typeface="Cambria" pitchFamily="18" charset="0"/>
                <a:cs typeface="Times New Roman" panose="02020603050405020304" pitchFamily="18" charset="0"/>
              </a:rPr>
            </a:br>
            <a:r>
              <a:rPr lang="en-US" sz="2400" dirty="0">
                <a:latin typeface="Cambria" pitchFamily="18" charset="0"/>
                <a:ea typeface="Cambria" pitchFamily="18" charset="0"/>
                <a:cs typeface="Times New Roman" panose="02020603050405020304" pitchFamily="18" charset="0"/>
              </a:rPr>
              <a:t>The common factors of 144, 104 and 160 are 2 × 2 × 2 = 8</a:t>
            </a:r>
            <a:br>
              <a:rPr lang="en-US" sz="2400" dirty="0">
                <a:latin typeface="Cambria" pitchFamily="18" charset="0"/>
                <a:ea typeface="Cambria" pitchFamily="18" charset="0"/>
                <a:cs typeface="Times New Roman" panose="02020603050405020304" pitchFamily="18" charset="0"/>
              </a:rPr>
            </a:br>
            <a:r>
              <a:rPr lang="en-US" sz="2400" dirty="0">
                <a:latin typeface="Cambria" pitchFamily="18" charset="0"/>
                <a:ea typeface="Cambria" pitchFamily="18" charset="0"/>
                <a:cs typeface="Times New Roman" panose="02020603050405020304" pitchFamily="18" charset="0"/>
              </a:rPr>
              <a:t>Therefore, HCF (144, 104, 160) = 8</a:t>
            </a:r>
          </a:p>
          <a:p>
            <a:endParaRPr lang="en-IN" sz="2400" dirty="0">
              <a:latin typeface="Cambria" pitchFamily="18" charset="0"/>
              <a:ea typeface="Cambria"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3B4EBD34-117E-416F-B054-57DBEFE2990E}"/>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5" name="Picture 4">
            <a:extLst>
              <a:ext uri="{FF2B5EF4-FFF2-40B4-BE49-F238E27FC236}">
                <a16:creationId xmlns:a16="http://schemas.microsoft.com/office/drawing/2014/main" xmlns="" id="{8883A3EA-4485-4BF3-829E-BCC9D26E52B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399056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0661" y="981487"/>
            <a:ext cx="10536425" cy="5632311"/>
          </a:xfrm>
          <a:prstGeom prst="rect">
            <a:avLst/>
          </a:prstGeom>
        </p:spPr>
        <p:txBody>
          <a:bodyPr wrap="square">
            <a:spAutoFit/>
          </a:bodyPr>
          <a:lstStyle/>
          <a:p>
            <a:r>
              <a:rPr lang="en-US" sz="2000" b="1" dirty="0">
                <a:latin typeface="Cambria" pitchFamily="18" charset="0"/>
                <a:ea typeface="Cambria" pitchFamily="18" charset="0"/>
                <a:cs typeface="Times New Roman" panose="02020603050405020304" pitchFamily="18" charset="0"/>
              </a:rPr>
              <a:t>LCM By Prime </a:t>
            </a:r>
            <a:r>
              <a:rPr lang="en-US" sz="2000" b="1" dirty="0" err="1">
                <a:latin typeface="Cambria" pitchFamily="18" charset="0"/>
                <a:ea typeface="Cambria" pitchFamily="18" charset="0"/>
                <a:cs typeface="Times New Roman" panose="02020603050405020304" pitchFamily="18" charset="0"/>
              </a:rPr>
              <a:t>Factorisation</a:t>
            </a:r>
            <a:r>
              <a:rPr lang="en-US" sz="2000" b="1" dirty="0">
                <a:latin typeface="Cambria" pitchFamily="18" charset="0"/>
                <a:ea typeface="Cambria" pitchFamily="18" charset="0"/>
                <a:cs typeface="Times New Roman" panose="02020603050405020304" pitchFamily="18" charset="0"/>
              </a:rPr>
              <a:t>:</a:t>
            </a:r>
            <a:r>
              <a:rPr lang="en-US" sz="2000" dirty="0">
                <a:solidFill>
                  <a:srgbClr val="813588"/>
                </a:solidFill>
                <a:latin typeface="Cambria" pitchFamily="18" charset="0"/>
                <a:ea typeface="Cambria" pitchFamily="18" charset="0"/>
                <a:cs typeface="Times New Roman" panose="02020603050405020304" pitchFamily="18" charset="0"/>
              </a:rPr>
              <a:t/>
            </a:r>
            <a:br>
              <a:rPr lang="en-US" sz="2000" dirty="0">
                <a:solidFill>
                  <a:srgbClr val="813588"/>
                </a:solidFill>
                <a:latin typeface="Cambria" pitchFamily="18" charset="0"/>
                <a:ea typeface="Cambria" pitchFamily="18" charset="0"/>
                <a:cs typeface="Times New Roman" panose="02020603050405020304" pitchFamily="18" charset="0"/>
              </a:rPr>
            </a:br>
            <a:endParaRPr lang="en-US" sz="2000" dirty="0">
              <a:solidFill>
                <a:srgbClr val="813588"/>
              </a:solidFill>
              <a:latin typeface="Cambria" pitchFamily="18" charset="0"/>
              <a:ea typeface="Cambria" pitchFamily="18" charset="0"/>
              <a:cs typeface="Times New Roman" panose="02020603050405020304" pitchFamily="18" charset="0"/>
            </a:endParaRPr>
          </a:p>
          <a:p>
            <a:r>
              <a:rPr lang="en-US" sz="2000" dirty="0">
                <a:solidFill>
                  <a:srgbClr val="333333"/>
                </a:solidFill>
                <a:latin typeface="Cambria" pitchFamily="18" charset="0"/>
                <a:ea typeface="Cambria" pitchFamily="18" charset="0"/>
                <a:cs typeface="Times New Roman" panose="02020603050405020304" pitchFamily="18" charset="0"/>
              </a:rPr>
              <a:t>To calculate the LCM of two numbers 60 and 45. Out of other ways, one way to find the LCM of given numbers is as below:</a:t>
            </a:r>
          </a:p>
          <a:p>
            <a:pPr>
              <a:buFont typeface="Arial" panose="020B0604020202020204" pitchFamily="34" charset="0"/>
              <a:buChar char="•"/>
            </a:pPr>
            <a:r>
              <a:rPr lang="en-US" sz="2000" dirty="0">
                <a:solidFill>
                  <a:srgbClr val="333333"/>
                </a:solidFill>
                <a:latin typeface="Cambria" pitchFamily="18" charset="0"/>
                <a:ea typeface="Cambria" pitchFamily="18" charset="0"/>
                <a:cs typeface="Times New Roman" panose="02020603050405020304" pitchFamily="18" charset="0"/>
              </a:rPr>
              <a:t>List the </a:t>
            </a:r>
            <a:r>
              <a:rPr lang="en-US" sz="2000" b="1" dirty="0">
                <a:solidFill>
                  <a:srgbClr val="333333"/>
                </a:solidFill>
                <a:latin typeface="Cambria" pitchFamily="18" charset="0"/>
                <a:ea typeface="Cambria" pitchFamily="18" charset="0"/>
                <a:cs typeface="Times New Roman" panose="02020603050405020304" pitchFamily="18" charset="0"/>
              </a:rPr>
              <a:t>prime factors</a:t>
            </a:r>
            <a:r>
              <a:rPr lang="en-US" sz="2000" dirty="0">
                <a:solidFill>
                  <a:srgbClr val="333333"/>
                </a:solidFill>
                <a:latin typeface="Cambria" pitchFamily="18" charset="0"/>
                <a:ea typeface="Cambria" pitchFamily="18" charset="0"/>
                <a:cs typeface="Times New Roman" panose="02020603050405020304" pitchFamily="18" charset="0"/>
              </a:rPr>
              <a:t> of each number first.</a:t>
            </a:r>
            <a:br>
              <a:rPr lang="en-US" sz="2000" dirty="0">
                <a:solidFill>
                  <a:srgbClr val="333333"/>
                </a:solidFill>
                <a:latin typeface="Cambria" pitchFamily="18" charset="0"/>
                <a:ea typeface="Cambria" pitchFamily="18" charset="0"/>
                <a:cs typeface="Times New Roman" panose="02020603050405020304" pitchFamily="18" charset="0"/>
              </a:rPr>
            </a:br>
            <a:r>
              <a:rPr lang="en-US" sz="2000" dirty="0">
                <a:solidFill>
                  <a:srgbClr val="333333"/>
                </a:solidFill>
                <a:latin typeface="Cambria" pitchFamily="18" charset="0"/>
                <a:ea typeface="Cambria" pitchFamily="18" charset="0"/>
                <a:cs typeface="Times New Roman" panose="02020603050405020304" pitchFamily="18" charset="0"/>
              </a:rPr>
              <a:t>60 = 2 × 2 x 3 × 5</a:t>
            </a:r>
            <a:br>
              <a:rPr lang="en-US" sz="2000" dirty="0">
                <a:solidFill>
                  <a:srgbClr val="333333"/>
                </a:solidFill>
                <a:latin typeface="Cambria" pitchFamily="18" charset="0"/>
                <a:ea typeface="Cambria" pitchFamily="18" charset="0"/>
                <a:cs typeface="Times New Roman" panose="02020603050405020304" pitchFamily="18" charset="0"/>
              </a:rPr>
            </a:br>
            <a:r>
              <a:rPr lang="en-US" sz="2000" dirty="0">
                <a:solidFill>
                  <a:srgbClr val="333333"/>
                </a:solidFill>
                <a:latin typeface="Cambria" pitchFamily="18" charset="0"/>
                <a:ea typeface="Cambria" pitchFamily="18" charset="0"/>
                <a:cs typeface="Times New Roman" panose="02020603050405020304" pitchFamily="18" charset="0"/>
              </a:rPr>
              <a:t>45 = 3 × 3 × 5</a:t>
            </a:r>
            <a:br>
              <a:rPr lang="en-US" sz="2000" dirty="0">
                <a:solidFill>
                  <a:srgbClr val="333333"/>
                </a:solidFill>
                <a:latin typeface="Cambria" pitchFamily="18" charset="0"/>
                <a:ea typeface="Cambria" pitchFamily="18" charset="0"/>
                <a:cs typeface="Times New Roman" panose="02020603050405020304" pitchFamily="18" charset="0"/>
              </a:rPr>
            </a:br>
            <a:endParaRPr lang="en-US" sz="2000" dirty="0">
              <a:solidFill>
                <a:srgbClr val="333333"/>
              </a:solidFill>
              <a:latin typeface="Cambria" pitchFamily="18" charset="0"/>
              <a:ea typeface="Cambria" pitchFamily="18" charset="0"/>
              <a:cs typeface="Times New Roman" panose="02020603050405020304" pitchFamily="18" charset="0"/>
            </a:endParaRPr>
          </a:p>
          <a:p>
            <a:pPr>
              <a:buFont typeface="Arial" panose="020B0604020202020204" pitchFamily="34" charset="0"/>
              <a:buChar char="•"/>
            </a:pPr>
            <a:r>
              <a:rPr lang="en-US" sz="2000" dirty="0">
                <a:solidFill>
                  <a:srgbClr val="333333"/>
                </a:solidFill>
                <a:latin typeface="Cambria" pitchFamily="18" charset="0"/>
                <a:ea typeface="Cambria" pitchFamily="18" charset="0"/>
                <a:cs typeface="Times New Roman" panose="02020603050405020304" pitchFamily="18" charset="0"/>
              </a:rPr>
              <a:t>Then multiply each factor the </a:t>
            </a:r>
            <a:r>
              <a:rPr lang="en-US" sz="2000" b="1" dirty="0">
                <a:solidFill>
                  <a:srgbClr val="333333"/>
                </a:solidFill>
                <a:latin typeface="Cambria" pitchFamily="18" charset="0"/>
                <a:ea typeface="Cambria" pitchFamily="18" charset="0"/>
                <a:cs typeface="Times New Roman" panose="02020603050405020304" pitchFamily="18" charset="0"/>
              </a:rPr>
              <a:t>most number of times</a:t>
            </a:r>
            <a:r>
              <a:rPr lang="en-US" sz="2000" dirty="0">
                <a:solidFill>
                  <a:srgbClr val="333333"/>
                </a:solidFill>
                <a:latin typeface="Cambria" pitchFamily="18" charset="0"/>
                <a:ea typeface="Cambria" pitchFamily="18" charset="0"/>
                <a:cs typeface="Times New Roman" panose="02020603050405020304" pitchFamily="18" charset="0"/>
              </a:rPr>
              <a:t> it occurs in any number.</a:t>
            </a:r>
          </a:p>
          <a:p>
            <a:r>
              <a:rPr lang="en-US" sz="2000" dirty="0">
                <a:solidFill>
                  <a:srgbClr val="333333"/>
                </a:solidFill>
                <a:latin typeface="Cambria" pitchFamily="18" charset="0"/>
                <a:ea typeface="Cambria" pitchFamily="18" charset="0"/>
                <a:cs typeface="Times New Roman" panose="02020603050405020304" pitchFamily="18" charset="0"/>
              </a:rPr>
              <a:t>If the same multiple occurs more than once in both the given numbers, then multiply the factor the most number of times it occurs.</a:t>
            </a:r>
            <a:br>
              <a:rPr lang="en-US" sz="2000" dirty="0">
                <a:solidFill>
                  <a:srgbClr val="333333"/>
                </a:solidFill>
                <a:latin typeface="Cambria" pitchFamily="18" charset="0"/>
                <a:ea typeface="Cambria" pitchFamily="18" charset="0"/>
                <a:cs typeface="Times New Roman" panose="02020603050405020304" pitchFamily="18" charset="0"/>
              </a:rPr>
            </a:br>
            <a:r>
              <a:rPr lang="en-US" sz="2000" dirty="0">
                <a:solidFill>
                  <a:srgbClr val="333333"/>
                </a:solidFill>
                <a:latin typeface="Cambria" pitchFamily="18" charset="0"/>
                <a:ea typeface="Cambria" pitchFamily="18" charset="0"/>
                <a:cs typeface="Times New Roman" panose="02020603050405020304" pitchFamily="18" charset="0"/>
              </a:rPr>
              <a:t>The occurrence of Numbers in the above example:</a:t>
            </a:r>
            <a:br>
              <a:rPr lang="en-US" sz="2000" dirty="0">
                <a:solidFill>
                  <a:srgbClr val="333333"/>
                </a:solidFill>
                <a:latin typeface="Cambria" pitchFamily="18" charset="0"/>
                <a:ea typeface="Cambria" pitchFamily="18" charset="0"/>
                <a:cs typeface="Times New Roman" panose="02020603050405020304" pitchFamily="18" charset="0"/>
              </a:rPr>
            </a:br>
            <a:r>
              <a:rPr lang="en-US" sz="2000" dirty="0">
                <a:solidFill>
                  <a:srgbClr val="333333"/>
                </a:solidFill>
                <a:latin typeface="Cambria" pitchFamily="18" charset="0"/>
                <a:ea typeface="Cambria" pitchFamily="18" charset="0"/>
                <a:cs typeface="Times New Roman" panose="02020603050405020304" pitchFamily="18" charset="0"/>
              </a:rPr>
              <a:t/>
            </a:r>
            <a:br>
              <a:rPr lang="en-US" sz="2000" dirty="0">
                <a:solidFill>
                  <a:srgbClr val="333333"/>
                </a:solidFill>
                <a:latin typeface="Cambria" pitchFamily="18" charset="0"/>
                <a:ea typeface="Cambria" pitchFamily="18" charset="0"/>
                <a:cs typeface="Times New Roman" panose="02020603050405020304" pitchFamily="18" charset="0"/>
              </a:rPr>
            </a:br>
            <a:r>
              <a:rPr lang="en-US" sz="2000" b="1" dirty="0">
                <a:solidFill>
                  <a:srgbClr val="333333"/>
                </a:solidFill>
                <a:latin typeface="Cambria" pitchFamily="18" charset="0"/>
                <a:ea typeface="Cambria" pitchFamily="18" charset="0"/>
                <a:cs typeface="Times New Roman" panose="02020603050405020304" pitchFamily="18" charset="0"/>
              </a:rPr>
              <a:t>2</a:t>
            </a:r>
            <a:r>
              <a:rPr lang="en-US" sz="2000" dirty="0">
                <a:solidFill>
                  <a:srgbClr val="333333"/>
                </a:solidFill>
                <a:latin typeface="Cambria" pitchFamily="18" charset="0"/>
                <a:ea typeface="Cambria" pitchFamily="18" charset="0"/>
                <a:cs typeface="Times New Roman" panose="02020603050405020304" pitchFamily="18" charset="0"/>
              </a:rPr>
              <a:t>: two times</a:t>
            </a:r>
            <a:br>
              <a:rPr lang="en-US" sz="2000" dirty="0">
                <a:solidFill>
                  <a:srgbClr val="333333"/>
                </a:solidFill>
                <a:latin typeface="Cambria" pitchFamily="18" charset="0"/>
                <a:ea typeface="Cambria" pitchFamily="18" charset="0"/>
                <a:cs typeface="Times New Roman" panose="02020603050405020304" pitchFamily="18" charset="0"/>
              </a:rPr>
            </a:br>
            <a:r>
              <a:rPr lang="en-US" sz="2000" b="1" dirty="0">
                <a:solidFill>
                  <a:srgbClr val="333333"/>
                </a:solidFill>
                <a:latin typeface="Cambria" pitchFamily="18" charset="0"/>
                <a:ea typeface="Cambria" pitchFamily="18" charset="0"/>
                <a:cs typeface="Times New Roman" panose="02020603050405020304" pitchFamily="18" charset="0"/>
              </a:rPr>
              <a:t>3</a:t>
            </a:r>
            <a:r>
              <a:rPr lang="en-US" sz="2000" dirty="0">
                <a:solidFill>
                  <a:srgbClr val="333333"/>
                </a:solidFill>
                <a:latin typeface="Cambria" pitchFamily="18" charset="0"/>
                <a:ea typeface="Cambria" pitchFamily="18" charset="0"/>
                <a:cs typeface="Times New Roman" panose="02020603050405020304" pitchFamily="18" charset="0"/>
              </a:rPr>
              <a:t>: two times</a:t>
            </a:r>
            <a:br>
              <a:rPr lang="en-US" sz="2000" dirty="0">
                <a:solidFill>
                  <a:srgbClr val="333333"/>
                </a:solidFill>
                <a:latin typeface="Cambria" pitchFamily="18" charset="0"/>
                <a:ea typeface="Cambria" pitchFamily="18" charset="0"/>
                <a:cs typeface="Times New Roman" panose="02020603050405020304" pitchFamily="18" charset="0"/>
              </a:rPr>
            </a:br>
            <a:r>
              <a:rPr lang="en-US" sz="2000" b="1" dirty="0">
                <a:solidFill>
                  <a:srgbClr val="333333"/>
                </a:solidFill>
                <a:latin typeface="Cambria" pitchFamily="18" charset="0"/>
                <a:ea typeface="Cambria" pitchFamily="18" charset="0"/>
                <a:cs typeface="Times New Roman" panose="02020603050405020304" pitchFamily="18" charset="0"/>
              </a:rPr>
              <a:t>5</a:t>
            </a:r>
            <a:r>
              <a:rPr lang="en-US" sz="2000" dirty="0">
                <a:solidFill>
                  <a:srgbClr val="333333"/>
                </a:solidFill>
                <a:latin typeface="Cambria" pitchFamily="18" charset="0"/>
                <a:ea typeface="Cambria" pitchFamily="18" charset="0"/>
                <a:cs typeface="Times New Roman" panose="02020603050405020304" pitchFamily="18" charset="0"/>
              </a:rPr>
              <a:t>: one time</a:t>
            </a:r>
            <a:br>
              <a:rPr lang="en-US" sz="2000" dirty="0">
                <a:solidFill>
                  <a:srgbClr val="333333"/>
                </a:solidFill>
                <a:latin typeface="Cambria" pitchFamily="18" charset="0"/>
                <a:ea typeface="Cambria" pitchFamily="18" charset="0"/>
                <a:cs typeface="Times New Roman" panose="02020603050405020304" pitchFamily="18" charset="0"/>
              </a:rPr>
            </a:br>
            <a:r>
              <a:rPr lang="en-US" sz="2000" dirty="0">
                <a:solidFill>
                  <a:srgbClr val="333333"/>
                </a:solidFill>
                <a:latin typeface="Cambria" pitchFamily="18" charset="0"/>
                <a:ea typeface="Cambria" pitchFamily="18" charset="0"/>
                <a:cs typeface="Times New Roman" panose="02020603050405020304" pitchFamily="18" charset="0"/>
              </a:rPr>
              <a:t/>
            </a:r>
            <a:br>
              <a:rPr lang="en-US" sz="2000" dirty="0">
                <a:solidFill>
                  <a:srgbClr val="333333"/>
                </a:solidFill>
                <a:latin typeface="Cambria" pitchFamily="18" charset="0"/>
                <a:ea typeface="Cambria" pitchFamily="18" charset="0"/>
                <a:cs typeface="Times New Roman" panose="02020603050405020304" pitchFamily="18" charset="0"/>
              </a:rPr>
            </a:br>
            <a:r>
              <a:rPr lang="en-US" sz="2000" dirty="0">
                <a:solidFill>
                  <a:srgbClr val="333333"/>
                </a:solidFill>
                <a:latin typeface="Cambria" pitchFamily="18" charset="0"/>
                <a:ea typeface="Cambria" pitchFamily="18" charset="0"/>
                <a:cs typeface="Times New Roman" panose="02020603050405020304" pitchFamily="18" charset="0"/>
              </a:rPr>
              <a:t>LCM = 2 × 2 x 3 × 3 × 5 = 180</a:t>
            </a:r>
            <a:endParaRPr lang="en-US" sz="2000" b="0" i="0" dirty="0">
              <a:solidFill>
                <a:srgbClr val="333333"/>
              </a:solidFill>
              <a:effectLst/>
              <a:latin typeface="Cambria" pitchFamily="18" charset="0"/>
              <a:ea typeface="Cambria"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6E60AA8F-CEEA-409D-A69C-2419B264E72B}"/>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5" name="Picture 4">
            <a:extLst>
              <a:ext uri="{FF2B5EF4-FFF2-40B4-BE49-F238E27FC236}">
                <a16:creationId xmlns:a16="http://schemas.microsoft.com/office/drawing/2014/main" xmlns="" id="{8AED34E2-95C2-477F-B5CF-5CD0ABFE194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382796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328855729"/>
              </p:ext>
            </p:extLst>
          </p:nvPr>
        </p:nvGraphicFramePr>
        <p:xfrm>
          <a:off x="609600" y="557405"/>
          <a:ext cx="10972800" cy="5450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xmlns="" id="{CC01EC81-0F61-4C14-BBB9-DE4CE4D90A66}"/>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10576193" y="32657"/>
            <a:ext cx="1615807" cy="524748"/>
          </a:xfrm>
          <a:prstGeom prst="rect">
            <a:avLst/>
          </a:prstGeom>
        </p:spPr>
      </p:pic>
    </p:spTree>
    <p:extLst>
      <p:ext uri="{BB962C8B-B14F-4D97-AF65-F5344CB8AC3E}">
        <p14:creationId xmlns:p14="http://schemas.microsoft.com/office/powerpoint/2010/main" xmlns="" val="80540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9835" y="1394197"/>
            <a:ext cx="9962322" cy="2677656"/>
          </a:xfrm>
          <a:prstGeom prst="rect">
            <a:avLst/>
          </a:prstGeom>
        </p:spPr>
        <p:txBody>
          <a:bodyPr wrap="square">
            <a:spAutoFit/>
          </a:bodyPr>
          <a:lstStyle/>
          <a:p>
            <a:r>
              <a:rPr lang="en-US" sz="2400" b="1" i="0" dirty="0">
                <a:solidFill>
                  <a:srgbClr val="C00000"/>
                </a:solidFill>
                <a:effectLst/>
                <a:latin typeface="Times New Roman" panose="02020603050405020304" pitchFamily="18" charset="0"/>
                <a:cs typeface="Times New Roman" panose="02020603050405020304" pitchFamily="18" charset="0"/>
              </a:rPr>
              <a:t>Relationship between HCF &amp; LCM</a:t>
            </a:r>
          </a:p>
          <a:p>
            <a:r>
              <a:rPr lang="en-US" sz="2400" dirty="0">
                <a:solidFill>
                  <a:srgbClr val="333333"/>
                </a:solidFill>
                <a:latin typeface="Times New Roman" panose="02020603050405020304" pitchFamily="18" charset="0"/>
                <a:cs typeface="Times New Roman" panose="02020603050405020304" pitchFamily="18" charset="0"/>
              </a:rPr>
              <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The product of HCF (Highest common factor) and LCM(lowest common multiple) of two numbers is equal to the product of two numbers.</a:t>
            </a:r>
          </a:p>
          <a:p>
            <a:endParaRPr lang="en-US" sz="2400" dirty="0">
              <a:solidFill>
                <a:srgbClr val="333333"/>
              </a:solidFill>
              <a:latin typeface="Times New Roman" panose="02020603050405020304" pitchFamily="18" charset="0"/>
              <a:cs typeface="Times New Roman" panose="02020603050405020304" pitchFamily="18" charset="0"/>
            </a:endParaRPr>
          </a:p>
          <a:p>
            <a:r>
              <a:rPr lang="en-US" sz="2400" dirty="0">
                <a:solidFill>
                  <a:srgbClr val="333333"/>
                </a:solidFill>
                <a:latin typeface="Times New Roman" panose="02020603050405020304" pitchFamily="18" charset="0"/>
                <a:cs typeface="Times New Roman" panose="02020603050405020304" pitchFamily="18" charset="0"/>
              </a:rPr>
              <a:t>HCF X LCM = Product of two given numbers</a:t>
            </a:r>
          </a:p>
          <a:p>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8BB66CDD-E068-476C-9DFB-FC011AB2EC00}"/>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5" name="Picture 4">
            <a:extLst>
              <a:ext uri="{FF2B5EF4-FFF2-40B4-BE49-F238E27FC236}">
                <a16:creationId xmlns:a16="http://schemas.microsoft.com/office/drawing/2014/main" xmlns="" id="{34EAC839-54BA-4548-9EA1-55D638CFC94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693420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Rectangle 3"/>
              <p:cNvSpPr/>
              <p:nvPr/>
            </p:nvSpPr>
            <p:spPr>
              <a:xfrm>
                <a:off x="1132113" y="2579280"/>
                <a:ext cx="9619969" cy="25923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𝐇𝐂𝐅</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𝐅𝐫𝐚𝐜𝐭𝐢𝐨𝐧</m:t>
                      </m:r>
                      <m:r>
                        <a:rPr lang="en-IN" sz="2800">
                          <a:latin typeface="Cambria Math" panose="02040503050406030204" pitchFamily="18" charset="0"/>
                        </a:rPr>
                        <m:t>= </m:t>
                      </m:r>
                      <m:f>
                        <m:fPr>
                          <m:ctrlPr>
                            <a:rPr lang="en-US" sz="2800" i="1">
                              <a:latin typeface="Cambria Math" panose="02040503050406030204" pitchFamily="18" charset="0"/>
                            </a:rPr>
                          </m:ctrlPr>
                        </m:fPr>
                        <m:num>
                          <m:r>
                            <a:rPr lang="en-IN" sz="2800" i="1">
                              <a:latin typeface="Cambria Math" panose="02040503050406030204" pitchFamily="18" charset="0"/>
                            </a:rPr>
                            <m:t>𝐇𝐂𝐅</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𝐍𝐮𝐦𝐞𝐫𝐚𝐭𝐨𝐫</m:t>
                          </m:r>
                        </m:num>
                        <m:den>
                          <m:r>
                            <a:rPr lang="en-IN" sz="2800" i="1">
                              <a:latin typeface="Cambria Math" panose="02040503050406030204" pitchFamily="18" charset="0"/>
                            </a:rPr>
                            <m:t>𝐋𝐂𝐌</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𝐃𝐞𝐧𝐨𝐦𝐢𝐧𝐚𝐭𝐨𝐫</m:t>
                          </m:r>
                        </m:den>
                      </m:f>
                    </m:oMath>
                  </m:oMathPara>
                </a14:m>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𝐋𝐂𝐌</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𝐅𝐫𝐚𝐜𝐭𝐢𝐨𝐧</m:t>
                      </m:r>
                      <m:r>
                        <a:rPr lang="en-IN" sz="2800">
                          <a:latin typeface="Cambria Math" panose="02040503050406030204" pitchFamily="18" charset="0"/>
                        </a:rPr>
                        <m:t>= </m:t>
                      </m:r>
                      <m:f>
                        <m:fPr>
                          <m:ctrlPr>
                            <a:rPr lang="en-US" sz="2800" i="1">
                              <a:latin typeface="Cambria Math" panose="02040503050406030204" pitchFamily="18" charset="0"/>
                            </a:rPr>
                          </m:ctrlPr>
                        </m:fPr>
                        <m:num>
                          <m:r>
                            <a:rPr lang="en-IN" sz="2800" i="1">
                              <a:latin typeface="Cambria Math" panose="02040503050406030204" pitchFamily="18" charset="0"/>
                            </a:rPr>
                            <m:t>𝐋𝐂𝐌</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𝐍𝐮𝐦𝐞𝐫𝐚𝐭𝐨𝐫</m:t>
                          </m:r>
                        </m:num>
                        <m:den>
                          <m:r>
                            <a:rPr lang="en-IN" sz="2800" i="1">
                              <a:latin typeface="Cambria Math" panose="02040503050406030204" pitchFamily="18" charset="0"/>
                            </a:rPr>
                            <m:t>𝐇𝐂𝐅</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𝐃𝐞𝐧𝐨𝐦𝐢𝐧𝐚𝐭𝐨𝐫</m:t>
                          </m:r>
                        </m:den>
                      </m:f>
                    </m:oMath>
                  </m:oMathPara>
                </a14:m>
                <a:endParaRPr lang="en-IN" sz="2800" dirty="0">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132113" y="2579280"/>
                <a:ext cx="9619969" cy="2592376"/>
              </a:xfrm>
              <a:prstGeom prst="rect">
                <a:avLst/>
              </a:prstGeom>
              <a:blipFill>
                <a:blip r:embed="rId2" cstate="print"/>
                <a:stretch>
                  <a:fillRect/>
                </a:stretch>
              </a:blipFill>
            </p:spPr>
            <p:txBody>
              <a:bodyPr/>
              <a:lstStyle/>
              <a:p>
                <a:r>
                  <a:rPr lang="en-IN">
                    <a:noFill/>
                  </a:rPr>
                  <a:t> </a:t>
                </a:r>
              </a:p>
            </p:txBody>
          </p:sp>
        </mc:Fallback>
      </mc:AlternateContent>
      <p:sp>
        <p:nvSpPr>
          <p:cNvPr id="5" name="Title 4"/>
          <p:cNvSpPr>
            <a:spLocks noGrp="1"/>
          </p:cNvSpPr>
          <p:nvPr>
            <p:ph type="title"/>
          </p:nvPr>
        </p:nvSpPr>
        <p:spPr>
          <a:xfrm>
            <a:off x="609599" y="546652"/>
            <a:ext cx="11582401" cy="1431234"/>
          </a:xfrm>
        </p:spPr>
        <p:txBody>
          <a:bodyPr/>
          <a:lstStyle/>
          <a:p>
            <a:r>
              <a:rPr lang="en-US" sz="2800" b="1" dirty="0">
                <a:solidFill>
                  <a:schemeClr val="tx1"/>
                </a:solidFill>
                <a:latin typeface="Times New Roman" panose="02020603050405020304" pitchFamily="18" charset="0"/>
                <a:cs typeface="Times New Roman" panose="02020603050405020304" pitchFamily="18" charset="0"/>
              </a:rPr>
              <a:t>HCF &amp; LCM OF A FRACTION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145E2AE2-03B2-48D4-B21B-69010994D626}"/>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7" name="Picture 6">
            <a:extLst>
              <a:ext uri="{FF2B5EF4-FFF2-40B4-BE49-F238E27FC236}">
                <a16:creationId xmlns:a16="http://schemas.microsoft.com/office/drawing/2014/main" xmlns="" id="{9271F913-2E2A-4656-9685-B8156D0D40F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87183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4350" y="830144"/>
            <a:ext cx="11031165" cy="4374018"/>
          </a:xfrm>
          <a:prstGeom prst="rect">
            <a:avLst/>
          </a:prstGeom>
        </p:spPr>
        <p:txBody>
          <a:bodyPr wrap="square">
            <a:spAutoFit/>
          </a:bodyPr>
          <a:lstStyle/>
          <a:p>
            <a:pPr marL="30480" marR="30480" algn="just">
              <a:lnSpc>
                <a:spcPct val="107000"/>
              </a:lnSpc>
              <a:spcBef>
                <a:spcPts val="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11. Find the L.C.M. of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4</a:t>
            </a:r>
            <a:r>
              <a:rPr lang="en-US" sz="2400" dirty="0">
                <a:latin typeface="Palatino Linotype" panose="02040502050505030304" pitchFamily="18" charset="0"/>
                <a:ea typeface="Times New Roman" panose="02020603050405020304" pitchFamily="18" charset="0"/>
                <a:cs typeface="Segoe UI" panose="020B0502040204020203" pitchFamily="34" charset="0"/>
              </a:rPr>
              <a:t> x 3 x 11,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5 </a:t>
            </a:r>
            <a:r>
              <a:rPr lang="en-US" sz="2400" dirty="0">
                <a:latin typeface="Palatino Linotype" panose="02040502050505030304" pitchFamily="18" charset="0"/>
                <a:ea typeface="Times New Roman" panose="02020603050405020304" pitchFamily="18" charset="0"/>
                <a:cs typeface="Segoe UI" panose="020B0502040204020203" pitchFamily="34" charset="0"/>
              </a:rPr>
              <a:t>x 3 and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3 </a:t>
            </a:r>
            <a:r>
              <a:rPr lang="en-US" sz="2400" dirty="0">
                <a:latin typeface="Palatino Linotype" panose="02040502050505030304" pitchFamily="18" charset="0"/>
                <a:ea typeface="Times New Roman" panose="02020603050405020304" pitchFamily="18" charset="0"/>
                <a:cs typeface="Segoe UI" panose="020B0502040204020203" pitchFamily="34" charset="0"/>
              </a:rPr>
              <a:t>x 11?</a:t>
            </a:r>
          </a:p>
          <a:p>
            <a:pPr marL="30480" marR="30480" algn="just">
              <a:lnSpc>
                <a:spcPct val="107000"/>
              </a:lnSpc>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A. 96			B. 88			C. 132			D. 1056</a:t>
            </a:r>
          </a:p>
          <a:p>
            <a:pPr marL="487680" marR="30480" indent="-457200" algn="just">
              <a:lnSpc>
                <a:spcPct val="107000"/>
              </a:lnSpc>
              <a:spcBef>
                <a:spcPts val="600"/>
              </a:spcBef>
              <a:spcAft>
                <a:spcPts val="0"/>
              </a:spcAft>
              <a:buAutoNum type="alphaUcParenR"/>
            </a:pPr>
            <a:endParaRPr lang="en-US" sz="2400" dirty="0">
              <a:effectLst/>
              <a:latin typeface="Palatino Linotype" panose="02040502050505030304" pitchFamily="18" charset="0"/>
              <a:ea typeface="Calibri" panose="020F0502020204030204" pitchFamily="34" charset="0"/>
              <a:cs typeface="Segoe UI" panose="020B0502040204020203" pitchFamily="34" charset="0"/>
            </a:endParaRPr>
          </a:p>
          <a:p>
            <a:pPr marL="487680" marR="30480" indent="-457200" algn="just">
              <a:lnSpc>
                <a:spcPct val="107000"/>
              </a:lnSpc>
              <a:spcBef>
                <a:spcPts val="600"/>
              </a:spcBef>
              <a:spcAft>
                <a:spcPts val="0"/>
              </a:spcAft>
              <a:buAutoNum type="alphaUcParenR"/>
            </a:pPr>
            <a:endParaRPr lang="en-US" sz="2400" dirty="0">
              <a:latin typeface="Palatino Linotype" panose="02040502050505030304" pitchFamily="18" charset="0"/>
              <a:ea typeface="Calibri" panose="020F0502020204030204" pitchFamily="34" charset="0"/>
              <a:cs typeface="Segoe UI" panose="020B0502040204020203" pitchFamily="34" charset="0"/>
            </a:endParaRPr>
          </a:p>
          <a:p>
            <a:pPr marL="487680" marR="30480" indent="-457200" algn="just">
              <a:lnSpc>
                <a:spcPct val="107000"/>
              </a:lnSpc>
              <a:spcBef>
                <a:spcPts val="600"/>
              </a:spcBef>
              <a:spcAft>
                <a:spcPts val="0"/>
              </a:spcAft>
              <a:buAutoNum type="alphaUcParenR"/>
            </a:pPr>
            <a:endParaRPr lang="en-US" sz="2400" dirty="0">
              <a:effectLst/>
              <a:latin typeface="Palatino Linotype" panose="02040502050505030304" pitchFamily="18" charset="0"/>
              <a:ea typeface="Calibri" panose="020F0502020204030204" pitchFamily="34" charset="0"/>
              <a:cs typeface="Segoe UI" panose="020B0502040204020203" pitchFamily="34" charset="0"/>
            </a:endParaRPr>
          </a:p>
          <a:p>
            <a:pPr marL="30480" marR="30480" algn="just">
              <a:lnSpc>
                <a:spcPct val="107000"/>
              </a:lnSpc>
              <a:spcBef>
                <a:spcPts val="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12. Find the H.C.F. of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4</a:t>
            </a:r>
            <a:r>
              <a:rPr lang="en-US" sz="2400" dirty="0">
                <a:latin typeface="Palatino Linotype" panose="02040502050505030304" pitchFamily="18" charset="0"/>
                <a:ea typeface="Times New Roman" panose="02020603050405020304" pitchFamily="18" charset="0"/>
                <a:cs typeface="Segoe UI" panose="020B0502040204020203" pitchFamily="34" charset="0"/>
              </a:rPr>
              <a:t> x 3 x 11,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5 </a:t>
            </a:r>
            <a:r>
              <a:rPr lang="en-US" sz="2400" dirty="0">
                <a:latin typeface="Palatino Linotype" panose="02040502050505030304" pitchFamily="18" charset="0"/>
                <a:ea typeface="Times New Roman" panose="02020603050405020304" pitchFamily="18" charset="0"/>
                <a:cs typeface="Segoe UI" panose="020B0502040204020203" pitchFamily="34" charset="0"/>
              </a:rPr>
              <a:t>x 3 and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3 </a:t>
            </a:r>
            <a:r>
              <a:rPr lang="en-US" sz="2400" dirty="0">
                <a:latin typeface="Palatino Linotype" panose="02040502050505030304" pitchFamily="18" charset="0"/>
                <a:ea typeface="Times New Roman" panose="02020603050405020304" pitchFamily="18" charset="0"/>
                <a:cs typeface="Segoe UI" panose="020B0502040204020203" pitchFamily="34" charset="0"/>
              </a:rPr>
              <a:t>x 11?</a:t>
            </a:r>
          </a:p>
          <a:p>
            <a:pPr marL="30480" marR="30480" algn="just">
              <a:lnSpc>
                <a:spcPct val="107000"/>
              </a:lnSpc>
              <a:spcBef>
                <a:spcPts val="0"/>
              </a:spcBef>
              <a:spcAft>
                <a:spcPts val="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A. 96			B. 8			C. 132			D. 1056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87680" marR="30480" indent="-457200" algn="just">
              <a:lnSpc>
                <a:spcPct val="107000"/>
              </a:lnSpc>
              <a:spcBef>
                <a:spcPts val="600"/>
              </a:spcBef>
              <a:spcAft>
                <a:spcPts val="0"/>
              </a:spcAft>
              <a:buAutoNum type="alphaUcParen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36857AD3-96EA-4653-BDFD-FF4DA4E5D04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454816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4330" y="815154"/>
            <a:ext cx="11031165" cy="1569660"/>
          </a:xfrm>
          <a:prstGeom prst="rect">
            <a:avLst/>
          </a:prstGeom>
        </p:spPr>
        <p:txBody>
          <a:bodyPr wrap="square">
            <a:spAutoFit/>
          </a:bodyPr>
          <a:lstStyle/>
          <a:p>
            <a:r>
              <a:rPr lang="en-US" sz="2400" dirty="0">
                <a:latin typeface="Palatino Linotype" panose="02040502050505030304" pitchFamily="18" charset="0"/>
                <a:ea typeface="Calibri" panose="020F0502020204030204" pitchFamily="34" charset="0"/>
                <a:cs typeface="Segoe UI" panose="020B0502040204020203" pitchFamily="34" charset="0"/>
              </a:rPr>
              <a:t>13.The HCF and LCM of two numbers is 78 and 2340 respectively. If the first number is 390, find the second one?</a:t>
            </a:r>
          </a:p>
          <a:p>
            <a:r>
              <a:rPr lang="en-US" sz="2400" dirty="0">
                <a:latin typeface="Palatino Linotype" panose="02040502050505030304" pitchFamily="18" charset="0"/>
                <a:ea typeface="Calibri" panose="020F0502020204030204" pitchFamily="34" charset="0"/>
                <a:cs typeface="Segoe UI" panose="020B0502040204020203" pitchFamily="34" charset="0"/>
              </a:rPr>
              <a:t/>
            </a:r>
            <a:br>
              <a:rPr lang="en-US" sz="2400" dirty="0">
                <a:latin typeface="Palatino Linotype" panose="02040502050505030304" pitchFamily="18" charset="0"/>
                <a:ea typeface="Calibri" panose="020F0502020204030204" pitchFamily="34" charset="0"/>
                <a:cs typeface="Segoe UI" panose="020B0502040204020203" pitchFamily="34" charset="0"/>
              </a:rPr>
            </a:br>
            <a:r>
              <a:rPr lang="en-US" sz="2400" dirty="0">
                <a:latin typeface="Palatino Linotype" panose="02040502050505030304" pitchFamily="18" charset="0"/>
                <a:ea typeface="Calibri" panose="020F0502020204030204" pitchFamily="34" charset="0"/>
                <a:cs typeface="Segoe UI" panose="020B0502040204020203" pitchFamily="34" charset="0"/>
              </a:rPr>
              <a:t>A. 420			B. 362			C. 312			D. 468</a:t>
            </a: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69692FB9-435D-45A8-88AF-BD0EDFAB289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773498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9220" y="755194"/>
            <a:ext cx="11031165" cy="1684115"/>
          </a:xfrm>
          <a:prstGeom prst="rect">
            <a:avLst/>
          </a:prstGeom>
        </p:spPr>
        <p:txBody>
          <a:bodyPr wrap="square">
            <a:spAutoFit/>
          </a:bodyPr>
          <a:lstStyle/>
          <a:p>
            <a:pPr marL="30480" marR="30480" algn="just">
              <a:lnSpc>
                <a:spcPct val="107000"/>
              </a:lnSpc>
              <a:spcBef>
                <a:spcPts val="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14. The sum of two numbers is 231 and their H.C.F is 33. The number of pairs of numbers satisfying the above conditions is?</a:t>
            </a:r>
          </a:p>
          <a:p>
            <a:pPr marL="30480" marR="30480" algn="just">
              <a:lnSpc>
                <a:spcPct val="107000"/>
              </a:lnSpc>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A. 3			B. 6			C. 8			D. 12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A93C51DB-53DC-4885-8C2F-19FB063575B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3459873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4470" y="851922"/>
            <a:ext cx="11031165" cy="1288943"/>
          </a:xfrm>
          <a:prstGeom prst="rect">
            <a:avLst/>
          </a:prstGeom>
        </p:spPr>
        <p:txBody>
          <a:bodyPr wrap="square">
            <a:spAutoFit/>
          </a:bodyPr>
          <a:lstStyle/>
          <a:p>
            <a:pPr marL="30480" marR="30480" algn="just">
              <a:lnSpc>
                <a:spcPct val="107000"/>
              </a:lnSpc>
              <a:spcBef>
                <a:spcPts val="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15. Find the HCF of 5/12, 7/18 and 19/24?</a:t>
            </a:r>
          </a:p>
          <a:p>
            <a:pPr marL="30480" marR="30480" algn="just">
              <a:lnSpc>
                <a:spcPct val="107000"/>
              </a:lnSpc>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A. 1/72		B. 1/36		C. 25/57		D. 5/48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38B22B01-7743-47CE-96BE-9F82C127F8D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379080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9520" y="755194"/>
            <a:ext cx="11031165" cy="1569660"/>
          </a:xfrm>
          <a:prstGeom prst="rect">
            <a:avLst/>
          </a:prstGeom>
        </p:spPr>
        <p:txBody>
          <a:bodyPr wrap="square">
            <a:spAutoFit/>
          </a:bodyPr>
          <a:lstStyle/>
          <a:p>
            <a:r>
              <a:rPr lang="en-US" sz="2400" dirty="0">
                <a:latin typeface="Palatino Linotype" panose="02040502050505030304" pitchFamily="18" charset="0"/>
                <a:ea typeface="Calibri" panose="020F0502020204030204" pitchFamily="34" charset="0"/>
                <a:cs typeface="Segoe UI" panose="020B0502040204020203" pitchFamily="34" charset="0"/>
              </a:rPr>
              <a:t>16. Find the least number exactly divisible by 9, 10, 15, 18 and 30? </a:t>
            </a:r>
          </a:p>
          <a:p>
            <a:r>
              <a:rPr lang="en-US" sz="2400" dirty="0">
                <a:latin typeface="Palatino Linotype" panose="02040502050505030304" pitchFamily="18" charset="0"/>
                <a:ea typeface="Calibri" panose="020F0502020204030204" pitchFamily="34" charset="0"/>
                <a:cs typeface="Segoe UI" panose="020B0502040204020203" pitchFamily="34" charset="0"/>
              </a:rPr>
              <a:t/>
            </a:r>
            <a:br>
              <a:rPr lang="en-US" sz="2400" dirty="0">
                <a:latin typeface="Palatino Linotype" panose="02040502050505030304" pitchFamily="18" charset="0"/>
                <a:ea typeface="Calibri" panose="020F0502020204030204" pitchFamily="34" charset="0"/>
                <a:cs typeface="Segoe UI" panose="020B0502040204020203" pitchFamily="34" charset="0"/>
              </a:rPr>
            </a:br>
            <a:r>
              <a:rPr lang="en-US" sz="2400" dirty="0">
                <a:latin typeface="Palatino Linotype" panose="02040502050505030304" pitchFamily="18" charset="0"/>
                <a:ea typeface="Calibri" panose="020F0502020204030204" pitchFamily="34" charset="0"/>
                <a:cs typeface="Segoe UI" panose="020B0502040204020203" pitchFamily="34" charset="0"/>
              </a:rPr>
              <a:t>A. 85			B. 90			C. 88			D. 93</a:t>
            </a:r>
            <a:br>
              <a:rPr lang="en-US" sz="2400" dirty="0">
                <a:latin typeface="Palatino Linotype" panose="02040502050505030304" pitchFamily="18" charset="0"/>
                <a:ea typeface="Calibri" panose="020F0502020204030204" pitchFamily="34" charset="0"/>
                <a:cs typeface="Segoe UI" panose="020B0502040204020203" pitchFamily="34" charset="0"/>
              </a:rPr>
            </a:b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E5F71AC6-BFF8-49A9-9F02-ABCF0BDD617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1115266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4370" y="755194"/>
            <a:ext cx="11031165" cy="1569660"/>
          </a:xfrm>
          <a:prstGeom prst="rect">
            <a:avLst/>
          </a:prstGeom>
        </p:spPr>
        <p:txBody>
          <a:bodyPr wrap="square">
            <a:spAutoFit/>
          </a:bodyPr>
          <a:lstStyle/>
          <a:p>
            <a:r>
              <a:rPr lang="en-US" sz="2400" dirty="0">
                <a:latin typeface="Palatino Linotype" panose="02040502050505030304" pitchFamily="18" charset="0"/>
                <a:ea typeface="Calibri" panose="020F0502020204030204" pitchFamily="34" charset="0"/>
                <a:cs typeface="Segoe UI" panose="020B0502040204020203" pitchFamily="34" charset="0"/>
              </a:rPr>
              <a:t>17. Find the smallest number of 4 digits which is exactly divisible by 12, 30, 42 and 60?</a:t>
            </a:r>
          </a:p>
          <a:p>
            <a:r>
              <a:rPr lang="en-US" sz="2400" dirty="0">
                <a:latin typeface="Palatino Linotype" panose="02040502050505030304" pitchFamily="18" charset="0"/>
                <a:ea typeface="Calibri" panose="020F0502020204030204" pitchFamily="34" charset="0"/>
                <a:cs typeface="Segoe UI" panose="020B0502040204020203" pitchFamily="34" charset="0"/>
              </a:rPr>
              <a:t/>
            </a:r>
            <a:br>
              <a:rPr lang="en-US" sz="2400" dirty="0">
                <a:latin typeface="Palatino Linotype" panose="02040502050505030304" pitchFamily="18" charset="0"/>
                <a:ea typeface="Calibri" panose="020F0502020204030204" pitchFamily="34" charset="0"/>
                <a:cs typeface="Segoe UI" panose="020B0502040204020203" pitchFamily="34" charset="0"/>
              </a:rPr>
            </a:br>
            <a:r>
              <a:rPr lang="en-US" sz="2400" dirty="0">
                <a:latin typeface="Palatino Linotype" panose="02040502050505030304" pitchFamily="18" charset="0"/>
                <a:ea typeface="Calibri" panose="020F0502020204030204" pitchFamily="34" charset="0"/>
                <a:cs typeface="Segoe UI" panose="020B0502040204020203" pitchFamily="34" charset="0"/>
              </a:rPr>
              <a:t>A. 1580		B. 1420		C. 1260		D. 1056</a:t>
            </a: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7607F96B-37B1-40BD-BD92-2C8D555E925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1434203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9460" y="770184"/>
            <a:ext cx="11031165" cy="1938992"/>
          </a:xfrm>
          <a:prstGeom prst="rect">
            <a:avLst/>
          </a:prstGeom>
        </p:spPr>
        <p:txBody>
          <a:bodyPr wrap="square">
            <a:spAutoFit/>
          </a:bodyPr>
          <a:lstStyle/>
          <a:p>
            <a:r>
              <a:rPr lang="en-US" sz="2400" dirty="0">
                <a:latin typeface="Palatino Linotype" panose="02040502050505030304" pitchFamily="18" charset="0"/>
                <a:ea typeface="Calibri" panose="020F0502020204030204" pitchFamily="34" charset="0"/>
                <a:cs typeface="Segoe UI" panose="020B0502040204020203" pitchFamily="34" charset="0"/>
              </a:rPr>
              <a:t>18. Find the least number which when divided by 30, 42, 48 and 32 leaves the same remainder 2 in each case?</a:t>
            </a:r>
          </a:p>
          <a:p>
            <a:r>
              <a:rPr lang="en-US" sz="2400" dirty="0">
                <a:latin typeface="Palatino Linotype" panose="02040502050505030304" pitchFamily="18" charset="0"/>
                <a:ea typeface="Calibri" panose="020F0502020204030204" pitchFamily="34" charset="0"/>
                <a:cs typeface="Segoe UI" panose="020B0502040204020203" pitchFamily="34" charset="0"/>
              </a:rPr>
              <a:t/>
            </a:r>
            <a:br>
              <a:rPr lang="en-US" sz="2400" dirty="0">
                <a:latin typeface="Palatino Linotype" panose="02040502050505030304" pitchFamily="18" charset="0"/>
                <a:ea typeface="Calibri" panose="020F0502020204030204" pitchFamily="34" charset="0"/>
                <a:cs typeface="Segoe UI" panose="020B0502040204020203" pitchFamily="34" charset="0"/>
              </a:rPr>
            </a:br>
            <a:r>
              <a:rPr lang="en-US" sz="2400" dirty="0">
                <a:latin typeface="Palatino Linotype" panose="02040502050505030304" pitchFamily="18" charset="0"/>
                <a:ea typeface="Calibri" panose="020F0502020204030204" pitchFamily="34" charset="0"/>
                <a:cs typeface="Segoe UI" panose="020B0502040204020203" pitchFamily="34" charset="0"/>
              </a:rPr>
              <a:t>A. 3362		B. 3360		C. 3456		D. 3262</a:t>
            </a:r>
            <a:br>
              <a:rPr lang="en-US" sz="2400" dirty="0">
                <a:latin typeface="Palatino Linotype" panose="02040502050505030304" pitchFamily="18" charset="0"/>
                <a:ea typeface="Calibri" panose="020F0502020204030204" pitchFamily="34" charset="0"/>
                <a:cs typeface="Segoe UI" panose="020B0502040204020203" pitchFamily="34" charset="0"/>
              </a:rPr>
            </a:b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D1743B26-7E5C-4A18-97F7-6C2AA427706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050655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4430" y="740204"/>
            <a:ext cx="11031165" cy="1569660"/>
          </a:xfrm>
          <a:prstGeom prst="rect">
            <a:avLst/>
          </a:prstGeom>
        </p:spPr>
        <p:txBody>
          <a:bodyPr wrap="square">
            <a:spAutoFit/>
          </a:bodyPr>
          <a:lstStyle/>
          <a:p>
            <a:r>
              <a:rPr lang="en-US" sz="2400" dirty="0">
                <a:latin typeface="Palatino Linotype" panose="02040502050505030304" pitchFamily="18" charset="0"/>
                <a:ea typeface="Calibri" panose="020F0502020204030204" pitchFamily="34" charset="0"/>
                <a:cs typeface="Segoe UI" panose="020B0502040204020203" pitchFamily="34" charset="0"/>
              </a:rPr>
              <a:t>19. Find the least number which when divided by 4, 10, 12 and 18 leaves a remainder 3 but leaves no remainder when same number is divided by 11?</a:t>
            </a:r>
          </a:p>
          <a:p>
            <a:r>
              <a:rPr lang="en-US" sz="2400" dirty="0">
                <a:latin typeface="Palatino Linotype" panose="02040502050505030304" pitchFamily="18" charset="0"/>
                <a:ea typeface="Calibri" panose="020F0502020204030204" pitchFamily="34" charset="0"/>
                <a:cs typeface="Segoe UI" panose="020B0502040204020203" pitchFamily="34" charset="0"/>
              </a:rPr>
              <a:t> </a:t>
            </a:r>
            <a:br>
              <a:rPr lang="en-US" sz="2400" dirty="0">
                <a:latin typeface="Palatino Linotype" panose="02040502050505030304" pitchFamily="18" charset="0"/>
                <a:ea typeface="Calibri" panose="020F0502020204030204" pitchFamily="34" charset="0"/>
                <a:cs typeface="Segoe UI" panose="020B0502040204020203" pitchFamily="34" charset="0"/>
              </a:rPr>
            </a:br>
            <a:r>
              <a:rPr lang="en-US" sz="2400" dirty="0">
                <a:latin typeface="Palatino Linotype" panose="02040502050505030304" pitchFamily="18" charset="0"/>
                <a:ea typeface="Calibri" panose="020F0502020204030204" pitchFamily="34" charset="0"/>
                <a:cs typeface="Segoe UI" panose="020B0502040204020203" pitchFamily="34" charset="0"/>
              </a:rPr>
              <a:t>A. 281			B. 357			C. 360			D. 363</a:t>
            </a: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95CA4949-A2AC-4214-8F7D-805AA2C7B12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96013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3303" y="1447527"/>
            <a:ext cx="10108097" cy="3756990"/>
          </a:xfrm>
        </p:spPr>
        <p:txBody>
          <a:bodyPr>
            <a:noAutofit/>
          </a:bodyPr>
          <a:lstStyle/>
          <a:p>
            <a:pPr algn="l" fontAlgn="base"/>
            <a:r>
              <a:rPr lang="en-US" sz="2400" b="1" dirty="0">
                <a:solidFill>
                  <a:schemeClr val="tx1"/>
                </a:solidFill>
                <a:effectLst/>
                <a:latin typeface="Cambria" pitchFamily="18" charset="0"/>
                <a:ea typeface="Cambria" pitchFamily="18" charset="0"/>
                <a:cs typeface="Arial" panose="020B0604020202020204" pitchFamily="34" charset="0"/>
              </a:rPr>
              <a:t>Factors and Multiples :</a:t>
            </a:r>
            <a:r>
              <a:rPr lang="en-US" sz="2400" b="1" dirty="0">
                <a:effectLst/>
                <a:latin typeface="Cambria" pitchFamily="18" charset="0"/>
                <a:ea typeface="Cambria" pitchFamily="18" charset="0"/>
                <a:cs typeface="Arial" panose="020B0604020202020204" pitchFamily="34" charset="0"/>
              </a:rPr>
              <a:t> </a:t>
            </a:r>
            <a:r>
              <a:rPr lang="en-US" sz="2400" dirty="0">
                <a:solidFill>
                  <a:schemeClr val="tx1"/>
                </a:solidFill>
                <a:effectLst/>
                <a:latin typeface="Cambria" pitchFamily="18" charset="0"/>
                <a:ea typeface="Cambria" pitchFamily="18" charset="0"/>
                <a:cs typeface="Arial" panose="020B0604020202020204" pitchFamily="34" charset="0"/>
              </a:rPr>
              <a:t>All the numbers that divide a number completely, i.e., without leaving any remainder, are called factors of that number. </a:t>
            </a:r>
            <a:br>
              <a:rPr lang="en-US" sz="2400" dirty="0">
                <a:solidFill>
                  <a:schemeClr val="tx1"/>
                </a:solidFill>
                <a:effectLst/>
                <a:latin typeface="Cambria" pitchFamily="18" charset="0"/>
                <a:ea typeface="Cambria" pitchFamily="18" charset="0"/>
                <a:cs typeface="Arial" panose="020B0604020202020204" pitchFamily="34" charset="0"/>
              </a:rPr>
            </a:br>
            <a:r>
              <a:rPr lang="en-US" sz="2400" dirty="0">
                <a:solidFill>
                  <a:schemeClr val="tx1"/>
                </a:solidFill>
                <a:effectLst/>
                <a:latin typeface="Cambria" pitchFamily="18" charset="0"/>
                <a:ea typeface="Cambria" pitchFamily="18" charset="0"/>
                <a:cs typeface="Arial" panose="020B0604020202020204" pitchFamily="34" charset="0"/>
              </a:rPr>
              <a:t/>
            </a:r>
            <a:br>
              <a:rPr lang="en-US" sz="2400" dirty="0">
                <a:solidFill>
                  <a:schemeClr val="tx1"/>
                </a:solidFill>
                <a:effectLst/>
                <a:latin typeface="Cambria" pitchFamily="18" charset="0"/>
                <a:ea typeface="Cambria" pitchFamily="18" charset="0"/>
                <a:cs typeface="Arial" panose="020B0604020202020204" pitchFamily="34" charset="0"/>
              </a:rPr>
            </a:br>
            <a:r>
              <a:rPr lang="en-US" sz="2400" b="1" dirty="0">
                <a:solidFill>
                  <a:schemeClr val="tx1"/>
                </a:solidFill>
                <a:effectLst/>
                <a:latin typeface="Cambria" pitchFamily="18" charset="0"/>
                <a:ea typeface="Cambria" pitchFamily="18" charset="0"/>
                <a:cs typeface="Arial" panose="020B0604020202020204" pitchFamily="34" charset="0"/>
              </a:rPr>
              <a:t>For example</a:t>
            </a:r>
            <a:r>
              <a:rPr lang="en-US" sz="2400" dirty="0">
                <a:solidFill>
                  <a:schemeClr val="tx1"/>
                </a:solidFill>
                <a:effectLst/>
                <a:latin typeface="Cambria" pitchFamily="18" charset="0"/>
                <a:ea typeface="Cambria" pitchFamily="18" charset="0"/>
                <a:cs typeface="Arial" panose="020B0604020202020204" pitchFamily="34" charset="0"/>
              </a:rPr>
              <a:t>, 24 is completely divisible by 1, 2, 3, 4, 6, 8, 12, 24. Each of these numbers is called a factor of 24 and 24 is called a multiple of each of these numbers.</a:t>
            </a:r>
          </a:p>
        </p:txBody>
      </p:sp>
      <p:sp>
        <p:nvSpPr>
          <p:cNvPr id="3" name="Rectangle 2"/>
          <p:cNvSpPr/>
          <p:nvPr/>
        </p:nvSpPr>
        <p:spPr>
          <a:xfrm>
            <a:off x="2012731" y="480913"/>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2AF7A1AF-8C40-4B11-BB7A-B1575EB27BB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76193" y="32657"/>
            <a:ext cx="1615807" cy="524748"/>
          </a:xfrm>
          <a:prstGeom prst="rect">
            <a:avLst/>
          </a:prstGeom>
        </p:spPr>
      </p:pic>
    </p:spTree>
    <p:extLst>
      <p:ext uri="{BB962C8B-B14F-4D97-AF65-F5344CB8AC3E}">
        <p14:creationId xmlns:p14="http://schemas.microsoft.com/office/powerpoint/2010/main" xmlns="" val="412817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0" y="755194"/>
            <a:ext cx="11031165" cy="1569660"/>
          </a:xfrm>
          <a:prstGeom prst="rect">
            <a:avLst/>
          </a:prstGeom>
        </p:spPr>
        <p:txBody>
          <a:bodyPr wrap="square">
            <a:spAutoFit/>
          </a:bodyPr>
          <a:lstStyle/>
          <a:p>
            <a:r>
              <a:rPr lang="en-US" sz="2400" dirty="0">
                <a:latin typeface="Palatino Linotype" panose="02040502050505030304" pitchFamily="18" charset="0"/>
                <a:ea typeface="Calibri" panose="020F0502020204030204" pitchFamily="34" charset="0"/>
                <a:cs typeface="Segoe UI" panose="020B0502040204020203" pitchFamily="34" charset="0"/>
              </a:rPr>
              <a:t>20. Find the least number which when divided by 9, 15, 30 and 45 leaves remainders  5, 11, 26 and 41 respectively?</a:t>
            </a:r>
          </a:p>
          <a:p>
            <a:r>
              <a:rPr lang="en-US" sz="2400" dirty="0">
                <a:latin typeface="Palatino Linotype" panose="02040502050505030304" pitchFamily="18" charset="0"/>
                <a:ea typeface="Calibri" panose="020F0502020204030204" pitchFamily="34" charset="0"/>
                <a:cs typeface="Segoe UI" panose="020B0502040204020203" pitchFamily="34" charset="0"/>
              </a:rPr>
              <a:t/>
            </a:r>
            <a:br>
              <a:rPr lang="en-US" sz="2400" dirty="0">
                <a:latin typeface="Palatino Linotype" panose="02040502050505030304" pitchFamily="18" charset="0"/>
                <a:ea typeface="Calibri" panose="020F0502020204030204" pitchFamily="34" charset="0"/>
                <a:cs typeface="Segoe UI" panose="020B0502040204020203" pitchFamily="34" charset="0"/>
              </a:rPr>
            </a:br>
            <a:r>
              <a:rPr lang="en-US" sz="2400" dirty="0">
                <a:latin typeface="Palatino Linotype" panose="02040502050505030304" pitchFamily="18" charset="0"/>
                <a:ea typeface="Calibri" panose="020F0502020204030204" pitchFamily="34" charset="0"/>
                <a:cs typeface="Segoe UI" panose="020B0502040204020203" pitchFamily="34" charset="0"/>
              </a:rPr>
              <a:t>A. 72			B. 80			C. 85			D. 86</a:t>
            </a: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15F8DB7D-624F-4CDB-ABCE-B6A69FF8820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3903267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4410" y="755194"/>
            <a:ext cx="11031165" cy="1938992"/>
          </a:xfrm>
          <a:prstGeom prst="rect">
            <a:avLst/>
          </a:prstGeom>
        </p:spPr>
        <p:txBody>
          <a:bodyPr wrap="square">
            <a:spAutoFit/>
          </a:bodyPr>
          <a:lstStyle/>
          <a:p>
            <a:r>
              <a:rPr lang="en-US" sz="2400" dirty="0">
                <a:latin typeface="Palatino Linotype" panose="02040502050505030304" pitchFamily="18" charset="0"/>
                <a:ea typeface="Calibri" panose="020F0502020204030204" pitchFamily="34" charset="0"/>
                <a:cs typeface="Segoe UI" panose="020B0502040204020203" pitchFamily="34" charset="0"/>
              </a:rPr>
              <a:t>21. Find the least number which when divided by 12, 15, 30 and 40 leaves remainder 10, 13, 28 and 38 respectively?</a:t>
            </a:r>
          </a:p>
          <a:p>
            <a:r>
              <a:rPr lang="en-US" sz="2400" dirty="0">
                <a:latin typeface="Palatino Linotype" panose="02040502050505030304" pitchFamily="18" charset="0"/>
                <a:ea typeface="Calibri" panose="020F0502020204030204" pitchFamily="34" charset="0"/>
                <a:cs typeface="Segoe UI" panose="020B0502040204020203" pitchFamily="34" charset="0"/>
              </a:rPr>
              <a:t/>
            </a:r>
            <a:br>
              <a:rPr lang="en-US" sz="2400" dirty="0">
                <a:latin typeface="Palatino Linotype" panose="02040502050505030304" pitchFamily="18" charset="0"/>
                <a:ea typeface="Calibri" panose="020F0502020204030204" pitchFamily="34" charset="0"/>
                <a:cs typeface="Segoe UI" panose="020B0502040204020203" pitchFamily="34" charset="0"/>
              </a:rPr>
            </a:br>
            <a:r>
              <a:rPr lang="en-US" sz="2400" dirty="0">
                <a:latin typeface="Palatino Linotype" panose="02040502050505030304" pitchFamily="18" charset="0"/>
                <a:ea typeface="Calibri" panose="020F0502020204030204" pitchFamily="34" charset="0"/>
                <a:cs typeface="Segoe UI" panose="020B0502040204020203" pitchFamily="34" charset="0"/>
              </a:rPr>
              <a:t>A. 124			B. 116			C. 120			D. 118</a:t>
            </a:r>
            <a:br>
              <a:rPr lang="en-US" sz="2400" dirty="0">
                <a:latin typeface="Palatino Linotype" panose="02040502050505030304" pitchFamily="18" charset="0"/>
                <a:ea typeface="Calibri" panose="020F0502020204030204" pitchFamily="34" charset="0"/>
                <a:cs typeface="Segoe UI" panose="020B0502040204020203" pitchFamily="34" charset="0"/>
              </a:rPr>
            </a:br>
            <a:endParaRPr lang="en-US" sz="2400" dirty="0"/>
          </a:p>
        </p:txBody>
      </p:sp>
      <p:sp>
        <p:nvSpPr>
          <p:cNvPr id="6" name="Rectangle 5"/>
          <p:cNvSpPr/>
          <p:nvPr/>
        </p:nvSpPr>
        <p:spPr>
          <a:xfrm>
            <a:off x="2317531" y="30125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3A8853A5-DAE6-4BE7-A326-B6483333E1B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532217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9520" y="755194"/>
            <a:ext cx="11031165" cy="1684115"/>
          </a:xfrm>
          <a:prstGeom prst="rect">
            <a:avLst/>
          </a:prstGeom>
        </p:spPr>
        <p:txBody>
          <a:bodyPr wrap="square">
            <a:spAutoFit/>
          </a:bodyPr>
          <a:lstStyle/>
          <a:p>
            <a:pPr marL="30480" marR="30480" algn="just">
              <a:lnSpc>
                <a:spcPct val="107000"/>
              </a:lnSpc>
              <a:spcBef>
                <a:spcPts val="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22. Find the greatest number that will divide 44, 92, and 184 so as to leave the same remainder in each case?</a:t>
            </a:r>
          </a:p>
          <a:p>
            <a:pPr marL="30480" marR="30480" algn="just">
              <a:lnSpc>
                <a:spcPct val="107000"/>
              </a:lnSpc>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A. 5			B. 7			C. 4			D. 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FCD4C46F-BEBA-4571-A290-48D6A121FD9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55427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4430" y="755194"/>
            <a:ext cx="11031165" cy="2145139"/>
          </a:xfrm>
          <a:prstGeom prst="rect">
            <a:avLst/>
          </a:prstGeom>
        </p:spPr>
        <p:txBody>
          <a:bodyPr wrap="square">
            <a:spAutoFit/>
          </a:bodyPr>
          <a:lstStyle/>
          <a:p>
            <a:pPr marL="30480" marR="30480" algn="just">
              <a:lnSpc>
                <a:spcPct val="107000"/>
              </a:lnSpc>
              <a:spcBef>
                <a:spcPts val="0"/>
              </a:spcBef>
              <a:spcAft>
                <a:spcPts val="0"/>
              </a:spcAft>
            </a:pPr>
            <a:r>
              <a:rPr lang="en-US" sz="2400" dirty="0">
                <a:ea typeface="Times New Roman" pitchFamily="18" charset="0"/>
                <a:cs typeface="Times New Roman" pitchFamily="18" charset="0"/>
              </a:rPr>
              <a:t>23. A milk vendor has three kinds of milk: 85 </a:t>
            </a:r>
            <a:r>
              <a:rPr lang="en-US" sz="2400" dirty="0" err="1">
                <a:ea typeface="Times New Roman" pitchFamily="18" charset="0"/>
                <a:cs typeface="Times New Roman" pitchFamily="18" charset="0"/>
              </a:rPr>
              <a:t>litres</a:t>
            </a:r>
            <a:r>
              <a:rPr lang="en-US" sz="2400" dirty="0">
                <a:ea typeface="Times New Roman" pitchFamily="18" charset="0"/>
                <a:cs typeface="Times New Roman" pitchFamily="18" charset="0"/>
              </a:rPr>
              <a:t>, 136 </a:t>
            </a:r>
            <a:r>
              <a:rPr lang="en-US" sz="2400" dirty="0" err="1">
                <a:ea typeface="Times New Roman" pitchFamily="18" charset="0"/>
                <a:cs typeface="Times New Roman" pitchFamily="18" charset="0"/>
              </a:rPr>
              <a:t>litres</a:t>
            </a:r>
            <a:r>
              <a:rPr lang="en-US" sz="2400" dirty="0">
                <a:ea typeface="Times New Roman" pitchFamily="18" charset="0"/>
                <a:cs typeface="Times New Roman" pitchFamily="18" charset="0"/>
              </a:rPr>
              <a:t> and 51 </a:t>
            </a:r>
            <a:r>
              <a:rPr lang="en-US" sz="2400" dirty="0" err="1">
                <a:ea typeface="Times New Roman" pitchFamily="18" charset="0"/>
                <a:cs typeface="Times New Roman" pitchFamily="18" charset="0"/>
              </a:rPr>
              <a:t>litres</a:t>
            </a:r>
            <a:r>
              <a:rPr lang="en-US" sz="2400" dirty="0">
                <a:ea typeface="Times New Roman" pitchFamily="18" charset="0"/>
                <a:cs typeface="Times New Roman" pitchFamily="18" charset="0"/>
              </a:rPr>
              <a:t>. Find the least number of casks of equal size required to store all the milk without mixing?</a:t>
            </a:r>
          </a:p>
          <a:p>
            <a:pPr marL="30480" marR="30480" algn="just">
              <a:lnSpc>
                <a:spcPct val="107000"/>
              </a:lnSpc>
              <a:spcBef>
                <a:spcPts val="0"/>
              </a:spcBef>
              <a:spcAft>
                <a:spcPts val="0"/>
              </a:spcAft>
            </a:pPr>
            <a:endParaRPr lang="en-US" sz="2400" dirty="0">
              <a:ea typeface="Calibri" panose="020F0502020204030204" pitchFamily="34" charset="0"/>
              <a:cs typeface="Times New Roman" pitchFamily="18" charset="0"/>
            </a:endParaRPr>
          </a:p>
          <a:p>
            <a:pPr marL="30480" marR="30480" algn="just">
              <a:lnSpc>
                <a:spcPct val="107000"/>
              </a:lnSpc>
              <a:spcBef>
                <a:spcPts val="600"/>
              </a:spcBef>
              <a:spcAft>
                <a:spcPts val="0"/>
              </a:spcAft>
            </a:pPr>
            <a:r>
              <a:rPr lang="en-US" sz="2400" dirty="0">
                <a:ea typeface="Times New Roman" panose="02020603050405020304" pitchFamily="18" charset="0"/>
                <a:cs typeface="Times New Roman" pitchFamily="18" charset="0"/>
              </a:rPr>
              <a:t>A. 15			B. 16			C. 25			D. 30</a:t>
            </a:r>
            <a:endParaRPr lang="en-US" sz="2400" dirty="0">
              <a:effectLst/>
              <a:ea typeface="Calibri" panose="020F0502020204030204" pitchFamily="34" charset="0"/>
              <a:cs typeface="Times New Roman"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AC24D627-BDAD-41E1-AC0D-6E367AB57DB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4140388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9580" y="729684"/>
            <a:ext cx="11031165" cy="6635471"/>
          </a:xfrm>
          <a:prstGeom prst="rect">
            <a:avLst/>
          </a:prstGeom>
        </p:spPr>
        <p:txBody>
          <a:bodyPr wrap="square">
            <a:spAutoFit/>
          </a:bodyPr>
          <a:lstStyle/>
          <a:p>
            <a:pPr>
              <a:lnSpc>
                <a:spcPct val="107000"/>
              </a:lnSpc>
            </a:pPr>
            <a:r>
              <a:rPr lang="en-US" sz="2400" b="1" dirty="0">
                <a:solidFill>
                  <a:srgbClr val="000000"/>
                </a:solidFill>
                <a:latin typeface="Times New Roman" pitchFamily="18" charset="0"/>
                <a:ea typeface="Times New Roman" pitchFamily="18" charset="0"/>
                <a:cs typeface="Times New Roman" pitchFamily="18" charset="0"/>
              </a:rPr>
              <a:t>Directions (24-25)</a:t>
            </a:r>
            <a:r>
              <a:rPr lang="en-US" sz="2400" dirty="0">
                <a:solidFill>
                  <a:srgbClr val="000000"/>
                </a:solidFill>
                <a:latin typeface="Times New Roman" pitchFamily="18" charset="0"/>
                <a:ea typeface="Times New Roman" pitchFamily="18" charset="0"/>
                <a:cs typeface="Times New Roman" pitchFamily="18" charset="0"/>
              </a:rPr>
              <a:t> In each of the questions below consists of a question and two statements numbered I and II given below it. You have to decide whether the data provided in the statements are sufficient to answer the question. Read both the statements and;</a:t>
            </a:r>
            <a:endParaRPr lang="en-US" sz="2400" dirty="0">
              <a:latin typeface="Times New Roman" pitchFamily="18" charset="0"/>
              <a:ea typeface="Calibri" panose="020F0502020204030204" pitchFamily="34" charset="0"/>
              <a:cs typeface="Times New Roman" pitchFamily="18" charset="0"/>
            </a:endParaRPr>
          </a:p>
          <a:p>
            <a:pPr>
              <a:lnSpc>
                <a:spcPct val="107000"/>
              </a:lnSpc>
            </a:pPr>
            <a:r>
              <a:rPr lang="en-US" sz="2400" dirty="0">
                <a:solidFill>
                  <a:srgbClr val="000000"/>
                </a:solidFill>
                <a:latin typeface="Times New Roman" pitchFamily="18" charset="0"/>
                <a:ea typeface="Times New Roman" panose="02020603050405020304" pitchFamily="18" charset="0"/>
                <a:cs typeface="Times New Roman" pitchFamily="18" charset="0"/>
              </a:rPr>
              <a:t>Give answer:</a:t>
            </a:r>
            <a:endParaRPr lang="en-US" sz="2400" dirty="0">
              <a:latin typeface="Times New Roman" pitchFamily="18" charset="0"/>
              <a:ea typeface="Calibri" panose="020F0502020204030204" pitchFamily="34" charset="0"/>
              <a:cs typeface="Times New Roman" pitchFamily="18" charset="0"/>
            </a:endParaRPr>
          </a:p>
          <a:p>
            <a:pPr>
              <a:lnSpc>
                <a:spcPct val="107000"/>
              </a:lnSpc>
              <a:spcBef>
                <a:spcPts val="750"/>
              </a:spcBef>
            </a:pPr>
            <a:r>
              <a:rPr lang="en-US" sz="2400" dirty="0">
                <a:solidFill>
                  <a:srgbClr val="000000"/>
                </a:solidFill>
                <a:latin typeface="Times New Roman" pitchFamily="18" charset="0"/>
                <a:ea typeface="Times New Roman" panose="02020603050405020304" pitchFamily="18" charset="0"/>
                <a:cs typeface="Times New Roman" pitchFamily="18" charset="0"/>
              </a:rPr>
              <a:t>A. If the data in statement I alone are sufficient to answer the question, while the data in statement II alone are not sufficient to answer the question.</a:t>
            </a:r>
            <a:endParaRPr lang="en-US" sz="2400" dirty="0">
              <a:latin typeface="Times New Roman" pitchFamily="18" charset="0"/>
              <a:ea typeface="Calibri" panose="020F0502020204030204" pitchFamily="34" charset="0"/>
              <a:cs typeface="Times New Roman" pitchFamily="18" charset="0"/>
            </a:endParaRPr>
          </a:p>
          <a:p>
            <a:pPr>
              <a:lnSpc>
                <a:spcPct val="107000"/>
              </a:lnSpc>
              <a:spcBef>
                <a:spcPts val="750"/>
              </a:spcBef>
            </a:pPr>
            <a:r>
              <a:rPr lang="en-US" sz="2400" dirty="0">
                <a:solidFill>
                  <a:srgbClr val="000000"/>
                </a:solidFill>
                <a:latin typeface="Times New Roman" pitchFamily="18" charset="0"/>
                <a:ea typeface="Times New Roman" panose="02020603050405020304" pitchFamily="18" charset="0"/>
                <a:cs typeface="Times New Roman" pitchFamily="18" charset="0"/>
              </a:rPr>
              <a:t>B. If the data in statement II alone are sufficient to answer the question, while the data in statement I alone are not sufficient to answer the question.</a:t>
            </a:r>
            <a:endParaRPr lang="en-US" sz="2400" dirty="0">
              <a:latin typeface="Times New Roman" pitchFamily="18" charset="0"/>
              <a:ea typeface="Calibri" panose="020F0502020204030204" pitchFamily="34" charset="0"/>
              <a:cs typeface="Times New Roman" pitchFamily="18" charset="0"/>
            </a:endParaRPr>
          </a:p>
          <a:p>
            <a:pPr>
              <a:lnSpc>
                <a:spcPct val="107000"/>
              </a:lnSpc>
              <a:spcBef>
                <a:spcPts val="750"/>
              </a:spcBef>
            </a:pPr>
            <a:r>
              <a:rPr lang="en-US" sz="2400" dirty="0">
                <a:solidFill>
                  <a:srgbClr val="000000"/>
                </a:solidFill>
                <a:latin typeface="Times New Roman" pitchFamily="18" charset="0"/>
                <a:ea typeface="Times New Roman" panose="02020603050405020304" pitchFamily="18" charset="0"/>
                <a:cs typeface="Times New Roman" pitchFamily="18" charset="0"/>
              </a:rPr>
              <a:t>C. If the data either in statement I alone or in statement II alone are sufficient to answer the question.</a:t>
            </a:r>
            <a:endParaRPr lang="en-US" sz="2400" dirty="0">
              <a:latin typeface="Times New Roman" pitchFamily="18" charset="0"/>
              <a:ea typeface="Calibri" panose="020F0502020204030204" pitchFamily="34" charset="0"/>
              <a:cs typeface="Times New Roman" pitchFamily="18" charset="0"/>
            </a:endParaRPr>
          </a:p>
          <a:p>
            <a:pPr>
              <a:lnSpc>
                <a:spcPct val="107000"/>
              </a:lnSpc>
              <a:spcBef>
                <a:spcPts val="750"/>
              </a:spcBef>
            </a:pPr>
            <a:r>
              <a:rPr lang="en-US" sz="2400" dirty="0">
                <a:solidFill>
                  <a:srgbClr val="000000"/>
                </a:solidFill>
                <a:latin typeface="Times New Roman" pitchFamily="18" charset="0"/>
                <a:ea typeface="Times New Roman" panose="02020603050405020304" pitchFamily="18" charset="0"/>
                <a:cs typeface="Times New Roman" pitchFamily="18" charset="0"/>
              </a:rPr>
              <a:t>D. If the data given in both statements I and II together are not sufficient to answer the question and;</a:t>
            </a:r>
            <a:endParaRPr lang="en-US" sz="2400" dirty="0">
              <a:latin typeface="Times New Roman" pitchFamily="18" charset="0"/>
              <a:ea typeface="Calibri" panose="020F0502020204030204" pitchFamily="34" charset="0"/>
              <a:cs typeface="Times New Roman" pitchFamily="18" charset="0"/>
            </a:endParaRPr>
          </a:p>
          <a:p>
            <a:pPr>
              <a:lnSpc>
                <a:spcPct val="107000"/>
              </a:lnSpc>
              <a:spcBef>
                <a:spcPts val="750"/>
              </a:spcBef>
            </a:pPr>
            <a:r>
              <a:rPr lang="en-US" sz="2400" dirty="0">
                <a:solidFill>
                  <a:srgbClr val="000000"/>
                </a:solidFill>
                <a:latin typeface="Times New Roman" pitchFamily="18" charset="0"/>
                <a:ea typeface="Times New Roman" panose="02020603050405020304" pitchFamily="18" charset="0"/>
                <a:cs typeface="Times New Roman" pitchFamily="18" charset="0"/>
              </a:rPr>
              <a:t>E. If the data in both statements I and II together are necessary to answer the question.</a:t>
            </a:r>
            <a:endParaRPr lang="en-US" sz="2400" dirty="0">
              <a:latin typeface="Times New Roman" pitchFamily="18" charset="0"/>
              <a:ea typeface="Calibri" panose="020F0502020204030204" pitchFamily="34" charset="0"/>
              <a:cs typeface="Times New Roman" pitchFamily="18" charset="0"/>
            </a:endParaRPr>
          </a:p>
          <a:p>
            <a:pPr>
              <a:lnSpc>
                <a:spcPct val="107000"/>
              </a:lnSpc>
              <a:spcBef>
                <a:spcPts val="750"/>
              </a:spcBef>
            </a:pPr>
            <a:r>
              <a:rPr lang="en-US" sz="2400" dirty="0">
                <a:solidFill>
                  <a:srgbClr val="000000"/>
                </a:solidFill>
                <a:latin typeface="Times New Roman" pitchFamily="18" charset="0"/>
                <a:ea typeface="Times New Roman" panose="02020603050405020304" pitchFamily="18" charset="0"/>
                <a:cs typeface="Times New Roman" pitchFamily="18" charset="0"/>
              </a:rPr>
              <a:t> </a:t>
            </a:r>
            <a:endParaRPr lang="en-US" sz="2400" dirty="0">
              <a:effectLst/>
              <a:latin typeface="Times New Roman" pitchFamily="18" charset="0"/>
              <a:ea typeface="Calibri" panose="020F0502020204030204" pitchFamily="34" charset="0"/>
              <a:cs typeface="Times New Roman"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711E3B3D-9D4E-4BE3-B6A7-ED7B099910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68631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4270" y="740204"/>
            <a:ext cx="11031165" cy="1607171"/>
          </a:xfrm>
          <a:prstGeom prst="rect">
            <a:avLst/>
          </a:prstGeom>
        </p:spPr>
        <p:txBody>
          <a:bodyPr wrap="square">
            <a:spAutoFit/>
          </a:bodyPr>
          <a:lstStyle/>
          <a:p>
            <a:pPr>
              <a:lnSpc>
                <a:spcPct val="107000"/>
              </a:lnSpc>
            </a:pPr>
            <a:r>
              <a:rPr lang="en-US" sz="2400" dirty="0">
                <a:latin typeface="Times New Roman" pitchFamily="18" charset="0"/>
                <a:ea typeface="Times New Roman" pitchFamily="18" charset="0"/>
                <a:cs typeface="Times New Roman" pitchFamily="18" charset="0"/>
              </a:rPr>
              <a:t>24. Find the Ratio of two numbers?</a:t>
            </a:r>
          </a:p>
          <a:p>
            <a:pPr>
              <a:lnSpc>
                <a:spcPct val="107000"/>
              </a:lnSpc>
            </a:pPr>
            <a:endParaRPr lang="en-US" sz="2000" dirty="0">
              <a:latin typeface="Times New Roman" pitchFamily="18" charset="0"/>
              <a:ea typeface="Calibri" panose="020F0502020204030204" pitchFamily="34" charset="0"/>
              <a:cs typeface="Times New Roman" pitchFamily="18" charset="0"/>
            </a:endParaRPr>
          </a:p>
          <a:p>
            <a:pPr>
              <a:lnSpc>
                <a:spcPct val="107000"/>
              </a:lnSpc>
            </a:pPr>
            <a:r>
              <a:rPr lang="en-US" sz="2400" dirty="0">
                <a:latin typeface="Times New Roman" pitchFamily="18" charset="0"/>
                <a:ea typeface="Times New Roman" panose="02020603050405020304" pitchFamily="18" charset="0"/>
                <a:cs typeface="Times New Roman" pitchFamily="18" charset="0"/>
              </a:rPr>
              <a:t>Statement I: LCM of two numbers is 210.</a:t>
            </a:r>
            <a:endParaRPr lang="en-US" sz="2000" dirty="0">
              <a:latin typeface="Times New Roman" pitchFamily="18" charset="0"/>
              <a:ea typeface="Calibri" panose="020F0502020204030204" pitchFamily="34" charset="0"/>
              <a:cs typeface="Times New Roman" pitchFamily="18" charset="0"/>
            </a:endParaRPr>
          </a:p>
          <a:p>
            <a:pPr>
              <a:lnSpc>
                <a:spcPct val="107000"/>
              </a:lnSpc>
            </a:pPr>
            <a:r>
              <a:rPr lang="en-US" sz="2400" dirty="0">
                <a:latin typeface="Times New Roman" pitchFamily="18" charset="0"/>
                <a:ea typeface="Times New Roman" panose="02020603050405020304" pitchFamily="18" charset="0"/>
                <a:cs typeface="Times New Roman" pitchFamily="18" charset="0"/>
              </a:rPr>
              <a:t>Statement II: HCF of two numbers is 5.</a:t>
            </a:r>
            <a:endParaRPr lang="en-US" sz="2000" dirty="0">
              <a:effectLst/>
              <a:latin typeface="Times New Roman" pitchFamily="18" charset="0"/>
              <a:ea typeface="Calibri" panose="020F0502020204030204" pitchFamily="34" charset="0"/>
              <a:cs typeface="Times New Roman"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14295233-21DB-417B-BEFD-4294BDA483E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4158905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59360" y="744674"/>
            <a:ext cx="11031165" cy="1647182"/>
          </a:xfrm>
          <a:prstGeom prst="rect">
            <a:avLst/>
          </a:prstGeom>
        </p:spPr>
        <p:txBody>
          <a:bodyPr wrap="square">
            <a:spAutoFit/>
          </a:bodyPr>
          <a:lstStyle/>
          <a:p>
            <a:pPr>
              <a:lnSpc>
                <a:spcPct val="107000"/>
              </a:lnSpc>
            </a:pPr>
            <a:r>
              <a:rPr lang="en-US" sz="2400" dirty="0">
                <a:latin typeface="Times New Roman" pitchFamily="18" charset="0"/>
                <a:ea typeface="Times New Roman" pitchFamily="18" charset="0"/>
                <a:cs typeface="Times New Roman" pitchFamily="18" charset="0"/>
              </a:rPr>
              <a:t>25. Find the largest of the two numbers?</a:t>
            </a:r>
          </a:p>
          <a:p>
            <a:pPr>
              <a:lnSpc>
                <a:spcPct val="107000"/>
              </a:lnSpc>
            </a:pPr>
            <a:endParaRPr lang="en-US" sz="2400" dirty="0">
              <a:latin typeface="Times New Roman" pitchFamily="18" charset="0"/>
              <a:ea typeface="Calibri" panose="020F0502020204030204" pitchFamily="34" charset="0"/>
              <a:cs typeface="Times New Roman" pitchFamily="18" charset="0"/>
            </a:endParaRPr>
          </a:p>
          <a:p>
            <a:pPr>
              <a:lnSpc>
                <a:spcPct val="107000"/>
              </a:lnSpc>
            </a:pPr>
            <a:r>
              <a:rPr lang="en-US" sz="2400" dirty="0">
                <a:latin typeface="Times New Roman" pitchFamily="18" charset="0"/>
                <a:ea typeface="Times New Roman" panose="02020603050405020304" pitchFamily="18" charset="0"/>
                <a:cs typeface="Times New Roman" pitchFamily="18" charset="0"/>
              </a:rPr>
              <a:t>Statement I: The HCF of two numbers is 10 and their product is 600.</a:t>
            </a:r>
            <a:endParaRPr lang="en-US" sz="2400" dirty="0">
              <a:latin typeface="Times New Roman" pitchFamily="18" charset="0"/>
              <a:ea typeface="Calibri" panose="020F0502020204030204" pitchFamily="34" charset="0"/>
              <a:cs typeface="Times New Roman" pitchFamily="18" charset="0"/>
            </a:endParaRPr>
          </a:p>
          <a:p>
            <a:r>
              <a:rPr lang="en-US" sz="2400" dirty="0">
                <a:latin typeface="Times New Roman" pitchFamily="18" charset="0"/>
                <a:ea typeface="Times New Roman" panose="02020603050405020304" pitchFamily="18" charset="0"/>
                <a:cs typeface="Times New Roman" pitchFamily="18" charset="0"/>
              </a:rPr>
              <a:t>Statement II: The sum of the two numbers is 50.</a:t>
            </a:r>
            <a:endParaRPr lang="en-US" sz="2400" dirty="0">
              <a:effectLst/>
              <a:latin typeface="Times New Roman" pitchFamily="18" charset="0"/>
              <a:ea typeface="Calibri" panose="020F0502020204030204" pitchFamily="34" charset="0"/>
              <a:cs typeface="Times New Roman"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p>
        </p:txBody>
      </p:sp>
      <p:pic>
        <p:nvPicPr>
          <p:cNvPr id="4" name="Picture 3">
            <a:extLst>
              <a:ext uri="{FF2B5EF4-FFF2-40B4-BE49-F238E27FC236}">
                <a16:creationId xmlns:a16="http://schemas.microsoft.com/office/drawing/2014/main" xmlns="" id="{CD69A8BE-09FF-4D89-828C-D76E8C7009C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4129830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37</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xmlns="" id="{21531F21-3258-48E0-8767-4387AC1BC8D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77009" y="970220"/>
            <a:ext cx="9385852" cy="1015663"/>
          </a:xfrm>
          <a:prstGeom prst="rect">
            <a:avLst/>
          </a:prstGeom>
        </p:spPr>
        <p:txBody>
          <a:bodyPr wrap="square">
            <a:spAutoFit/>
          </a:bodyPr>
          <a:lstStyle/>
          <a:p>
            <a:r>
              <a:rPr lang="en-US" sz="2000" b="1" dirty="0">
                <a:latin typeface="Cambria" pitchFamily="18" charset="0"/>
                <a:ea typeface="Cambria" pitchFamily="18" charset="0"/>
                <a:cs typeface="Arial" panose="020B0604020202020204" pitchFamily="34" charset="0"/>
              </a:rPr>
              <a:t>What are Factors of a number?</a:t>
            </a:r>
          </a:p>
          <a:p>
            <a:r>
              <a:rPr lang="en-US" sz="2000" dirty="0">
                <a:latin typeface="Cambria" pitchFamily="18" charset="0"/>
                <a:ea typeface="Cambria" pitchFamily="18" charset="0"/>
                <a:cs typeface="Arial" panose="020B0604020202020204" pitchFamily="34" charset="0"/>
              </a:rPr>
              <a:t>Factors of a number N refers to all the numbers which divide N completely. These are also called </a:t>
            </a:r>
            <a:r>
              <a:rPr lang="en-US" sz="2000" b="1" dirty="0">
                <a:latin typeface="Cambria" pitchFamily="18" charset="0"/>
                <a:ea typeface="Cambria" pitchFamily="18" charset="0"/>
                <a:cs typeface="Arial" panose="020B0604020202020204" pitchFamily="34" charset="0"/>
              </a:rPr>
              <a:t>divisors of a number.</a:t>
            </a:r>
            <a:endParaRPr lang="en-US" sz="2000" b="0" i="0" dirty="0">
              <a:effectLst/>
              <a:latin typeface="Cambria" pitchFamily="18" charset="0"/>
              <a:ea typeface="Cambria" pitchFamily="18" charset="0"/>
              <a:cs typeface="Arial" panose="020B0604020202020204" pitchFamily="34" charset="0"/>
            </a:endParaRPr>
          </a:p>
        </p:txBody>
      </p:sp>
      <mc:AlternateContent xmlns:mc="http://schemas.openxmlformats.org/markup-compatibility/2006">
        <mc:Choice xmlns:a14="http://schemas.microsoft.com/office/drawing/2010/main" xmlns="" Requires="a14">
          <p:sp>
            <p:nvSpPr>
              <p:cNvPr id="6" name="Rectangle 5"/>
              <p:cNvSpPr/>
              <p:nvPr/>
            </p:nvSpPr>
            <p:spPr>
              <a:xfrm>
                <a:off x="1577009" y="2345060"/>
                <a:ext cx="9028043" cy="432766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These are certain basic formulas pertaining to factors of a number N, such that,</a:t>
                </a:r>
              </a:p>
              <a:p>
                <a:r>
                  <a:rPr lang="en-US" sz="2000" b="1" dirty="0">
                    <a:solidFill>
                      <a:srgbClr val="C00000"/>
                    </a:solidFill>
                    <a:latin typeface="Arial" panose="020B0604020202020204" pitchFamily="34" charset="0"/>
                    <a:cs typeface="Arial" panose="020B0604020202020204" pitchFamily="34" charset="0"/>
                  </a:rPr>
                  <a:t>N= </a:t>
                </a:r>
                <a:r>
                  <a:rPr lang="en-US" sz="2000" b="1" dirty="0" err="1">
                    <a:solidFill>
                      <a:srgbClr val="C00000"/>
                    </a:solidFill>
                    <a:latin typeface="Arial" panose="020B0604020202020204" pitchFamily="34" charset="0"/>
                    <a:cs typeface="Arial" panose="020B0604020202020204" pitchFamily="34" charset="0"/>
                  </a:rPr>
                  <a:t>p</a:t>
                </a:r>
                <a:r>
                  <a:rPr lang="en-US" sz="2000" b="1" baseline="30000" dirty="0" err="1">
                    <a:solidFill>
                      <a:srgbClr val="C00000"/>
                    </a:solidFill>
                    <a:latin typeface="Arial" panose="020B0604020202020204" pitchFamily="34" charset="0"/>
                    <a:cs typeface="Arial" panose="020B0604020202020204" pitchFamily="34" charset="0"/>
                  </a:rPr>
                  <a:t>a</a:t>
                </a:r>
                <a:r>
                  <a:rPr lang="en-US" sz="2000" b="1" dirty="0" err="1">
                    <a:solidFill>
                      <a:srgbClr val="C00000"/>
                    </a:solidFill>
                    <a:latin typeface="Arial" panose="020B0604020202020204" pitchFamily="34" charset="0"/>
                    <a:cs typeface="Arial" panose="020B0604020202020204" pitchFamily="34" charset="0"/>
                  </a:rPr>
                  <a:t>q</a:t>
                </a:r>
                <a:r>
                  <a:rPr lang="en-US" sz="2000" b="1" baseline="30000" dirty="0" err="1">
                    <a:solidFill>
                      <a:srgbClr val="C00000"/>
                    </a:solidFill>
                    <a:latin typeface="Arial" panose="020B0604020202020204" pitchFamily="34" charset="0"/>
                    <a:cs typeface="Arial" panose="020B0604020202020204" pitchFamily="34" charset="0"/>
                  </a:rPr>
                  <a:t>b</a:t>
                </a:r>
                <a:r>
                  <a:rPr lang="en-US" sz="2000" b="1" dirty="0" err="1">
                    <a:solidFill>
                      <a:srgbClr val="C00000"/>
                    </a:solidFill>
                    <a:latin typeface="Arial" panose="020B0604020202020204" pitchFamily="34" charset="0"/>
                    <a:cs typeface="Arial" panose="020B0604020202020204" pitchFamily="34" charset="0"/>
                  </a:rPr>
                  <a:t>r</a:t>
                </a:r>
                <a:r>
                  <a:rPr lang="en-US" sz="2000" b="1" baseline="30000" dirty="0" err="1">
                    <a:solidFill>
                      <a:srgbClr val="C00000"/>
                    </a:solidFill>
                    <a:latin typeface="Arial" panose="020B0604020202020204" pitchFamily="34" charset="0"/>
                    <a:cs typeface="Arial" panose="020B0604020202020204" pitchFamily="34" charset="0"/>
                  </a:rPr>
                  <a:t>c</a:t>
                </a:r>
                <a:br>
                  <a:rPr lang="en-US" sz="2000" baseline="30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Where, p, q and r are prime factors of the number n.</a:t>
                </a:r>
              </a:p>
              <a:p>
                <a:r>
                  <a:rPr lang="en-US" sz="2000" dirty="0">
                    <a:latin typeface="Arial" panose="020B0604020202020204" pitchFamily="34" charset="0"/>
                    <a:cs typeface="Arial" panose="020B0604020202020204" pitchFamily="34" charset="0"/>
                  </a:rPr>
                  <a:t>a, b and c are non-negative powers/ exponents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Number of factors of N = </a:t>
                </a:r>
                <a:r>
                  <a:rPr lang="en-US" sz="2000" dirty="0">
                    <a:solidFill>
                      <a:srgbClr val="C00000"/>
                    </a:solidFill>
                    <a:latin typeface="Arial" panose="020B0604020202020204" pitchFamily="34" charset="0"/>
                    <a:cs typeface="Arial" panose="020B0604020202020204" pitchFamily="34" charset="0"/>
                  </a:rPr>
                  <a:t>(a+1)(b+1)(c+1)</a:t>
                </a:r>
                <a:br>
                  <a:rPr lang="en-US" sz="2000" dirty="0">
                    <a:solidFill>
                      <a:srgbClr val="C00000"/>
                    </a:solidFill>
                    <a:latin typeface="Arial" panose="020B0604020202020204" pitchFamily="34" charset="0"/>
                    <a:cs typeface="Arial" panose="020B0604020202020204" pitchFamily="34" charset="0"/>
                  </a:rPr>
                </a:br>
                <a:endParaRPr lang="en-US" sz="2000"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Sum of factors: </a:t>
                </a:r>
                <a:r>
                  <a:rPr lang="en-US" sz="2000" dirty="0">
                    <a:solidFill>
                      <a:srgbClr val="C00000"/>
                    </a:solidFill>
                    <a:latin typeface="Arial" panose="020B0604020202020204" pitchFamily="34" charset="0"/>
                    <a:cs typeface="Arial" panose="020B0604020202020204" pitchFamily="34" charset="0"/>
                  </a:rPr>
                  <a:t>( p</a:t>
                </a:r>
                <a:r>
                  <a:rPr lang="en-US" sz="2000" baseline="30000" dirty="0">
                    <a:solidFill>
                      <a:srgbClr val="C00000"/>
                    </a:solidFill>
                    <a:latin typeface="Arial" panose="020B0604020202020204" pitchFamily="34" charset="0"/>
                    <a:cs typeface="Arial" panose="020B0604020202020204" pitchFamily="34" charset="0"/>
                  </a:rPr>
                  <a:t>0</a:t>
                </a:r>
                <a:r>
                  <a:rPr lang="en-US" sz="2000" dirty="0">
                    <a:solidFill>
                      <a:srgbClr val="C00000"/>
                    </a:solidFill>
                    <a:latin typeface="Arial" panose="020B0604020202020204" pitchFamily="34" charset="0"/>
                    <a:cs typeface="Arial" panose="020B0604020202020204" pitchFamily="34" charset="0"/>
                  </a:rPr>
                  <a:t>+p</a:t>
                </a:r>
                <a:r>
                  <a:rPr lang="en-US" sz="2000" baseline="30000" dirty="0">
                    <a:solidFill>
                      <a:srgbClr val="C00000"/>
                    </a:solidFill>
                    <a:latin typeface="Arial" panose="020B0604020202020204" pitchFamily="34" charset="0"/>
                    <a:cs typeface="Arial" panose="020B0604020202020204" pitchFamily="34" charset="0"/>
                  </a:rPr>
                  <a:t>1</a:t>
                </a:r>
                <a:r>
                  <a:rPr lang="en-US" sz="2000" dirty="0">
                    <a:solidFill>
                      <a:srgbClr val="C00000"/>
                    </a:solidFill>
                    <a:latin typeface="Arial" panose="020B0604020202020204" pitchFamily="34" charset="0"/>
                    <a:cs typeface="Arial" panose="020B0604020202020204" pitchFamily="34" charset="0"/>
                  </a:rPr>
                  <a:t>+...+p</a:t>
                </a:r>
                <a:r>
                  <a:rPr lang="en-US" sz="2000" baseline="30000" dirty="0">
                    <a:solidFill>
                      <a:srgbClr val="C00000"/>
                    </a:solidFill>
                    <a:latin typeface="Arial" panose="020B0604020202020204" pitchFamily="34" charset="0"/>
                    <a:cs typeface="Arial" panose="020B0604020202020204" pitchFamily="34" charset="0"/>
                  </a:rPr>
                  <a:t>a</a:t>
                </a:r>
                <a:r>
                  <a:rPr lang="en-US" sz="2000" dirty="0">
                    <a:solidFill>
                      <a:srgbClr val="C00000"/>
                    </a:solidFill>
                    <a:latin typeface="Arial" panose="020B0604020202020204" pitchFamily="34" charset="0"/>
                    <a:cs typeface="Arial" panose="020B0604020202020204" pitchFamily="34" charset="0"/>
                  </a:rPr>
                  <a:t>) ( q</a:t>
                </a:r>
                <a:r>
                  <a:rPr lang="en-US" sz="2000" baseline="30000" dirty="0">
                    <a:solidFill>
                      <a:srgbClr val="C00000"/>
                    </a:solidFill>
                    <a:latin typeface="Arial" panose="020B0604020202020204" pitchFamily="34" charset="0"/>
                    <a:cs typeface="Arial" panose="020B0604020202020204" pitchFamily="34" charset="0"/>
                  </a:rPr>
                  <a:t>0</a:t>
                </a:r>
                <a:r>
                  <a:rPr lang="en-US" sz="2000" dirty="0">
                    <a:solidFill>
                      <a:srgbClr val="C00000"/>
                    </a:solidFill>
                    <a:latin typeface="Arial" panose="020B0604020202020204" pitchFamily="34" charset="0"/>
                    <a:cs typeface="Arial" panose="020B0604020202020204" pitchFamily="34" charset="0"/>
                  </a:rPr>
                  <a:t>+ q</a:t>
                </a:r>
                <a:r>
                  <a:rPr lang="en-US" sz="2000" baseline="30000" dirty="0">
                    <a:solidFill>
                      <a:srgbClr val="C00000"/>
                    </a:solidFill>
                    <a:latin typeface="Arial" panose="020B0604020202020204" pitchFamily="34" charset="0"/>
                    <a:cs typeface="Arial" panose="020B0604020202020204" pitchFamily="34" charset="0"/>
                  </a:rPr>
                  <a:t>1</a:t>
                </a:r>
                <a:r>
                  <a:rPr lang="en-US" sz="2000" dirty="0">
                    <a:solidFill>
                      <a:srgbClr val="C00000"/>
                    </a:solidFill>
                    <a:latin typeface="Arial" panose="020B0604020202020204" pitchFamily="34" charset="0"/>
                    <a:cs typeface="Arial" panose="020B0604020202020204" pitchFamily="34" charset="0"/>
                  </a:rPr>
                  <a:t>+....+</a:t>
                </a:r>
                <a:r>
                  <a:rPr lang="en-US" sz="2000" dirty="0" err="1">
                    <a:solidFill>
                      <a:srgbClr val="C00000"/>
                    </a:solidFill>
                    <a:latin typeface="Arial" panose="020B0604020202020204" pitchFamily="34" charset="0"/>
                    <a:cs typeface="Arial" panose="020B0604020202020204" pitchFamily="34" charset="0"/>
                  </a:rPr>
                  <a:t>q</a:t>
                </a:r>
                <a:r>
                  <a:rPr lang="en-US" sz="2000" baseline="30000" dirty="0" err="1">
                    <a:solidFill>
                      <a:srgbClr val="C00000"/>
                    </a:solidFill>
                    <a:latin typeface="Arial" panose="020B0604020202020204" pitchFamily="34" charset="0"/>
                    <a:cs typeface="Arial" panose="020B0604020202020204" pitchFamily="34" charset="0"/>
                  </a:rPr>
                  <a:t>b</a:t>
                </a:r>
                <a:r>
                  <a:rPr lang="en-US" sz="2000" dirty="0">
                    <a:solidFill>
                      <a:srgbClr val="C00000"/>
                    </a:solidFill>
                    <a:latin typeface="Arial" panose="020B0604020202020204" pitchFamily="34" charset="0"/>
                    <a:cs typeface="Arial" panose="020B0604020202020204" pitchFamily="34" charset="0"/>
                  </a:rPr>
                  <a:t>) (r</a:t>
                </a:r>
                <a:r>
                  <a:rPr lang="en-US" sz="2000" baseline="30000" dirty="0">
                    <a:solidFill>
                      <a:srgbClr val="C00000"/>
                    </a:solidFill>
                    <a:latin typeface="Arial" panose="020B0604020202020204" pitchFamily="34" charset="0"/>
                    <a:cs typeface="Arial" panose="020B0604020202020204" pitchFamily="34" charset="0"/>
                  </a:rPr>
                  <a:t>0</a:t>
                </a:r>
                <a:r>
                  <a:rPr lang="en-US" sz="2000" dirty="0">
                    <a:solidFill>
                      <a:srgbClr val="C00000"/>
                    </a:solidFill>
                    <a:latin typeface="Arial" panose="020B0604020202020204" pitchFamily="34" charset="0"/>
                    <a:cs typeface="Arial" panose="020B0604020202020204" pitchFamily="34" charset="0"/>
                  </a:rPr>
                  <a:t>+r</a:t>
                </a:r>
                <a:r>
                  <a:rPr lang="en-US" sz="2000" baseline="30000" dirty="0">
                    <a:solidFill>
                      <a:srgbClr val="C00000"/>
                    </a:solidFill>
                    <a:latin typeface="Arial" panose="020B0604020202020204" pitchFamily="34" charset="0"/>
                    <a:cs typeface="Arial" panose="020B0604020202020204" pitchFamily="34" charset="0"/>
                  </a:rPr>
                  <a:t>1</a:t>
                </a:r>
                <a:r>
                  <a:rPr lang="en-US" sz="2000" dirty="0">
                    <a:solidFill>
                      <a:srgbClr val="C00000"/>
                    </a:solidFill>
                    <a:latin typeface="Arial" panose="020B0604020202020204" pitchFamily="34" charset="0"/>
                    <a:cs typeface="Arial" panose="020B0604020202020204" pitchFamily="34" charset="0"/>
                  </a:rPr>
                  <a:t>+...+</a:t>
                </a:r>
                <a:r>
                  <a:rPr lang="en-US" sz="2000" dirty="0" err="1">
                    <a:solidFill>
                      <a:srgbClr val="C00000"/>
                    </a:solidFill>
                    <a:latin typeface="Arial" panose="020B0604020202020204" pitchFamily="34" charset="0"/>
                    <a:cs typeface="Arial" panose="020B0604020202020204" pitchFamily="34" charset="0"/>
                  </a:rPr>
                  <a:t>r</a:t>
                </a:r>
                <a:r>
                  <a:rPr lang="en-US" sz="2000" baseline="30000" dirty="0" err="1">
                    <a:solidFill>
                      <a:srgbClr val="C00000"/>
                    </a:solidFill>
                    <a:latin typeface="Arial" panose="020B0604020202020204" pitchFamily="34" charset="0"/>
                    <a:cs typeface="Arial" panose="020B0604020202020204" pitchFamily="34" charset="0"/>
                  </a:rPr>
                  <a:t>c</a:t>
                </a:r>
                <a:r>
                  <a:rPr lang="en-US" sz="2000" dirty="0">
                    <a:solidFill>
                      <a:srgbClr val="C00000"/>
                    </a:solidFill>
                    <a:latin typeface="Arial" panose="020B0604020202020204" pitchFamily="34" charset="0"/>
                    <a:cs typeface="Arial" panose="020B0604020202020204" pitchFamily="34" charset="0"/>
                  </a:rPr>
                  <a:t>)/ (p</a:t>
                </a:r>
                <a:r>
                  <a:rPr lang="en-US" sz="2000" baseline="30000" dirty="0">
                    <a:solidFill>
                      <a:srgbClr val="C00000"/>
                    </a:solidFill>
                    <a:latin typeface="Arial" panose="020B0604020202020204" pitchFamily="34" charset="0"/>
                    <a:cs typeface="Arial" panose="020B0604020202020204" pitchFamily="34" charset="0"/>
                  </a:rPr>
                  <a:t>a</a:t>
                </a:r>
                <a:r>
                  <a:rPr lang="en-US" sz="2000" dirty="0">
                    <a:solidFill>
                      <a:srgbClr val="C00000"/>
                    </a:solidFill>
                    <a:latin typeface="Arial" panose="020B0604020202020204" pitchFamily="34" charset="0"/>
                    <a:cs typeface="Arial" panose="020B0604020202020204" pitchFamily="34" charset="0"/>
                  </a:rPr>
                  <a:t>-1)(q</a:t>
                </a:r>
                <a:r>
                  <a:rPr lang="en-US" sz="2000" baseline="30000" dirty="0">
                    <a:solidFill>
                      <a:srgbClr val="C00000"/>
                    </a:solidFill>
                    <a:latin typeface="Arial" panose="020B0604020202020204" pitchFamily="34" charset="0"/>
                    <a:cs typeface="Arial" panose="020B0604020202020204" pitchFamily="34" charset="0"/>
                  </a:rPr>
                  <a:t>b</a:t>
                </a:r>
                <a:r>
                  <a:rPr lang="en-US" sz="2000" dirty="0">
                    <a:solidFill>
                      <a:srgbClr val="C00000"/>
                    </a:solidFill>
                    <a:latin typeface="Arial" panose="020B0604020202020204" pitchFamily="34" charset="0"/>
                    <a:cs typeface="Arial" panose="020B0604020202020204" pitchFamily="34" charset="0"/>
                  </a:rPr>
                  <a:t>-1)(r</a:t>
                </a:r>
                <a:r>
                  <a:rPr lang="en-US" sz="2000" baseline="30000" dirty="0">
                    <a:solidFill>
                      <a:srgbClr val="C00000"/>
                    </a:solidFill>
                    <a:latin typeface="Arial" panose="020B0604020202020204" pitchFamily="34" charset="0"/>
                    <a:cs typeface="Arial" panose="020B0604020202020204" pitchFamily="34" charset="0"/>
                  </a:rPr>
                  <a:t>c</a:t>
                </a:r>
                <a:r>
                  <a:rPr lang="en-US" sz="2000" dirty="0">
                    <a:solidFill>
                      <a:srgbClr val="C00000"/>
                    </a:solidFill>
                    <a:latin typeface="Arial" panose="020B0604020202020204" pitchFamily="34" charset="0"/>
                    <a:cs typeface="Arial" panose="020B0604020202020204" pitchFamily="34" charset="0"/>
                  </a:rPr>
                  <a:t>-1)</a:t>
                </a:r>
              </a:p>
              <a:p>
                <a:pPr>
                  <a:buFont typeface="Arial" panose="020B0604020202020204" pitchFamily="34" charset="0"/>
                  <a:buChar char="•"/>
                </a:pPr>
                <a:endParaRPr lang="en-US" sz="2000"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Product of factors of N , if N is not a perfect square  = </a:t>
                </a:r>
                <a:r>
                  <a:rPr lang="en-US" sz="2000" dirty="0">
                    <a:solidFill>
                      <a:srgbClr val="C00000"/>
                    </a:solidFill>
                    <a:latin typeface="Arial" panose="020B0604020202020204" pitchFamily="34" charset="0"/>
                    <a:cs typeface="Arial" panose="020B0604020202020204" pitchFamily="34" charset="0"/>
                  </a:rPr>
                  <a:t>N </a:t>
                </a:r>
                <a:r>
                  <a:rPr lang="en-US" sz="2000" baseline="30000" dirty="0">
                    <a:solidFill>
                      <a:srgbClr val="C00000"/>
                    </a:solidFill>
                    <a:latin typeface="Arial" panose="020B0604020202020204" pitchFamily="34" charset="0"/>
                    <a:cs typeface="Arial" panose="020B0604020202020204" pitchFamily="34" charset="0"/>
                  </a:rPr>
                  <a:t>No. of factors/2 </a:t>
                </a:r>
                <a:br>
                  <a:rPr lang="en-US" sz="2000" baseline="30000" dirty="0">
                    <a:solidFill>
                      <a:srgbClr val="C00000"/>
                    </a:solidFill>
                    <a:latin typeface="Arial" panose="020B0604020202020204" pitchFamily="34" charset="0"/>
                    <a:cs typeface="Arial" panose="020B0604020202020204" pitchFamily="34" charset="0"/>
                  </a:rPr>
                </a:br>
                <a:endParaRPr lang="en-US" sz="2000" baseline="30000"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Product of factors of N , if N is a perfect square =</a:t>
                </a:r>
                <a:r>
                  <a:rPr lang="en-US" sz="2000" dirty="0">
                    <a:solidFill>
                      <a:srgbClr val="C00000"/>
                    </a:solidFill>
                    <a:latin typeface="Arial" panose="020B0604020202020204" pitchFamily="34" charset="0"/>
                    <a:cs typeface="Arial" panose="020B0604020202020204" pitchFamily="34" charset="0"/>
                  </a:rPr>
                  <a:t>N</a:t>
                </a:r>
                <a:r>
                  <a:rPr lang="en-US" sz="2000" baseline="30000" dirty="0">
                    <a:solidFill>
                      <a:srgbClr val="C00000"/>
                    </a:solidFill>
                    <a:latin typeface="Arial" panose="020B0604020202020204" pitchFamily="34" charset="0"/>
                    <a:cs typeface="Arial" panose="020B0604020202020204" pitchFamily="34" charset="0"/>
                  </a:rPr>
                  <a:t> (No. of factors-1)/2   </a:t>
                </a:r>
                <a:r>
                  <a:rPr lang="en-US" sz="2000" dirty="0">
                    <a:solidFill>
                      <a:srgbClr val="C00000"/>
                    </a:solidFill>
                    <a:latin typeface="Arial" panose="020B0604020202020204" pitchFamily="34" charset="0"/>
                    <a:cs typeface="Arial" panose="020B0604020202020204" pitchFamily="34" charset="0"/>
                  </a:rPr>
                  <a:t> *</a:t>
                </a:r>
                <a14:m>
                  <m:oMath xmlns:m="http://schemas.openxmlformats.org/officeDocument/2006/math">
                    <m:rad>
                      <m:radPr>
                        <m:degHide m:val="on"/>
                        <m:ctrlPr>
                          <a:rPr lang="en-US" sz="2000" i="1">
                            <a:solidFill>
                              <a:srgbClr val="C00000"/>
                            </a:solidFill>
                            <a:latin typeface="Cambria Math" panose="02040503050406030204" pitchFamily="18" charset="0"/>
                          </a:rPr>
                        </m:ctrlPr>
                      </m:radPr>
                      <m:deg/>
                      <m:e>
                        <m:r>
                          <a:rPr lang="en-US" sz="2000" i="1">
                            <a:solidFill>
                              <a:srgbClr val="C00000"/>
                            </a:solidFill>
                            <a:latin typeface="Cambria Math" panose="02040503050406030204" pitchFamily="18" charset="0"/>
                          </a:rPr>
                          <m:t>𝑁</m:t>
                        </m:r>
                      </m:e>
                    </m:rad>
                  </m:oMath>
                </a14:m>
                <a:endParaRPr lang="en-US" sz="2000" dirty="0">
                  <a:solidFill>
                    <a:srgbClr val="C00000"/>
                  </a:solidFill>
                  <a:latin typeface="Arial" panose="020B0604020202020204" pitchFamily="34" charset="0"/>
                  <a:cs typeface="Arial" panose="020B0604020202020204" pitchFamily="34" charset="0"/>
                </a:endParaRPr>
              </a:p>
            </p:txBody>
          </p:sp>
        </mc:Choice>
        <mc:Fallback>
          <p:sp>
            <p:nvSpPr>
              <p:cNvPr id="6" name="Rectangle 5"/>
              <p:cNvSpPr>
                <a:spLocks noRot="1" noChangeAspect="1" noMove="1" noResize="1" noEditPoints="1" noAdjustHandles="1" noChangeArrowheads="1" noChangeShapeType="1" noTextEdit="1"/>
              </p:cNvSpPr>
              <p:nvPr/>
            </p:nvSpPr>
            <p:spPr>
              <a:xfrm>
                <a:off x="1577009" y="2345060"/>
                <a:ext cx="9028043" cy="4327660"/>
              </a:xfrm>
              <a:prstGeom prst="rect">
                <a:avLst/>
              </a:prstGeom>
              <a:blipFill>
                <a:blip r:embed="rId2" cstate="print"/>
                <a:stretch>
                  <a:fillRect l="-743" t="-704" b="-1690"/>
                </a:stretch>
              </a:blipFill>
            </p:spPr>
            <p:txBody>
              <a:bodyPr/>
              <a:lstStyle/>
              <a:p>
                <a:r>
                  <a:rPr lang="en-IN">
                    <a:noFill/>
                  </a:rPr>
                  <a:t> </a:t>
                </a:r>
              </a:p>
            </p:txBody>
          </p:sp>
        </mc:Fallback>
      </mc:AlternateContent>
      <p:sp>
        <p:nvSpPr>
          <p:cNvPr id="4" name="Rectangle 3"/>
          <p:cNvSpPr/>
          <p:nvPr/>
        </p:nvSpPr>
        <p:spPr>
          <a:xfrm>
            <a:off x="2052659" y="396494"/>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7" name="Picture 6">
            <a:extLst>
              <a:ext uri="{FF2B5EF4-FFF2-40B4-BE49-F238E27FC236}">
                <a16:creationId xmlns:a16="http://schemas.microsoft.com/office/drawing/2014/main" xmlns="" id="{D34FD608-FF37-46A5-81EE-9E859DCC899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318586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2316" y="937384"/>
            <a:ext cx="9614454" cy="5632311"/>
          </a:xfrm>
          <a:prstGeom prst="rect">
            <a:avLst/>
          </a:prstGeom>
        </p:spPr>
        <p:txBody>
          <a:bodyPr wrap="square">
            <a:spAutoFit/>
          </a:bodyPr>
          <a:lstStyle/>
          <a:p>
            <a:r>
              <a:rPr lang="en-US" sz="2400" b="1" dirty="0">
                <a:solidFill>
                  <a:srgbClr val="282829"/>
                </a:solidFill>
                <a:latin typeface="Cambria" pitchFamily="18" charset="0"/>
                <a:ea typeface="Cambria" pitchFamily="18" charset="0"/>
                <a:cs typeface="Arial" panose="020B0604020202020204" pitchFamily="34" charset="0"/>
              </a:rPr>
              <a:t>Number of even Factors and odd factors:</a:t>
            </a:r>
          </a:p>
          <a:p>
            <a:r>
              <a:rPr lang="en-US" sz="2400" dirty="0">
                <a:solidFill>
                  <a:srgbClr val="282829"/>
                </a:solidFill>
                <a:latin typeface="Cambria" pitchFamily="18" charset="0"/>
                <a:ea typeface="Cambria" pitchFamily="18" charset="0"/>
                <a:cs typeface="Arial" panose="020B0604020202020204" pitchFamily="34" charset="0"/>
              </a:rPr>
              <a:t/>
            </a:r>
            <a:br>
              <a:rPr lang="en-US" sz="2400" dirty="0">
                <a:solidFill>
                  <a:srgbClr val="282829"/>
                </a:solidFill>
                <a:latin typeface="Cambria" pitchFamily="18" charset="0"/>
                <a:ea typeface="Cambria" pitchFamily="18" charset="0"/>
                <a:cs typeface="Arial" panose="020B0604020202020204" pitchFamily="34" charset="0"/>
              </a:rPr>
            </a:br>
            <a:r>
              <a:rPr lang="en-US" sz="2400" dirty="0">
                <a:solidFill>
                  <a:srgbClr val="282829"/>
                </a:solidFill>
                <a:latin typeface="Cambria" pitchFamily="18" charset="0"/>
                <a:ea typeface="Cambria" pitchFamily="18" charset="0"/>
                <a:cs typeface="Arial" panose="020B0604020202020204" pitchFamily="34" charset="0"/>
              </a:rPr>
              <a:t>Let N as a number.</a:t>
            </a:r>
          </a:p>
          <a:p>
            <a:r>
              <a:rPr lang="en-US" sz="2400" dirty="0">
                <a:solidFill>
                  <a:srgbClr val="282829"/>
                </a:solidFill>
                <a:latin typeface="Cambria" pitchFamily="18" charset="0"/>
                <a:ea typeface="Cambria" pitchFamily="18" charset="0"/>
                <a:cs typeface="Arial" panose="020B0604020202020204" pitchFamily="34" charset="0"/>
              </a:rPr>
              <a:t>N in prime factorization = </a:t>
            </a:r>
            <a:r>
              <a:rPr lang="en-US" sz="2400" dirty="0" err="1">
                <a:solidFill>
                  <a:srgbClr val="C00000"/>
                </a:solidFill>
                <a:latin typeface="Cambria" pitchFamily="18" charset="0"/>
                <a:ea typeface="Cambria" pitchFamily="18" charset="0"/>
                <a:cs typeface="Arial" panose="020B0604020202020204" pitchFamily="34" charset="0"/>
              </a:rPr>
              <a:t>a^p</a:t>
            </a:r>
            <a:r>
              <a:rPr lang="en-US" sz="2400" dirty="0">
                <a:solidFill>
                  <a:srgbClr val="C00000"/>
                </a:solidFill>
                <a:latin typeface="Cambria" pitchFamily="18" charset="0"/>
                <a:ea typeface="Cambria" pitchFamily="18" charset="0"/>
                <a:cs typeface="Arial" panose="020B0604020202020204" pitchFamily="34" charset="0"/>
              </a:rPr>
              <a:t> × </a:t>
            </a:r>
            <a:r>
              <a:rPr lang="en-US" sz="2400" dirty="0" err="1">
                <a:solidFill>
                  <a:srgbClr val="C00000"/>
                </a:solidFill>
                <a:latin typeface="Cambria" pitchFamily="18" charset="0"/>
                <a:ea typeface="Cambria" pitchFamily="18" charset="0"/>
                <a:cs typeface="Arial" panose="020B0604020202020204" pitchFamily="34" charset="0"/>
              </a:rPr>
              <a:t>b^q</a:t>
            </a:r>
            <a:r>
              <a:rPr lang="en-US" sz="2400" dirty="0">
                <a:solidFill>
                  <a:srgbClr val="C00000"/>
                </a:solidFill>
                <a:latin typeface="Cambria" pitchFamily="18" charset="0"/>
                <a:ea typeface="Cambria" pitchFamily="18" charset="0"/>
                <a:cs typeface="Arial" panose="020B0604020202020204" pitchFamily="34" charset="0"/>
              </a:rPr>
              <a:t> × </a:t>
            </a:r>
            <a:r>
              <a:rPr lang="en-US" sz="2400" dirty="0" err="1">
                <a:solidFill>
                  <a:srgbClr val="C00000"/>
                </a:solidFill>
                <a:latin typeface="Cambria" pitchFamily="18" charset="0"/>
                <a:ea typeface="Cambria" pitchFamily="18" charset="0"/>
                <a:cs typeface="Arial" panose="020B0604020202020204" pitchFamily="34" charset="0"/>
              </a:rPr>
              <a:t>c^r</a:t>
            </a:r>
            <a:r>
              <a:rPr lang="en-US" sz="2400" dirty="0">
                <a:solidFill>
                  <a:srgbClr val="282829"/>
                </a:solidFill>
                <a:latin typeface="Cambria" pitchFamily="18" charset="0"/>
                <a:ea typeface="Cambria" pitchFamily="18" charset="0"/>
                <a:cs typeface="Arial" panose="020B0604020202020204" pitchFamily="34" charset="0"/>
              </a:rPr>
              <a:t/>
            </a:r>
            <a:br>
              <a:rPr lang="en-US" sz="2400" dirty="0">
                <a:solidFill>
                  <a:srgbClr val="282829"/>
                </a:solidFill>
                <a:latin typeface="Cambria" pitchFamily="18" charset="0"/>
                <a:ea typeface="Cambria" pitchFamily="18" charset="0"/>
                <a:cs typeface="Arial" panose="020B0604020202020204" pitchFamily="34" charset="0"/>
              </a:rPr>
            </a:br>
            <a:endParaRPr lang="en-US" sz="2400" dirty="0">
              <a:solidFill>
                <a:srgbClr val="282829"/>
              </a:solidFill>
              <a:latin typeface="Cambria" pitchFamily="18" charset="0"/>
              <a:ea typeface="Cambria" pitchFamily="18" charset="0"/>
              <a:cs typeface="Arial" panose="020B0604020202020204" pitchFamily="34" charset="0"/>
            </a:endParaRPr>
          </a:p>
          <a:p>
            <a:r>
              <a:rPr lang="en-US" sz="2400" dirty="0">
                <a:solidFill>
                  <a:srgbClr val="282829"/>
                </a:solidFill>
                <a:latin typeface="Cambria" pitchFamily="18" charset="0"/>
                <a:ea typeface="Cambria" pitchFamily="18" charset="0"/>
                <a:cs typeface="Arial" panose="020B0604020202020204" pitchFamily="34" charset="0"/>
              </a:rPr>
              <a:t>No. of factors of N = </a:t>
            </a:r>
            <a:r>
              <a:rPr lang="en-US" sz="2400" dirty="0">
                <a:solidFill>
                  <a:srgbClr val="C00000"/>
                </a:solidFill>
                <a:latin typeface="Cambria" pitchFamily="18" charset="0"/>
                <a:ea typeface="Cambria" pitchFamily="18" charset="0"/>
                <a:cs typeface="Arial" panose="020B0604020202020204" pitchFamily="34" charset="0"/>
              </a:rPr>
              <a:t>(p+1)(q+1)(r+1)</a:t>
            </a:r>
            <a:br>
              <a:rPr lang="en-US" sz="2400" dirty="0">
                <a:solidFill>
                  <a:srgbClr val="C00000"/>
                </a:solidFill>
                <a:latin typeface="Cambria" pitchFamily="18" charset="0"/>
                <a:ea typeface="Cambria" pitchFamily="18" charset="0"/>
                <a:cs typeface="Arial" panose="020B0604020202020204" pitchFamily="34" charset="0"/>
              </a:rPr>
            </a:br>
            <a:endParaRPr lang="en-US" sz="2400" dirty="0">
              <a:solidFill>
                <a:srgbClr val="C00000"/>
              </a:solidFill>
              <a:latin typeface="Cambria" pitchFamily="18" charset="0"/>
              <a:ea typeface="Cambria" pitchFamily="18" charset="0"/>
              <a:cs typeface="Arial" panose="020B0604020202020204" pitchFamily="34" charset="0"/>
            </a:endParaRPr>
          </a:p>
          <a:p>
            <a:r>
              <a:rPr lang="en-US" sz="2400" dirty="0">
                <a:solidFill>
                  <a:srgbClr val="282829"/>
                </a:solidFill>
                <a:latin typeface="Cambria" pitchFamily="18" charset="0"/>
                <a:ea typeface="Cambria" pitchFamily="18" charset="0"/>
                <a:cs typeface="Arial" panose="020B0604020202020204" pitchFamily="34" charset="0"/>
              </a:rPr>
              <a:t>Now suppose that b and c are odd prime numbers in prime factorization of N</a:t>
            </a:r>
          </a:p>
          <a:p>
            <a:r>
              <a:rPr lang="en-US" sz="2400" dirty="0">
                <a:solidFill>
                  <a:srgbClr val="282829"/>
                </a:solidFill>
                <a:latin typeface="Cambria" pitchFamily="18" charset="0"/>
                <a:ea typeface="Cambria" pitchFamily="18" charset="0"/>
                <a:cs typeface="Arial" panose="020B0604020202020204" pitchFamily="34" charset="0"/>
              </a:rPr>
              <a:t/>
            </a:r>
            <a:br>
              <a:rPr lang="en-US" sz="2400" dirty="0">
                <a:solidFill>
                  <a:srgbClr val="282829"/>
                </a:solidFill>
                <a:latin typeface="Cambria" pitchFamily="18" charset="0"/>
                <a:ea typeface="Cambria" pitchFamily="18" charset="0"/>
                <a:cs typeface="Arial" panose="020B0604020202020204" pitchFamily="34" charset="0"/>
              </a:rPr>
            </a:br>
            <a:r>
              <a:rPr lang="en-US" sz="2400" dirty="0">
                <a:solidFill>
                  <a:srgbClr val="282829"/>
                </a:solidFill>
                <a:latin typeface="Cambria" pitchFamily="18" charset="0"/>
                <a:ea typeface="Cambria" pitchFamily="18" charset="0"/>
                <a:cs typeface="Arial" panose="020B0604020202020204" pitchFamily="34" charset="0"/>
              </a:rPr>
              <a:t>Now to find even no of factors you have to find odd no of factors first.</a:t>
            </a:r>
          </a:p>
          <a:p>
            <a:r>
              <a:rPr lang="en-US" sz="2400" dirty="0">
                <a:solidFill>
                  <a:srgbClr val="282829"/>
                </a:solidFill>
                <a:latin typeface="Cambria" pitchFamily="18" charset="0"/>
                <a:ea typeface="Cambria" pitchFamily="18" charset="0"/>
                <a:cs typeface="Arial" panose="020B0604020202020204" pitchFamily="34" charset="0"/>
              </a:rPr>
              <a:t/>
            </a:r>
            <a:br>
              <a:rPr lang="en-US" sz="2400" dirty="0">
                <a:solidFill>
                  <a:srgbClr val="282829"/>
                </a:solidFill>
                <a:latin typeface="Cambria" pitchFamily="18" charset="0"/>
                <a:ea typeface="Cambria" pitchFamily="18" charset="0"/>
                <a:cs typeface="Arial" panose="020B0604020202020204" pitchFamily="34" charset="0"/>
              </a:rPr>
            </a:br>
            <a:r>
              <a:rPr lang="en-US" sz="2400" b="1" dirty="0">
                <a:solidFill>
                  <a:srgbClr val="282829"/>
                </a:solidFill>
                <a:latin typeface="Cambria" pitchFamily="18" charset="0"/>
                <a:ea typeface="Cambria" pitchFamily="18" charset="0"/>
                <a:cs typeface="Arial" panose="020B0604020202020204" pitchFamily="34" charset="0"/>
              </a:rPr>
              <a:t>Odd no of factors </a:t>
            </a:r>
            <a:r>
              <a:rPr lang="en-US" sz="2400" dirty="0">
                <a:solidFill>
                  <a:srgbClr val="282829"/>
                </a:solidFill>
                <a:latin typeface="Cambria" pitchFamily="18" charset="0"/>
                <a:ea typeface="Cambria" pitchFamily="18" charset="0"/>
                <a:cs typeface="Arial" panose="020B0604020202020204" pitchFamily="34" charset="0"/>
              </a:rPr>
              <a:t>= </a:t>
            </a:r>
            <a:r>
              <a:rPr lang="en-US" sz="2400" dirty="0">
                <a:solidFill>
                  <a:srgbClr val="C00000"/>
                </a:solidFill>
                <a:latin typeface="Cambria" pitchFamily="18" charset="0"/>
                <a:ea typeface="Cambria" pitchFamily="18" charset="0"/>
                <a:cs typeface="Arial" panose="020B0604020202020204" pitchFamily="34" charset="0"/>
              </a:rPr>
              <a:t>(q+1)(r+1)</a:t>
            </a:r>
          </a:p>
          <a:p>
            <a:r>
              <a:rPr lang="en-US" sz="2400" dirty="0">
                <a:solidFill>
                  <a:srgbClr val="282829"/>
                </a:solidFill>
                <a:latin typeface="Cambria" pitchFamily="18" charset="0"/>
                <a:ea typeface="Cambria" pitchFamily="18" charset="0"/>
                <a:cs typeface="Arial" panose="020B0604020202020204" pitchFamily="34" charset="0"/>
              </a:rPr>
              <a:t/>
            </a:r>
            <a:br>
              <a:rPr lang="en-US" sz="2400" dirty="0">
                <a:solidFill>
                  <a:srgbClr val="282829"/>
                </a:solidFill>
                <a:latin typeface="Cambria" pitchFamily="18" charset="0"/>
                <a:ea typeface="Cambria" pitchFamily="18" charset="0"/>
                <a:cs typeface="Arial" panose="020B0604020202020204" pitchFamily="34" charset="0"/>
              </a:rPr>
            </a:br>
            <a:r>
              <a:rPr lang="en-US" sz="2400" b="1" dirty="0">
                <a:solidFill>
                  <a:srgbClr val="282829"/>
                </a:solidFill>
                <a:latin typeface="Cambria" pitchFamily="18" charset="0"/>
                <a:ea typeface="Cambria" pitchFamily="18" charset="0"/>
                <a:cs typeface="Arial" panose="020B0604020202020204" pitchFamily="34" charset="0"/>
              </a:rPr>
              <a:t>Even no of factors </a:t>
            </a:r>
            <a:r>
              <a:rPr lang="en-US" sz="2400" dirty="0">
                <a:solidFill>
                  <a:srgbClr val="282829"/>
                </a:solidFill>
                <a:latin typeface="Cambria" pitchFamily="18" charset="0"/>
                <a:ea typeface="Cambria" pitchFamily="18" charset="0"/>
                <a:cs typeface="Arial" panose="020B0604020202020204" pitchFamily="34" charset="0"/>
              </a:rPr>
              <a:t>= </a:t>
            </a:r>
            <a:r>
              <a:rPr lang="en-US" sz="2400" dirty="0">
                <a:solidFill>
                  <a:srgbClr val="C00000"/>
                </a:solidFill>
                <a:latin typeface="Cambria" pitchFamily="18" charset="0"/>
                <a:ea typeface="Cambria" pitchFamily="18" charset="0"/>
                <a:cs typeface="Arial" panose="020B0604020202020204" pitchFamily="34" charset="0"/>
              </a:rPr>
              <a:t>(total no of factors) - (odd no of factors).</a:t>
            </a:r>
            <a:endParaRPr lang="en-US" sz="2400" b="0" i="0" dirty="0">
              <a:solidFill>
                <a:srgbClr val="C00000"/>
              </a:solidFill>
              <a:effectLst/>
              <a:latin typeface="Cambria" pitchFamily="18" charset="0"/>
              <a:ea typeface="Cambria" pitchFamily="18" charset="0"/>
              <a:cs typeface="Arial" panose="020B0604020202020204" pitchFamily="34" charset="0"/>
            </a:endParaRPr>
          </a:p>
        </p:txBody>
      </p:sp>
      <p:sp>
        <p:nvSpPr>
          <p:cNvPr id="3" name="Rectangle 2"/>
          <p:cNvSpPr/>
          <p:nvPr/>
        </p:nvSpPr>
        <p:spPr>
          <a:xfrm>
            <a:off x="2317531" y="30125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2B1AE0E0-C611-4AEF-AC35-3C829570AB1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83592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Rectangle 2"/>
              <p:cNvSpPr/>
              <p:nvPr/>
            </p:nvSpPr>
            <p:spPr>
              <a:xfrm>
                <a:off x="0" y="714186"/>
                <a:ext cx="11031165" cy="1200329"/>
              </a:xfrm>
              <a:prstGeom prst="rect">
                <a:avLst/>
              </a:prstGeom>
            </p:spPr>
            <p:txBody>
              <a:bodyPr wrap="square">
                <a:spAutoFit/>
              </a:bodyPr>
              <a:lstStyle/>
              <a:p>
                <a:pPr marL="457200" lvl="0" indent="-457200">
                  <a:buAutoNum type="arabicPeriod"/>
                </a:pPr>
                <a:r>
                  <a:rPr lang="en-US" sz="2400" dirty="0"/>
                  <a:t>What is the number of factors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6</m:t>
                        </m:r>
                      </m:sup>
                    </m:sSup>
                  </m:oMath>
                </a14:m>
                <a:r>
                  <a:rPr lang="en-US" sz="2400" dirty="0"/>
                  <a:t>x</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6</m:t>
                        </m:r>
                      </m:e>
                      <m:sup>
                        <m:r>
                          <a:rPr lang="en-US" sz="2400" i="1" dirty="0">
                            <a:latin typeface="Cambria Math" panose="02040503050406030204" pitchFamily="18" charset="0"/>
                          </a:rPr>
                          <m:t>3</m:t>
                        </m:r>
                      </m:sup>
                    </m:sSup>
                  </m:oMath>
                </a14:m>
                <a:r>
                  <a:rPr lang="en-US" sz="2400" dirty="0"/>
                  <a:t>?</a:t>
                </a:r>
              </a:p>
              <a:p>
                <a:pPr lvl="0"/>
                <a:endParaRPr lang="en-US" sz="2400" dirty="0"/>
              </a:p>
              <a:p>
                <a:r>
                  <a:rPr lang="en-US" sz="2400" dirty="0"/>
                  <a:t>A. 28			B. 40			C. 36			D. 30</a:t>
                </a:r>
              </a:p>
            </p:txBody>
          </p:sp>
        </mc:Choice>
        <mc:Fallback>
          <p:sp>
            <p:nvSpPr>
              <p:cNvPr id="3" name="Rectangle 2"/>
              <p:cNvSpPr>
                <a:spLocks noRot="1" noChangeAspect="1" noMove="1" noResize="1" noEditPoints="1" noAdjustHandles="1" noChangeArrowheads="1" noChangeShapeType="1" noTextEdit="1"/>
              </p:cNvSpPr>
              <p:nvPr/>
            </p:nvSpPr>
            <p:spPr>
              <a:xfrm>
                <a:off x="0" y="714186"/>
                <a:ext cx="11031165" cy="1200329"/>
              </a:xfrm>
              <a:prstGeom prst="rect">
                <a:avLst/>
              </a:prstGeom>
              <a:blipFill rotWithShape="1">
                <a:blip r:embed="rId3" cstate="print"/>
                <a:stretch>
                  <a:fillRect l="-994" t="-7107" b="-10660"/>
                </a:stretch>
              </a:blipFill>
            </p:spPr>
            <p:txBody>
              <a:bodyPr/>
              <a:lstStyle/>
              <a:p>
                <a:r>
                  <a:rPr lang="en-US">
                    <a:noFill/>
                  </a:rPr>
                  <a:t> </a:t>
                </a:r>
              </a:p>
            </p:txBody>
          </p:sp>
        </mc:Fallback>
      </mc:AlternateContent>
      <p:sp>
        <p:nvSpPr>
          <p:cNvPr id="6" name="Rectangle 5"/>
          <p:cNvSpPr/>
          <p:nvPr/>
        </p:nvSpPr>
        <p:spPr>
          <a:xfrm>
            <a:off x="2437453" y="34606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76F63927-4565-4D96-9A34-3AFD243AB01B}"/>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304571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Rectangle 2"/>
              <p:cNvSpPr/>
              <p:nvPr/>
            </p:nvSpPr>
            <p:spPr>
              <a:xfrm>
                <a:off x="0" y="72521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2. </a:t>
                </a:r>
                <a:r>
                  <a:rPr lang="en-US" sz="2400" dirty="0"/>
                  <a:t>What is the number of factors of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4</m:t>
                        </m:r>
                      </m:e>
                      <m:sup>
                        <m:r>
                          <a:rPr lang="en-US" sz="2400" i="1">
                            <a:latin typeface="Cambria Math" panose="02040503050406030204" pitchFamily="18" charset="0"/>
                          </a:rPr>
                          <m:t>6</m:t>
                        </m:r>
                      </m:sup>
                    </m:sSup>
                  </m:oMath>
                </a14:m>
                <a:r>
                  <a:rPr lang="en-US" sz="2400" dirty="0"/>
                  <a:t>x</a:t>
                </a:r>
                <a14:m>
                  <m:oMath xmlns:m="http://schemas.openxmlformats.org/officeDocument/2006/math">
                    <m:sSup>
                      <m:sSupPr>
                        <m:ctrlPr>
                          <a:rPr lang="en-US" sz="2400" i="1" dirty="0">
                            <a:latin typeface="Cambria Math" panose="02040503050406030204" pitchFamily="18" charset="0"/>
                          </a:rPr>
                        </m:ctrlPr>
                      </m:sSupPr>
                      <m:e>
                        <m:r>
                          <a:rPr lang="en-US" sz="2400" b="0" i="1" dirty="0" smtClean="0">
                            <a:latin typeface="Cambria Math" panose="02040503050406030204" pitchFamily="18" charset="0"/>
                          </a:rPr>
                          <m:t>5</m:t>
                        </m:r>
                      </m:e>
                      <m:sup>
                        <m:r>
                          <a:rPr lang="en-US" sz="2400" i="1" dirty="0">
                            <a:latin typeface="Cambria Math" panose="02040503050406030204" pitchFamily="18" charset="0"/>
                          </a:rPr>
                          <m:t>3</m:t>
                        </m:r>
                      </m:sup>
                    </m:sSup>
                  </m:oMath>
                </a14:m>
                <a:r>
                  <a:rPr lang="en-US" sz="2400" dirty="0"/>
                  <a:t>?</a:t>
                </a:r>
              </a:p>
              <a:p>
                <a:pPr lvl="0"/>
                <a:endParaRPr lang="en-US" sz="2400" dirty="0"/>
              </a:p>
              <a:p>
                <a:r>
                  <a:rPr lang="en-US" sz="2400" dirty="0"/>
                  <a:t>A. 28			B. 52			C. 36			D. 56</a:t>
                </a:r>
              </a:p>
            </p:txBody>
          </p:sp>
        </mc:Choice>
        <mc:Fallback>
          <p:sp>
            <p:nvSpPr>
              <p:cNvPr id="3" name="Rectangle 2"/>
              <p:cNvSpPr>
                <a:spLocks noRot="1" noChangeAspect="1" noMove="1" noResize="1" noEditPoints="1" noAdjustHandles="1" noChangeArrowheads="1" noChangeShapeType="1" noTextEdit="1"/>
              </p:cNvSpPr>
              <p:nvPr/>
            </p:nvSpPr>
            <p:spPr>
              <a:xfrm>
                <a:off x="0" y="725214"/>
                <a:ext cx="11031165" cy="1200329"/>
              </a:xfrm>
              <a:prstGeom prst="rect">
                <a:avLst/>
              </a:prstGeom>
              <a:blipFill rotWithShape="1">
                <a:blip r:embed="rId3" cstate="print"/>
                <a:stretch>
                  <a:fillRect l="-829" t="-4061" b="-10660"/>
                </a:stretch>
              </a:blipFill>
            </p:spPr>
            <p:txBody>
              <a:bodyPr/>
              <a:lstStyle/>
              <a:p>
                <a:r>
                  <a:rPr lang="en-US">
                    <a:noFill/>
                  </a:rPr>
                  <a:t> </a:t>
                </a:r>
              </a:p>
            </p:txBody>
          </p:sp>
        </mc:Fallback>
      </mc:AlternateContent>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A51262B6-D38F-4920-9C01-F5CEA9AA921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237495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Rectangle 2"/>
              <p:cNvSpPr/>
              <p:nvPr/>
            </p:nvSpPr>
            <p:spPr>
              <a:xfrm>
                <a:off x="0" y="725214"/>
                <a:ext cx="11031165" cy="1576201"/>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3. </a:t>
                </a:r>
                <a:r>
                  <a:rPr lang="en-US" sz="2400" dirty="0"/>
                  <a:t>Find the number of factors of x=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𝑎</m:t>
                        </m:r>
                      </m:sup>
                    </m:sSup>
                  </m:oMath>
                </a14:m>
                <a:r>
                  <a:rPr lang="en-US" sz="2400" dirty="0"/>
                  <a:t>x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𝑏</m:t>
                        </m:r>
                      </m:sup>
                    </m:sSup>
                  </m:oMath>
                </a14:m>
                <a:r>
                  <a:rPr lang="en-US" sz="2400" dirty="0"/>
                  <a:t>x</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6</m:t>
                        </m:r>
                      </m:e>
                      <m:sup>
                        <m:r>
                          <a:rPr lang="en-US" sz="2400" i="1" dirty="0">
                            <a:latin typeface="Cambria Math" panose="02040503050406030204" pitchFamily="18" charset="0"/>
                          </a:rPr>
                          <m:t>𝑐</m:t>
                        </m:r>
                      </m:sup>
                    </m:sSup>
                  </m:oMath>
                </a14:m>
                <a:r>
                  <a:rPr lang="en-US" sz="2400" dirty="0"/>
                  <a:t>x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12</m:t>
                        </m:r>
                      </m:e>
                      <m:sup>
                        <m:r>
                          <a:rPr lang="en-US" sz="2400" i="1">
                            <a:latin typeface="Cambria Math" panose="02040503050406030204" pitchFamily="18" charset="0"/>
                          </a:rPr>
                          <m:t>𝑑</m:t>
                        </m:r>
                      </m:sup>
                    </m:sSup>
                  </m:oMath>
                </a14:m>
                <a:r>
                  <a:rPr lang="en-US" sz="2400" dirty="0"/>
                  <a:t>?</a:t>
                </a:r>
              </a:p>
              <a:p>
                <a:pPr lvl="0"/>
                <a:endParaRPr lang="en-US" sz="2400" dirty="0"/>
              </a:p>
              <a:p>
                <a:r>
                  <a:rPr lang="en-US" sz="2400" dirty="0"/>
                  <a:t>A. (a+ 1)(b+ 1)(c+ 1)(d+ 1)			B. (a+ c+ 2d+ 1)(b+ c+ d+ 1)		</a:t>
                </a:r>
              </a:p>
              <a:p>
                <a:r>
                  <a:rPr lang="en-US" sz="2400" dirty="0"/>
                  <a:t>C. (a+ c+ d+ 1)(b+ c+ d+ 1)			D. (a+ c+ 2d)(b+ c+ d)</a:t>
                </a:r>
              </a:p>
            </p:txBody>
          </p:sp>
        </mc:Choice>
        <mc:Fallback>
          <p:sp>
            <p:nvSpPr>
              <p:cNvPr id="3" name="Rectangle 2"/>
              <p:cNvSpPr>
                <a:spLocks noRot="1" noChangeAspect="1" noMove="1" noResize="1" noEditPoints="1" noAdjustHandles="1" noChangeArrowheads="1" noChangeShapeType="1" noTextEdit="1"/>
              </p:cNvSpPr>
              <p:nvPr/>
            </p:nvSpPr>
            <p:spPr>
              <a:xfrm>
                <a:off x="0" y="725214"/>
                <a:ext cx="11031165" cy="1576201"/>
              </a:xfrm>
              <a:prstGeom prst="rect">
                <a:avLst/>
              </a:prstGeom>
              <a:blipFill rotWithShape="1">
                <a:blip r:embed="rId3" cstate="print"/>
                <a:stretch>
                  <a:fillRect l="-829" t="-2703" b="-7722"/>
                </a:stretch>
              </a:blipFill>
            </p:spPr>
            <p:txBody>
              <a:bodyPr/>
              <a:lstStyle/>
              <a:p>
                <a:r>
                  <a:rPr lang="en-US">
                    <a:noFill/>
                  </a:rPr>
                  <a:t> </a:t>
                </a:r>
              </a:p>
            </p:txBody>
          </p:sp>
        </mc:Fallback>
      </mc:AlternateContent>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C667FA74-8B02-4370-A8DD-CAD60F57AF4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141333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Rectangle 2"/>
              <p:cNvSpPr/>
              <p:nvPr/>
            </p:nvSpPr>
            <p:spPr>
              <a:xfrm>
                <a:off x="0" y="714186"/>
                <a:ext cx="11031165" cy="1204497"/>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4. </a:t>
                </a:r>
                <a:r>
                  <a:rPr lang="en-US" sz="2400" dirty="0">
                    <a:latin typeface="Times New Roman" pitchFamily="18" charset="0"/>
                    <a:cs typeface="Times New Roman" pitchFamily="18" charset="0"/>
                  </a:rPr>
                  <a:t>The number of factors of N= </a:t>
                </a:r>
                <a14:m>
                  <m:oMath xmlns:m="http://schemas.openxmlformats.org/officeDocument/2006/math">
                    <m:sSup>
                      <m:sSupPr>
                        <m:ctrlPr>
                          <a:rPr lang="en-US" sz="2400" i="1">
                            <a:latin typeface="Cambria Math" panose="02040503050406030204" pitchFamily="18" charset="0"/>
                            <a:cs typeface="Times New Roman" pitchFamily="18" charset="0"/>
                          </a:rPr>
                        </m:ctrlPr>
                      </m:sSupPr>
                      <m:e>
                        <m:r>
                          <a:rPr lang="en-US" sz="2400" i="1">
                            <a:latin typeface="Cambria Math" panose="02040503050406030204" pitchFamily="18" charset="0"/>
                            <a:cs typeface="Times New Roman" pitchFamily="18" charset="0"/>
                          </a:rPr>
                          <m:t>2</m:t>
                        </m:r>
                      </m:e>
                      <m:sup>
                        <m:r>
                          <a:rPr lang="en-US" sz="2400" i="1">
                            <a:latin typeface="Cambria Math" panose="02040503050406030204" pitchFamily="18" charset="0"/>
                            <a:cs typeface="Times New Roman" pitchFamily="18" charset="0"/>
                          </a:rPr>
                          <m:t>3</m:t>
                        </m:r>
                      </m:sup>
                    </m:sSup>
                  </m:oMath>
                </a14:m>
                <a:r>
                  <a:rPr lang="en-US" sz="2400" dirty="0"/>
                  <a:t>x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5</m:t>
                        </m:r>
                      </m:sup>
                    </m:sSup>
                  </m:oMath>
                </a14:m>
                <a:r>
                  <a:rPr lang="en-US" sz="2400" dirty="0"/>
                  <a:t>x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5</m:t>
                        </m:r>
                      </m:e>
                      <m:sup>
                        <m:r>
                          <a:rPr lang="en-US" sz="2400" i="1">
                            <a:latin typeface="Cambria Math" panose="02040503050406030204" pitchFamily="18" charset="0"/>
                          </a:rPr>
                          <m:t>7</m:t>
                        </m:r>
                      </m:sup>
                    </m:sSup>
                  </m:oMath>
                </a14:m>
                <a:r>
                  <a:rPr lang="en-US" sz="2400" dirty="0"/>
                  <a:t> which have more than four factors is:</a:t>
                </a:r>
              </a:p>
              <a:p>
                <a:pPr lvl="0"/>
                <a:endParaRPr lang="en-US" sz="2400" dirty="0"/>
              </a:p>
              <a:p>
                <a:r>
                  <a:rPr lang="en-US" sz="2400" dirty="0"/>
                  <a:t>A. 180			B. 179			C. 182			D. 183</a:t>
                </a:r>
              </a:p>
            </p:txBody>
          </p:sp>
        </mc:Choice>
        <mc:Fallback>
          <p:sp>
            <p:nvSpPr>
              <p:cNvPr id="3" name="Rectangle 2"/>
              <p:cNvSpPr>
                <a:spLocks noRot="1" noChangeAspect="1" noMove="1" noResize="1" noEditPoints="1" noAdjustHandles="1" noChangeArrowheads="1" noChangeShapeType="1" noTextEdit="1"/>
              </p:cNvSpPr>
              <p:nvPr/>
            </p:nvSpPr>
            <p:spPr>
              <a:xfrm>
                <a:off x="0" y="714186"/>
                <a:ext cx="11031165" cy="1204497"/>
              </a:xfrm>
              <a:prstGeom prst="rect">
                <a:avLst/>
              </a:prstGeom>
              <a:blipFill rotWithShape="1">
                <a:blip r:embed="rId3" cstate="print"/>
                <a:stretch>
                  <a:fillRect l="-829" t="-4040" b="-10101"/>
                </a:stretch>
              </a:blipFill>
            </p:spPr>
            <p:txBody>
              <a:bodyPr/>
              <a:lstStyle/>
              <a:p>
                <a:r>
                  <a:rPr lang="en-US">
                    <a:noFill/>
                  </a:rPr>
                  <a:t> </a:t>
                </a:r>
              </a:p>
            </p:txBody>
          </p:sp>
        </mc:Fallback>
      </mc:AlternateContent>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p>
        </p:txBody>
      </p:sp>
      <p:pic>
        <p:nvPicPr>
          <p:cNvPr id="4" name="Picture 3">
            <a:extLst>
              <a:ext uri="{FF2B5EF4-FFF2-40B4-BE49-F238E27FC236}">
                <a16:creationId xmlns:a16="http://schemas.microsoft.com/office/drawing/2014/main" xmlns="" id="{7A3CF099-5F73-4E3F-BAA1-03B320D2F1F0}"/>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809514" y="32657"/>
            <a:ext cx="1382486" cy="448975"/>
          </a:xfrm>
          <a:prstGeom prst="rect">
            <a:avLst/>
          </a:prstGeom>
        </p:spPr>
      </p:pic>
    </p:spTree>
    <p:extLst>
      <p:ext uri="{BB962C8B-B14F-4D97-AF65-F5344CB8AC3E}">
        <p14:creationId xmlns:p14="http://schemas.microsoft.com/office/powerpoint/2010/main" xmlns="" val="4240418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9718</TotalTime>
  <Words>1054</Words>
  <Application>Microsoft Office PowerPoint</Application>
  <PresentationFormat>Custom</PresentationFormat>
  <Paragraphs>219</Paragraphs>
  <Slides>37</Slides>
  <Notes>26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Executive</vt:lpstr>
      <vt:lpstr>HCF and LCM</vt:lpstr>
      <vt:lpstr>Slide 2</vt:lpstr>
      <vt:lpstr>Factors and Multiples : All the numbers that divide a number completely, i.e., without leaving any remainder, are called factors of that number.   For example, 24 is completely divisible by 1, 2, 3, 4, 6, 8, 12, 24. Each of these numbers is called a factor of 24 and 24 is called a multiple of each of these numbers.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LCM : The least number which is exactly divisible by each of the given numbers is called the least common multiple of those numbers.   For example, consider the numbers 3, 31 and 62  (2 x 31). The LCM of these numbers would be  2 x 3 x 31 = 186.</vt:lpstr>
      <vt:lpstr>HCF : The largest number that divides two or more numbers is the highest common factor (HCF) for those numbers.  For example, consider the numbers 30 (2 x 3 x 5), 36 (2 x 2 x 3 x 3), 42 (2 x 3 x 7), 45 (3 x 3 x 5).  3 is the largest number that divides each of these numbers, and hence, is the HCF for these numbers. HCF is also known as Greatest Common Divisor (GCD).</vt:lpstr>
      <vt:lpstr>Find HCF and LCM:  By Using Prime factorization method</vt:lpstr>
      <vt:lpstr>Slide 19</vt:lpstr>
      <vt:lpstr>Slide 20</vt:lpstr>
      <vt:lpstr>HCF &amp; LCM OF A FRACTION</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Amit Gupta</cp:lastModifiedBy>
  <cp:revision>549</cp:revision>
  <dcterms:created xsi:type="dcterms:W3CDTF">2017-07-13T07:57:18Z</dcterms:created>
  <dcterms:modified xsi:type="dcterms:W3CDTF">2022-07-23T04:45:51Z</dcterms:modified>
</cp:coreProperties>
</file>