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380" r:id="rId2"/>
    <p:sldId id="420" r:id="rId3"/>
    <p:sldId id="381" r:id="rId4"/>
    <p:sldId id="382" r:id="rId5"/>
    <p:sldId id="383" r:id="rId6"/>
    <p:sldId id="384" r:id="rId7"/>
    <p:sldId id="385" r:id="rId8"/>
    <p:sldId id="386" r:id="rId9"/>
    <p:sldId id="387" r:id="rId10"/>
    <p:sldId id="388" r:id="rId11"/>
    <p:sldId id="389" r:id="rId12"/>
    <p:sldId id="390" r:id="rId13"/>
    <p:sldId id="391" r:id="rId14"/>
    <p:sldId id="392" r:id="rId15"/>
    <p:sldId id="417" r:id="rId16"/>
    <p:sldId id="393" r:id="rId17"/>
    <p:sldId id="394" r:id="rId18"/>
    <p:sldId id="395" r:id="rId19"/>
    <p:sldId id="396" r:id="rId20"/>
    <p:sldId id="397" r:id="rId21"/>
    <p:sldId id="398" r:id="rId22"/>
    <p:sldId id="419" r:id="rId23"/>
    <p:sldId id="421" r:id="rId24"/>
    <p:sldId id="400" r:id="rId25"/>
    <p:sldId id="401" r:id="rId26"/>
    <p:sldId id="402" r:id="rId27"/>
    <p:sldId id="403" r:id="rId28"/>
    <p:sldId id="404" r:id="rId29"/>
    <p:sldId id="405" r:id="rId30"/>
    <p:sldId id="406" r:id="rId31"/>
    <p:sldId id="407" r:id="rId32"/>
    <p:sldId id="408" r:id="rId33"/>
    <p:sldId id="409" r:id="rId34"/>
    <p:sldId id="413" r:id="rId35"/>
    <p:sldId id="414"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86380" autoAdjust="0"/>
  </p:normalViewPr>
  <p:slideViewPr>
    <p:cSldViewPr snapToGrid="0">
      <p:cViewPr varScale="1">
        <p:scale>
          <a:sx n="58" d="100"/>
          <a:sy n="58" d="100"/>
        </p:scale>
        <p:origin x="11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Classification of Numbers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94D4CB9E-A888-4693-AF5C-DBEF66776BCB}">
      <dgm:prSet custT="1">
        <dgm:style>
          <a:lnRef idx="2">
            <a:schemeClr val="accent4"/>
          </a:lnRef>
          <a:fillRef idx="1">
            <a:schemeClr val="lt1"/>
          </a:fillRef>
          <a:effectRef idx="0">
            <a:schemeClr val="accent4"/>
          </a:effectRef>
          <a:fontRef idx="minor">
            <a:schemeClr val="dk1"/>
          </a:fontRef>
        </dgm:style>
      </dgm:prSet>
      <dgm:spPr>
        <a:ln/>
      </dgm:spPr>
      <dgm:t>
        <a:bodyPr/>
        <a:lstStyle/>
        <a:p>
          <a:endParaRPr lang="en-US" sz="1600" b="1" dirty="0">
            <a:solidFill>
              <a:schemeClr val="tx1"/>
            </a:solidFill>
          </a:endParaRPr>
        </a:p>
      </dgm:t>
    </dgm:pt>
    <dgm:pt modelId="{9359ED4E-9941-466A-BA4B-72127C5DA701}" type="parTrans" cxnId="{1F2812E7-BE8C-4D2B-B0D5-1BFEB5D66A7F}">
      <dgm:prSet/>
      <dgm:spPr/>
      <dgm:t>
        <a:bodyPr/>
        <a:lstStyle/>
        <a:p>
          <a:endParaRPr lang="en-US" sz="1600" b="1"/>
        </a:p>
      </dgm:t>
    </dgm:pt>
    <dgm:pt modelId="{CFC64C60-ED2F-4616-89ED-54341B9028D4}" type="sibTrans" cxnId="{1F2812E7-BE8C-4D2B-B0D5-1BFEB5D66A7F}">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600" b="1" i="0" u="none" dirty="0">
              <a:solidFill>
                <a:schemeClr val="tx1"/>
              </a:solidFill>
            </a:rPr>
            <a:t>Detail classification of numbers</a:t>
          </a:r>
          <a:endParaRPr lang="en-US" sz="1600" b="1" dirty="0">
            <a:solidFill>
              <a:schemeClr val="tx1"/>
            </a:solidFill>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3D7B4E08-4133-4699-87E8-17FEB8CDC500}">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1" i="0" u="none" dirty="0">
              <a:solidFill>
                <a:schemeClr val="tx1"/>
              </a:solidFill>
            </a:rPr>
            <a:t>Problem on types of Number(Integers, Natural, Even-Odd)</a:t>
          </a:r>
          <a:endParaRPr lang="en-US" sz="1600" b="1" dirty="0">
            <a:solidFill>
              <a:schemeClr val="tx1"/>
            </a:solidFill>
          </a:endParaRPr>
        </a:p>
      </dgm:t>
    </dgm:pt>
    <dgm:pt modelId="{BA5AF97A-D534-4B6A-BCD6-A62EF352553F}" type="parTrans" cxnId="{EAF73068-77B6-4D02-B42E-B1F4D27D2742}">
      <dgm:prSet/>
      <dgm:spPr/>
      <dgm:t>
        <a:bodyPr/>
        <a:lstStyle/>
        <a:p>
          <a:endParaRPr lang="en-US" sz="1600" b="1"/>
        </a:p>
      </dgm:t>
    </dgm:pt>
    <dgm:pt modelId="{DC3655C3-4BA9-4AB4-8D44-60CED591DA63}" type="sibTrans" cxnId="{EAF73068-77B6-4D02-B42E-B1F4D27D2742}">
      <dgm:prSet/>
      <dgm:spPr/>
      <dgm:t>
        <a:bodyPr/>
        <a:lstStyle/>
        <a:p>
          <a:endParaRPr lang="en-US" sz="1600" b="1"/>
        </a:p>
      </dgm:t>
    </dgm:pt>
    <dgm:pt modelId="{8309FA2E-9C4E-49D7-92F6-050F599C99AF}">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1" i="0" u="none" dirty="0">
              <a:solidFill>
                <a:schemeClr val="tx1"/>
              </a:solidFill>
            </a:rPr>
            <a:t>Problem based on Prime Numbers</a:t>
          </a:r>
          <a:endParaRPr lang="en-US" sz="1600" b="1" dirty="0">
            <a:solidFill>
              <a:schemeClr val="tx1"/>
            </a:solidFill>
          </a:endParaRPr>
        </a:p>
      </dgm:t>
    </dgm:pt>
    <dgm:pt modelId="{D94D46A1-9069-47BB-AF0D-0D547F6E12D2}" type="parTrans" cxnId="{9E22C865-490F-4ABA-9D35-BA30809B3729}">
      <dgm:prSet/>
      <dgm:spPr/>
      <dgm:t>
        <a:bodyPr/>
        <a:lstStyle/>
        <a:p>
          <a:endParaRPr lang="en-US" sz="1600" b="1"/>
        </a:p>
      </dgm:t>
    </dgm:pt>
    <dgm:pt modelId="{9897BFFB-5D61-4163-9BED-EAB41D02C50E}" type="sibTrans" cxnId="{9E22C865-490F-4ABA-9D35-BA30809B3729}">
      <dgm:prSet/>
      <dgm:spPr/>
      <dgm:t>
        <a:bodyPr/>
        <a:lstStyle/>
        <a:p>
          <a:endParaRPr lang="en-US" sz="1600" b="1"/>
        </a:p>
      </dgm:t>
    </dgm:pt>
    <dgm:pt modelId="{93E867C2-ECE6-44A7-ACC2-BE5D5B420B75}">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1" i="0" u="none" dirty="0">
              <a:solidFill>
                <a:schemeClr val="tx1"/>
              </a:solidFill>
            </a:rPr>
            <a:t>Word Problem on Numbers</a:t>
          </a:r>
          <a:endParaRPr lang="en-US" sz="1600" b="1" dirty="0">
            <a:solidFill>
              <a:schemeClr val="tx1"/>
            </a:solidFill>
          </a:endParaRPr>
        </a:p>
      </dgm:t>
    </dgm:pt>
    <dgm:pt modelId="{E8FAA5AF-7352-46A0-B3AE-53CEE4BA7A23}" type="parTrans" cxnId="{B6A96997-9CD7-44FD-AB8F-337EFD9D634A}">
      <dgm:prSet/>
      <dgm:spPr/>
      <dgm:t>
        <a:bodyPr/>
        <a:lstStyle/>
        <a:p>
          <a:endParaRPr lang="en-US" sz="1600" b="1"/>
        </a:p>
      </dgm:t>
    </dgm:pt>
    <dgm:pt modelId="{648B7290-0C49-4F81-9011-4754462A408C}" type="sibTrans" cxnId="{B6A96997-9CD7-44FD-AB8F-337EFD9D634A}">
      <dgm:prSet/>
      <dgm:spPr/>
      <dgm:t>
        <a:bodyPr/>
        <a:lstStyle/>
        <a:p>
          <a:endParaRPr lang="en-US" sz="1600" b="1"/>
        </a:p>
      </dgm:t>
    </dgm:pt>
    <dgm:pt modelId="{F35D9D63-8E20-44D2-953D-497D21E0098D}">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1" i="0" u="none" dirty="0">
              <a:solidFill>
                <a:schemeClr val="tx1"/>
              </a:solidFill>
            </a:rPr>
            <a:t>Decimal to fraction Conversion</a:t>
          </a:r>
          <a:endParaRPr lang="en-US" sz="1600" b="1" dirty="0">
            <a:solidFill>
              <a:schemeClr val="tx1"/>
            </a:solidFill>
          </a:endParaRPr>
        </a:p>
      </dgm:t>
    </dgm:pt>
    <dgm:pt modelId="{96F37D0A-6E44-4F64-8B4C-FB5B1C925F24}" type="parTrans" cxnId="{9555CCCC-6EB4-470C-90DF-BBC2DF761082}">
      <dgm:prSet/>
      <dgm:spPr/>
      <dgm:t>
        <a:bodyPr/>
        <a:lstStyle/>
        <a:p>
          <a:endParaRPr lang="en-US" sz="1600" b="1"/>
        </a:p>
      </dgm:t>
    </dgm:pt>
    <dgm:pt modelId="{699708A2-A79E-4431-B404-FC2458C2855F}" type="sibTrans" cxnId="{9555CCCC-6EB4-470C-90DF-BBC2DF761082}">
      <dgm:prSet/>
      <dgm:spPr/>
      <dgm:t>
        <a:bodyPr/>
        <a:lstStyle/>
        <a:p>
          <a:endParaRPr lang="en-US" sz="1600" b="1"/>
        </a:p>
      </dgm:t>
    </dgm:pt>
    <dgm:pt modelId="{A93A460D-6533-474D-8F5E-705D34A1DEDB}">
      <dgm:prSet custT="1"/>
      <dgm:spPr>
        <a:solidFill>
          <a:srgbClr val="C00000"/>
        </a:solidFill>
      </dgm:spPr>
      <dgm:t>
        <a:bodyPr/>
        <a:lstStyle/>
        <a:p>
          <a:r>
            <a:rPr lang="en-US" sz="1800" b="1" dirty="0"/>
            <a:t>DIVISIBILITY Rules</a:t>
          </a:r>
        </a:p>
      </dgm:t>
    </dgm:pt>
    <dgm:pt modelId="{2D5DD503-6AEA-4148-BB8E-F900A692E0FC}" type="parTrans" cxnId="{C2448029-FAA2-4CA3-B95F-06E4E720F9D0}">
      <dgm:prSet/>
      <dgm:spPr/>
      <dgm:t>
        <a:bodyPr/>
        <a:lstStyle/>
        <a:p>
          <a:endParaRPr lang="en-US" sz="1600" b="1"/>
        </a:p>
      </dgm:t>
    </dgm:pt>
    <dgm:pt modelId="{91016031-F385-4777-ADB9-ED885133744D}" type="sibTrans" cxnId="{C2448029-FAA2-4CA3-B95F-06E4E720F9D0}">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endParaRPr lang="en-US" sz="1600" b="1" dirty="0">
            <a:solidFill>
              <a:schemeClr val="tx1"/>
            </a:solidFill>
          </a:endParaRPr>
        </a:p>
      </dgm:t>
    </dgm:pt>
    <dgm:pt modelId="{524F6555-8CED-4DF6-9F22-E7176FFBB8BB}" type="parTrans" cxnId="{32BDE6F5-C34F-4A25-BB97-89C2EF30BD26}">
      <dgm:prSet/>
      <dgm:spPr/>
      <dgm:t>
        <a:bodyPr/>
        <a:lstStyle/>
        <a:p>
          <a:endParaRPr lang="en-US" sz="1600" b="1"/>
        </a:p>
      </dgm:t>
    </dgm:pt>
    <dgm:pt modelId="{C4695EBB-0B92-4FAB-967E-470CEED3C7BC}" type="sibTrans" cxnId="{32BDE6F5-C34F-4A25-BB97-89C2EF30BD26}">
      <dgm:prSet/>
      <dgm:spPr/>
      <dgm:t>
        <a:bodyPr/>
        <a:lstStyle/>
        <a:p>
          <a:endParaRPr lang="en-US" sz="1600" b="1"/>
        </a:p>
      </dgm:t>
    </dgm:pt>
    <dgm:pt modelId="{D2BD5D14-662F-4EBE-BCC0-4FCCDC77BACD}">
      <dgm:prSet custT="1">
        <dgm:style>
          <a:lnRef idx="2">
            <a:schemeClr val="dk1"/>
          </a:lnRef>
          <a:fillRef idx="1">
            <a:schemeClr val="lt1"/>
          </a:fillRef>
          <a:effectRef idx="0">
            <a:schemeClr val="dk1"/>
          </a:effectRef>
          <a:fontRef idx="minor">
            <a:schemeClr val="dk1"/>
          </a:fontRef>
        </dgm:style>
      </dgm:prSet>
      <dgm:spPr/>
      <dgm:t>
        <a:bodyPr/>
        <a:lstStyle/>
        <a:p>
          <a:r>
            <a:rPr lang="en-US" sz="1600" b="1" i="0" u="none" dirty="0">
              <a:solidFill>
                <a:schemeClr val="tx1"/>
              </a:solidFill>
            </a:rPr>
            <a:t>Division algorithm</a:t>
          </a:r>
          <a:endParaRPr lang="en-US" sz="1600" b="1" dirty="0">
            <a:solidFill>
              <a:schemeClr val="tx1"/>
            </a:solidFill>
          </a:endParaRPr>
        </a:p>
      </dgm:t>
    </dgm:pt>
    <dgm:pt modelId="{5DD94ACD-51D1-4938-A4F8-EB887CFB3775}" type="parTrans" cxnId="{4B757738-9190-4B71-8AFD-A2D3AB915824}">
      <dgm:prSet/>
      <dgm:spPr/>
      <dgm:t>
        <a:bodyPr/>
        <a:lstStyle/>
        <a:p>
          <a:endParaRPr lang="en-US" sz="1600" b="1"/>
        </a:p>
      </dgm:t>
    </dgm:pt>
    <dgm:pt modelId="{6DE7751B-C5A2-4155-ADEB-F1214612B215}" type="sibTrans" cxnId="{4B757738-9190-4B71-8AFD-A2D3AB915824}">
      <dgm:prSet/>
      <dgm:spPr/>
      <dgm:t>
        <a:bodyPr/>
        <a:lstStyle/>
        <a:p>
          <a:endParaRPr lang="en-US" sz="1600" b="1"/>
        </a:p>
      </dgm:t>
    </dgm:pt>
    <dgm:pt modelId="{CFAF123C-A2E2-46A3-AFAF-A178B34628BC}">
      <dgm:prSet custT="1">
        <dgm:style>
          <a:lnRef idx="2">
            <a:schemeClr val="dk1"/>
          </a:lnRef>
          <a:fillRef idx="1">
            <a:schemeClr val="lt1"/>
          </a:fillRef>
          <a:effectRef idx="0">
            <a:schemeClr val="dk1"/>
          </a:effectRef>
          <a:fontRef idx="minor">
            <a:schemeClr val="dk1"/>
          </a:fontRef>
        </dgm:style>
      </dgm:prSet>
      <dgm:spPr/>
      <dgm:t>
        <a:bodyPr/>
        <a:lstStyle/>
        <a:p>
          <a:r>
            <a:rPr lang="en-US" sz="1600" b="1" i="0" u="none" dirty="0">
              <a:solidFill>
                <a:schemeClr val="tx1"/>
              </a:solidFill>
            </a:rPr>
            <a:t>Divisibility Rules</a:t>
          </a:r>
          <a:endParaRPr lang="en-US" sz="1600" b="1" dirty="0">
            <a:solidFill>
              <a:schemeClr val="tx1"/>
            </a:solidFill>
          </a:endParaRPr>
        </a:p>
      </dgm:t>
    </dgm:pt>
    <dgm:pt modelId="{191487B1-53DC-4209-8B74-0906CFF4C983}" type="parTrans" cxnId="{730E4AF2-87D9-48B1-A59A-25D2933B0480}">
      <dgm:prSet/>
      <dgm:spPr/>
      <dgm:t>
        <a:bodyPr/>
        <a:lstStyle/>
        <a:p>
          <a:endParaRPr lang="en-US" sz="1600" b="1"/>
        </a:p>
      </dgm:t>
    </dgm:pt>
    <dgm:pt modelId="{AA7352CC-B08F-488D-928D-A201668F5FD1}" type="sibTrans" cxnId="{730E4AF2-87D9-48B1-A59A-25D2933B0480}">
      <dgm:prSet/>
      <dgm:spPr/>
      <dgm:t>
        <a:bodyPr/>
        <a:lstStyle/>
        <a:p>
          <a:endParaRPr lang="en-US" sz="1600" b="1"/>
        </a:p>
      </dgm:t>
    </dgm:pt>
    <dgm:pt modelId="{9BB3FE53-BC81-4722-950E-1F1DD0D4D5CD}">
      <dgm:prSet custT="1">
        <dgm:style>
          <a:lnRef idx="2">
            <a:schemeClr val="dk1"/>
          </a:lnRef>
          <a:fillRef idx="1">
            <a:schemeClr val="lt1"/>
          </a:fillRef>
          <a:effectRef idx="0">
            <a:schemeClr val="dk1"/>
          </a:effectRef>
          <a:fontRef idx="minor">
            <a:schemeClr val="dk1"/>
          </a:fontRef>
        </dgm:style>
      </dgm:prSet>
      <dgm:spPr/>
      <dgm:t>
        <a:bodyPr/>
        <a:lstStyle/>
        <a:p>
          <a:r>
            <a:rPr lang="en-US" sz="1600" b="1" i="0" u="none" dirty="0">
              <a:solidFill>
                <a:schemeClr val="tx1"/>
              </a:solidFill>
            </a:rPr>
            <a:t>Concept of factors of 1001 &amp; Practice from PPT</a:t>
          </a:r>
          <a:endParaRPr lang="en-US" sz="1600" b="1" dirty="0">
            <a:solidFill>
              <a:schemeClr val="tx1"/>
            </a:solidFill>
          </a:endParaRPr>
        </a:p>
      </dgm:t>
    </dgm:pt>
    <dgm:pt modelId="{84B03206-8D0F-4B3D-ACBB-C3777B506B9D}" type="parTrans" cxnId="{4916F5BC-DA32-4E3F-A675-FC5551F56202}">
      <dgm:prSet/>
      <dgm:spPr/>
      <dgm:t>
        <a:bodyPr/>
        <a:lstStyle/>
        <a:p>
          <a:endParaRPr lang="en-US" sz="1600" b="1"/>
        </a:p>
      </dgm:t>
    </dgm:pt>
    <dgm:pt modelId="{0AF0ED96-87CE-4723-AD46-6F8BD31F170B}" type="sibTrans" cxnId="{4916F5BC-DA32-4E3F-A675-FC5551F56202}">
      <dgm:prSet/>
      <dgm:spPr/>
      <dgm:t>
        <a:bodyPr/>
        <a:lstStyle/>
        <a:p>
          <a:endParaRPr lang="en-US" sz="1600" b="1"/>
        </a:p>
      </dgm:t>
    </dgm:pt>
    <dgm:pt modelId="{AA28F145-80C8-4FF2-94F6-432CA6E69A7F}">
      <dgm:prSet custT="1">
        <dgm:style>
          <a:lnRef idx="2">
            <a:schemeClr val="dk1"/>
          </a:lnRef>
          <a:fillRef idx="1">
            <a:schemeClr val="lt1"/>
          </a:fillRef>
          <a:effectRef idx="0">
            <a:schemeClr val="dk1"/>
          </a:effectRef>
          <a:fontRef idx="minor">
            <a:schemeClr val="dk1"/>
          </a:fontRef>
        </dgm:style>
      </dgm:prSet>
      <dgm:spPr/>
      <dgm:t>
        <a:bodyPr/>
        <a:lstStyle/>
        <a:p>
          <a:r>
            <a:rPr lang="en-US" sz="1600" b="1" i="0" u="none" dirty="0">
              <a:solidFill>
                <a:schemeClr val="tx1"/>
              </a:solidFill>
            </a:rPr>
            <a:t> Problem on divisibility</a:t>
          </a:r>
          <a:endParaRPr lang="en-US" sz="1600" b="1" dirty="0">
            <a:solidFill>
              <a:schemeClr val="tx1"/>
            </a:solidFill>
          </a:endParaRPr>
        </a:p>
      </dgm:t>
    </dgm:pt>
    <dgm:pt modelId="{3983A4E9-C750-4FAA-B08C-740F4889549D}" type="parTrans" cxnId="{0BAC3397-BB20-470A-A1AC-09811FC4F1D8}">
      <dgm:prSet/>
      <dgm:spPr/>
      <dgm:t>
        <a:bodyPr/>
        <a:lstStyle/>
        <a:p>
          <a:endParaRPr lang="en-US" sz="1600" b="1"/>
        </a:p>
      </dgm:t>
    </dgm:pt>
    <dgm:pt modelId="{C33F8BD8-66AB-49C2-919D-7229D4EAF940}" type="sibTrans" cxnId="{0BAC3397-BB20-470A-A1AC-09811FC4F1D8}">
      <dgm:prSet/>
      <dgm:spPr/>
      <dgm:t>
        <a:bodyPr/>
        <a:lstStyle/>
        <a:p>
          <a:endParaRPr lang="en-US" sz="1600" b="1"/>
        </a:p>
      </dgm:t>
    </dgm:pt>
    <dgm:pt modelId="{488AABC9-D65F-439F-B71C-C97D09E21AD5}">
      <dgm:prSet custT="1">
        <dgm:style>
          <a:lnRef idx="2">
            <a:schemeClr val="dk1"/>
          </a:lnRef>
          <a:fillRef idx="1">
            <a:schemeClr val="lt1"/>
          </a:fillRef>
          <a:effectRef idx="0">
            <a:schemeClr val="dk1"/>
          </a:effectRef>
          <a:fontRef idx="minor">
            <a:schemeClr val="dk1"/>
          </a:fontRef>
        </dgm:style>
      </dgm:prSet>
      <dgm:spPr/>
      <dgm:t>
        <a:bodyPr/>
        <a:lstStyle/>
        <a:p>
          <a:r>
            <a:rPr lang="en-US" sz="1600" b="1" i="0" u="none" dirty="0">
              <a:solidFill>
                <a:schemeClr val="tx1"/>
              </a:solidFill>
            </a:rPr>
            <a:t>Data Sufficiency on related topic</a:t>
          </a:r>
          <a:endParaRPr lang="en-US" sz="1600" b="1" dirty="0">
            <a:solidFill>
              <a:schemeClr val="tx1"/>
            </a:solidFill>
          </a:endParaRPr>
        </a:p>
      </dgm:t>
    </dgm:pt>
    <dgm:pt modelId="{365CE6D6-27C8-433C-B3AB-E6AC96F8B09C}" type="parTrans" cxnId="{41D8A364-F1C6-47E0-B7D7-0E40D5235015}">
      <dgm:prSet/>
      <dgm:spPr/>
      <dgm:t>
        <a:bodyPr/>
        <a:lstStyle/>
        <a:p>
          <a:endParaRPr lang="en-US" sz="1600" b="1"/>
        </a:p>
      </dgm:t>
    </dgm:pt>
    <dgm:pt modelId="{4EFEAD20-98D2-4923-B808-AA122B8A543E}" type="sibTrans" cxnId="{41D8A364-F1C6-47E0-B7D7-0E40D5235015}">
      <dgm:prSet/>
      <dgm:spPr/>
      <dgm:t>
        <a:bodyPr/>
        <a:lstStyle/>
        <a:p>
          <a:endParaRPr lang="en-US" sz="1600" b="1"/>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2">
        <dgm:presLayoutVars>
          <dgm:chMax val="0"/>
          <dgm:bulletEnabled val="1"/>
        </dgm:presLayoutVars>
      </dgm:prSet>
      <dgm:spPr/>
    </dgm:pt>
    <dgm:pt modelId="{38C68B03-0334-457A-8587-2A4C6D020BB0}" type="pres">
      <dgm:prSet presAssocID="{60B09164-3635-4F57-BDFF-F431FDAAB3E9}" presName="childText" presStyleLbl="revTx" presStyleIdx="0" presStyleCnt="2">
        <dgm:presLayoutVars>
          <dgm:bulletEnabled val="1"/>
        </dgm:presLayoutVars>
      </dgm:prSet>
      <dgm:spPr/>
    </dgm:pt>
    <dgm:pt modelId="{BB3BB3A9-0412-45E0-8CCF-67B6614085B9}" type="pres">
      <dgm:prSet presAssocID="{A93A460D-6533-474D-8F5E-705D34A1DEDB}" presName="parentText" presStyleLbl="node1" presStyleIdx="1" presStyleCnt="2">
        <dgm:presLayoutVars>
          <dgm:chMax val="0"/>
          <dgm:bulletEnabled val="1"/>
        </dgm:presLayoutVars>
      </dgm:prSet>
      <dgm:spPr/>
    </dgm:pt>
    <dgm:pt modelId="{AFDF814C-2768-4921-BF54-9445D2077E68}" type="pres">
      <dgm:prSet presAssocID="{A93A460D-6533-474D-8F5E-705D34A1DEDB}" presName="childText" presStyleLbl="revTx" presStyleIdx="1" presStyleCnt="2">
        <dgm:presLayoutVars>
          <dgm:bulletEnabled val="1"/>
        </dgm:presLayoutVars>
      </dgm:prSet>
      <dgm:spPr/>
    </dgm:pt>
  </dgm:ptLst>
  <dgm:cxnLst>
    <dgm:cxn modelId="{189B370C-4D54-418E-BDEB-878597915D71}" type="presOf" srcId="{8309FA2E-9C4E-49D7-92F6-050F599C99AF}" destId="{38C68B03-0334-457A-8587-2A4C6D020BB0}" srcOrd="0" destOrd="2" presId="urn:microsoft.com/office/officeart/2005/8/layout/vList2"/>
    <dgm:cxn modelId="{6CD15F0D-AB3E-4705-B30A-A18AD4310BFD}" type="presOf" srcId="{AA28F145-80C8-4FF2-94F6-432CA6E69A7F}" destId="{AFDF814C-2768-4921-BF54-9445D2077E68}" srcOrd="0" destOrd="4" presId="urn:microsoft.com/office/officeart/2005/8/layout/vList2"/>
    <dgm:cxn modelId="{6F207F10-8900-4869-B90E-60997FDED397}" type="presOf" srcId="{D2BD5D14-662F-4EBE-BCC0-4FCCDC77BACD}" destId="{AFDF814C-2768-4921-BF54-9445D2077E68}" srcOrd="0" destOrd="1" presId="urn:microsoft.com/office/officeart/2005/8/layout/vList2"/>
    <dgm:cxn modelId="{6FD43917-1B62-43B1-A0EF-CA4832EE0DF9}" type="presOf" srcId="{60B09164-3635-4F57-BDFF-F431FDAAB3E9}" destId="{CF2162E2-F605-4392-95A6-28E093478E07}" srcOrd="0" destOrd="0" presId="urn:microsoft.com/office/officeart/2005/8/layout/vList2"/>
    <dgm:cxn modelId="{F90CEA1F-08C3-4F1C-84E8-14DDB283FDF2}" type="presOf" srcId="{93E867C2-ECE6-44A7-ACC2-BE5D5B420B75}" destId="{38C68B03-0334-457A-8587-2A4C6D020BB0}" srcOrd="0" destOrd="3" presId="urn:microsoft.com/office/officeart/2005/8/layout/vList2"/>
    <dgm:cxn modelId="{054CA323-C18F-46F3-A564-73FE32FD0D42}" type="presOf" srcId="{3D7B4E08-4133-4699-87E8-17FEB8CDC500}" destId="{38C68B03-0334-457A-8587-2A4C6D020BB0}" srcOrd="0" destOrd="1" presId="urn:microsoft.com/office/officeart/2005/8/layout/vList2"/>
    <dgm:cxn modelId="{167C1824-91CA-4E03-AD80-D5F12B5F8C58}" type="presOf" srcId="{9BB3FE53-BC81-4722-950E-1F1DD0D4D5CD}" destId="{AFDF814C-2768-4921-BF54-9445D2077E68}" srcOrd="0" destOrd="3"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2CBAC532-C69C-490D-A75A-F61875A1E5C4}" type="presOf" srcId="{CFAF123C-A2E2-46A3-AFAF-A178B34628BC}" destId="{AFDF814C-2768-4921-BF54-9445D2077E68}" srcOrd="0" destOrd="2" presId="urn:microsoft.com/office/officeart/2005/8/layout/vList2"/>
    <dgm:cxn modelId="{4B757738-9190-4B71-8AFD-A2D3AB915824}" srcId="{A93A460D-6533-474D-8F5E-705D34A1DEDB}" destId="{D2BD5D14-662F-4EBE-BCC0-4FCCDC77BACD}" srcOrd="1" destOrd="0" parTransId="{5DD94ACD-51D1-4938-A4F8-EB887CFB3775}" sibTransId="{6DE7751B-C5A2-4155-ADEB-F1214612B215}"/>
    <dgm:cxn modelId="{27F3343C-1631-408D-9CEB-C331FC529D7A}" type="presOf" srcId="{FAF7CFB3-57C5-4795-B005-90CD8A960588}" destId="{38C68B03-0334-457A-8587-2A4C6D020BB0}" srcOrd="0" destOrd="0" presId="urn:microsoft.com/office/officeart/2005/8/layout/vList2"/>
    <dgm:cxn modelId="{AAEE4C42-1322-49EF-9629-C8D77418460C}" type="presOf" srcId="{488AABC9-D65F-439F-B71C-C97D09E21AD5}" destId="{AFDF814C-2768-4921-BF54-9445D2077E68}" srcOrd="0" destOrd="5" presId="urn:microsoft.com/office/officeart/2005/8/layout/vList2"/>
    <dgm:cxn modelId="{41D8A364-F1C6-47E0-B7D7-0E40D5235015}" srcId="{A93A460D-6533-474D-8F5E-705D34A1DEDB}" destId="{488AABC9-D65F-439F-B71C-C97D09E21AD5}" srcOrd="5" destOrd="0" parTransId="{365CE6D6-27C8-433C-B3AB-E6AC96F8B09C}" sibTransId="{4EFEAD20-98D2-4923-B808-AA122B8A543E}"/>
    <dgm:cxn modelId="{CAC16965-40FE-4FB5-9FA9-9F7B77C16712}" type="presOf" srcId="{57E4DC8A-0269-4B0F-8D7C-B3EBE05B75BF}" destId="{9003AC3B-56CD-448D-A2D6-CA9F9F7F936C}" srcOrd="0" destOrd="0" presId="urn:microsoft.com/office/officeart/2005/8/layout/vList2"/>
    <dgm:cxn modelId="{9E22C865-490F-4ABA-9D35-BA30809B3729}" srcId="{60B09164-3635-4F57-BDFF-F431FDAAB3E9}" destId="{8309FA2E-9C4E-49D7-92F6-050F599C99AF}" srcOrd="2" destOrd="0" parTransId="{D94D46A1-9069-47BB-AF0D-0D547F6E12D2}" sibTransId="{9897BFFB-5D61-4163-9BED-EAB41D02C50E}"/>
    <dgm:cxn modelId="{EAF73068-77B6-4D02-B42E-B1F4D27D2742}" srcId="{60B09164-3635-4F57-BDFF-F431FDAAB3E9}" destId="{3D7B4E08-4133-4699-87E8-17FEB8CDC500}" srcOrd="1" destOrd="0" parTransId="{BA5AF97A-D534-4B6A-BCD6-A62EF352553F}" sibTransId="{DC3655C3-4BA9-4AB4-8D44-60CED591DA63}"/>
    <dgm:cxn modelId="{8BEEE969-536A-4F86-9472-9FF6CCD09145}" srcId="{60B09164-3635-4F57-BDFF-F431FDAAB3E9}" destId="{FAF7CFB3-57C5-4795-B005-90CD8A960588}" srcOrd="0" destOrd="0" parTransId="{603BE217-A074-45C2-AED4-344CA0F2B151}" sibTransId="{0BC94A4F-36F0-4887-B9B6-848F252A3355}"/>
    <dgm:cxn modelId="{2D929C4D-79FB-459F-986B-5A4E9CDD7FDB}" type="presOf" srcId="{94D4CB9E-A888-4693-AF5C-DBEF66776BCB}" destId="{38C68B03-0334-457A-8587-2A4C6D020BB0}" srcOrd="0" destOrd="5" presId="urn:microsoft.com/office/officeart/2005/8/layout/vList2"/>
    <dgm:cxn modelId="{4D9CAD56-6FCB-4B27-9FFC-9A51CC7B879E}" type="presOf" srcId="{DFED864B-A739-456A-8534-C6C8EB979D13}" destId="{AFDF814C-2768-4921-BF54-9445D2077E68}" srcOrd="0" destOrd="0" presId="urn:microsoft.com/office/officeart/2005/8/layout/vList2"/>
    <dgm:cxn modelId="{0106DF8E-986B-4FD6-AE84-90110FB5B86E}" type="presOf" srcId="{A93A460D-6533-474D-8F5E-705D34A1DEDB}" destId="{BB3BB3A9-0412-45E0-8CCF-67B6614085B9}" srcOrd="0" destOrd="0" presId="urn:microsoft.com/office/officeart/2005/8/layout/vList2"/>
    <dgm:cxn modelId="{0BAC3397-BB20-470A-A1AC-09811FC4F1D8}" srcId="{A93A460D-6533-474D-8F5E-705D34A1DEDB}" destId="{AA28F145-80C8-4FF2-94F6-432CA6E69A7F}" srcOrd="4" destOrd="0" parTransId="{3983A4E9-C750-4FAA-B08C-740F4889549D}" sibTransId="{C33F8BD8-66AB-49C2-919D-7229D4EAF940}"/>
    <dgm:cxn modelId="{B6A96997-9CD7-44FD-AB8F-337EFD9D634A}" srcId="{60B09164-3635-4F57-BDFF-F431FDAAB3E9}" destId="{93E867C2-ECE6-44A7-ACC2-BE5D5B420B75}" srcOrd="3" destOrd="0" parTransId="{E8FAA5AF-7352-46A0-B3AE-53CEE4BA7A23}" sibTransId="{648B7290-0C49-4F81-9011-4754462A408C}"/>
    <dgm:cxn modelId="{4916F5BC-DA32-4E3F-A675-FC5551F56202}" srcId="{A93A460D-6533-474D-8F5E-705D34A1DEDB}" destId="{9BB3FE53-BC81-4722-950E-1F1DD0D4D5CD}" srcOrd="3" destOrd="0" parTransId="{84B03206-8D0F-4B3D-ACBB-C3777B506B9D}" sibTransId="{0AF0ED96-87CE-4723-AD46-6F8BD31F170B}"/>
    <dgm:cxn modelId="{612F73BD-9AA8-4BE7-8A26-180D0F8709C5}" srcId="{57E4DC8A-0269-4B0F-8D7C-B3EBE05B75BF}" destId="{60B09164-3635-4F57-BDFF-F431FDAAB3E9}" srcOrd="0" destOrd="0" parTransId="{833CA28A-3165-410C-BF45-14916C23568F}" sibTransId="{360FEAA3-D3E1-417D-A2A2-9AE39EF02038}"/>
    <dgm:cxn modelId="{9555CCCC-6EB4-470C-90DF-BBC2DF761082}" srcId="{60B09164-3635-4F57-BDFF-F431FDAAB3E9}" destId="{F35D9D63-8E20-44D2-953D-497D21E0098D}" srcOrd="4" destOrd="0" parTransId="{96F37D0A-6E44-4F64-8B4C-FB5B1C925F24}" sibTransId="{699708A2-A79E-4431-B404-FC2458C2855F}"/>
    <dgm:cxn modelId="{1F2812E7-BE8C-4D2B-B0D5-1BFEB5D66A7F}" srcId="{60B09164-3635-4F57-BDFF-F431FDAAB3E9}" destId="{94D4CB9E-A888-4693-AF5C-DBEF66776BCB}" srcOrd="5" destOrd="0" parTransId="{9359ED4E-9941-466A-BA4B-72127C5DA701}" sibTransId="{CFC64C60-ED2F-4616-89ED-54341B9028D4}"/>
    <dgm:cxn modelId="{565914F1-3D5B-4988-91D9-D60CF8C0AD43}" type="presOf" srcId="{F35D9D63-8E20-44D2-953D-497D21E0098D}" destId="{38C68B03-0334-457A-8587-2A4C6D020BB0}" srcOrd="0" destOrd="4" presId="urn:microsoft.com/office/officeart/2005/8/layout/vList2"/>
    <dgm:cxn modelId="{730E4AF2-87D9-48B1-A59A-25D2933B0480}" srcId="{A93A460D-6533-474D-8F5E-705D34A1DEDB}" destId="{CFAF123C-A2E2-46A3-AFAF-A178B34628BC}" srcOrd="2" destOrd="0" parTransId="{191487B1-53DC-4209-8B74-0906CFF4C983}" sibTransId="{AA7352CC-B08F-488D-928D-A201668F5FD1}"/>
    <dgm:cxn modelId="{32BDE6F5-C34F-4A25-BB97-89C2EF30BD26}" srcId="{A93A460D-6533-474D-8F5E-705D34A1DEDB}" destId="{DFED864B-A739-456A-8534-C6C8EB979D13}" srcOrd="0" destOrd="0" parTransId="{524F6555-8CED-4DF6-9F22-E7176FFBB8BB}" sibTransId="{C4695EBB-0B92-4FAB-967E-470CEED3C7BC}"/>
    <dgm:cxn modelId="{816B8283-8BCA-4654-B6DF-6EBA85A19EF8}" type="presParOf" srcId="{9003AC3B-56CD-448D-A2D6-CA9F9F7F936C}" destId="{CF2162E2-F605-4392-95A6-28E093478E07}" srcOrd="0" destOrd="0" presId="urn:microsoft.com/office/officeart/2005/8/layout/vList2"/>
    <dgm:cxn modelId="{74EF2FB6-4AD9-4102-833E-CEC4FFB5C6F9}" type="presParOf" srcId="{9003AC3B-56CD-448D-A2D6-CA9F9F7F936C}" destId="{38C68B03-0334-457A-8587-2A4C6D020BB0}" srcOrd="1" destOrd="0" presId="urn:microsoft.com/office/officeart/2005/8/layout/vList2"/>
    <dgm:cxn modelId="{BE883A29-F06D-49F8-A049-11B64CE93DB0}" type="presParOf" srcId="{9003AC3B-56CD-448D-A2D6-CA9F9F7F936C}" destId="{BB3BB3A9-0412-45E0-8CCF-67B6614085B9}" srcOrd="2" destOrd="0" presId="urn:microsoft.com/office/officeart/2005/8/layout/vList2"/>
    <dgm:cxn modelId="{9A00C68E-EAF1-4790-921A-2028A2673117}" type="presParOf" srcId="{9003AC3B-56CD-448D-A2D6-CA9F9F7F936C}" destId="{AFDF814C-2768-4921-BF54-9445D2077E68}" srcOrd="3" destOrd="0" presId="urn:microsoft.com/office/officeart/2005/8/layout/vList2"/>
  </dgm:cxnLst>
  <dgm:bg>
    <a:solidFill>
      <a:srgbClr val="C0000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7538"/>
          <a:ext cx="10972800" cy="86112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Classification of Numbers </a:t>
          </a:r>
        </a:p>
      </dsp:txBody>
      <dsp:txXfrm>
        <a:off x="42036" y="49574"/>
        <a:ext cx="10888728" cy="777048"/>
      </dsp:txXfrm>
    </dsp:sp>
    <dsp:sp modelId="{38C68B03-0334-457A-8587-2A4C6D020BB0}">
      <dsp:nvSpPr>
        <dsp:cNvPr id="0" name=""/>
        <dsp:cNvSpPr/>
      </dsp:nvSpPr>
      <dsp:spPr>
        <a:xfrm>
          <a:off x="0" y="868658"/>
          <a:ext cx="10972800" cy="1809180"/>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1" i="0" u="none" kern="1200" dirty="0">
              <a:solidFill>
                <a:schemeClr val="tx1"/>
              </a:solidFill>
            </a:rPr>
            <a:t>Detail classification of numbers</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Problem on types of Number(Integers, Natural, Even-Odd)</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Problem based on Prime Numbers</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Word Problem on Numbers</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Decimal to fraction Conversion</a:t>
          </a:r>
          <a:endParaRPr lang="en-US" sz="1600" b="1" kern="1200" dirty="0">
            <a:solidFill>
              <a:schemeClr val="tx1"/>
            </a:solidFill>
          </a:endParaRPr>
        </a:p>
        <a:p>
          <a:pPr marL="171450" lvl="1" indent="-171450" algn="l" defTabSz="711200">
            <a:lnSpc>
              <a:spcPct val="90000"/>
            </a:lnSpc>
            <a:spcBef>
              <a:spcPct val="0"/>
            </a:spcBef>
            <a:spcAft>
              <a:spcPct val="20000"/>
            </a:spcAft>
            <a:buChar char="•"/>
          </a:pPr>
          <a:endParaRPr lang="en-US" sz="1600" b="1" kern="1200" dirty="0">
            <a:solidFill>
              <a:schemeClr val="tx1"/>
            </a:solidFill>
          </a:endParaRPr>
        </a:p>
      </dsp:txBody>
      <dsp:txXfrm>
        <a:off x="0" y="868658"/>
        <a:ext cx="10972800" cy="1809180"/>
      </dsp:txXfrm>
    </dsp:sp>
    <dsp:sp modelId="{BB3BB3A9-0412-45E0-8CCF-67B6614085B9}">
      <dsp:nvSpPr>
        <dsp:cNvPr id="0" name=""/>
        <dsp:cNvSpPr/>
      </dsp:nvSpPr>
      <dsp:spPr>
        <a:xfrm>
          <a:off x="0" y="2677839"/>
          <a:ext cx="10972800" cy="86112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DIVISIBILITY Rules</a:t>
          </a:r>
        </a:p>
      </dsp:txBody>
      <dsp:txXfrm>
        <a:off x="42036" y="2719875"/>
        <a:ext cx="10888728" cy="777048"/>
      </dsp:txXfrm>
    </dsp:sp>
    <dsp:sp modelId="{AFDF814C-2768-4921-BF54-9445D2077E68}">
      <dsp:nvSpPr>
        <dsp:cNvPr id="0" name=""/>
        <dsp:cNvSpPr/>
      </dsp:nvSpPr>
      <dsp:spPr>
        <a:xfrm>
          <a:off x="0" y="3538959"/>
          <a:ext cx="10972800" cy="180918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Division algorithm</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Divisibility Rules</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Concept of factors of 1001 &amp; Practice from PPT</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 Problem on divisibility</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1" i="0" u="none" kern="1200" dirty="0">
              <a:solidFill>
                <a:schemeClr val="tx1"/>
              </a:solidFill>
            </a:rPr>
            <a:t>Data Sufficiency on related topic</a:t>
          </a:r>
          <a:endParaRPr lang="en-US" sz="1600" b="1" kern="1200" dirty="0">
            <a:solidFill>
              <a:schemeClr val="tx1"/>
            </a:solidFill>
          </a:endParaRPr>
        </a:p>
      </dsp:txBody>
      <dsp:txXfrm>
        <a:off x="0" y="3538959"/>
        <a:ext cx="10972800" cy="1809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Easy (Compulsory)</a:t>
            </a:r>
            <a:endParaRPr lang="en-US" dirty="0"/>
          </a:p>
          <a:p>
            <a:pPr marL="0" lvl="0" indent="0" algn="l" rtl="0">
              <a:spcBef>
                <a:spcPts val="0"/>
              </a:spcBef>
              <a:spcAft>
                <a:spcPts val="0"/>
              </a:spcAft>
              <a:buNone/>
            </a:pPr>
            <a:r>
              <a:rPr lang="en-US" dirty="0"/>
              <a:t>Answer - A</a:t>
            </a:r>
            <a:endParaRPr dirty="0"/>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225177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Moderate (Compulsory)</a:t>
            </a:r>
          </a:p>
          <a:p>
            <a:pPr marL="0" lvl="0" indent="0" algn="l" rtl="0">
              <a:spcBef>
                <a:spcPts val="0"/>
              </a:spcBef>
              <a:spcAft>
                <a:spcPts val="0"/>
              </a:spcAft>
              <a:buNone/>
            </a:pPr>
            <a:r>
              <a:rPr lang="en-US" dirty="0"/>
              <a:t>11. (</a:t>
            </a:r>
            <a:r>
              <a:rPr lang="en-US" dirty="0" err="1"/>
              <a:t>i</a:t>
            </a:r>
            <a:r>
              <a:rPr lang="en-US" dirty="0"/>
              <a:t>) Answer-D</a:t>
            </a:r>
          </a:p>
          <a:p>
            <a:pPr marL="0" lvl="0" indent="0" algn="l" rtl="0">
              <a:spcBef>
                <a:spcPts val="0"/>
              </a:spcBef>
              <a:spcAft>
                <a:spcPts val="0"/>
              </a:spcAft>
              <a:buNone/>
            </a:pPr>
            <a:r>
              <a:rPr lang="en-US" dirty="0"/>
              <a:t>11.</a:t>
            </a:r>
            <a:r>
              <a:rPr lang="en-US" baseline="0" dirty="0"/>
              <a:t> (ii) Answer- B</a:t>
            </a:r>
            <a:endParaRPr dirty="0"/>
          </a:p>
        </p:txBody>
      </p:sp>
      <p:sp>
        <p:nvSpPr>
          <p:cNvPr id="175" name="Google Shape;17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322278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 A</a:t>
            </a:r>
            <a:endParaRPr dirty="0"/>
          </a:p>
        </p:txBody>
      </p:sp>
      <p:sp>
        <p:nvSpPr>
          <p:cNvPr id="203" name="Google Shape;20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202317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Moderate</a:t>
            </a:r>
            <a:r>
              <a:rPr lang="en-US" baseline="0" dirty="0"/>
              <a:t> (Compulsory)</a:t>
            </a:r>
            <a:endParaRPr lang="en-US" dirty="0"/>
          </a:p>
          <a:p>
            <a:pPr marL="0" lvl="0" indent="0" algn="l" rtl="0">
              <a:spcBef>
                <a:spcPts val="0"/>
              </a:spcBef>
              <a:spcAft>
                <a:spcPts val="0"/>
              </a:spcAft>
              <a:buNone/>
            </a:pPr>
            <a:r>
              <a:rPr lang="en-US" dirty="0"/>
              <a:t>Answer-B</a:t>
            </a:r>
            <a:endParaRPr/>
          </a:p>
        </p:txBody>
      </p:sp>
      <p:sp>
        <p:nvSpPr>
          <p:cNvPr id="182" name="Google Shape;18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2138891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Easy</a:t>
            </a:r>
            <a:r>
              <a:rPr lang="en-US" baseline="0" dirty="0"/>
              <a:t> (Compulsory)</a:t>
            </a:r>
            <a:endParaRPr lang="en-US" dirty="0"/>
          </a:p>
          <a:p>
            <a:pPr marL="0" lvl="0" indent="0" algn="l" rtl="0">
              <a:spcBef>
                <a:spcPts val="0"/>
              </a:spcBef>
              <a:spcAft>
                <a:spcPts val="0"/>
              </a:spcAft>
              <a:buNone/>
            </a:pPr>
            <a:r>
              <a:rPr lang="en-US" dirty="0"/>
              <a:t>Answer - C</a:t>
            </a: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24406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Easy</a:t>
            </a:r>
            <a:endParaRPr lang="en-US" dirty="0"/>
          </a:p>
          <a:p>
            <a:pPr marL="0" lvl="0" indent="0" algn="l" rtl="0">
              <a:spcBef>
                <a:spcPts val="0"/>
              </a:spcBef>
              <a:spcAft>
                <a:spcPts val="0"/>
              </a:spcAft>
              <a:buNone/>
            </a:pPr>
            <a:r>
              <a:rPr lang="en-US" dirty="0"/>
              <a:t>Answer-D</a:t>
            </a:r>
            <a:endParaRPr dirty="0"/>
          </a:p>
        </p:txBody>
      </p:sp>
      <p:sp>
        <p:nvSpPr>
          <p:cNvPr id="217" name="Google Shape;21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extLst>
      <p:ext uri="{BB962C8B-B14F-4D97-AF65-F5344CB8AC3E}">
        <p14:creationId xmlns:p14="http://schemas.microsoft.com/office/powerpoint/2010/main" val="276802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D</a:t>
            </a:r>
            <a:endParaRPr dirty="0"/>
          </a:p>
        </p:txBody>
      </p:sp>
      <p:sp>
        <p:nvSpPr>
          <p:cNvPr id="196" name="Google Shape;19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extLst>
      <p:ext uri="{BB962C8B-B14F-4D97-AF65-F5344CB8AC3E}">
        <p14:creationId xmlns:p14="http://schemas.microsoft.com/office/powerpoint/2010/main" val="748836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Moderate(Compulsory)</a:t>
            </a:r>
            <a:endParaRPr lang="en-US" dirty="0"/>
          </a:p>
          <a:p>
            <a:pPr marL="0" lvl="0" indent="0" algn="l" rtl="0">
              <a:spcBef>
                <a:spcPts val="0"/>
              </a:spcBef>
              <a:spcAft>
                <a:spcPts val="0"/>
              </a:spcAft>
              <a:buNone/>
            </a:pPr>
            <a:r>
              <a:rPr lang="en-US" dirty="0"/>
              <a:t>Answer - C</a:t>
            </a:r>
            <a:endParaRPr/>
          </a:p>
        </p:txBody>
      </p:sp>
      <p:sp>
        <p:nvSpPr>
          <p:cNvPr id="224" name="Google Shape;22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303919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 D</a:t>
            </a:r>
            <a:endParaRPr dirty="0"/>
          </a:p>
        </p:txBody>
      </p:sp>
      <p:sp>
        <p:nvSpPr>
          <p:cNvPr id="189" name="Google Shape;1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3974295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Moderate (Compulsory) </a:t>
            </a:r>
            <a:endParaRPr lang="en-US" dirty="0"/>
          </a:p>
          <a:p>
            <a:pPr marL="0" lvl="0" indent="0" algn="l" rtl="0">
              <a:spcBef>
                <a:spcPts val="0"/>
              </a:spcBef>
              <a:spcAft>
                <a:spcPts val="0"/>
              </a:spcAft>
              <a:buNone/>
            </a:pPr>
            <a:r>
              <a:rPr lang="en-US" dirty="0"/>
              <a:t>Answer - E</a:t>
            </a:r>
            <a:endParaRPr/>
          </a:p>
        </p:txBody>
      </p:sp>
      <p:sp>
        <p:nvSpPr>
          <p:cNvPr id="238" name="Google Shape;23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71713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hard(compulsory)</a:t>
            </a:r>
            <a:endParaRPr lang="en-US" dirty="0"/>
          </a:p>
          <a:p>
            <a:pPr marL="0" lvl="0" indent="0" algn="l" rtl="0">
              <a:spcBef>
                <a:spcPts val="0"/>
              </a:spcBef>
              <a:spcAft>
                <a:spcPts val="0"/>
              </a:spcAft>
              <a:buNone/>
            </a:pPr>
            <a:r>
              <a:rPr lang="en-US" dirty="0"/>
              <a:t>Answer - D</a:t>
            </a:r>
            <a:endParaRPr/>
          </a:p>
        </p:txBody>
      </p:sp>
      <p:sp>
        <p:nvSpPr>
          <p:cNvPr id="245" name="Google Shape;24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373966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 C</a:t>
            </a:r>
            <a:endParaRPr/>
          </a:p>
        </p:txBody>
      </p:sp>
      <p:sp>
        <p:nvSpPr>
          <p:cNvPr id="147" name="Google Shape;14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227156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a:t>:</a:t>
            </a:r>
            <a:r>
              <a:rPr lang="en-US" baseline="0"/>
              <a:t> Moderate(compulsory</a:t>
            </a:r>
            <a:r>
              <a:rPr lang="en-US" baseline="0" dirty="0"/>
              <a:t>)</a:t>
            </a:r>
            <a:endParaRPr lang="en-US" dirty="0"/>
          </a:p>
          <a:p>
            <a:pPr marL="0" lvl="0" indent="0" algn="l" rtl="0">
              <a:spcBef>
                <a:spcPts val="0"/>
              </a:spcBef>
              <a:spcAft>
                <a:spcPts val="0"/>
              </a:spcAft>
              <a:buNone/>
            </a:pPr>
            <a:r>
              <a:rPr lang="en-US" dirty="0"/>
              <a:t>Answer - D</a:t>
            </a:r>
            <a:endParaRPr/>
          </a:p>
        </p:txBody>
      </p:sp>
      <p:sp>
        <p:nvSpPr>
          <p:cNvPr id="245" name="Google Shape;24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2641876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acea2aca9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acea2aca9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bacea2aca9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34</a:t>
            </a:fld>
            <a:endParaRPr/>
          </a:p>
        </p:txBody>
      </p:sp>
    </p:spTree>
    <p:extLst>
      <p:ext uri="{BB962C8B-B14F-4D97-AF65-F5344CB8AC3E}">
        <p14:creationId xmlns:p14="http://schemas.microsoft.com/office/powerpoint/2010/main" val="266124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acea2aca9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acea2aca9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Difficulty</a:t>
            </a:r>
            <a:r>
              <a:rPr lang="en-US" baseline="0" dirty="0"/>
              <a:t> level: Easy(Compulsory)</a:t>
            </a:r>
          </a:p>
          <a:p>
            <a:pPr marL="0" lvl="0" indent="0" algn="l" rtl="0">
              <a:spcBef>
                <a:spcPts val="0"/>
              </a:spcBef>
              <a:spcAft>
                <a:spcPts val="0"/>
              </a:spcAft>
              <a:buNone/>
            </a:pPr>
            <a:r>
              <a:rPr lang="en-US" baseline="0" dirty="0"/>
              <a:t>Option: B</a:t>
            </a:r>
            <a:endParaRPr dirty="0"/>
          </a:p>
        </p:txBody>
      </p:sp>
      <p:sp>
        <p:nvSpPr>
          <p:cNvPr id="312" name="Google Shape;312;gbacea2aca9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35</a:t>
            </a:fld>
            <a:endParaRPr/>
          </a:p>
        </p:txBody>
      </p:sp>
    </p:spTree>
    <p:extLst>
      <p:ext uri="{BB962C8B-B14F-4D97-AF65-F5344CB8AC3E}">
        <p14:creationId xmlns:p14="http://schemas.microsoft.com/office/powerpoint/2010/main" val="26062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a:t>
            </a:r>
            <a:r>
              <a:rPr lang="en-US" baseline="0" dirty="0"/>
              <a:t> Easy (Compulsory)</a:t>
            </a:r>
            <a:endParaRPr lang="en-US" dirty="0"/>
          </a:p>
          <a:p>
            <a:pPr marL="0" lvl="0" indent="0" algn="l" rtl="0">
              <a:spcBef>
                <a:spcPts val="0"/>
              </a:spcBef>
              <a:spcAft>
                <a:spcPts val="0"/>
              </a:spcAft>
              <a:buNone/>
            </a:pPr>
            <a:r>
              <a:rPr lang="en-US" dirty="0"/>
              <a:t>Answer -D</a:t>
            </a:r>
            <a:endParaRPr dirty="0"/>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305136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 B</a:t>
            </a: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132485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Moderate</a:t>
            </a:r>
            <a:r>
              <a:rPr lang="en-US" baseline="0" dirty="0"/>
              <a:t> (Compulsory)</a:t>
            </a:r>
            <a:endParaRPr lang="en-US" dirty="0"/>
          </a:p>
          <a:p>
            <a:pPr marL="0" lvl="0" indent="0" algn="l" rtl="0">
              <a:spcBef>
                <a:spcPts val="0"/>
              </a:spcBef>
              <a:spcAft>
                <a:spcPts val="0"/>
              </a:spcAft>
              <a:buNone/>
            </a:pPr>
            <a:r>
              <a:rPr lang="en-US" dirty="0"/>
              <a:t>Answer - B</a:t>
            </a:r>
            <a:endParaRPr dirty="0"/>
          </a:p>
        </p:txBody>
      </p:sp>
      <p:sp>
        <p:nvSpPr>
          <p:cNvPr id="112" name="Google Shape;1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66686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aseline="0" dirty="0"/>
              <a:t>Answer- </a:t>
            </a:r>
            <a:r>
              <a:rPr lang="en-US" dirty="0"/>
              <a:t>B</a:t>
            </a:r>
            <a:endParaRPr/>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86942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Easy (Compulsory)</a:t>
            </a:r>
          </a:p>
          <a:p>
            <a:pPr marL="0" lvl="0" indent="0" algn="l" rtl="0">
              <a:spcBef>
                <a:spcPts val="0"/>
              </a:spcBef>
              <a:spcAft>
                <a:spcPts val="0"/>
              </a:spcAft>
              <a:buNone/>
            </a:pPr>
            <a:r>
              <a:rPr lang="en-US" dirty="0"/>
              <a:t>Answer -A</a:t>
            </a: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138605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Difficulty Level: Moderate</a:t>
            </a:r>
            <a:r>
              <a:rPr lang="en-US" baseline="0" dirty="0"/>
              <a:t> (Compulsory)</a:t>
            </a:r>
          </a:p>
          <a:p>
            <a:pPr marL="0" lvl="0" indent="0" algn="l" rtl="0">
              <a:spcBef>
                <a:spcPts val="0"/>
              </a:spcBef>
              <a:spcAft>
                <a:spcPts val="0"/>
              </a:spcAft>
              <a:buNone/>
            </a:pPr>
            <a:r>
              <a:rPr lang="en-US" baseline="0" dirty="0"/>
              <a:t>Answer - </a:t>
            </a:r>
            <a:r>
              <a:rPr lang="en-US" dirty="0"/>
              <a:t>A</a:t>
            </a:r>
            <a:endParaRPr/>
          </a:p>
        </p:txBody>
      </p:sp>
      <p:sp>
        <p:nvSpPr>
          <p:cNvPr id="168" name="Google Shape;16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355517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Answer - C</a:t>
            </a:r>
            <a:endParaRPr/>
          </a:p>
        </p:txBody>
      </p:sp>
      <p:sp>
        <p:nvSpPr>
          <p:cNvPr id="140" name="Google Shape;14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363634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3"/>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6"/>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2"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3"/>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2"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1"/>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
        <p:nvSpPr>
          <p:cNvPr id="5" name="Rectangle 4"/>
          <p:cNvSpPr/>
          <p:nvPr userDrawn="1"/>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Input-Output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8"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1" y="273053"/>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8" y="2438403"/>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6"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6"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6"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3"/>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8/12/2021</a:t>
            </a:fld>
            <a:endParaRPr lang="en-US"/>
          </a:p>
        </p:txBody>
      </p:sp>
      <p:sp>
        <p:nvSpPr>
          <p:cNvPr id="5" name="Footer Placeholder 4"/>
          <p:cNvSpPr>
            <a:spLocks noGrp="1"/>
          </p:cNvSpPr>
          <p:nvPr>
            <p:ph type="ftr" sz="quarter" idx="3"/>
          </p:nvPr>
        </p:nvSpPr>
        <p:spPr>
          <a:xfrm>
            <a:off x="878887" y="6356353"/>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9" y="6356353"/>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5"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7"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6380" y="1498696"/>
            <a:ext cx="11229475" cy="2395044"/>
          </a:xfrm>
        </p:spPr>
        <p:txBody>
          <a:bodyPr anchor="t">
            <a:normAutofit fontScale="90000"/>
          </a:bodyPr>
          <a:lstStyle/>
          <a:p>
            <a:r>
              <a:rPr lang="en-US" sz="7200" b="1" dirty="0">
                <a:solidFill>
                  <a:schemeClr val="accent1">
                    <a:lumMod val="75000"/>
                  </a:schemeClr>
                </a:solidFill>
              </a:rPr>
              <a:t>Classification of Numbers</a:t>
            </a:r>
            <a:br>
              <a:rPr lang="en-US" sz="7200" b="1" dirty="0">
                <a:solidFill>
                  <a:schemeClr val="accent1">
                    <a:lumMod val="75000"/>
                  </a:schemeClr>
                </a:solidFill>
              </a:rPr>
            </a:br>
            <a:br>
              <a:rPr lang="en-US" sz="7200" b="1" dirty="0">
                <a:solidFill>
                  <a:schemeClr val="accent1">
                    <a:lumMod val="75000"/>
                  </a:schemeClr>
                </a:solidFill>
              </a:rPr>
            </a:br>
            <a:r>
              <a:rPr lang="en-US" sz="7200" b="1" dirty="0">
                <a:solidFill>
                  <a:schemeClr val="accent1">
                    <a:lumMod val="75000"/>
                  </a:schemeClr>
                </a:solidFill>
              </a:rPr>
              <a:t>DIVISIBILITY Rules</a:t>
            </a:r>
            <a:br>
              <a:rPr lang="en-US" sz="7200" b="1" dirty="0">
                <a:solidFill>
                  <a:schemeClr val="accent1">
                    <a:lumMod val="75000"/>
                  </a:schemeClr>
                </a:solidFill>
              </a:rPr>
            </a:br>
            <a:r>
              <a:rPr lang="en-US" sz="7200" b="1" dirty="0">
                <a:solidFill>
                  <a:schemeClr val="accent1">
                    <a:lumMod val="75000"/>
                  </a:schemeClr>
                </a:solidFill>
              </a:rPr>
              <a:t>&amp;</a:t>
            </a:r>
            <a:br>
              <a:rPr lang="en-US" sz="7200" b="1" dirty="0">
                <a:solidFill>
                  <a:schemeClr val="accent1">
                    <a:lumMod val="75000"/>
                  </a:schemeClr>
                </a:solidFill>
              </a:rPr>
            </a:br>
            <a:r>
              <a:rPr lang="en-US" sz="7200" b="1" dirty="0">
                <a:solidFill>
                  <a:schemeClr val="accent1">
                    <a:lumMod val="75000"/>
                  </a:schemeClr>
                </a:solidFill>
              </a:rPr>
              <a:t>BODMAS</a:t>
            </a:r>
            <a:br>
              <a:rPr lang="en-US" sz="7200" b="1" dirty="0">
                <a:solidFill>
                  <a:schemeClr val="accent3"/>
                </a:solidFill>
              </a:rPr>
            </a:br>
            <a:br>
              <a:rPr lang="en-US" sz="7200" b="1" dirty="0">
                <a:solidFill>
                  <a:srgbClr val="C00000"/>
                </a:solidFill>
              </a:rPr>
            </a:br>
            <a:br>
              <a:rPr lang="en-US" sz="7200" b="1" dirty="0">
                <a:solidFill>
                  <a:srgbClr val="C00000"/>
                </a:solidFill>
              </a:rPr>
            </a:br>
            <a:endParaRPr lang="en-US" sz="6700" b="1" dirty="0">
              <a:solidFill>
                <a:srgbClr val="C00000"/>
              </a:solidFill>
              <a:effectLst/>
              <a:cs typeface="Times New Roman" pitchFamily="18" charset="0"/>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Classification of  Numbers </a:t>
            </a:r>
            <a:endParaRPr sz="3600">
              <a:solidFill>
                <a:srgbClr val="C00000"/>
              </a:solidFill>
              <a:latin typeface="Times New Roman"/>
              <a:ea typeface="Times New Roman"/>
              <a:cs typeface="Times New Roman"/>
              <a:sym typeface="Times New Roman"/>
            </a:endParaRPr>
          </a:p>
        </p:txBody>
      </p:sp>
      <p:sp>
        <p:nvSpPr>
          <p:cNvPr id="122" name="Google Shape;122;p5"/>
          <p:cNvSpPr txBox="1">
            <a:spLocks noGrp="1"/>
          </p:cNvSpPr>
          <p:nvPr>
            <p:ph type="body" idx="1"/>
          </p:nvPr>
        </p:nvSpPr>
        <p:spPr>
          <a:xfrm>
            <a:off x="15240" y="842011"/>
            <a:ext cx="11049000" cy="4811714"/>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Q6. </a:t>
            </a:r>
            <a:r>
              <a:rPr lang="en-US" sz="2800" dirty="0">
                <a:solidFill>
                  <a:srgbClr val="000000"/>
                </a:solidFill>
                <a:latin typeface="Times New Roman"/>
                <a:ea typeface="Times New Roman"/>
                <a:cs typeface="Times New Roman"/>
                <a:sym typeface="Times New Roman"/>
              </a:rPr>
              <a:t>a , b, c and d are prime numbers such that a&lt;b&lt;c&lt;d&lt;16. In how, many cases (</a:t>
            </a:r>
            <a:r>
              <a:rPr lang="en-US" sz="2800" dirty="0" err="1">
                <a:solidFill>
                  <a:srgbClr val="000000"/>
                </a:solidFill>
                <a:latin typeface="Times New Roman"/>
                <a:ea typeface="Times New Roman"/>
                <a:cs typeface="Times New Roman"/>
                <a:sym typeface="Times New Roman"/>
              </a:rPr>
              <a:t>a+b+c</a:t>
            </a:r>
            <a:r>
              <a:rPr lang="en-US" sz="2800" dirty="0">
                <a:solidFill>
                  <a:srgbClr val="000000"/>
                </a:solidFill>
                <a:latin typeface="Times New Roman"/>
                <a:ea typeface="Times New Roman"/>
                <a:cs typeface="Times New Roman"/>
                <a:sym typeface="Times New Roman"/>
              </a:rPr>
              <a:t>) also be a prime number?</a:t>
            </a:r>
          </a:p>
          <a:p>
            <a:pPr marL="457200" lvl="0" indent="-457200" algn="l" rtl="0">
              <a:spcBef>
                <a:spcPts val="0"/>
              </a:spcBef>
              <a:spcAft>
                <a:spcPts val="0"/>
              </a:spcAft>
              <a:buClr>
                <a:schemeClr val="dk1"/>
              </a:buClr>
              <a:buSzPts val="2800"/>
              <a:buNone/>
            </a:pPr>
            <a:endParaRPr dirty="0"/>
          </a:p>
          <a:p>
            <a:pPr marL="457200" lvl="0" indent="-457200" algn="l" rtl="0">
              <a:spcBef>
                <a:spcPts val="560"/>
              </a:spcBef>
              <a:spcAft>
                <a:spcPts val="0"/>
              </a:spcAft>
              <a:buClr>
                <a:srgbClr val="000000"/>
              </a:buClr>
              <a:buSzPts val="2800"/>
              <a:buNone/>
            </a:pPr>
            <a:r>
              <a:rPr lang="en-US" sz="2800" dirty="0">
                <a:solidFill>
                  <a:srgbClr val="000000"/>
                </a:solidFill>
                <a:latin typeface="Times New Roman"/>
                <a:ea typeface="Times New Roman"/>
                <a:cs typeface="Times New Roman"/>
                <a:sym typeface="Times New Roman"/>
              </a:rPr>
              <a:t>	a)1 		b) 2			c) 3			d) 4</a:t>
            </a:r>
            <a:endParaRPr dirty="0"/>
          </a:p>
          <a:p>
            <a:pPr marL="342900" lvl="0" indent="-3429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08CA4B9-B1D7-42B7-AECE-4458D262E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81944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Classification</a:t>
            </a:r>
            <a:r>
              <a:rPr lang="en-US" sz="3200" b="1" dirty="0">
                <a:solidFill>
                  <a:srgbClr val="C00000"/>
                </a:solidFill>
                <a:latin typeface="Times New Roman"/>
                <a:ea typeface="Times New Roman"/>
                <a:cs typeface="Times New Roman"/>
                <a:sym typeface="Times New Roman"/>
              </a:rPr>
              <a:t> of  Numbers </a:t>
            </a:r>
            <a:endParaRPr sz="3200">
              <a:solidFill>
                <a:srgbClr val="C00000"/>
              </a:solidFill>
              <a:latin typeface="Times New Roman"/>
              <a:ea typeface="Times New Roman"/>
              <a:cs typeface="Times New Roman"/>
              <a:sym typeface="Times New Roman"/>
            </a:endParaRPr>
          </a:p>
        </p:txBody>
      </p:sp>
      <p:sp>
        <p:nvSpPr>
          <p:cNvPr id="108" name="Google Shape;108;p3"/>
          <p:cNvSpPr txBox="1">
            <a:spLocks noGrp="1"/>
          </p:cNvSpPr>
          <p:nvPr>
            <p:ph type="body" idx="1"/>
          </p:nvPr>
        </p:nvSpPr>
        <p:spPr>
          <a:xfrm>
            <a:off x="0" y="82677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Q7. The product of a number and thrice of its multiplicative inverse is:</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3			B) 0		     C) -1 		    D) Infinity</a:t>
            </a:r>
            <a:endParaRPr dirty="0"/>
          </a:p>
          <a:p>
            <a:pPr marL="342900" lvl="0" indent="-3429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D80712A-31F2-4427-BCCA-3C4B5E709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26597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2"/>
          <p:cNvSpPr txBox="1">
            <a:spLocks noGrp="1"/>
          </p:cNvSpPr>
          <p:nvPr>
            <p:ph type="body" idx="1"/>
          </p:nvPr>
        </p:nvSpPr>
        <p:spPr>
          <a:xfrm>
            <a:off x="0" y="84201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Q8. The difference of two numbers is 14 and (1/5)</a:t>
            </a:r>
            <a:r>
              <a:rPr lang="en-US" sz="2800" dirty="0" err="1">
                <a:solidFill>
                  <a:schemeClr val="dk1"/>
                </a:solidFill>
                <a:latin typeface="Times New Roman"/>
                <a:ea typeface="Times New Roman"/>
                <a:cs typeface="Times New Roman"/>
                <a:sym typeface="Times New Roman"/>
              </a:rPr>
              <a:t>th</a:t>
            </a:r>
            <a:r>
              <a:rPr lang="en-US" sz="2800" dirty="0">
                <a:solidFill>
                  <a:schemeClr val="dk1"/>
                </a:solidFill>
                <a:latin typeface="Times New Roman"/>
                <a:ea typeface="Times New Roman"/>
                <a:cs typeface="Times New Roman"/>
                <a:sym typeface="Times New Roman"/>
              </a:rPr>
              <a:t> of their sum is 8. The larger number is:</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27        		B)13          		C)18      		D)19</a:t>
            </a: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F422887D-B132-410C-AA17-10098C75C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114438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8"/>
          <p:cNvSpPr txBox="1">
            <a:spLocks noGrp="1"/>
          </p:cNvSpPr>
          <p:nvPr>
            <p:ph type="body" idx="1"/>
          </p:nvPr>
        </p:nvSpPr>
        <p:spPr>
          <a:xfrm>
            <a:off x="0" y="84201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Q9. There are two numbers such that the sum of twice the first number and thrice the second number is 120 and sum of thrice the first number and twice the second number is 100. Which is the smaller number ?</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32       		B) 24        		C) 12      		D) 38</a:t>
            </a:r>
            <a:endParaRPr dirty="0"/>
          </a:p>
          <a:p>
            <a:pPr marL="342900" lvl="0" indent="-3429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B5AA53B4-1DCA-4DF3-8341-83E59A6A7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65609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13"/>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Q10. what is the simplified fraction value of </a:t>
            </a:r>
          </a:p>
          <a:p>
            <a:pPr marL="342900" lvl="0" indent="-342900" algn="l" rtl="0">
              <a:spcBef>
                <a:spcPts val="0"/>
              </a:spcBef>
              <a:spcAft>
                <a:spcPts val="0"/>
              </a:spcAft>
              <a:buClr>
                <a:schemeClr val="dk1"/>
              </a:buClr>
              <a:buSzPts val="2800"/>
              <a:buNone/>
            </a:pPr>
            <a:endParaRPr lang="en-US" sz="2800" dirty="0">
              <a:solidFill>
                <a:schemeClr val="dk1"/>
              </a:solidFill>
              <a:latin typeface="Times New Roman"/>
              <a:cs typeface="Times New Roman"/>
              <a:sym typeface="Times New Roman"/>
            </a:endParaRPr>
          </a:p>
          <a:p>
            <a:pPr marL="571500" lvl="0" indent="-571500" algn="l" rtl="0">
              <a:spcBef>
                <a:spcPts val="0"/>
              </a:spcBef>
              <a:spcAft>
                <a:spcPts val="0"/>
              </a:spcAft>
              <a:buClr>
                <a:schemeClr val="dk1"/>
              </a:buClr>
              <a:buSzPts val="2800"/>
              <a:buAutoNum type="romanLcParenBoth"/>
            </a:pPr>
            <a:r>
              <a:rPr lang="en-US" sz="2800" dirty="0">
                <a:solidFill>
                  <a:schemeClr val="dk1"/>
                </a:solidFill>
                <a:latin typeface="Times New Roman"/>
                <a:cs typeface="Times New Roman"/>
                <a:sym typeface="Times New Roman"/>
              </a:rPr>
              <a:t>0.045</a:t>
            </a:r>
          </a:p>
          <a:p>
            <a:pPr marL="0" lvl="0" indent="0" algn="l" rtl="0">
              <a:spcBef>
                <a:spcPts val="0"/>
              </a:spcBef>
              <a:spcAft>
                <a:spcPts val="0"/>
              </a:spcAft>
              <a:buClr>
                <a:schemeClr val="dk1"/>
              </a:buClr>
              <a:buSzPts val="2800"/>
              <a:buNone/>
            </a:pPr>
            <a:endParaRPr lang="en-US" sz="2800" dirty="0">
              <a:solidFill>
                <a:schemeClr val="dk1"/>
              </a:solidFill>
              <a:latin typeface="Times New Roman"/>
              <a:cs typeface="Times New Roman"/>
              <a:sym typeface="Times New Roman"/>
            </a:endParaRPr>
          </a:p>
          <a:p>
            <a:pPr marL="514350" lvl="0" indent="-514350" algn="l" rtl="0">
              <a:spcBef>
                <a:spcPts val="0"/>
              </a:spcBef>
              <a:spcAft>
                <a:spcPts val="0"/>
              </a:spcAft>
              <a:buClr>
                <a:schemeClr val="dk1"/>
              </a:buClr>
              <a:buSzPts val="2800"/>
              <a:buAutoNum type="alphaUcParenR"/>
            </a:pPr>
            <a:r>
              <a:rPr lang="en-US" dirty="0">
                <a:solidFill>
                  <a:schemeClr val="dk1"/>
                </a:solidFill>
                <a:latin typeface="Times New Roman"/>
                <a:cs typeface="Times New Roman"/>
                <a:sym typeface="Times New Roman"/>
              </a:rPr>
              <a:t>45/99		B) 9/11			C) 5/11			D) None of these</a:t>
            </a:r>
          </a:p>
          <a:p>
            <a:pPr marL="514350" lvl="0" indent="-514350" algn="l" rtl="0">
              <a:spcBef>
                <a:spcPts val="0"/>
              </a:spcBef>
              <a:spcAft>
                <a:spcPts val="0"/>
              </a:spcAft>
              <a:buClr>
                <a:schemeClr val="dk1"/>
              </a:buClr>
              <a:buSzPts val="2800"/>
              <a:buAutoNum type="romanLcParenBoth"/>
            </a:pPr>
            <a:endParaRPr lang="en-US" sz="2800" dirty="0">
              <a:solidFill>
                <a:schemeClr val="dk1"/>
              </a:solidFill>
              <a:latin typeface="Times New Roman"/>
              <a:cs typeface="Times New Roman"/>
              <a:sym typeface="Times New Roman"/>
            </a:endParaRPr>
          </a:p>
          <a:p>
            <a:pPr marL="514350" lvl="0" indent="-514350" algn="l" rtl="0">
              <a:spcBef>
                <a:spcPts val="0"/>
              </a:spcBef>
              <a:spcAft>
                <a:spcPts val="0"/>
              </a:spcAft>
              <a:buClr>
                <a:schemeClr val="dk1"/>
              </a:buClr>
              <a:buSzPts val="2800"/>
              <a:buNone/>
            </a:pPr>
            <a:r>
              <a:rPr lang="en-US" sz="2800" dirty="0">
                <a:solidFill>
                  <a:schemeClr val="dk1"/>
                </a:solidFill>
                <a:latin typeface="Times New Roman"/>
                <a:cs typeface="Times New Roman"/>
                <a:sym typeface="Times New Roman"/>
              </a:rPr>
              <a:t>(ii) 0.012</a:t>
            </a:r>
          </a:p>
          <a:p>
            <a:pPr marL="514350" lvl="0" indent="-514350" algn="l" rtl="0">
              <a:spcBef>
                <a:spcPts val="0"/>
              </a:spcBef>
              <a:spcAft>
                <a:spcPts val="0"/>
              </a:spcAft>
              <a:buClr>
                <a:schemeClr val="dk1"/>
              </a:buClr>
              <a:buSzPts val="2800"/>
              <a:buNone/>
            </a:pPr>
            <a:endParaRPr dirty="0"/>
          </a:p>
          <a:p>
            <a:pPr marL="342900" lvl="0" indent="-342900" algn="l" rtl="0">
              <a:spcBef>
                <a:spcPts val="560"/>
              </a:spcBef>
              <a:spcAft>
                <a:spcPts val="0"/>
              </a:spcAft>
              <a:buClr>
                <a:srgbClr val="7F7F7F"/>
              </a:buClr>
              <a:buSzPts val="2800"/>
              <a:buNone/>
            </a:pPr>
            <a:r>
              <a:rPr lang="en-US" dirty="0">
                <a:solidFill>
                  <a:schemeClr val="dk1"/>
                </a:solidFill>
                <a:latin typeface="Times New Roman"/>
                <a:ea typeface="Times New Roman"/>
                <a:cs typeface="Times New Roman"/>
                <a:sym typeface="Times New Roman"/>
              </a:rPr>
              <a:t>A) 121/99		B) 11/900		C)121/990		D) 11/90</a:t>
            </a:r>
            <a:endParaRPr dirty="0">
              <a:solidFill>
                <a:schemeClr val="dk1"/>
              </a:solidFill>
              <a:latin typeface="Times New Roman"/>
              <a:ea typeface="Times New Roman"/>
              <a:cs typeface="Times New Roman"/>
              <a:sym typeface="Times New Roman"/>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endParaRPr>
          </a:p>
        </p:txBody>
      </p:sp>
      <p:cxnSp>
        <p:nvCxnSpPr>
          <p:cNvPr id="6" name="Straight Connector 5"/>
          <p:cNvCxnSpPr/>
          <p:nvPr/>
        </p:nvCxnSpPr>
        <p:spPr>
          <a:xfrm>
            <a:off x="1162052" y="1793964"/>
            <a:ext cx="26125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00672" y="3389086"/>
            <a:ext cx="184013"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5D786F7-86BF-4C2A-84D2-5D3C296A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76380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0050"/>
            <a:ext cx="10972800" cy="876300"/>
          </a:xfrm>
        </p:spPr>
        <p:txBody>
          <a:bodyPr/>
          <a:lstStyle/>
          <a:p>
            <a:r>
              <a:rPr lang="en-US" dirty="0">
                <a:solidFill>
                  <a:srgbClr val="C00000"/>
                </a:solidFill>
              </a:rPr>
              <a:t>Division Algorithms</a:t>
            </a:r>
          </a:p>
        </p:txBody>
      </p:sp>
      <p:sp>
        <p:nvSpPr>
          <p:cNvPr id="4" name="TextBox 3"/>
          <p:cNvSpPr txBox="1"/>
          <p:nvPr/>
        </p:nvSpPr>
        <p:spPr>
          <a:xfrm>
            <a:off x="971550" y="1524000"/>
            <a:ext cx="10191751" cy="6124754"/>
          </a:xfrm>
          <a:prstGeom prst="rect">
            <a:avLst/>
          </a:prstGeom>
          <a:noFill/>
        </p:spPr>
        <p:txBody>
          <a:bodyPr wrap="square" rtlCol="0">
            <a:spAutoFit/>
          </a:bodyPr>
          <a:lstStyle/>
          <a:p>
            <a:r>
              <a:rPr lang="en-US" sz="2800" dirty="0"/>
              <a:t>1) If a and b are integers   ; b&gt;0 </a:t>
            </a:r>
          </a:p>
          <a:p>
            <a:r>
              <a:rPr lang="en-US" sz="2800" dirty="0"/>
              <a:t>then there exist unique integer q and r satisfying</a:t>
            </a:r>
          </a:p>
          <a:p>
            <a:pPr algn="ctr"/>
            <a:r>
              <a:rPr lang="en-US" sz="2800" b="1" dirty="0"/>
              <a:t>a=</a:t>
            </a:r>
            <a:r>
              <a:rPr lang="en-US" sz="2800" b="1" dirty="0" err="1"/>
              <a:t>qb+r</a:t>
            </a:r>
            <a:r>
              <a:rPr lang="en-US" sz="2800" b="1" dirty="0"/>
              <a:t>;  0≤ r ≤ b</a:t>
            </a:r>
          </a:p>
          <a:p>
            <a:endParaRPr lang="en-US" sz="2800" dirty="0"/>
          </a:p>
          <a:p>
            <a:r>
              <a:rPr lang="en-US" sz="2800" dirty="0"/>
              <a:t>where q and r are called quotient and remainders in the division of a by b. </a:t>
            </a:r>
          </a:p>
          <a:p>
            <a:r>
              <a:rPr lang="en-US" sz="2800" dirty="0"/>
              <a:t>2) If a and b are integers   ; b&lt;0 </a:t>
            </a:r>
          </a:p>
          <a:p>
            <a:r>
              <a:rPr lang="en-US" sz="2800" dirty="0"/>
              <a:t>then there exist unique integer q and r satisfying</a:t>
            </a:r>
          </a:p>
          <a:p>
            <a:pPr algn="ctr"/>
            <a:r>
              <a:rPr lang="en-US" sz="2800" b="1" dirty="0"/>
              <a:t>a=</a:t>
            </a:r>
            <a:r>
              <a:rPr lang="en-US" sz="2800" b="1" dirty="0" err="1"/>
              <a:t>qb+r</a:t>
            </a:r>
            <a:r>
              <a:rPr lang="en-US" sz="2800" b="1" dirty="0"/>
              <a:t>;  0≤ r ≤ |b|</a:t>
            </a:r>
          </a:p>
          <a:p>
            <a:endParaRPr lang="en-US" sz="2800" dirty="0"/>
          </a:p>
          <a:p>
            <a:r>
              <a:rPr lang="en-US" sz="2800" dirty="0"/>
              <a:t>where q and r are called quotient and remainders in the division of a by b. </a:t>
            </a:r>
          </a:p>
          <a:p>
            <a:endParaRPr lang="en-US" sz="2800" dirty="0"/>
          </a:p>
          <a:p>
            <a:endParaRPr lang="en-US" sz="2800" dirty="0"/>
          </a:p>
        </p:txBody>
      </p:sp>
      <p:pic>
        <p:nvPicPr>
          <p:cNvPr id="5" name="Picture 4">
            <a:extLst>
              <a:ext uri="{FF2B5EF4-FFF2-40B4-BE49-F238E27FC236}">
                <a16:creationId xmlns:a16="http://schemas.microsoft.com/office/drawing/2014/main" id="{07D4FA69-6955-486D-B3CC-3C2CBA121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2,4,8</a:t>
            </a:r>
            <a:endParaRPr lang="en-US" sz="3600" dirty="0"/>
          </a:p>
        </p:txBody>
      </p:sp>
      <p:sp>
        <p:nvSpPr>
          <p:cNvPr id="3" name="Rectangle 2"/>
          <p:cNvSpPr/>
          <p:nvPr/>
        </p:nvSpPr>
        <p:spPr>
          <a:xfrm>
            <a:off x="1802859" y="1939160"/>
            <a:ext cx="8401456" cy="2754600"/>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2 – Last digit is even (0,2,4,6,8)</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4-  Last two digits are divisible by 4 (124, 123456, 23468)</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8-  Last three digits are divisible by 8 (123488, 1234888)</a:t>
            </a:r>
          </a:p>
        </p:txBody>
      </p:sp>
      <p:pic>
        <p:nvPicPr>
          <p:cNvPr id="4" name="Picture 3">
            <a:extLst>
              <a:ext uri="{FF2B5EF4-FFF2-40B4-BE49-F238E27FC236}">
                <a16:creationId xmlns:a16="http://schemas.microsoft.com/office/drawing/2014/main" id="{6FF83A34-02C1-45B7-BEA0-58F8D742A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13901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3, 9</a:t>
            </a:r>
          </a:p>
        </p:txBody>
      </p:sp>
      <p:sp>
        <p:nvSpPr>
          <p:cNvPr id="3" name="Rectangle 2"/>
          <p:cNvSpPr/>
          <p:nvPr/>
        </p:nvSpPr>
        <p:spPr>
          <a:xfrm>
            <a:off x="1335931" y="1435589"/>
            <a:ext cx="8401456" cy="5016758"/>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3 – Sum of the digits is divisibly by 3</a:t>
            </a: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9 – Sum of the digits is divisible by 9</a:t>
            </a:r>
          </a:p>
          <a:p>
            <a:pPr lvl="0">
              <a:spcBef>
                <a:spcPts val="560"/>
              </a:spcBef>
              <a:buClr>
                <a:schemeClr val="dk1"/>
              </a:buClr>
              <a:buSzPts val="2800"/>
            </a:pPr>
            <a:endPar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Divisibility rule of 6:</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If a number is divisible by 2 and 3,it is divisible by 6</a:t>
            </a: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Rectangle 3"/>
          <p:cNvSpPr/>
          <p:nvPr/>
        </p:nvSpPr>
        <p:spPr>
          <a:xfrm>
            <a:off x="3903841" y="3181273"/>
            <a:ext cx="4275529" cy="836126"/>
          </a:xfrm>
          <a:prstGeom prst="rect">
            <a:avLst/>
          </a:prstGeom>
        </p:spPr>
        <p:txBody>
          <a:bodyPr wrap="none">
            <a:spAutoFit/>
          </a:bodyPr>
          <a:lstStyle/>
          <a:p>
            <a:pPr algn="ctr">
              <a:lnSpc>
                <a:spcPts val="5800"/>
              </a:lnSpc>
              <a:spcBef>
                <a:spcPct val="0"/>
              </a:spcBef>
            </a:pPr>
            <a:r>
              <a:rPr lang="en-US" sz="3600" b="1" dirty="0">
                <a:solidFill>
                  <a:srgbClr val="C00000"/>
                </a:solidFill>
                <a:effectLst>
                  <a:outerShdw blurRad="63500" dist="38100" dir="5400000" algn="t" rotWithShape="0">
                    <a:prstClr val="black">
                      <a:alpha val="25000"/>
                    </a:prstClr>
                  </a:outerShdw>
                </a:effectLst>
                <a:latin typeface="Times New Roman"/>
                <a:ea typeface="Times New Roman"/>
                <a:cs typeface="Times New Roman"/>
                <a:sym typeface="Times New Roman"/>
              </a:rPr>
              <a:t>Divisibility rules of 6</a:t>
            </a:r>
          </a:p>
        </p:txBody>
      </p:sp>
      <p:pic>
        <p:nvPicPr>
          <p:cNvPr id="5" name="Picture 4">
            <a:extLst>
              <a:ext uri="{FF2B5EF4-FFF2-40B4-BE49-F238E27FC236}">
                <a16:creationId xmlns:a16="http://schemas.microsoft.com/office/drawing/2014/main" id="{E41BFC58-DBDE-4BEB-A055-B6CD8C6EC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42959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6</a:t>
            </a:r>
            <a:endParaRPr lang="en-US" sz="3600" dirty="0"/>
          </a:p>
        </p:txBody>
      </p:sp>
      <p:sp>
        <p:nvSpPr>
          <p:cNvPr id="4" name="Rectangle 3"/>
          <p:cNvSpPr/>
          <p:nvPr/>
        </p:nvSpPr>
        <p:spPr>
          <a:xfrm>
            <a:off x="1342418" y="2003899"/>
            <a:ext cx="8803532" cy="3262432"/>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Ex: 246</a:t>
            </a:r>
          </a:p>
          <a:p>
            <a:pPr lvl="0">
              <a:spcBef>
                <a:spcPts val="560"/>
              </a:spcBef>
              <a:buClr>
                <a:schemeClr val="dk1"/>
              </a:buClr>
              <a:buSzPts val="2800"/>
            </a:pP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a.2+4+6= 12, 12 is divisible by 3,so 246 is divisible by 3</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b.246 ends in 6,so 246 is divisible by 2</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246 is divisible by 2 and 3 .so 246 is divisible by 6</a:t>
            </a:r>
          </a:p>
        </p:txBody>
      </p:sp>
      <p:pic>
        <p:nvPicPr>
          <p:cNvPr id="5" name="Picture 4">
            <a:extLst>
              <a:ext uri="{FF2B5EF4-FFF2-40B4-BE49-F238E27FC236}">
                <a16:creationId xmlns:a16="http://schemas.microsoft.com/office/drawing/2014/main" id="{F6B7E1B5-3711-444E-BF2F-5BF9498B2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08395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7</a:t>
            </a:r>
            <a:endParaRPr lang="en-US" sz="3600" dirty="0"/>
          </a:p>
        </p:txBody>
      </p:sp>
      <p:sp>
        <p:nvSpPr>
          <p:cNvPr id="3" name="Rectangle 2"/>
          <p:cNvSpPr/>
          <p:nvPr/>
        </p:nvSpPr>
        <p:spPr>
          <a:xfrm>
            <a:off x="771727" y="1377222"/>
            <a:ext cx="10239984" cy="4124206"/>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double it, subtract that from the remaining digits, continue until you get a number that is divisible by 7.</a:t>
            </a: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Example: 442</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double it, 2*2  = 4</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44 – 4 = 40</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Is 40 a multiple of 7?No, hence , 442 is not divisible by 7</a:t>
            </a:r>
          </a:p>
        </p:txBody>
      </p:sp>
      <p:pic>
        <p:nvPicPr>
          <p:cNvPr id="4" name="Picture 3">
            <a:extLst>
              <a:ext uri="{FF2B5EF4-FFF2-40B4-BE49-F238E27FC236}">
                <a16:creationId xmlns:a16="http://schemas.microsoft.com/office/drawing/2014/main" id="{77159949-1C2D-46C2-BC84-C17443D17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48096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0" y="835572"/>
          <a:ext cx="10972800" cy="5355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81972D4-4600-4044-9661-ABED076354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80540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11</a:t>
            </a:r>
            <a:endParaRPr lang="en-US" sz="3600" dirty="0"/>
          </a:p>
        </p:txBody>
      </p:sp>
      <p:pic>
        <p:nvPicPr>
          <p:cNvPr id="3074" name="Picture 2" descr="Divisibility ru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772" y="1600200"/>
            <a:ext cx="9553904" cy="45624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77CCAC-4831-476C-BFF2-EB3F2BEAF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97467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Prime Numbers: 13</a:t>
            </a:r>
            <a:endParaRPr lang="en-US" sz="3600" dirty="0"/>
          </a:p>
        </p:txBody>
      </p:sp>
      <p:sp>
        <p:nvSpPr>
          <p:cNvPr id="3" name="Rectangle 2"/>
          <p:cNvSpPr/>
          <p:nvPr/>
        </p:nvSpPr>
        <p:spPr>
          <a:xfrm>
            <a:off x="839821" y="1737146"/>
            <a:ext cx="9753600" cy="4201150"/>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multiply by 4 , Add the product to the rest of the number </a:t>
            </a:r>
          </a:p>
          <a:p>
            <a:pPr lvl="0">
              <a:spcBef>
                <a:spcPts val="560"/>
              </a:spcBef>
              <a:buClr>
                <a:schemeClr val="dk1"/>
              </a:buClr>
              <a:buSzPts val="2800"/>
            </a:pP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Example: 442</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double it, 2*4 =8</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44 + 8 = 52</a:t>
            </a:r>
          </a:p>
          <a:p>
            <a:pPr lvl="0">
              <a:spcBef>
                <a:spcPts val="560"/>
              </a:spcBef>
              <a:buClr>
                <a:schemeClr val="dk1"/>
              </a:buClr>
              <a:buSzPts val="2800"/>
            </a:pPr>
            <a:endPar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Is 52 a multiple of 13? Yes, hence ,442 is divisible by 13.</a:t>
            </a:r>
          </a:p>
        </p:txBody>
      </p:sp>
      <p:pic>
        <p:nvPicPr>
          <p:cNvPr id="4" name="Picture 3">
            <a:extLst>
              <a:ext uri="{FF2B5EF4-FFF2-40B4-BE49-F238E27FC236}">
                <a16:creationId xmlns:a16="http://schemas.microsoft.com/office/drawing/2014/main" id="{2E18023A-B25F-4BE4-A753-6CF57CF6B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59623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latin typeface="Times New Roman"/>
                <a:ea typeface="Times New Roman"/>
                <a:cs typeface="Times New Roman"/>
                <a:sym typeface="Times New Roman"/>
              </a:rPr>
              <a:t>Divisibility rules of Prime Numbers: 17</a:t>
            </a:r>
            <a:endParaRPr lang="en-US" sz="3600" dirty="0"/>
          </a:p>
        </p:txBody>
      </p:sp>
      <p:sp>
        <p:nvSpPr>
          <p:cNvPr id="3" name="Rectangle 2"/>
          <p:cNvSpPr/>
          <p:nvPr/>
        </p:nvSpPr>
        <p:spPr>
          <a:xfrm>
            <a:off x="839821" y="1737146"/>
            <a:ext cx="9753600" cy="4708981"/>
          </a:xfrm>
          <a:prstGeom prst="rect">
            <a:avLst/>
          </a:prstGeom>
        </p:spPr>
        <p:txBody>
          <a:bodyPr wrap="square">
            <a:spAutoFit/>
          </a:bodyPr>
          <a:lstStyle/>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multiply by 5 , Subtract the product to the rest of the number </a:t>
            </a:r>
          </a:p>
          <a:p>
            <a:pPr lvl="0">
              <a:spcBef>
                <a:spcPts val="560"/>
              </a:spcBef>
              <a:buClr>
                <a:schemeClr val="dk1"/>
              </a:buClr>
              <a:buSzPts val="2800"/>
            </a:pP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Example: 15181</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and multiply it by 5, 1*5 =5</a:t>
            </a: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b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1518- 5 = 1513</a:t>
            </a: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Take the last digit again and multiply it by 5, 3*5 =15</a:t>
            </a: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151-15=136</a:t>
            </a:r>
          </a:p>
          <a:p>
            <a:pPr lvl="0">
              <a:spcBef>
                <a:spcPts val="560"/>
              </a:spcBef>
              <a:buClr>
                <a:schemeClr val="dk1"/>
              </a:buClr>
              <a:buSzPts val="2800"/>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Is 136 a multiple of 17? Yes, hence ,15181 is divisible by 17.</a:t>
            </a:r>
          </a:p>
        </p:txBody>
      </p:sp>
      <p:pic>
        <p:nvPicPr>
          <p:cNvPr id="4" name="Picture 3">
            <a:extLst>
              <a:ext uri="{FF2B5EF4-FFF2-40B4-BE49-F238E27FC236}">
                <a16:creationId xmlns:a16="http://schemas.microsoft.com/office/drawing/2014/main" id="{44401A01-D652-4CA6-8EEA-F9E55C93D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59623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297BBA-2577-43F0-ADE4-4DE85DCAB5DF}"/>
              </a:ext>
            </a:extLst>
          </p:cNvPr>
          <p:cNvSpPr>
            <a:spLocks noGrp="1"/>
          </p:cNvSpPr>
          <p:nvPr>
            <p:ph type="title"/>
          </p:nvPr>
        </p:nvSpPr>
        <p:spPr>
          <a:xfrm>
            <a:off x="533055" y="-267433"/>
            <a:ext cx="10972800" cy="1600200"/>
          </a:xfrm>
        </p:spPr>
        <p:txBody>
          <a:bodyPr/>
          <a:lstStyle/>
          <a:p>
            <a:r>
              <a:rPr lang="en-US" sz="3600" b="1" dirty="0">
                <a:solidFill>
                  <a:srgbClr val="C00000"/>
                </a:solidFill>
                <a:latin typeface="Times New Roman"/>
                <a:ea typeface="Times New Roman"/>
                <a:cs typeface="Times New Roman"/>
                <a:sym typeface="Times New Roman"/>
              </a:rPr>
              <a:t>Triplet Method for Divisibility rules of Prime Numbers</a:t>
            </a:r>
            <a:endParaRPr lang="en-US" sz="3600" dirty="0"/>
          </a:p>
        </p:txBody>
      </p:sp>
      <p:sp>
        <p:nvSpPr>
          <p:cNvPr id="6" name="TextBox 5">
            <a:extLst>
              <a:ext uri="{FF2B5EF4-FFF2-40B4-BE49-F238E27FC236}">
                <a16:creationId xmlns:a16="http://schemas.microsoft.com/office/drawing/2014/main" id="{EC3A4467-9E85-49A8-B0C5-DEE4FB2BA8BA}"/>
              </a:ext>
            </a:extLst>
          </p:cNvPr>
          <p:cNvSpPr txBox="1"/>
          <p:nvPr/>
        </p:nvSpPr>
        <p:spPr>
          <a:xfrm>
            <a:off x="457773" y="1489445"/>
            <a:ext cx="1112336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Make the triplets from the given numbers from right end subtract first triplet with 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with 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and so on then if the sum of resultant is divisible  by 7 then number is also divisible by 7. Mostly this method is advisable to apply on number with some specific symmetrical pattern</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Example:8955795758 ,Divisible by 7 </a:t>
            </a:r>
            <a:r>
              <a:rPr lang="en-US" sz="2400" b="1" dirty="0">
                <a:latin typeface="Times New Roman" panose="02020603050405020304" pitchFamily="18" charset="0"/>
                <a:cs typeface="Times New Roman" panose="02020603050405020304" pitchFamily="18" charset="0"/>
              </a:rPr>
              <a:t>Explanation:</a:t>
            </a:r>
            <a:r>
              <a:rPr lang="en-US" sz="2400" dirty="0">
                <a:latin typeface="Times New Roman" panose="02020603050405020304" pitchFamily="18" charset="0"/>
                <a:cs typeface="Times New Roman" panose="02020603050405020304" pitchFamily="18" charset="0"/>
              </a:rPr>
              <a:t> We express the number in terms of triplets of digits as follows. (008)(955)(795)(758) Now, 758- 795 + 955 - 8 = 910, which is divisible by 7</a:t>
            </a:r>
          </a:p>
          <a:p>
            <a:br>
              <a:rPr lang="en-IN" sz="2400" dirty="0">
                <a:solidFill>
                  <a:schemeClr val="tx1"/>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8955795758 ,Divisible by 13 </a:t>
            </a:r>
            <a:r>
              <a:rPr lang="en-US" sz="2400" b="1" dirty="0">
                <a:latin typeface="Times New Roman" panose="02020603050405020304" pitchFamily="18" charset="0"/>
                <a:cs typeface="Times New Roman" panose="02020603050405020304" pitchFamily="18" charset="0"/>
              </a:rPr>
              <a:t>Explanation:</a:t>
            </a:r>
            <a:r>
              <a:rPr lang="en-US" sz="2400" dirty="0">
                <a:latin typeface="Times New Roman" panose="02020603050405020304" pitchFamily="18" charset="0"/>
                <a:cs typeface="Times New Roman" panose="02020603050405020304" pitchFamily="18" charset="0"/>
              </a:rPr>
              <a:t> We express the number in terms of triplets of digits as follows. (008)(955)(795)(758) Now, 758- 795 + 955 - 8 = 910, which is divisible by 13</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424F22F-490D-4606-B181-24F8C3A9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227413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7"/>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Q11. On dividing  4356  by a certain number , the quotient is 55 and the remainder is 11, the divisor is</a:t>
            </a:r>
          </a:p>
          <a:p>
            <a:pPr marL="0" lvl="0" indent="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79         B) 78           C) 76           D) 75</a:t>
            </a:r>
            <a:endParaRPr sz="2800" dirty="0">
              <a:solidFill>
                <a:schemeClr val="dk1"/>
              </a:solidFill>
              <a:latin typeface="Times New Roman"/>
              <a:ea typeface="Times New Roman"/>
              <a:cs typeface="Times New Roman"/>
              <a:sym typeface="Times New Roman"/>
            </a:endParaRPr>
          </a:p>
        </p:txBody>
      </p:sp>
      <p:sp>
        <p:nvSpPr>
          <p:cNvPr id="7"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FEB5909D-0E2C-43D9-A332-B2FC0D387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4"/>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Q12. N is a whole number which when divided by 8 gives 5 as remainder. What will be the remainder when 2×N is divided by 4?</a:t>
            </a:r>
          </a:p>
          <a:p>
            <a:pPr marL="0" lvl="0" indent="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3         		B) 2          		C) 1       		D) 0</a:t>
            </a:r>
            <a:endParaRPr sz="2800" dirty="0">
              <a:solidFill>
                <a:schemeClr val="dk1"/>
              </a:solidFill>
              <a:latin typeface="Times New Roman"/>
              <a:ea typeface="Times New Roman"/>
              <a:cs typeface="Times New Roman"/>
              <a:sym typeface="Times New Roman"/>
            </a:endParaRPr>
          </a:p>
        </p:txBody>
      </p:sp>
      <p:sp>
        <p:nvSpPr>
          <p:cNvPr id="6"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15912E8-9AB1-4818-B100-03E5D4D25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18"/>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Q13. Find the least value of * for which 5822*18 is divisible by 11?</a:t>
            </a:r>
          </a:p>
          <a:p>
            <a:pPr marL="0" lvl="0" indent="0" algn="l" rtl="0">
              <a:spcBef>
                <a:spcPts val="0"/>
              </a:spcBef>
              <a:spcAft>
                <a:spcPts val="0"/>
              </a:spcAft>
              <a:buClr>
                <a:schemeClr val="dk1"/>
              </a:buClr>
              <a:buSzPts val="2800"/>
              <a:buNone/>
            </a:pPr>
            <a:endParaRPr dirty="0"/>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5			B] 3			C] 7			D] 11</a:t>
            </a:r>
            <a:endParaRPr dirty="0"/>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dirty="0"/>
          </a:p>
        </p:txBody>
      </p:sp>
      <p:sp>
        <p:nvSpPr>
          <p:cNvPr id="4"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Rules: Practice Questions</a:t>
            </a:r>
            <a:endParaRPr sz="3600" b="1"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C6B25745-8D2C-47CF-BAC2-AEE1F8B7B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19"/>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Q14. Which of the number is divisible by 3,7 and 9 all three?</a:t>
            </a:r>
          </a:p>
          <a:p>
            <a:pPr marL="0" lvl="0" indent="0" algn="l" rtl="0">
              <a:spcBef>
                <a:spcPts val="0"/>
              </a:spcBef>
              <a:spcAft>
                <a:spcPts val="0"/>
              </a:spcAft>
              <a:buClr>
                <a:schemeClr val="dk1"/>
              </a:buClr>
              <a:buSzPts val="2800"/>
              <a:buNone/>
            </a:pPr>
            <a:endParaRPr dirty="0"/>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4371		B. 4359		C. 5673  		D. 4473</a:t>
            </a:r>
            <a:endParaRPr sz="2800" dirty="0">
              <a:solidFill>
                <a:schemeClr val="dk1"/>
              </a:solidFill>
              <a:latin typeface="Times New Roman"/>
              <a:ea typeface="Times New Roman"/>
              <a:cs typeface="Times New Roman"/>
              <a:sym typeface="Times New Roman"/>
            </a:endParaRPr>
          </a:p>
        </p:txBody>
      </p:sp>
      <p:sp>
        <p:nvSpPr>
          <p:cNvPr id="4"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D0873CC6-E9F8-4EE8-A778-A0B78CE54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Q15. If Y is natural number , then (8Y</a:t>
            </a:r>
            <a:r>
              <a:rPr lang="en-US" sz="2800" baseline="30000" dirty="0">
                <a:solidFill>
                  <a:schemeClr val="dk1"/>
                </a:solidFill>
                <a:latin typeface="Times New Roman"/>
                <a:ea typeface="Times New Roman"/>
                <a:cs typeface="Times New Roman"/>
                <a:sym typeface="Times New Roman"/>
              </a:rPr>
              <a:t>2</a:t>
            </a:r>
            <a:r>
              <a:rPr lang="en-US" sz="2800" dirty="0">
                <a:solidFill>
                  <a:schemeClr val="dk1"/>
                </a:solidFill>
                <a:latin typeface="Times New Roman"/>
                <a:ea typeface="Times New Roman"/>
                <a:cs typeface="Times New Roman"/>
                <a:sym typeface="Times New Roman"/>
              </a:rPr>
              <a:t>+8Y) is always divisible by:</a:t>
            </a:r>
          </a:p>
          <a:p>
            <a:pPr marL="0" lvl="0" indent="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6 only       		B) 6 and 12 both      </a:t>
            </a: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C) 12 only    		D) by 16 only</a:t>
            </a:r>
            <a:endParaRPr sz="2800" dirty="0">
              <a:solidFill>
                <a:schemeClr val="dk1"/>
              </a:solidFill>
              <a:latin typeface="Times New Roman"/>
              <a:ea typeface="Times New Roman"/>
              <a:cs typeface="Times New Roman"/>
              <a:sym typeface="Times New Roman"/>
            </a:endParaRPr>
          </a:p>
        </p:txBody>
      </p:sp>
      <p:sp>
        <p:nvSpPr>
          <p:cNvPr id="8"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6FE0C37A-CD24-43A6-8D18-756E56CFC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20"/>
          <p:cNvSpPr txBox="1">
            <a:spLocks noGrp="1"/>
          </p:cNvSpPr>
          <p:nvPr>
            <p:ph type="body" idx="1"/>
          </p:nvPr>
        </p:nvSpPr>
        <p:spPr>
          <a:xfrm>
            <a:off x="0" y="88773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Q16. If 9A4146B is divisible by 88, then what is the value of A x B?</a:t>
            </a:r>
          </a:p>
          <a:p>
            <a:pPr marL="342900" lvl="0" indent="-34290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10        		B) 15          		C) 12      		D) 16</a:t>
            </a:r>
            <a:endParaRPr dirty="0"/>
          </a:p>
          <a:p>
            <a:pPr marL="342900" lvl="0" indent="-3429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sp>
        <p:nvSpPr>
          <p:cNvPr id="6"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BFA0D4D3-7032-423D-8180-4CF777C5D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C00000"/>
                </a:solidFill>
                <a:latin typeface="Times New Roman"/>
                <a:ea typeface="Times New Roman"/>
                <a:cs typeface="Times New Roman"/>
                <a:sym typeface="Times New Roman"/>
              </a:rPr>
              <a:t>Classification of  Numbers </a:t>
            </a:r>
            <a:endParaRPr lang="en-US" sz="4000" dirty="0"/>
          </a:p>
        </p:txBody>
      </p:sp>
      <p:pic>
        <p:nvPicPr>
          <p:cNvPr id="5" name="Picture 4" descr="Default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7" y="1671145"/>
            <a:ext cx="11001375" cy="4682030"/>
          </a:xfrm>
          <a:prstGeom prst="rect">
            <a:avLst/>
          </a:prstGeom>
          <a:noFill/>
          <a:ln>
            <a:noFill/>
          </a:ln>
        </p:spPr>
      </p:pic>
      <p:pic>
        <p:nvPicPr>
          <p:cNvPr id="4" name="Picture 3">
            <a:extLst>
              <a:ext uri="{FF2B5EF4-FFF2-40B4-BE49-F238E27FC236}">
                <a16:creationId xmlns:a16="http://schemas.microsoft.com/office/drawing/2014/main" id="{8A678D78-EB77-42A6-86EC-A635E0D3C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5"/>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Q17. There is a 24 digit number consist of only one digit from 1,2,3,4,5 or 6, e.g. 22222222…………22,   555555……55. Such number is always divisible by:-</a:t>
            </a:r>
          </a:p>
          <a:p>
            <a:pPr marL="0" lvl="0" indent="0" algn="l" rtl="0">
              <a:spcBef>
                <a:spcPts val="0"/>
              </a:spcBef>
              <a:spcAft>
                <a:spcPts val="0"/>
              </a:spcAft>
              <a:buClr>
                <a:schemeClr val="dk1"/>
              </a:buClr>
              <a:buSzPts val="2800"/>
              <a:buNone/>
            </a:pPr>
            <a:endParaRPr lang="en-US"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7					B) 11		</a:t>
            </a:r>
          </a:p>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C) 13					D) All of the above</a:t>
            </a: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525230EF-74A4-4454-BF81-4D643858B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22"/>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Q18. A six-digit number is formed by repeating a three-digit number; for example, 808808 or 416416 etc. Any number of this form is always exactly divisible by:</a:t>
            </a:r>
          </a:p>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7              B) 11         	C) 13        	D) 1001		E) All of these</a:t>
            </a: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CBA0E994-4739-4C06-8B45-E31711925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23"/>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Q19. A number 41678 is divisible by:</a:t>
            </a:r>
          </a:p>
          <a:p>
            <a:pPr marL="0" lvl="0" indent="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514350" lvl="0" indent="-514350" algn="l" rtl="0">
              <a:spcBef>
                <a:spcPts val="560"/>
              </a:spcBef>
              <a:spcAft>
                <a:spcPts val="0"/>
              </a:spcAft>
              <a:buClr>
                <a:schemeClr val="dk1"/>
              </a:buClr>
              <a:buSzPts val="2800"/>
              <a:buAutoNum type="alphaUcParenR"/>
            </a:pPr>
            <a:r>
              <a:rPr lang="en-US" sz="2800" dirty="0">
                <a:solidFill>
                  <a:schemeClr val="dk1"/>
                </a:solidFill>
                <a:latin typeface="Times New Roman"/>
                <a:ea typeface="Times New Roman"/>
                <a:cs typeface="Times New Roman"/>
                <a:sym typeface="Times New Roman"/>
              </a:rPr>
              <a:t>7 only        			B) 11only         </a:t>
            </a: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C) 13 only        			D) 7 and 13 both		</a:t>
            </a:r>
            <a:endParaRPr sz="2800" dirty="0">
              <a:solidFill>
                <a:schemeClr val="dk1"/>
              </a:solidFill>
              <a:latin typeface="Times New Roman"/>
              <a:ea typeface="Times New Roman"/>
              <a:cs typeface="Times New Roman"/>
              <a:sym typeface="Times New Roman"/>
            </a:endParaRPr>
          </a:p>
          <a:p>
            <a:pPr marL="514350" lvl="0" indent="-51435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E) All of these</a:t>
            </a:r>
            <a:endParaRPr sz="2800" dirty="0">
              <a:solidFill>
                <a:schemeClr val="dk1"/>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p:txBody>
      </p:sp>
      <p:sp>
        <p:nvSpPr>
          <p:cNvPr id="4"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D5D34E7-A7A2-4C20-894F-0A3DC0992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23"/>
          <p:cNvSpPr txBox="1">
            <a:spLocks noGrp="1"/>
          </p:cNvSpPr>
          <p:nvPr>
            <p:ph type="body" idx="1"/>
          </p:nvPr>
        </p:nvSpPr>
        <p:spPr>
          <a:xfrm>
            <a:off x="0" y="857251"/>
            <a:ext cx="11049000" cy="48117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Q20. Which of the following number is divisible by 17?</a:t>
            </a:r>
          </a:p>
          <a:p>
            <a:pPr marL="0" lvl="0" indent="0" algn="l" rtl="0">
              <a:spcBef>
                <a:spcPts val="0"/>
              </a:spcBef>
              <a:spcAft>
                <a:spcPts val="0"/>
              </a:spcAft>
              <a:buClr>
                <a:schemeClr val="dk1"/>
              </a:buClr>
              <a:buSzPts val="2800"/>
              <a:buNone/>
            </a:pPr>
            <a:endParaRPr sz="2800" dirty="0">
              <a:solidFill>
                <a:schemeClr val="dk1"/>
              </a:solidFill>
              <a:latin typeface="Times New Roman"/>
              <a:ea typeface="Times New Roman"/>
              <a:cs typeface="Times New Roman"/>
              <a:sym typeface="Times New Roman"/>
            </a:endParaRPr>
          </a:p>
          <a:p>
            <a:pPr marL="514350" lvl="0" indent="-514350" algn="l" rtl="0">
              <a:spcBef>
                <a:spcPts val="560"/>
              </a:spcBef>
              <a:spcAft>
                <a:spcPts val="0"/>
              </a:spcAft>
              <a:buClr>
                <a:schemeClr val="dk1"/>
              </a:buClr>
              <a:buSzPts val="2800"/>
              <a:buAutoNum type="alphaUcParenR"/>
            </a:pPr>
            <a:r>
              <a:rPr lang="en-US" sz="2800" dirty="0">
                <a:solidFill>
                  <a:schemeClr val="dk1"/>
                </a:solidFill>
                <a:latin typeface="Times New Roman"/>
                <a:ea typeface="Times New Roman"/>
                <a:cs typeface="Times New Roman"/>
                <a:sym typeface="Times New Roman"/>
              </a:rPr>
              <a:t>19654	 	B) 14324         	C) 14357        	D) 14399		 </a:t>
            </a: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p:txBody>
      </p:sp>
      <p:sp>
        <p:nvSpPr>
          <p:cNvPr id="4"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Divisibility  Rule: Practice Questions</a:t>
            </a:r>
            <a:endParaRPr sz="3600" b="1"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99C7699-7480-4053-A12F-C37275266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bacea2aca9_1_4"/>
          <p:cNvSpPr txBox="1">
            <a:spLocks noGrp="1"/>
          </p:cNvSpPr>
          <p:nvPr>
            <p:ph type="title"/>
          </p:nvPr>
        </p:nvSpPr>
        <p:spPr>
          <a:xfrm>
            <a:off x="758325" y="0"/>
            <a:ext cx="10972800" cy="838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sz="3200" b="1" dirty="0">
                <a:solidFill>
                  <a:srgbClr val="C00000"/>
                </a:solidFill>
                <a:latin typeface="Times New Roman" pitchFamily="18" charset="0"/>
                <a:ea typeface="Arial"/>
                <a:cs typeface="Times New Roman" pitchFamily="18" charset="0"/>
                <a:sym typeface="Arial"/>
              </a:rPr>
              <a:t>Numbers , Divisibility Rules </a:t>
            </a:r>
            <a:endParaRPr sz="6000" dirty="0">
              <a:latin typeface="Times New Roman" pitchFamily="18" charset="0"/>
              <a:cs typeface="Times New Roman" pitchFamily="18" charset="0"/>
            </a:endParaRPr>
          </a:p>
        </p:txBody>
      </p:sp>
      <p:sp>
        <p:nvSpPr>
          <p:cNvPr id="287" name="Google Shape;287;gbacea2aca9_1_4"/>
          <p:cNvSpPr txBox="1">
            <a:spLocks noGrp="1"/>
          </p:cNvSpPr>
          <p:nvPr>
            <p:ph type="body" idx="1"/>
          </p:nvPr>
        </p:nvSpPr>
        <p:spPr>
          <a:xfrm>
            <a:off x="0" y="1203219"/>
            <a:ext cx="10972800" cy="5035500"/>
          </a:xfrm>
          <a:prstGeom prst="rect">
            <a:avLst/>
          </a:prstGeom>
        </p:spPr>
        <p:txBody>
          <a:bodyPr spcFirstLastPara="1" wrap="square" lIns="91425" tIns="45700" rIns="91425" bIns="45700" anchor="t" anchorCtr="0">
            <a:noAutofit/>
          </a:bodyPr>
          <a:lstStyle/>
          <a:p>
            <a:pPr marL="342900" lvl="0" indent="0" algn="l" rtl="0">
              <a:lnSpc>
                <a:spcPct val="115000"/>
              </a:lnSpc>
              <a:spcBef>
                <a:spcPts val="500"/>
              </a:spcBef>
              <a:spcAft>
                <a:spcPts val="0"/>
              </a:spcAft>
              <a:buClr>
                <a:schemeClr val="dk1"/>
              </a:buClr>
              <a:buSzPts val="1100"/>
              <a:buFont typeface="Arial"/>
              <a:buNone/>
            </a:pPr>
            <a:r>
              <a:rPr lang="en-US" sz="2000" b="1" dirty="0">
                <a:solidFill>
                  <a:srgbClr val="0D0D0D"/>
                </a:solidFill>
                <a:latin typeface="Times New Roman" pitchFamily="18" charset="0"/>
                <a:ea typeface="Arial"/>
                <a:cs typeface="Times New Roman" pitchFamily="18" charset="0"/>
                <a:sym typeface="Arial"/>
              </a:rPr>
              <a:t>Directions: </a:t>
            </a:r>
            <a:r>
              <a:rPr lang="en-US" sz="2000" dirty="0">
                <a:solidFill>
                  <a:srgbClr val="0D0D0D"/>
                </a:solidFill>
                <a:latin typeface="Times New Roman" pitchFamily="18" charset="0"/>
                <a:ea typeface="Arial"/>
                <a:cs typeface="Times New Roman" pitchFamily="18" charset="0"/>
                <a:sym typeface="Arial"/>
              </a:rPr>
              <a:t>In each of the questions below consists of a question and two statements numbered I and II given below it. You have to decide whether the data provided in the statements are sufficient to answer the question. Read both the statements and</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Give answer</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(A) If the data in statement I alone are sufficient to answer the question, while the data in statement II alone are not sufficient to answer the question</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(B) If the data in statement II alone are sufficient to answer the question, while the data in statement I alone are not sufficient to answer the question</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(C) If the data either in statement I alone or in statement II alone are sufficient to answer the question</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(D) If the data given in both statements I and II together are not sufficient to answer the question and</a:t>
            </a:r>
            <a:endParaRPr sz="2000" dirty="0">
              <a:solidFill>
                <a:srgbClr val="0D0D0D"/>
              </a:solidFill>
              <a:latin typeface="Times New Roman" pitchFamily="18" charset="0"/>
              <a:ea typeface="Arial"/>
              <a:cs typeface="Times New Roman" pitchFamily="18" charset="0"/>
              <a:sym typeface="Arial"/>
            </a:endParaRPr>
          </a:p>
          <a:p>
            <a:pPr marL="342900" lvl="0" indent="0" algn="l" rtl="0">
              <a:lnSpc>
                <a:spcPct val="115000"/>
              </a:lnSpc>
              <a:spcBef>
                <a:spcPts val="500"/>
              </a:spcBef>
              <a:spcAft>
                <a:spcPts val="0"/>
              </a:spcAft>
              <a:buClr>
                <a:schemeClr val="dk1"/>
              </a:buClr>
              <a:buSzPts val="1100"/>
              <a:buFont typeface="Arial"/>
              <a:buNone/>
            </a:pPr>
            <a:r>
              <a:rPr lang="en-US" sz="2000" dirty="0">
                <a:solidFill>
                  <a:srgbClr val="0D0D0D"/>
                </a:solidFill>
                <a:latin typeface="Times New Roman" pitchFamily="18" charset="0"/>
                <a:ea typeface="Arial"/>
                <a:cs typeface="Times New Roman" pitchFamily="18" charset="0"/>
                <a:sym typeface="Arial"/>
              </a:rPr>
              <a:t>(E) If the data in both statements I and II together are necessary to answer the question</a:t>
            </a:r>
            <a:endParaRPr sz="2000" dirty="0">
              <a:solidFill>
                <a:srgbClr val="0D0D0D"/>
              </a:solidFill>
              <a:latin typeface="Times New Roman" pitchFamily="18" charset="0"/>
              <a:ea typeface="Arial"/>
              <a:cs typeface="Times New Roman" pitchFamily="18" charset="0"/>
              <a:sym typeface="Arial"/>
            </a:endParaRPr>
          </a:p>
          <a:p>
            <a:pPr marL="0" lvl="0" indent="0" algn="l" rtl="0">
              <a:spcBef>
                <a:spcPts val="360"/>
              </a:spcBef>
              <a:spcAft>
                <a:spcPts val="0"/>
              </a:spcAft>
              <a:buNone/>
            </a:pPr>
            <a:endParaRPr dirty="0"/>
          </a:p>
        </p:txBody>
      </p:sp>
      <p:pic>
        <p:nvPicPr>
          <p:cNvPr id="4" name="Picture 3">
            <a:extLst>
              <a:ext uri="{FF2B5EF4-FFF2-40B4-BE49-F238E27FC236}">
                <a16:creationId xmlns:a16="http://schemas.microsoft.com/office/drawing/2014/main" id="{46466D17-984C-4D54-B8CE-E2D12B1E3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Google Shape;315;gbacea2aca9_1_34"/>
          <p:cNvSpPr txBox="1">
            <a:spLocks noGrp="1"/>
          </p:cNvSpPr>
          <p:nvPr>
            <p:ph type="body" idx="1"/>
          </p:nvPr>
        </p:nvSpPr>
        <p:spPr>
          <a:xfrm>
            <a:off x="0" y="868681"/>
            <a:ext cx="10972800" cy="4526100"/>
          </a:xfrm>
          <a:prstGeom prst="rect">
            <a:avLst/>
          </a:prstGeom>
        </p:spPr>
        <p:txBody>
          <a:bodyPr spcFirstLastPara="1" wrap="square" lIns="91425" tIns="45700" rIns="91425" bIns="45700" anchor="t" anchorCtr="0">
            <a:noAutofit/>
          </a:bodyPr>
          <a:lstStyle/>
          <a:p>
            <a:pPr marL="342900" lvl="0" indent="0" algn="l" rtl="0">
              <a:lnSpc>
                <a:spcPct val="115000"/>
              </a:lnSpc>
              <a:spcBef>
                <a:spcPts val="700"/>
              </a:spcBef>
              <a:spcAft>
                <a:spcPts val="0"/>
              </a:spcAft>
              <a:buClr>
                <a:schemeClr val="dk1"/>
              </a:buClr>
              <a:buSzPts val="1100"/>
              <a:buFont typeface="Arial"/>
              <a:buNone/>
            </a:pPr>
            <a:r>
              <a:rPr lang="en-US" sz="2800" dirty="0">
                <a:solidFill>
                  <a:schemeClr val="dk1"/>
                </a:solidFill>
                <a:latin typeface="Times New Roman" pitchFamily="18" charset="0"/>
                <a:ea typeface="Arial"/>
                <a:cs typeface="Times New Roman" pitchFamily="18" charset="0"/>
                <a:sym typeface="Arial"/>
              </a:rPr>
              <a:t>Q24. Is x an even number? </a:t>
            </a:r>
          </a:p>
          <a:p>
            <a:pPr marL="342900" lvl="0" indent="0" algn="l" rtl="0">
              <a:lnSpc>
                <a:spcPct val="115000"/>
              </a:lnSpc>
              <a:spcBef>
                <a:spcPts val="700"/>
              </a:spcBef>
              <a:spcAft>
                <a:spcPts val="0"/>
              </a:spcAft>
              <a:buClr>
                <a:schemeClr val="dk1"/>
              </a:buClr>
              <a:buSzPts val="1100"/>
              <a:buFont typeface="Arial"/>
              <a:buNone/>
            </a:pPr>
            <a:r>
              <a:rPr lang="en-US" sz="2800" dirty="0">
                <a:solidFill>
                  <a:schemeClr val="dk1"/>
                </a:solidFill>
                <a:latin typeface="Times New Roman" pitchFamily="18" charset="0"/>
                <a:ea typeface="Arial"/>
                <a:cs typeface="Times New Roman" pitchFamily="18" charset="0"/>
                <a:sym typeface="Arial"/>
              </a:rPr>
              <a:t>Statement I: 6x + 5y is an even number. </a:t>
            </a:r>
            <a:endParaRPr sz="2800" dirty="0">
              <a:solidFill>
                <a:schemeClr val="dk1"/>
              </a:solidFill>
              <a:latin typeface="Times New Roman" pitchFamily="18" charset="0"/>
              <a:ea typeface="Arial"/>
              <a:cs typeface="Times New Roman" pitchFamily="18" charset="0"/>
              <a:sym typeface="Arial"/>
            </a:endParaRPr>
          </a:p>
          <a:p>
            <a:pPr marL="0" lvl="0" indent="0" algn="l" rtl="0">
              <a:spcBef>
                <a:spcPts val="360"/>
              </a:spcBef>
              <a:spcAft>
                <a:spcPts val="0"/>
              </a:spcAft>
              <a:buNone/>
            </a:pPr>
            <a:r>
              <a:rPr lang="en-US" sz="2800" dirty="0">
                <a:solidFill>
                  <a:schemeClr val="dk1"/>
                </a:solidFill>
                <a:latin typeface="Times New Roman" pitchFamily="18" charset="0"/>
                <a:ea typeface="Arial"/>
                <a:cs typeface="Times New Roman" pitchFamily="18" charset="0"/>
                <a:sym typeface="Arial"/>
              </a:rPr>
              <a:t>    Statement II: 3x + 6y is an even number.</a:t>
            </a:r>
            <a:endParaRPr dirty="0">
              <a:latin typeface="Times New Roman" pitchFamily="18" charset="0"/>
              <a:cs typeface="Times New Roman" pitchFamily="18" charset="0"/>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Data</a:t>
            </a:r>
            <a:r>
              <a:rPr kumimoji="0" lang="en-US" sz="3600" b="1" i="0" u="none" strike="noStrike" kern="0" cap="none" spc="0" normalizeH="0" noProof="0" dirty="0">
                <a:ln>
                  <a:noFill/>
                </a:ln>
                <a:solidFill>
                  <a:srgbClr val="C00000"/>
                </a:solidFill>
                <a:effectLst/>
                <a:uLnTx/>
                <a:uFillTx/>
                <a:latin typeface="Times New Roman"/>
                <a:ea typeface="Times New Roman"/>
                <a:cs typeface="Times New Roman"/>
                <a:sym typeface="Times New Roman"/>
              </a:rPr>
              <a:t> Sufficiency: </a:t>
            </a:r>
            <a:r>
              <a:rPr kumimoji="0" lang="en-US" sz="3600" b="1"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CCDBE3F2-28D8-46AC-9A07-A14E7145D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xresdefault.jpg"/>
          <p:cNvPicPr>
            <a:picLocks noChangeAspect="1"/>
          </p:cNvPicPr>
          <p:nvPr/>
        </p:nvPicPr>
        <p:blipFill>
          <a:blip r:embed="rId2" cstate="print"/>
          <a:srcRect l="11667" r="11667"/>
          <a:stretch>
            <a:fillRect/>
          </a:stretch>
        </p:blipFill>
        <p:spPr>
          <a:xfrm>
            <a:off x="2590800" y="857250"/>
            <a:ext cx="7010400" cy="5143500"/>
          </a:xfrm>
          <a:prstGeom prst="rect">
            <a:avLst/>
          </a:prstGeom>
        </p:spPr>
      </p:pic>
      <p:pic>
        <p:nvPicPr>
          <p:cNvPr id="3" name="Picture 2">
            <a:extLst>
              <a:ext uri="{FF2B5EF4-FFF2-40B4-BE49-F238E27FC236}">
                <a16:creationId xmlns:a16="http://schemas.microsoft.com/office/drawing/2014/main" id="{186E09EC-8B50-40FF-8810-04E82D6F9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883027" y="2680139"/>
            <a:ext cx="8425947" cy="3458675"/>
          </a:xfrm>
          <a:prstGeom prst="rect">
            <a:avLst/>
          </a:prstGeom>
        </p:spPr>
      </p:pic>
      <p:sp>
        <p:nvSpPr>
          <p:cNvPr id="7" name="Title 1"/>
          <p:cNvSpPr>
            <a:spLocks noGrp="1"/>
          </p:cNvSpPr>
          <p:nvPr>
            <p:ph type="title"/>
          </p:nvPr>
        </p:nvSpPr>
        <p:spPr>
          <a:xfrm>
            <a:off x="609600" y="0"/>
            <a:ext cx="10972800" cy="1600200"/>
          </a:xfrm>
        </p:spPr>
        <p:txBody>
          <a:bodyPr/>
          <a:lstStyle/>
          <a:p>
            <a:r>
              <a:rPr lang="en-US" sz="4000" b="1" dirty="0">
                <a:solidFill>
                  <a:srgbClr val="C00000"/>
                </a:solidFill>
                <a:latin typeface="Times New Roman"/>
                <a:ea typeface="Times New Roman"/>
                <a:cs typeface="Times New Roman"/>
                <a:sym typeface="Times New Roman"/>
              </a:rPr>
              <a:t>Classification of  Numbers </a:t>
            </a:r>
            <a:endParaRPr lang="en-US" sz="4000" dirty="0"/>
          </a:p>
        </p:txBody>
      </p:sp>
      <p:sp>
        <p:nvSpPr>
          <p:cNvPr id="5" name="TextBox 4"/>
          <p:cNvSpPr txBox="1"/>
          <p:nvPr/>
        </p:nvSpPr>
        <p:spPr>
          <a:xfrm>
            <a:off x="662152" y="1813037"/>
            <a:ext cx="3373821" cy="461665"/>
          </a:xfrm>
          <a:prstGeom prst="rect">
            <a:avLst/>
          </a:prstGeom>
          <a:noFill/>
        </p:spPr>
        <p:txBody>
          <a:bodyPr wrap="square" rtlCol="0">
            <a:spAutoFit/>
          </a:bodyPr>
          <a:lstStyle/>
          <a:p>
            <a:r>
              <a:rPr lang="en-US" sz="2400" b="1" i="1" dirty="0">
                <a:solidFill>
                  <a:srgbClr val="C00000"/>
                </a:solidFill>
              </a:rPr>
              <a:t>Important Formulas:</a:t>
            </a:r>
          </a:p>
        </p:txBody>
      </p:sp>
      <p:pic>
        <p:nvPicPr>
          <p:cNvPr id="6" name="Picture 5">
            <a:extLst>
              <a:ext uri="{FF2B5EF4-FFF2-40B4-BE49-F238E27FC236}">
                <a16:creationId xmlns:a16="http://schemas.microsoft.com/office/drawing/2014/main" id="{90E0EAE6-4282-4FF3-AC7D-3419DC296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99760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Classification of  Numbers </a:t>
            </a:r>
            <a:endParaRPr sz="3600" dirty="0">
              <a:solidFill>
                <a:srgbClr val="C00000"/>
              </a:solidFill>
              <a:latin typeface="Times New Roman"/>
              <a:ea typeface="Times New Roman"/>
              <a:cs typeface="Times New Roman"/>
              <a:sym typeface="Times New Roman"/>
            </a:endParaRPr>
          </a:p>
        </p:txBody>
      </p:sp>
      <p:sp>
        <p:nvSpPr>
          <p:cNvPr id="129" name="Google Shape;129;p6"/>
          <p:cNvSpPr txBox="1">
            <a:spLocks noGrp="1"/>
          </p:cNvSpPr>
          <p:nvPr>
            <p:ph type="body" idx="1"/>
          </p:nvPr>
        </p:nvSpPr>
        <p:spPr>
          <a:xfrm>
            <a:off x="0" y="88773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Q1. The sum of first 12 natural numbers is:</a:t>
            </a:r>
          </a:p>
          <a:p>
            <a:pPr marL="342900" lvl="0" indent="-342900" algn="l" rtl="0">
              <a:spcBef>
                <a:spcPts val="0"/>
              </a:spcBef>
              <a:spcAft>
                <a:spcPts val="0"/>
              </a:spcAft>
              <a:buClr>
                <a:schemeClr val="dk1"/>
              </a:buClr>
              <a:buSzPts val="2800"/>
              <a:buNone/>
            </a:pPr>
            <a:endParaRPr dirty="0"/>
          </a:p>
          <a:p>
            <a:pPr marL="514350" lvl="0" indent="-514350" algn="l" rtl="0">
              <a:spcBef>
                <a:spcPts val="560"/>
              </a:spcBef>
              <a:spcAft>
                <a:spcPts val="0"/>
              </a:spcAft>
              <a:buClr>
                <a:schemeClr val="dk1"/>
              </a:buClr>
              <a:buSzPts val="2800"/>
              <a:buAutoNum type="alphaUcParenR"/>
            </a:pPr>
            <a:r>
              <a:rPr lang="en-US" sz="2800" dirty="0">
                <a:solidFill>
                  <a:schemeClr val="dk1"/>
                </a:solidFill>
                <a:latin typeface="Times New Roman"/>
                <a:ea typeface="Times New Roman"/>
                <a:cs typeface="Times New Roman"/>
                <a:sym typeface="Times New Roman"/>
              </a:rPr>
              <a:t>78        		B) 98       		C) 68    		D) 88</a:t>
            </a:r>
          </a:p>
          <a:p>
            <a:pPr marL="0" lvl="0" indent="0" algn="l" rtl="0">
              <a:spcBef>
                <a:spcPts val="560"/>
              </a:spcBef>
              <a:spcAft>
                <a:spcPts val="0"/>
              </a:spcAft>
              <a:buClr>
                <a:schemeClr val="dk1"/>
              </a:buClr>
              <a:buSzPts val="2800"/>
              <a:buNone/>
            </a:pPr>
            <a:endParaRPr lang="en-US" sz="2800"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35C497A-7A58-44DD-AC11-1BBA4BEE0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406578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9"/>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Q2. For how many integer values of P will the value of the expression 4P+ 7 be an integer greater than 1 and less than 230?</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50       		B) 58       		C) 57    		D) 56</a:t>
            </a:r>
            <a:endParaRPr dirty="0"/>
          </a:p>
          <a:p>
            <a:pPr marL="342900" lvl="0" indent="-3429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dirty="0">
              <a:ln>
                <a:noFill/>
              </a:ln>
              <a:solidFill>
                <a:srgbClr val="C00000"/>
              </a:solidFill>
              <a:effectLst/>
              <a:uLnTx/>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E34A6F1-2606-4FEF-A105-53BDE90CC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60815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lvl="0" indent="0" algn="ctr" rtl="0">
              <a:lnSpc>
                <a:spcPct val="207142"/>
              </a:lnSpc>
              <a:spcBef>
                <a:spcPts val="0"/>
              </a:spcBef>
              <a:spcAft>
                <a:spcPts val="0"/>
              </a:spcAft>
              <a:buClr>
                <a:srgbClr val="C00000"/>
              </a:buClr>
              <a:buSzPts val="2800"/>
              <a:buFont typeface="Times New Roman"/>
              <a:buNone/>
            </a:pPr>
            <a:r>
              <a:rPr lang="en-US" sz="3600" b="1" dirty="0">
                <a:solidFill>
                  <a:srgbClr val="C00000"/>
                </a:solidFill>
                <a:latin typeface="Times New Roman"/>
                <a:ea typeface="Times New Roman"/>
                <a:cs typeface="Times New Roman"/>
                <a:sym typeface="Times New Roman"/>
              </a:rPr>
              <a:t>Classification of  Numbers </a:t>
            </a:r>
            <a:endParaRPr sz="3600">
              <a:solidFill>
                <a:srgbClr val="C00000"/>
              </a:solidFill>
              <a:latin typeface="Times New Roman"/>
              <a:ea typeface="Times New Roman"/>
              <a:cs typeface="Times New Roman"/>
              <a:sym typeface="Times New Roman"/>
            </a:endParaRPr>
          </a:p>
        </p:txBody>
      </p:sp>
      <p:sp>
        <p:nvSpPr>
          <p:cNvPr id="101" name="Google Shape;101;p2"/>
          <p:cNvSpPr txBox="1">
            <a:spLocks noGrp="1"/>
          </p:cNvSpPr>
          <p:nvPr>
            <p:ph type="body" idx="1"/>
          </p:nvPr>
        </p:nvSpPr>
        <p:spPr>
          <a:xfrm>
            <a:off x="0" y="87249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Q3. </a:t>
            </a:r>
            <a:r>
              <a:rPr lang="en-US" sz="2800" b="1" dirty="0">
                <a:solidFill>
                  <a:schemeClr val="dk1"/>
                </a:solidFill>
                <a:latin typeface="Times New Roman"/>
                <a:ea typeface="Times New Roman"/>
                <a:cs typeface="Times New Roman"/>
                <a:sym typeface="Times New Roman"/>
              </a:rPr>
              <a:t>a</a:t>
            </a:r>
            <a:r>
              <a:rPr lang="en-US" sz="2800" dirty="0">
                <a:solidFill>
                  <a:schemeClr val="dk1"/>
                </a:solidFill>
                <a:latin typeface="Times New Roman"/>
                <a:ea typeface="Times New Roman"/>
                <a:cs typeface="Times New Roman"/>
                <a:sym typeface="Times New Roman"/>
              </a:rPr>
              <a:t> is positive even integer and </a:t>
            </a:r>
            <a:r>
              <a:rPr lang="en-US" sz="2800" b="1" dirty="0">
                <a:solidFill>
                  <a:schemeClr val="dk1"/>
                </a:solidFill>
                <a:latin typeface="Times New Roman"/>
                <a:ea typeface="Times New Roman"/>
                <a:cs typeface="Times New Roman"/>
                <a:sym typeface="Times New Roman"/>
              </a:rPr>
              <a:t>b </a:t>
            </a:r>
            <a:r>
              <a:rPr lang="en-US" sz="2800" dirty="0">
                <a:solidFill>
                  <a:schemeClr val="dk1"/>
                </a:solidFill>
                <a:latin typeface="Times New Roman"/>
                <a:ea typeface="Times New Roman"/>
                <a:cs typeface="Times New Roman"/>
                <a:sym typeface="Times New Roman"/>
              </a:rPr>
              <a:t>is positive odd integer then which of the following is odd?</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a*b        		B) (</a:t>
            </a:r>
            <a:r>
              <a:rPr lang="en-US" sz="2800" dirty="0" err="1">
                <a:solidFill>
                  <a:schemeClr val="dk1"/>
                </a:solidFill>
                <a:latin typeface="Times New Roman"/>
                <a:ea typeface="Times New Roman"/>
                <a:cs typeface="Times New Roman"/>
                <a:sym typeface="Times New Roman"/>
              </a:rPr>
              <a:t>a+b</a:t>
            </a:r>
            <a:r>
              <a:rPr lang="en-US" sz="2800" dirty="0">
                <a:solidFill>
                  <a:schemeClr val="dk1"/>
                </a:solidFill>
                <a:latin typeface="Times New Roman"/>
                <a:ea typeface="Times New Roman"/>
                <a:cs typeface="Times New Roman"/>
                <a:sym typeface="Times New Roman"/>
              </a:rPr>
              <a:t>)a         	C) a</a:t>
            </a:r>
            <a:r>
              <a:rPr lang="en-US" sz="2800" baseline="30000" dirty="0">
                <a:solidFill>
                  <a:schemeClr val="dk1"/>
                </a:solidFill>
                <a:latin typeface="Times New Roman"/>
                <a:ea typeface="Times New Roman"/>
                <a:cs typeface="Times New Roman"/>
                <a:sym typeface="Times New Roman"/>
              </a:rPr>
              <a:t>2</a:t>
            </a:r>
            <a:r>
              <a:rPr lang="en-US" sz="2800" dirty="0">
                <a:solidFill>
                  <a:schemeClr val="dk1"/>
                </a:solidFill>
                <a:latin typeface="Times New Roman"/>
                <a:ea typeface="Times New Roman"/>
                <a:cs typeface="Times New Roman"/>
                <a:sym typeface="Times New Roman"/>
              </a:rPr>
              <a:t>b/2    		D) </a:t>
            </a:r>
            <a:r>
              <a:rPr lang="en-US" sz="2800" dirty="0" err="1">
                <a:solidFill>
                  <a:schemeClr val="dk1"/>
                </a:solidFill>
                <a:latin typeface="Times New Roman"/>
                <a:ea typeface="Times New Roman"/>
                <a:cs typeface="Times New Roman"/>
                <a:sym typeface="Times New Roman"/>
              </a:rPr>
              <a:t>a+b</a:t>
            </a:r>
            <a:endParaRPr sz="2800" dirty="0">
              <a:solidFill>
                <a:schemeClr val="dk1"/>
              </a:solidFill>
              <a:latin typeface="Times New Roman"/>
              <a:ea typeface="Times New Roman"/>
              <a:cs typeface="Times New Roman"/>
              <a:sym typeface="Times New Roman"/>
            </a:endParaRPr>
          </a:p>
          <a:p>
            <a:pPr marL="342900" lvl="0" indent="-165100" algn="l" rtl="0">
              <a:spcBef>
                <a:spcPts val="560"/>
              </a:spcBef>
              <a:spcAft>
                <a:spcPts val="0"/>
              </a:spcAft>
              <a:buClr>
                <a:srgbClr val="7F7F7F"/>
              </a:buClr>
              <a:buSzPts val="2800"/>
              <a:buNone/>
            </a:pPr>
            <a:endParaRPr sz="2800"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856B693-6396-4469-B8F5-E58355788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76975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7"/>
          <p:cNvSpPr txBox="1">
            <a:spLocks noGrp="1"/>
          </p:cNvSpPr>
          <p:nvPr>
            <p:ph type="body" idx="1"/>
          </p:nvPr>
        </p:nvSpPr>
        <p:spPr>
          <a:xfrm>
            <a:off x="0" y="90297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Q4. The sum of three consecutive odd numbers is 579. What is the middle number?</a:t>
            </a:r>
          </a:p>
          <a:p>
            <a:pPr marL="342900" lvl="0" indent="-342900" algn="l" rtl="0">
              <a:spcBef>
                <a:spcPts val="0"/>
              </a:spcBef>
              <a:spcAft>
                <a:spcPts val="0"/>
              </a:spcAft>
              <a:buClr>
                <a:schemeClr val="dk1"/>
              </a:buClr>
              <a:buSzPts val="2800"/>
              <a:buNone/>
            </a:pP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A) 189       		B) 193      		C) 169    		D) 213</a:t>
            </a:r>
            <a:endParaRPr dirty="0"/>
          </a:p>
          <a:p>
            <a:pPr marL="342900" lvl="0" indent="-342900" algn="l" rtl="0">
              <a:spcBef>
                <a:spcPts val="560"/>
              </a:spcBef>
              <a:spcAft>
                <a:spcPts val="0"/>
              </a:spcAft>
              <a:buClr>
                <a:schemeClr val="dk1"/>
              </a:buClr>
              <a:buSzPts val="2800"/>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p:txBody>
      </p:sp>
      <p:sp>
        <p:nvSpPr>
          <p:cNvPr id="5" name="Google Shape;128;p6"/>
          <p:cNvSpPr txBox="1">
            <a:spLocks/>
          </p:cNvSpPr>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207142"/>
              </a:lnSpc>
              <a:spcBef>
                <a:spcPts val="0"/>
              </a:spcBef>
              <a:spcAft>
                <a:spcPts val="0"/>
              </a:spcAft>
              <a:buClr>
                <a:srgbClr val="C00000"/>
              </a:buClr>
              <a:buSzPts val="2800"/>
              <a:buFont typeface="Palatino Linotype"/>
              <a:buNone/>
              <a:tabLst/>
              <a:defRPr/>
            </a:pPr>
            <a:r>
              <a:rPr kumimoji="0" lang="en-US" sz="3600" b="1" i="0" u="none" strike="noStrike" kern="0" cap="none" spc="0" normalizeH="0" baseline="0" noProof="0">
                <a:ln>
                  <a:noFill/>
                </a:ln>
                <a:solidFill>
                  <a:srgbClr val="C00000"/>
                </a:solidFill>
                <a:effectLst/>
                <a:uLnTx/>
                <a:uFillTx/>
                <a:latin typeface="Times New Roman"/>
                <a:ea typeface="Times New Roman"/>
                <a:cs typeface="Times New Roman"/>
                <a:sym typeface="Times New Roman"/>
              </a:rPr>
              <a:t>Classification of  Numbers </a:t>
            </a:r>
            <a:endParaRPr kumimoji="0" lang="en-US" sz="36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9C00799B-6BD6-4491-83DF-2F6E8965F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37742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1162051" y="247650"/>
            <a:ext cx="10668000" cy="933450"/>
          </a:xfrm>
          <a:prstGeom prst="rect">
            <a:avLst/>
          </a:prstGeom>
          <a:noFill/>
          <a:ln>
            <a:noFill/>
          </a:ln>
        </p:spPr>
        <p:txBody>
          <a:bodyPr spcFirstLastPara="1" wrap="square" lIns="91425" tIns="45700" rIns="91425" bIns="45700" anchor="b" anchorCtr="0">
            <a:noAutofit/>
          </a:bodyPr>
          <a:lstStyle/>
          <a:p>
            <a:pPr lvl="0">
              <a:lnSpc>
                <a:spcPct val="207142"/>
              </a:lnSpc>
              <a:buClr>
                <a:srgbClr val="C00000"/>
              </a:buClr>
              <a:buSzPts val="2800"/>
            </a:pPr>
            <a:r>
              <a:rPr lang="en-US" sz="3600" b="1" dirty="0">
                <a:solidFill>
                  <a:srgbClr val="C00000"/>
                </a:solidFill>
                <a:latin typeface="Times New Roman"/>
                <a:ea typeface="Times New Roman"/>
                <a:cs typeface="Times New Roman"/>
                <a:sym typeface="Times New Roman"/>
              </a:rPr>
              <a:t>Classification of  Numbers </a:t>
            </a:r>
            <a:endParaRPr sz="3600">
              <a:solidFill>
                <a:srgbClr val="C00000"/>
              </a:solidFill>
              <a:latin typeface="Times New Roman"/>
              <a:ea typeface="Times New Roman"/>
              <a:cs typeface="Times New Roman"/>
              <a:sym typeface="Times New Roman"/>
            </a:endParaRPr>
          </a:p>
        </p:txBody>
      </p:sp>
      <p:sp>
        <p:nvSpPr>
          <p:cNvPr id="115" name="Google Shape;115;p4"/>
          <p:cNvSpPr txBox="1">
            <a:spLocks noGrp="1"/>
          </p:cNvSpPr>
          <p:nvPr>
            <p:ph type="body" idx="1"/>
          </p:nvPr>
        </p:nvSpPr>
        <p:spPr>
          <a:xfrm>
            <a:off x="0" y="887731"/>
            <a:ext cx="11049000" cy="481171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dirty="0">
                <a:solidFill>
                  <a:schemeClr val="dk1"/>
                </a:solidFill>
                <a:latin typeface="Times New Roman" pitchFamily="18" charset="0"/>
                <a:ea typeface="Times New Roman"/>
                <a:cs typeface="Times New Roman" pitchFamily="18" charset="0"/>
                <a:sym typeface="Times New Roman"/>
              </a:rPr>
              <a:t>Q5. </a:t>
            </a:r>
            <a:r>
              <a:rPr lang="en-US" sz="2800" dirty="0">
                <a:solidFill>
                  <a:srgbClr val="000000"/>
                </a:solidFill>
                <a:latin typeface="Times New Roman" pitchFamily="18" charset="0"/>
                <a:ea typeface="Calibri"/>
                <a:cs typeface="Times New Roman" pitchFamily="18" charset="0"/>
                <a:sym typeface="Calibri"/>
              </a:rPr>
              <a:t>If  N</a:t>
            </a:r>
            <a:r>
              <a:rPr lang="en-US" sz="2800" baseline="30000" dirty="0">
                <a:solidFill>
                  <a:srgbClr val="000000"/>
                </a:solidFill>
                <a:latin typeface="Times New Roman" pitchFamily="18" charset="0"/>
                <a:ea typeface="Calibri"/>
                <a:cs typeface="Times New Roman" pitchFamily="18" charset="0"/>
                <a:sym typeface="Calibri"/>
              </a:rPr>
              <a:t>2</a:t>
            </a:r>
            <a:r>
              <a:rPr lang="en-US" sz="2800" dirty="0">
                <a:solidFill>
                  <a:srgbClr val="000000"/>
                </a:solidFill>
                <a:latin typeface="Times New Roman" pitchFamily="18" charset="0"/>
                <a:ea typeface="Calibri"/>
                <a:cs typeface="Times New Roman" pitchFamily="18" charset="0"/>
                <a:sym typeface="Calibri"/>
              </a:rPr>
              <a:t>-33, N</a:t>
            </a:r>
            <a:r>
              <a:rPr lang="en-US" sz="2800" baseline="30000" dirty="0">
                <a:solidFill>
                  <a:srgbClr val="000000"/>
                </a:solidFill>
                <a:latin typeface="Times New Roman" pitchFamily="18" charset="0"/>
                <a:ea typeface="Calibri"/>
                <a:cs typeface="Times New Roman" pitchFamily="18" charset="0"/>
                <a:sym typeface="Calibri"/>
              </a:rPr>
              <a:t>2</a:t>
            </a:r>
            <a:r>
              <a:rPr lang="en-US" sz="2800" dirty="0">
                <a:solidFill>
                  <a:srgbClr val="000000"/>
                </a:solidFill>
                <a:latin typeface="Times New Roman" pitchFamily="18" charset="0"/>
                <a:ea typeface="Calibri"/>
                <a:cs typeface="Times New Roman" pitchFamily="18" charset="0"/>
                <a:sym typeface="Calibri"/>
              </a:rPr>
              <a:t>-31 and N</a:t>
            </a:r>
            <a:r>
              <a:rPr lang="en-US" sz="2800" baseline="30000" dirty="0">
                <a:solidFill>
                  <a:srgbClr val="000000"/>
                </a:solidFill>
                <a:latin typeface="Times New Roman" pitchFamily="18" charset="0"/>
                <a:ea typeface="Calibri"/>
                <a:cs typeface="Times New Roman" pitchFamily="18" charset="0"/>
                <a:sym typeface="Calibri"/>
              </a:rPr>
              <a:t>2</a:t>
            </a:r>
            <a:r>
              <a:rPr lang="en-US" sz="2800" dirty="0">
                <a:solidFill>
                  <a:srgbClr val="000000"/>
                </a:solidFill>
                <a:latin typeface="Times New Roman" pitchFamily="18" charset="0"/>
                <a:ea typeface="Calibri"/>
                <a:cs typeface="Times New Roman" pitchFamily="18" charset="0"/>
                <a:sym typeface="Calibri"/>
              </a:rPr>
              <a:t>-29 are prime numbers, then what is the number of possible values of N, where N is an integer?</a:t>
            </a:r>
            <a:endParaRPr lang="en-US" dirty="0">
              <a:latin typeface="Times New Roman" pitchFamily="18" charset="0"/>
              <a:ea typeface="Calibri"/>
              <a:cs typeface="Times New Roman" pitchFamily="18" charset="0"/>
            </a:endParaRPr>
          </a:p>
          <a:p>
            <a:pPr marL="342900" lvl="0" indent="-342900" algn="l" rtl="0">
              <a:spcBef>
                <a:spcPts val="0"/>
              </a:spcBef>
              <a:spcAft>
                <a:spcPts val="0"/>
              </a:spcAft>
              <a:buClr>
                <a:schemeClr val="dk1"/>
              </a:buClr>
              <a:buSzPts val="2800"/>
              <a:buNone/>
            </a:pPr>
            <a:endParaRPr lang="en-US" sz="2800" dirty="0">
              <a:solidFill>
                <a:srgbClr val="000000"/>
              </a:solidFill>
              <a:latin typeface="Times New Roman" pitchFamily="18" charset="0"/>
              <a:ea typeface="Calibri"/>
              <a:cs typeface="Times New Roman" pitchFamily="18" charset="0"/>
              <a:sym typeface="Calibri"/>
            </a:endParaRPr>
          </a:p>
          <a:p>
            <a:pPr marL="342900" lvl="0" indent="-342900" algn="l" rtl="0">
              <a:spcBef>
                <a:spcPts val="0"/>
              </a:spcBef>
              <a:spcAft>
                <a:spcPts val="0"/>
              </a:spcAft>
              <a:buClr>
                <a:schemeClr val="dk1"/>
              </a:buClr>
              <a:buSzPts val="2800"/>
              <a:buNone/>
            </a:pPr>
            <a:r>
              <a:rPr lang="en-US" sz="2800" dirty="0">
                <a:solidFill>
                  <a:srgbClr val="000000"/>
                </a:solidFill>
                <a:latin typeface="Times New Roman" pitchFamily="18" charset="0"/>
                <a:ea typeface="Calibri"/>
                <a:cs typeface="Times New Roman" pitchFamily="18" charset="0"/>
                <a:sym typeface="Calibri"/>
              </a:rPr>
              <a:t>	a)	1		b) 2		c)3 		d) None of these</a:t>
            </a:r>
            <a:endParaRPr dirty="0">
              <a:latin typeface="Times New Roman" pitchFamily="18" charset="0"/>
              <a:cs typeface="Times New Roman" pitchFamily="18" charset="0"/>
            </a:endParaRPr>
          </a:p>
          <a:p>
            <a:pPr marL="457200" lvl="0" indent="-279400" algn="l" rtl="0">
              <a:spcBef>
                <a:spcPts val="560"/>
              </a:spcBef>
              <a:spcAft>
                <a:spcPts val="0"/>
              </a:spcAft>
              <a:buClr>
                <a:srgbClr val="7F7F7F"/>
              </a:buClr>
              <a:buSzPts val="2800"/>
              <a:buFont typeface="Arial"/>
              <a:buNone/>
            </a:pPr>
            <a:endParaRPr sz="2800" dirty="0">
              <a:solidFill>
                <a:srgbClr val="000000"/>
              </a:solidFill>
              <a:latin typeface="Times New Roman" pitchFamily="18" charset="0"/>
              <a:ea typeface="Calibri"/>
              <a:cs typeface="Times New Roman" pitchFamily="18" charset="0"/>
              <a:sym typeface="Calibri"/>
            </a:endParaRPr>
          </a:p>
          <a:p>
            <a:pPr marL="342900" lvl="0" indent="-165100" algn="l" rtl="0">
              <a:spcBef>
                <a:spcPts val="560"/>
              </a:spcBef>
              <a:spcAft>
                <a:spcPts val="0"/>
              </a:spcAft>
              <a:buClr>
                <a:srgbClr val="7F7F7F"/>
              </a:buClr>
              <a:buSzPts val="2800"/>
              <a:buNone/>
            </a:pPr>
            <a:endParaRPr sz="2800" dirty="0">
              <a:solidFill>
                <a:schemeClr val="dk1"/>
              </a:solidFill>
              <a:latin typeface="Times New Roman" pitchFamily="18" charset="0"/>
              <a:ea typeface="Times New Roman"/>
              <a:cs typeface="Times New Roman" pitchFamily="18" charset="0"/>
              <a:sym typeface="Times New Roman"/>
            </a:endParaRPr>
          </a:p>
        </p:txBody>
      </p:sp>
      <p:pic>
        <p:nvPicPr>
          <p:cNvPr id="4" name="Picture 3">
            <a:extLst>
              <a:ext uri="{FF2B5EF4-FFF2-40B4-BE49-F238E27FC236}">
                <a16:creationId xmlns:a16="http://schemas.microsoft.com/office/drawing/2014/main" id="{10914CBB-372B-4245-9B71-FA61CF90C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612" y="0"/>
            <a:ext cx="1382486" cy="448975"/>
          </a:xfrm>
          <a:prstGeom prst="rect">
            <a:avLst/>
          </a:prstGeom>
        </p:spPr>
      </p:pic>
    </p:spTree>
    <p:extLst>
      <p:ext uri="{BB962C8B-B14F-4D97-AF65-F5344CB8AC3E}">
        <p14:creationId xmlns:p14="http://schemas.microsoft.com/office/powerpoint/2010/main" val="319930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5576</TotalTime>
  <Words>2077</Words>
  <Application>Microsoft Office PowerPoint</Application>
  <PresentationFormat>Widescreen</PresentationFormat>
  <Paragraphs>230</Paragraphs>
  <Slides>36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Courier New</vt:lpstr>
      <vt:lpstr>Palatino Linotype</vt:lpstr>
      <vt:lpstr>Times New Roman</vt:lpstr>
      <vt:lpstr>Executive</vt:lpstr>
      <vt:lpstr>Classification of Numbers  DIVISIBILITY Rules &amp; BODMAS   </vt:lpstr>
      <vt:lpstr>PowerPoint Presentation</vt:lpstr>
      <vt:lpstr>Classification of  Numbers </vt:lpstr>
      <vt:lpstr>Classification of  Numbers </vt:lpstr>
      <vt:lpstr>Classification of  Numbers </vt:lpstr>
      <vt:lpstr>PowerPoint Presentation</vt:lpstr>
      <vt:lpstr>Classification of  Numbers </vt:lpstr>
      <vt:lpstr>PowerPoint Presentation</vt:lpstr>
      <vt:lpstr>Classification of  Numbers </vt:lpstr>
      <vt:lpstr>Classification of  Numbers </vt:lpstr>
      <vt:lpstr>Classification of  Numbers </vt:lpstr>
      <vt:lpstr>PowerPoint Presentation</vt:lpstr>
      <vt:lpstr>PowerPoint Presentation</vt:lpstr>
      <vt:lpstr>PowerPoint Presentation</vt:lpstr>
      <vt:lpstr>Division Algorithms</vt:lpstr>
      <vt:lpstr>Divisibility rules of 2,4,8</vt:lpstr>
      <vt:lpstr>Divisibility rules of 3, 9</vt:lpstr>
      <vt:lpstr>Divisibility rules of 6</vt:lpstr>
      <vt:lpstr>Divisibility rules of 7</vt:lpstr>
      <vt:lpstr>Divisibility rules of 11</vt:lpstr>
      <vt:lpstr>Divisibility rules of Prime Numbers: 13</vt:lpstr>
      <vt:lpstr>Divisibility rules of Prime Numbers: 17</vt:lpstr>
      <vt:lpstr>Triplet Method for Divisibility rules of Prime Numbers</vt:lpstr>
      <vt:lpstr>Divisibility  Rule :Practice Questions</vt:lpstr>
      <vt:lpstr>Divisibility  Rule :Practice Questions</vt:lpstr>
      <vt:lpstr>Divisibility  Rules: Practice Questions</vt:lpstr>
      <vt:lpstr>Divisibility  Rule :Practice Questions</vt:lpstr>
      <vt:lpstr>Divisibility  Rule :Practice Questions</vt:lpstr>
      <vt:lpstr>Divisibility  Rule :Practice Questions</vt:lpstr>
      <vt:lpstr>Divisibility  Rule :Practice Questions</vt:lpstr>
      <vt:lpstr>Divisibility  Rule :Practice Questions</vt:lpstr>
      <vt:lpstr>Divisibility  Rule :Practice Questions</vt:lpstr>
      <vt:lpstr>Divisibility  Rule: Practice Questions</vt:lpstr>
      <vt:lpstr>Numbers , Divisibility Rules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Vishal Garg</cp:lastModifiedBy>
  <cp:revision>777</cp:revision>
  <dcterms:created xsi:type="dcterms:W3CDTF">2017-07-13T07:57:18Z</dcterms:created>
  <dcterms:modified xsi:type="dcterms:W3CDTF">2021-08-12T11:40:22Z</dcterms:modified>
</cp:coreProperties>
</file>