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4"/>
  </p:notesMasterIdLst>
  <p:sldIdLst>
    <p:sldId id="380" r:id="rId2"/>
    <p:sldId id="545" r:id="rId3"/>
    <p:sldId id="539" r:id="rId4"/>
    <p:sldId id="524" r:id="rId5"/>
    <p:sldId id="529" r:id="rId6"/>
    <p:sldId id="303" r:id="rId7"/>
    <p:sldId id="525" r:id="rId8"/>
    <p:sldId id="530" r:id="rId9"/>
    <p:sldId id="304" r:id="rId10"/>
    <p:sldId id="531" r:id="rId11"/>
    <p:sldId id="526" r:id="rId12"/>
    <p:sldId id="301" r:id="rId13"/>
    <p:sldId id="294" r:id="rId14"/>
    <p:sldId id="295" r:id="rId15"/>
    <p:sldId id="296" r:id="rId16"/>
    <p:sldId id="532" r:id="rId17"/>
    <p:sldId id="305" r:id="rId18"/>
    <p:sldId id="546" r:id="rId19"/>
    <p:sldId id="547" r:id="rId20"/>
    <p:sldId id="548" r:id="rId21"/>
    <p:sldId id="306" r:id="rId22"/>
    <p:sldId id="293" r:id="rId23"/>
    <p:sldId id="535" r:id="rId24"/>
    <p:sldId id="270" r:id="rId25"/>
    <p:sldId id="533" r:id="rId26"/>
    <p:sldId id="523" r:id="rId27"/>
    <p:sldId id="540" r:id="rId28"/>
    <p:sldId id="541" r:id="rId29"/>
    <p:sldId id="542" r:id="rId30"/>
    <p:sldId id="543" r:id="rId31"/>
    <p:sldId id="544" r:id="rId32"/>
    <p:sldId id="29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8" autoAdjust="0"/>
    <p:restoredTop sz="86380" autoAdjust="0"/>
  </p:normalViewPr>
  <p:slideViewPr>
    <p:cSldViewPr snapToGrid="0">
      <p:cViewPr varScale="1">
        <p:scale>
          <a:sx n="58" d="100"/>
          <a:sy n="58" d="100"/>
        </p:scale>
        <p:origin x="112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4DC8A-0269-4B0F-8D7C-B3EBE05B75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B09164-3635-4F57-BDFF-F431FDAAB3E9}">
      <dgm:prSet/>
      <dgm:spPr>
        <a:solidFill>
          <a:srgbClr val="C00000"/>
        </a:solidFill>
      </dgm:spPr>
      <dgm:t>
        <a:bodyPr/>
        <a:lstStyle/>
        <a:p>
          <a:pPr rtl="0"/>
          <a:r>
            <a:rPr lang="en-US" b="1" dirty="0"/>
            <a:t>Vedic Math's: </a:t>
          </a:r>
        </a:p>
      </dgm:t>
    </dgm:pt>
    <dgm:pt modelId="{833CA28A-3165-410C-BF45-14916C23568F}" type="parTrans" cxnId="{612F73BD-9AA8-4BE7-8A26-180D0F8709C5}">
      <dgm:prSet/>
      <dgm:spPr/>
      <dgm:t>
        <a:bodyPr/>
        <a:lstStyle/>
        <a:p>
          <a:endParaRPr lang="en-US"/>
        </a:p>
      </dgm:t>
    </dgm:pt>
    <dgm:pt modelId="{360FEAA3-D3E1-417D-A2A2-9AE39EF02038}" type="sibTrans" cxnId="{612F73BD-9AA8-4BE7-8A26-180D0F8709C5}">
      <dgm:prSet/>
      <dgm:spPr/>
      <dgm:t>
        <a:bodyPr/>
        <a:lstStyle/>
        <a:p>
          <a:endParaRPr lang="en-US"/>
        </a:p>
      </dgm:t>
    </dgm:pt>
    <dgm:pt modelId="{94D4CB9E-A888-4693-AF5C-DBEF66776BCB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9359ED4E-9941-466A-BA4B-72127C5DA701}" type="parTrans" cxnId="{1F2812E7-BE8C-4D2B-B0D5-1BFEB5D66A7F}">
      <dgm:prSet/>
      <dgm:spPr/>
      <dgm:t>
        <a:bodyPr/>
        <a:lstStyle/>
        <a:p>
          <a:endParaRPr lang="en-US"/>
        </a:p>
      </dgm:t>
    </dgm:pt>
    <dgm:pt modelId="{CFC64C60-ED2F-4616-89ED-54341B9028D4}" type="sibTrans" cxnId="{1F2812E7-BE8C-4D2B-B0D5-1BFEB5D66A7F}">
      <dgm:prSet/>
      <dgm:spPr/>
      <dgm:t>
        <a:bodyPr/>
        <a:lstStyle/>
        <a:p>
          <a:endParaRPr lang="en-US"/>
        </a:p>
      </dgm:t>
    </dgm:pt>
    <dgm:pt modelId="{FAF7CFB3-57C5-4795-B005-90CD8A96058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b="1">
              <a:solidFill>
                <a:schemeClr val="tx1"/>
              </a:solidFill>
            </a:rPr>
            <a:t>Multiplication &amp; Division with powers of 5</a:t>
          </a:r>
          <a:endParaRPr lang="en-US" dirty="0">
            <a:solidFill>
              <a:schemeClr val="tx1"/>
            </a:solidFill>
          </a:endParaRPr>
        </a:p>
      </dgm:t>
    </dgm:pt>
    <dgm:pt modelId="{0BC94A4F-36F0-4887-B9B6-848F252A3355}" type="sibTrans" cxnId="{8BEEE969-536A-4F86-9472-9FF6CCD09145}">
      <dgm:prSet/>
      <dgm:spPr/>
      <dgm:t>
        <a:bodyPr/>
        <a:lstStyle/>
        <a:p>
          <a:endParaRPr lang="en-US"/>
        </a:p>
      </dgm:t>
    </dgm:pt>
    <dgm:pt modelId="{603BE217-A074-45C2-AED4-344CA0F2B151}" type="parTrans" cxnId="{8BEEE969-536A-4F86-9472-9FF6CCD09145}">
      <dgm:prSet/>
      <dgm:spPr/>
      <dgm:t>
        <a:bodyPr/>
        <a:lstStyle/>
        <a:p>
          <a:endParaRPr lang="en-US"/>
        </a:p>
      </dgm:t>
    </dgm:pt>
    <dgm:pt modelId="{B5C50EF4-58A3-4604-87CB-736DD159AC3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Multiplication with series of 9s</a:t>
          </a:r>
          <a:endParaRPr lang="en-US" dirty="0">
            <a:solidFill>
              <a:schemeClr val="tx1"/>
            </a:solidFill>
          </a:endParaRPr>
        </a:p>
      </dgm:t>
    </dgm:pt>
    <dgm:pt modelId="{3492C9C7-26DD-4B97-9C8E-021C12BDCFA8}" type="parTrans" cxnId="{E680F7BD-8067-4F2F-BEA5-15182686C6CA}">
      <dgm:prSet/>
      <dgm:spPr/>
      <dgm:t>
        <a:bodyPr/>
        <a:lstStyle/>
        <a:p>
          <a:endParaRPr lang="en-US"/>
        </a:p>
      </dgm:t>
    </dgm:pt>
    <dgm:pt modelId="{360B448D-42DF-4492-8F7F-743306B67504}" type="sibTrans" cxnId="{E680F7BD-8067-4F2F-BEA5-15182686C6CA}">
      <dgm:prSet/>
      <dgm:spPr/>
      <dgm:t>
        <a:bodyPr/>
        <a:lstStyle/>
        <a:p>
          <a:endParaRPr lang="en-US"/>
        </a:p>
      </dgm:t>
    </dgm:pt>
    <dgm:pt modelId="{8263B008-1368-4D22-A0A8-174CAF6A96A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Multiplication of 2-digit and 3-digit numbers</a:t>
          </a:r>
          <a:endParaRPr lang="en-US" dirty="0">
            <a:solidFill>
              <a:schemeClr val="tx1"/>
            </a:solidFill>
          </a:endParaRPr>
        </a:p>
      </dgm:t>
    </dgm:pt>
    <dgm:pt modelId="{C92BDD17-601A-43C5-884A-09D6F5E3BF2B}" type="parTrans" cxnId="{DB20A084-BB65-4118-92E7-4A37A9E8E919}">
      <dgm:prSet/>
      <dgm:spPr/>
      <dgm:t>
        <a:bodyPr/>
        <a:lstStyle/>
        <a:p>
          <a:endParaRPr lang="en-US"/>
        </a:p>
      </dgm:t>
    </dgm:pt>
    <dgm:pt modelId="{BE2AB3C0-A4D3-45E2-9ECE-54DABDB8E015}" type="sibTrans" cxnId="{DB20A084-BB65-4118-92E7-4A37A9E8E919}">
      <dgm:prSet/>
      <dgm:spPr/>
      <dgm:t>
        <a:bodyPr/>
        <a:lstStyle/>
        <a:p>
          <a:endParaRPr lang="en-US"/>
        </a:p>
      </dgm:t>
    </dgm:pt>
    <dgm:pt modelId="{D1125DA3-6096-403A-B34B-3021D45FA17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Squares of 2-digit numbers: Base Value &amp; Face Value Method</a:t>
          </a:r>
          <a:endParaRPr lang="en-US" dirty="0">
            <a:solidFill>
              <a:schemeClr val="tx1"/>
            </a:solidFill>
          </a:endParaRPr>
        </a:p>
      </dgm:t>
    </dgm:pt>
    <dgm:pt modelId="{A24FB379-14AC-458C-A54D-82A53A3DA157}" type="parTrans" cxnId="{E8C2EEC8-1EEA-418B-ABC0-78BE4D98616D}">
      <dgm:prSet/>
      <dgm:spPr/>
      <dgm:t>
        <a:bodyPr/>
        <a:lstStyle/>
        <a:p>
          <a:endParaRPr lang="en-US"/>
        </a:p>
      </dgm:t>
    </dgm:pt>
    <dgm:pt modelId="{1918CA61-3620-4AF3-AA49-1C17656AF76A}" type="sibTrans" cxnId="{E8C2EEC8-1EEA-418B-ABC0-78BE4D98616D}">
      <dgm:prSet/>
      <dgm:spPr/>
      <dgm:t>
        <a:bodyPr/>
        <a:lstStyle/>
        <a:p>
          <a:endParaRPr lang="en-US"/>
        </a:p>
      </dgm:t>
    </dgm:pt>
    <dgm:pt modelId="{5BC93F7C-2C17-48F1-8F30-E1B0FBCC86FB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Square root</a:t>
          </a:r>
          <a:endParaRPr lang="en-US" dirty="0">
            <a:solidFill>
              <a:schemeClr val="tx1"/>
            </a:solidFill>
          </a:endParaRPr>
        </a:p>
      </dgm:t>
    </dgm:pt>
    <dgm:pt modelId="{503E520E-F79C-46D1-8E96-5509F8BDFA18}" type="parTrans" cxnId="{866A5D0F-EBCC-4BE2-A955-227D4A4BADB6}">
      <dgm:prSet/>
      <dgm:spPr/>
      <dgm:t>
        <a:bodyPr/>
        <a:lstStyle/>
        <a:p>
          <a:endParaRPr lang="en-US"/>
        </a:p>
      </dgm:t>
    </dgm:pt>
    <dgm:pt modelId="{8BA690BD-40EC-40C2-A8D2-8A26A777A3AB}" type="sibTrans" cxnId="{866A5D0F-EBCC-4BE2-A955-227D4A4BADB6}">
      <dgm:prSet/>
      <dgm:spPr/>
      <dgm:t>
        <a:bodyPr/>
        <a:lstStyle/>
        <a:p>
          <a:endParaRPr lang="en-US"/>
        </a:p>
      </dgm:t>
    </dgm:pt>
    <dgm:pt modelId="{99F50685-0345-47D6-8DEF-40B6AB51F568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Cubes</a:t>
          </a:r>
          <a:endParaRPr lang="en-US" dirty="0">
            <a:solidFill>
              <a:schemeClr val="tx1"/>
            </a:solidFill>
          </a:endParaRPr>
        </a:p>
      </dgm:t>
    </dgm:pt>
    <dgm:pt modelId="{6F579598-260E-4077-822D-D51B73CF4809}" type="parTrans" cxnId="{D3D13E67-D1FD-4AC4-94EC-D943DEE4D425}">
      <dgm:prSet/>
      <dgm:spPr/>
      <dgm:t>
        <a:bodyPr/>
        <a:lstStyle/>
        <a:p>
          <a:endParaRPr lang="en-US"/>
        </a:p>
      </dgm:t>
    </dgm:pt>
    <dgm:pt modelId="{089B262B-3A0A-4864-91E1-A16DADC1936B}" type="sibTrans" cxnId="{D3D13E67-D1FD-4AC4-94EC-D943DEE4D425}">
      <dgm:prSet/>
      <dgm:spPr/>
      <dgm:t>
        <a:bodyPr/>
        <a:lstStyle/>
        <a:p>
          <a:endParaRPr lang="en-US"/>
        </a:p>
      </dgm:t>
    </dgm:pt>
    <dgm:pt modelId="{2E3767BC-7E45-48CB-A5B4-58E3C853486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Cube root</a:t>
          </a:r>
          <a:endParaRPr lang="en-US" dirty="0">
            <a:solidFill>
              <a:schemeClr val="tx1"/>
            </a:solidFill>
          </a:endParaRPr>
        </a:p>
      </dgm:t>
    </dgm:pt>
    <dgm:pt modelId="{D218A34C-AA48-4E53-AA6B-42ED770E1180}" type="parTrans" cxnId="{B0A9A91F-DDC0-4622-8EC0-465DCD483A15}">
      <dgm:prSet/>
      <dgm:spPr/>
      <dgm:t>
        <a:bodyPr/>
        <a:lstStyle/>
        <a:p>
          <a:endParaRPr lang="en-US"/>
        </a:p>
      </dgm:t>
    </dgm:pt>
    <dgm:pt modelId="{BBAA8F99-D2AE-4495-93EA-C37666F2DE91}" type="sibTrans" cxnId="{B0A9A91F-DDC0-4622-8EC0-465DCD483A15}">
      <dgm:prSet/>
      <dgm:spPr/>
      <dgm:t>
        <a:bodyPr/>
        <a:lstStyle/>
        <a:p>
          <a:endParaRPr lang="en-US"/>
        </a:p>
      </dgm:t>
    </dgm:pt>
    <dgm:pt modelId="{9003AC3B-56CD-448D-A2D6-CA9F9F7F936C}" type="pres">
      <dgm:prSet presAssocID="{57E4DC8A-0269-4B0F-8D7C-B3EBE05B75BF}" presName="linear" presStyleCnt="0">
        <dgm:presLayoutVars>
          <dgm:animLvl val="lvl"/>
          <dgm:resizeHandles val="exact"/>
        </dgm:presLayoutVars>
      </dgm:prSet>
      <dgm:spPr/>
    </dgm:pt>
    <dgm:pt modelId="{CF2162E2-F605-4392-95A6-28E093478E07}" type="pres">
      <dgm:prSet presAssocID="{60B09164-3635-4F57-BDFF-F431FDAAB3E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8C68B03-0334-457A-8587-2A4C6D020BB0}" type="pres">
      <dgm:prSet presAssocID="{60B09164-3635-4F57-BDFF-F431FDAAB3E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66A5D0F-EBCC-4BE2-A955-227D4A4BADB6}" srcId="{60B09164-3635-4F57-BDFF-F431FDAAB3E9}" destId="{5BC93F7C-2C17-48F1-8F30-E1B0FBCC86FB}" srcOrd="4" destOrd="0" parTransId="{503E520E-F79C-46D1-8E96-5509F8BDFA18}" sibTransId="{8BA690BD-40EC-40C2-A8D2-8A26A777A3AB}"/>
    <dgm:cxn modelId="{B0A9A91F-DDC0-4622-8EC0-465DCD483A15}" srcId="{60B09164-3635-4F57-BDFF-F431FDAAB3E9}" destId="{2E3767BC-7E45-48CB-A5B4-58E3C8534865}" srcOrd="6" destOrd="0" parTransId="{D218A34C-AA48-4E53-AA6B-42ED770E1180}" sibTransId="{BBAA8F99-D2AE-4495-93EA-C37666F2DE91}"/>
    <dgm:cxn modelId="{39735021-DFCE-4191-8313-D49F684A5AAC}" type="presOf" srcId="{57E4DC8A-0269-4B0F-8D7C-B3EBE05B75BF}" destId="{9003AC3B-56CD-448D-A2D6-CA9F9F7F936C}" srcOrd="0" destOrd="0" presId="urn:microsoft.com/office/officeart/2005/8/layout/vList2"/>
    <dgm:cxn modelId="{A40C925C-F229-421B-A026-886C6546297E}" type="presOf" srcId="{99F50685-0345-47D6-8DEF-40B6AB51F568}" destId="{38C68B03-0334-457A-8587-2A4C6D020BB0}" srcOrd="0" destOrd="5" presId="urn:microsoft.com/office/officeart/2005/8/layout/vList2"/>
    <dgm:cxn modelId="{D3D13E67-D1FD-4AC4-94EC-D943DEE4D425}" srcId="{60B09164-3635-4F57-BDFF-F431FDAAB3E9}" destId="{99F50685-0345-47D6-8DEF-40B6AB51F568}" srcOrd="5" destOrd="0" parTransId="{6F579598-260E-4077-822D-D51B73CF4809}" sibTransId="{089B262B-3A0A-4864-91E1-A16DADC1936B}"/>
    <dgm:cxn modelId="{8BEEE969-536A-4F86-9472-9FF6CCD09145}" srcId="{60B09164-3635-4F57-BDFF-F431FDAAB3E9}" destId="{FAF7CFB3-57C5-4795-B005-90CD8A960588}" srcOrd="0" destOrd="0" parTransId="{603BE217-A074-45C2-AED4-344CA0F2B151}" sibTransId="{0BC94A4F-36F0-4887-B9B6-848F252A3355}"/>
    <dgm:cxn modelId="{5449886A-0CF9-4C66-8558-84620BB952EA}" type="presOf" srcId="{94D4CB9E-A888-4693-AF5C-DBEF66776BCB}" destId="{38C68B03-0334-457A-8587-2A4C6D020BB0}" srcOrd="0" destOrd="7" presId="urn:microsoft.com/office/officeart/2005/8/layout/vList2"/>
    <dgm:cxn modelId="{340E3B71-109A-4D31-8278-8B2CAF5CE262}" type="presOf" srcId="{5BC93F7C-2C17-48F1-8F30-E1B0FBCC86FB}" destId="{38C68B03-0334-457A-8587-2A4C6D020BB0}" srcOrd="0" destOrd="4" presId="urn:microsoft.com/office/officeart/2005/8/layout/vList2"/>
    <dgm:cxn modelId="{45B26D54-6470-4DF7-9037-EB37E66D85F6}" type="presOf" srcId="{FAF7CFB3-57C5-4795-B005-90CD8A960588}" destId="{38C68B03-0334-457A-8587-2A4C6D020BB0}" srcOrd="0" destOrd="0" presId="urn:microsoft.com/office/officeart/2005/8/layout/vList2"/>
    <dgm:cxn modelId="{96341E57-2A63-4F90-B912-C69DDAF9949C}" type="presOf" srcId="{B5C50EF4-58A3-4604-87CB-736DD159AC39}" destId="{38C68B03-0334-457A-8587-2A4C6D020BB0}" srcOrd="0" destOrd="1" presId="urn:microsoft.com/office/officeart/2005/8/layout/vList2"/>
    <dgm:cxn modelId="{DB20A084-BB65-4118-92E7-4A37A9E8E919}" srcId="{60B09164-3635-4F57-BDFF-F431FDAAB3E9}" destId="{8263B008-1368-4D22-A0A8-174CAF6A96AE}" srcOrd="2" destOrd="0" parTransId="{C92BDD17-601A-43C5-884A-09D6F5E3BF2B}" sibTransId="{BE2AB3C0-A4D3-45E2-9ECE-54DABDB8E015}"/>
    <dgm:cxn modelId="{43ED8488-B11A-4CD1-BEA0-A97DDDC75CA4}" type="presOf" srcId="{8263B008-1368-4D22-A0A8-174CAF6A96AE}" destId="{38C68B03-0334-457A-8587-2A4C6D020BB0}" srcOrd="0" destOrd="2" presId="urn:microsoft.com/office/officeart/2005/8/layout/vList2"/>
    <dgm:cxn modelId="{7A92759E-A4DC-462B-AA24-4B2181BFA119}" type="presOf" srcId="{D1125DA3-6096-403A-B34B-3021D45FA17D}" destId="{38C68B03-0334-457A-8587-2A4C6D020BB0}" srcOrd="0" destOrd="3" presId="urn:microsoft.com/office/officeart/2005/8/layout/vList2"/>
    <dgm:cxn modelId="{612F73BD-9AA8-4BE7-8A26-180D0F8709C5}" srcId="{57E4DC8A-0269-4B0F-8D7C-B3EBE05B75BF}" destId="{60B09164-3635-4F57-BDFF-F431FDAAB3E9}" srcOrd="0" destOrd="0" parTransId="{833CA28A-3165-410C-BF45-14916C23568F}" sibTransId="{360FEAA3-D3E1-417D-A2A2-9AE39EF02038}"/>
    <dgm:cxn modelId="{E680F7BD-8067-4F2F-BEA5-15182686C6CA}" srcId="{60B09164-3635-4F57-BDFF-F431FDAAB3E9}" destId="{B5C50EF4-58A3-4604-87CB-736DD159AC39}" srcOrd="1" destOrd="0" parTransId="{3492C9C7-26DD-4B97-9C8E-021C12BDCFA8}" sibTransId="{360B448D-42DF-4492-8F7F-743306B67504}"/>
    <dgm:cxn modelId="{E8C2EEC8-1EEA-418B-ABC0-78BE4D98616D}" srcId="{60B09164-3635-4F57-BDFF-F431FDAAB3E9}" destId="{D1125DA3-6096-403A-B34B-3021D45FA17D}" srcOrd="3" destOrd="0" parTransId="{A24FB379-14AC-458C-A54D-82A53A3DA157}" sibTransId="{1918CA61-3620-4AF3-AA49-1C17656AF76A}"/>
    <dgm:cxn modelId="{80AAA0DD-2724-4FB1-B8F8-92B2B38B478D}" type="presOf" srcId="{2E3767BC-7E45-48CB-A5B4-58E3C8534865}" destId="{38C68B03-0334-457A-8587-2A4C6D020BB0}" srcOrd="0" destOrd="6" presId="urn:microsoft.com/office/officeart/2005/8/layout/vList2"/>
    <dgm:cxn modelId="{A646E9E6-C0E3-409F-9C8E-DE014343D2D6}" type="presOf" srcId="{60B09164-3635-4F57-BDFF-F431FDAAB3E9}" destId="{CF2162E2-F605-4392-95A6-28E093478E07}" srcOrd="0" destOrd="0" presId="urn:microsoft.com/office/officeart/2005/8/layout/vList2"/>
    <dgm:cxn modelId="{1F2812E7-BE8C-4D2B-B0D5-1BFEB5D66A7F}" srcId="{60B09164-3635-4F57-BDFF-F431FDAAB3E9}" destId="{94D4CB9E-A888-4693-AF5C-DBEF66776BCB}" srcOrd="7" destOrd="0" parTransId="{9359ED4E-9941-466A-BA4B-72127C5DA701}" sibTransId="{CFC64C60-ED2F-4616-89ED-54341B9028D4}"/>
    <dgm:cxn modelId="{89CF768F-D61B-4CB7-9CEE-5CBB506FD5B9}" type="presParOf" srcId="{9003AC3B-56CD-448D-A2D6-CA9F9F7F936C}" destId="{CF2162E2-F605-4392-95A6-28E093478E07}" srcOrd="0" destOrd="0" presId="urn:microsoft.com/office/officeart/2005/8/layout/vList2"/>
    <dgm:cxn modelId="{7A505035-D046-4B4C-BBD0-464CCF59FFEC}" type="presParOf" srcId="{9003AC3B-56CD-448D-A2D6-CA9F9F7F936C}" destId="{38C68B03-0334-457A-8587-2A4C6D020BB0}" srcOrd="1" destOrd="0" presId="urn:microsoft.com/office/officeart/2005/8/layout/vList2"/>
  </dgm:cxnLst>
  <dgm:bg>
    <a:solidFill>
      <a:srgbClr val="C0000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628D95-03F2-48D2-92C4-0AA9625304E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EF1B17-90ED-44CB-BA01-3422A327E7DC}" type="pres">
      <dgm:prSet presAssocID="{72628D95-03F2-48D2-92C4-0AA9625304E1}" presName="Name0" presStyleCnt="0">
        <dgm:presLayoutVars>
          <dgm:chPref val="3"/>
          <dgm:dir/>
          <dgm:animLvl val="lvl"/>
          <dgm:resizeHandles/>
        </dgm:presLayoutVars>
      </dgm:prSet>
      <dgm:spPr/>
    </dgm:pt>
  </dgm:ptLst>
  <dgm:cxnLst>
    <dgm:cxn modelId="{B1E32D7B-E025-42E4-B8E9-0B3B5B0FA363}" type="presOf" srcId="{72628D95-03F2-48D2-92C4-0AA9625304E1}" destId="{29EF1B17-90ED-44CB-BA01-3422A327E7DC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162E2-F605-4392-95A6-28E093478E07}">
      <dsp:nvSpPr>
        <dsp:cNvPr id="0" name=""/>
        <dsp:cNvSpPr/>
      </dsp:nvSpPr>
      <dsp:spPr>
        <a:xfrm>
          <a:off x="0" y="65148"/>
          <a:ext cx="10972800" cy="823680"/>
        </a:xfrm>
        <a:prstGeom prst="roundRect">
          <a:avLst/>
        </a:prstGeom>
        <a:solidFill>
          <a:srgbClr val="C00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Vedic Math's: </a:t>
          </a:r>
        </a:p>
      </dsp:txBody>
      <dsp:txXfrm>
        <a:off x="40209" y="105357"/>
        <a:ext cx="10892382" cy="743262"/>
      </dsp:txXfrm>
    </dsp:sp>
    <dsp:sp modelId="{38C68B03-0334-457A-8587-2A4C6D020BB0}">
      <dsp:nvSpPr>
        <dsp:cNvPr id="0" name=""/>
        <dsp:cNvSpPr/>
      </dsp:nvSpPr>
      <dsp:spPr>
        <a:xfrm>
          <a:off x="0" y="888828"/>
          <a:ext cx="10972800" cy="3775680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48386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1" kern="1200">
              <a:solidFill>
                <a:schemeClr val="tx1"/>
              </a:solidFill>
            </a:rPr>
            <a:t>Multiplication &amp; Division with powers of 5</a:t>
          </a:r>
          <a:endParaRPr lang="en-US" sz="2500" kern="1200" dirty="0">
            <a:solidFill>
              <a:schemeClr val="tx1"/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1" kern="1200">
              <a:solidFill>
                <a:schemeClr val="tx1"/>
              </a:solidFill>
            </a:rPr>
            <a:t>Multiplication with series of 9s</a:t>
          </a:r>
          <a:endParaRPr lang="en-US" sz="2500" kern="1200" dirty="0">
            <a:solidFill>
              <a:schemeClr val="tx1"/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1" kern="1200">
              <a:solidFill>
                <a:schemeClr val="tx1"/>
              </a:solidFill>
            </a:rPr>
            <a:t>Multiplication of 2-digit and 3-digit numbers</a:t>
          </a:r>
          <a:endParaRPr lang="en-US" sz="2500" kern="1200" dirty="0">
            <a:solidFill>
              <a:schemeClr val="tx1"/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1" kern="1200">
              <a:solidFill>
                <a:schemeClr val="tx1"/>
              </a:solidFill>
            </a:rPr>
            <a:t>Squares of 2-digit numbers: Base Value &amp; Face Value Method</a:t>
          </a:r>
          <a:endParaRPr lang="en-US" sz="2500" kern="1200" dirty="0">
            <a:solidFill>
              <a:schemeClr val="tx1"/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1" kern="1200">
              <a:solidFill>
                <a:schemeClr val="tx1"/>
              </a:solidFill>
            </a:rPr>
            <a:t>Square root</a:t>
          </a:r>
          <a:endParaRPr lang="en-US" sz="2500" kern="1200" dirty="0">
            <a:solidFill>
              <a:schemeClr val="tx1"/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1" kern="1200">
              <a:solidFill>
                <a:schemeClr val="tx1"/>
              </a:solidFill>
            </a:rPr>
            <a:t>Cubes</a:t>
          </a:r>
          <a:endParaRPr lang="en-US" sz="2500" kern="1200" dirty="0">
            <a:solidFill>
              <a:schemeClr val="tx1"/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b="1" kern="1200">
              <a:solidFill>
                <a:schemeClr val="tx1"/>
              </a:solidFill>
            </a:rPr>
            <a:t>Cube root</a:t>
          </a:r>
          <a:endParaRPr lang="en-US" sz="2500" kern="1200" dirty="0">
            <a:solidFill>
              <a:schemeClr val="tx1"/>
            </a:solidFill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500" kern="1200" dirty="0">
            <a:solidFill>
              <a:schemeClr val="tx1"/>
            </a:solidFill>
          </a:endParaRPr>
        </a:p>
      </dsp:txBody>
      <dsp:txXfrm>
        <a:off x="0" y="888828"/>
        <a:ext cx="10972800" cy="3775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46A4F-F976-47AD-9E0B-DEB8B87FF1C7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5F1C-18F0-46A8-B179-598C90B80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83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dirty="0"/>
              <a:t>Difficulty</a:t>
            </a:r>
            <a:r>
              <a:rPr lang="en-US" baseline="0" dirty="0"/>
              <a:t> level: Easy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Option-C</a:t>
            </a:r>
          </a:p>
          <a:p>
            <a:pPr marL="228600" indent="-228600">
              <a:buAutoNum type="arabicPeriod"/>
            </a:pPr>
            <a:r>
              <a:rPr lang="en-US" dirty="0"/>
              <a:t>Option-C(Compulsory)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18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level: Moderate</a:t>
            </a:r>
          </a:p>
          <a:p>
            <a:pPr marL="0" indent="0">
              <a:buNone/>
            </a:pPr>
            <a:r>
              <a:rPr lang="en-US" dirty="0"/>
              <a:t>3. Option-D (Compulsory)</a:t>
            </a:r>
          </a:p>
          <a:p>
            <a:pPr marL="0" indent="0">
              <a:buNone/>
            </a:pPr>
            <a:r>
              <a:rPr lang="en-US" dirty="0"/>
              <a:t>4. Option-B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19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735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Difficulty level: Moderate</a:t>
            </a:r>
          </a:p>
          <a:p>
            <a:pPr marL="228600" indent="-228600">
              <a:buAutoNum type="arabicPeriod"/>
            </a:pPr>
            <a:r>
              <a:rPr lang="en-US" dirty="0"/>
              <a:t>Option-A (Compulsory)</a:t>
            </a:r>
          </a:p>
          <a:p>
            <a:pPr marL="228600" indent="-228600">
              <a:buAutoNum type="arabicPeriod"/>
            </a:pPr>
            <a:r>
              <a:rPr lang="en-US" dirty="0"/>
              <a:t>Option</a:t>
            </a:r>
            <a:r>
              <a:rPr lang="en-US" baseline="0" dirty="0"/>
              <a:t> –B (Compulsory)</a:t>
            </a:r>
          </a:p>
          <a:p>
            <a:pPr marL="228600" indent="-228600">
              <a:buAutoNum type="arabicPeriod"/>
            </a:pPr>
            <a:r>
              <a:rPr lang="en-US" baseline="0" dirty="0"/>
              <a:t>Option – B (Compulsory)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06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dirty="0"/>
              <a:t>Difficulty level: Moderate</a:t>
            </a:r>
          </a:p>
          <a:p>
            <a:pPr marL="228600" indent="-228600">
              <a:buAutoNum type="arabicPeriod"/>
            </a:pPr>
            <a:r>
              <a:rPr lang="en-US" dirty="0"/>
              <a:t>Option-A (Compulsory)</a:t>
            </a:r>
          </a:p>
          <a:p>
            <a:pPr marL="228600" indent="-228600">
              <a:buAutoNum type="arabicPeriod"/>
            </a:pPr>
            <a:r>
              <a:rPr lang="en-US" dirty="0"/>
              <a:t>Option-C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24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</a:t>
            </a:r>
            <a:r>
              <a:rPr lang="en-US" baseline="0" dirty="0"/>
              <a:t> level: moderate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Option-C (Compulsory)</a:t>
            </a:r>
          </a:p>
          <a:p>
            <a:pPr marL="0" indent="0">
              <a:buNone/>
            </a:pPr>
            <a:r>
              <a:rPr lang="en-US" dirty="0"/>
              <a:t>4. Option-A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75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level: moderate</a:t>
            </a:r>
          </a:p>
          <a:p>
            <a:pPr marL="0" indent="0">
              <a:buNone/>
            </a:pPr>
            <a:r>
              <a:rPr lang="en-US" dirty="0"/>
              <a:t>1. Option – D (Compulsory)</a:t>
            </a:r>
          </a:p>
          <a:p>
            <a:pPr marL="0" indent="0">
              <a:buNone/>
            </a:pPr>
            <a:r>
              <a:rPr lang="en-US" dirty="0"/>
              <a:t>2. Option-C (Compulsory)</a:t>
            </a:r>
          </a:p>
          <a:p>
            <a:pPr marL="0" indent="0">
              <a:buNone/>
            </a:pPr>
            <a:r>
              <a:rPr lang="en-US" dirty="0"/>
              <a:t>3. Option-B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89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dirty="0"/>
              <a:t>Difficulty</a:t>
            </a:r>
            <a:r>
              <a:rPr lang="en-US" baseline="0" dirty="0"/>
              <a:t> level: easy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Option- B</a:t>
            </a:r>
          </a:p>
          <a:p>
            <a:pPr marL="228600" indent="-228600">
              <a:buAutoNum type="arabicPeriod"/>
            </a:pPr>
            <a:r>
              <a:rPr lang="en-US" dirty="0"/>
              <a:t>Option-</a:t>
            </a:r>
            <a:r>
              <a:rPr lang="en-US" baseline="0" dirty="0"/>
              <a:t> </a:t>
            </a:r>
            <a:r>
              <a:rPr lang="en-US" dirty="0"/>
              <a:t>D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38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level: moderate</a:t>
            </a:r>
          </a:p>
          <a:p>
            <a:pPr marL="0" indent="0">
              <a:buNone/>
            </a:pPr>
            <a:r>
              <a:rPr lang="en-US" dirty="0"/>
              <a:t>3. Option-D </a:t>
            </a:r>
          </a:p>
          <a:p>
            <a:pPr marL="0" indent="0">
              <a:buNone/>
            </a:pPr>
            <a:r>
              <a:rPr lang="en-US" dirty="0"/>
              <a:t>4. Option-C 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27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level: Easy</a:t>
            </a:r>
          </a:p>
          <a:p>
            <a:pPr marL="0" indent="0">
              <a:buNone/>
            </a:pPr>
            <a:r>
              <a:rPr lang="en-US" dirty="0"/>
              <a:t>3. Option-C(Compulsory)</a:t>
            </a:r>
          </a:p>
          <a:p>
            <a:pPr marL="0" indent="0">
              <a:buNone/>
            </a:pPr>
            <a:r>
              <a:rPr lang="en-US" dirty="0"/>
              <a:t>4. Option-D(Compulsory)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26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14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dirty="0"/>
              <a:t>Difficulty</a:t>
            </a:r>
            <a:r>
              <a:rPr lang="en-US" baseline="0" dirty="0"/>
              <a:t> level: Easy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Option-A (Compulsory)</a:t>
            </a:r>
          </a:p>
          <a:p>
            <a:pPr marL="228600" indent="-228600">
              <a:buAutoNum type="arabicPeriod"/>
            </a:pPr>
            <a:r>
              <a:rPr lang="en-US" dirty="0"/>
              <a:t>Option-</a:t>
            </a:r>
            <a:r>
              <a:rPr lang="en-US" baseline="0" dirty="0"/>
              <a:t> </a:t>
            </a:r>
            <a:r>
              <a:rPr lang="en-US" dirty="0"/>
              <a:t>B (Compulsory)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5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level: easy</a:t>
            </a:r>
          </a:p>
          <a:p>
            <a:pPr marL="0" indent="0">
              <a:buNone/>
            </a:pPr>
            <a:r>
              <a:rPr lang="en-US" dirty="0"/>
              <a:t>3. Option-B</a:t>
            </a:r>
          </a:p>
          <a:p>
            <a:pPr marL="0" indent="0">
              <a:buNone/>
            </a:pPr>
            <a:r>
              <a:rPr lang="en-US" dirty="0"/>
              <a:t>4. Option-D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23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95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None/>
            </a:pPr>
            <a:r>
              <a:rPr lang="en-US" dirty="0"/>
              <a:t>Difficulty level: Easy</a:t>
            </a:r>
          </a:p>
          <a:p>
            <a:pPr marL="228600" indent="-228600">
              <a:buAutoNum type="arabicPeriod"/>
            </a:pPr>
            <a:r>
              <a:rPr lang="en-US" dirty="0"/>
              <a:t>Option-C (Compulsory)</a:t>
            </a:r>
          </a:p>
          <a:p>
            <a:pPr marL="228600" indent="-228600">
              <a:buAutoNum type="arabicPeriod"/>
            </a:pPr>
            <a:r>
              <a:rPr lang="en-US" dirty="0"/>
              <a:t>Option-D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50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Difficulty level: Moderate</a:t>
            </a:r>
          </a:p>
          <a:p>
            <a:pPr marL="0" indent="0">
              <a:buNone/>
            </a:pPr>
            <a:r>
              <a:rPr lang="en-US" dirty="0"/>
              <a:t>3. Option-B (Compulsory)</a:t>
            </a:r>
          </a:p>
          <a:p>
            <a:pPr marL="0" indent="0">
              <a:buNone/>
            </a:pPr>
            <a:r>
              <a:rPr lang="en-US" dirty="0"/>
              <a:t>4. Option-C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22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dirty="0"/>
              <a:t>Difficulty level: easy</a:t>
            </a:r>
          </a:p>
          <a:p>
            <a:pPr marL="228600" indent="-228600">
              <a:buAutoNum type="arabicPeriod"/>
            </a:pPr>
            <a:r>
              <a:rPr lang="en-US" dirty="0"/>
              <a:t>Option-A(Compulsory)</a:t>
            </a:r>
          </a:p>
          <a:p>
            <a:pPr marL="228600" indent="-228600">
              <a:buAutoNum type="arabicPeriod"/>
            </a:pPr>
            <a:r>
              <a:rPr lang="en-US" dirty="0"/>
              <a:t>Option-C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F08A02-6411-40B9-A04E-E62E280CC45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6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B5DC5-CF0A-4C13-AAF8-BF575C7CFDC1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669F9-40B8-45B3-BB2C-6734394DF1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6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Input-Output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C7B6E1B-5CD6-457E-B12E-40DB70920123}" type="datetimeFigureOut">
              <a:rPr lang="en-US" smtClean="0"/>
              <a:pPr/>
              <a:t>8/12/2021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WhatsApp Image 2019-04-08 at 17.27.06.jpeg"/>
          <p:cNvPicPr/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64" t="9548" r="1603" b="9045"/>
          <a:stretch>
            <a:fillRect/>
          </a:stretch>
        </p:blipFill>
        <p:spPr>
          <a:xfrm>
            <a:off x="144379" y="0"/>
            <a:ext cx="1981200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90" r:id="rId12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5924" y="2034723"/>
            <a:ext cx="11229474" cy="2395044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rgbClr val="C00000"/>
                </a:solidFill>
              </a:rPr>
              <a:t>VEDIC MATHS</a:t>
            </a:r>
            <a:br>
              <a:rPr lang="en-US" sz="9600" b="1" dirty="0">
                <a:solidFill>
                  <a:srgbClr val="C00000"/>
                </a:solidFill>
              </a:rPr>
            </a:br>
            <a:endParaRPr lang="en-US" sz="8800" b="1" dirty="0">
              <a:solidFill>
                <a:srgbClr val="C00000"/>
              </a:solidFill>
              <a:effectLst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ECB414-8CD2-4CB7-B03F-CE651E18C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29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800"/>
            <a:ext cx="10972800" cy="1600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2776"/>
            <a:ext cx="10820399" cy="416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9.Find the value of  257*9? 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A) 2353  		B) 2303		C) 2313		D) 2363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10.Find the value of  58*99?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A) 5632  		B) 6182		C) 6822		D) 5742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1A2D9-A344-495B-9416-9BD4A2E29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4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800"/>
            <a:ext cx="10972800" cy="1600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8542"/>
            <a:ext cx="10972800" cy="37776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11. Find the value of  436*99? 	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A)39452  		B) 43164		C) 44724		D) 42492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</a:rPr>
              <a:t>12.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Find the value of  689*999?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A)687431  		B) 688411		C) 688311		D) 688321 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5F52D-3192-4F9C-A50C-C73481B61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0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088" y="907393"/>
            <a:ext cx="10620743" cy="105229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MULTIPLICATION OF TWO DIGIT NUMBERS </a:t>
            </a:r>
            <a:b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(CRISS CROSS METHOD)</a:t>
            </a:r>
            <a:endParaRPr lang="en-US" sz="3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92FB2-1338-4614-8D0F-A7512B82E6AB}"/>
              </a:ext>
            </a:extLst>
          </p:cNvPr>
          <p:cNvSpPr txBox="1"/>
          <p:nvPr/>
        </p:nvSpPr>
        <p:spPr>
          <a:xfrm>
            <a:off x="313734" y="2111266"/>
            <a:ext cx="116890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1:- First of all multiply the last digits and keep the unit digit only and carry forward rest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2:- Now cross multiply the digits and again keep the unit digit only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3:- Now again multiply the starting digits. 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shown on the next slide with an example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34E4B-C193-41DD-BD32-332710E4D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7100" y="1028700"/>
            <a:ext cx="6817799" cy="105229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MULTIPLICATION OF TWO DIGIT NUMBERS </a:t>
            </a:r>
            <a:b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(CRISS CROSS METHOD)</a:t>
            </a:r>
            <a:endParaRPr lang="en-US" sz="2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Image for post">
            <a:extLst>
              <a:ext uri="{FF2B5EF4-FFF2-40B4-BE49-F238E27FC236}">
                <a16:creationId xmlns:a16="http://schemas.microsoft.com/office/drawing/2014/main" id="{10551DB8-FA23-4E3B-A3FE-ACEB0E7FF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354" y="2614138"/>
            <a:ext cx="21336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A9800B25-1D12-4211-8039-AF1F7BD44B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636" y="2453323"/>
            <a:ext cx="3110964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for post">
            <a:extLst>
              <a:ext uri="{FF2B5EF4-FFF2-40B4-BE49-F238E27FC236}">
                <a16:creationId xmlns:a16="http://schemas.microsoft.com/office/drawing/2014/main" id="{03B2A8EB-CFEC-4E22-AA33-E093FF79A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850" y="2599851"/>
            <a:ext cx="21907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D716D7-E1F6-4A3E-A541-68CD4351E9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826" y="699895"/>
            <a:ext cx="10287000" cy="1143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MULTIPLICATION OF THREE DIGIT NUMBERS </a:t>
            </a:r>
            <a:br>
              <a:rPr lang="en-US" sz="32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(CRISS CROSS METHOD)</a:t>
            </a:r>
            <a:endParaRPr lang="en-US" sz="32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F7B0E-D18F-4A81-BD85-BAB5A6FE91FA}"/>
              </a:ext>
            </a:extLst>
          </p:cNvPr>
          <p:cNvSpPr txBox="1"/>
          <p:nvPr/>
        </p:nvSpPr>
        <p:spPr>
          <a:xfrm>
            <a:off x="1807845" y="1985908"/>
            <a:ext cx="8610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Multiplication of three digit numbers are explained in the given steps </a:t>
            </a:r>
          </a:p>
        </p:txBody>
      </p:sp>
      <p:pic>
        <p:nvPicPr>
          <p:cNvPr id="1026" name="Picture 2" descr="C:\Users\admin\Pictures\bb upload\3d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652320"/>
            <a:ext cx="11765584" cy="420568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719F0A-FA64-43D6-A4DF-2EEDBC8033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800"/>
            <a:ext cx="10972800" cy="1600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2776"/>
            <a:ext cx="102489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13.Find the value of  85*46?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A) 3910  		B) 4112		C) 4052		D) 4132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14.Find the value of 42*48?	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A) 2026  		B) 2096		C) 2016		D) 2116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7BEC9-570B-488C-BDE7-F2E392871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800"/>
            <a:ext cx="10972800" cy="1600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40189"/>
            <a:ext cx="10617199" cy="37776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15. Find the value of 237*314?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A) 80228  		B) 80178		C) 80128		D) 74418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16. Find the value of 786*549?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A) 431574  		B) 431514		C) 431534		D) 431554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BA1FC-4C87-47FC-A716-5B3023AF6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8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-314325"/>
            <a:ext cx="10972800" cy="1600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34465"/>
            <a:ext cx="10002838" cy="52117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Squares of 2-digit numbers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Base value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Take base as 40. 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So, square will be = (44+4)*40 +4</a:t>
            </a:r>
            <a:r>
              <a:rPr lang="en-US" sz="2800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1920+16 = 1936</a:t>
            </a:r>
            <a:endParaRPr lang="en-US" sz="2800" baseline="3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Face Value Method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can use the formula to calculate the square of any two digit number</a:t>
            </a:r>
          </a:p>
          <a:p>
            <a:pPr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(ab)</a:t>
            </a:r>
            <a:r>
              <a:rPr lang="en-US" sz="28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a</a:t>
            </a:r>
            <a:r>
              <a:rPr lang="en-US" sz="28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| 2*a*b | b</a:t>
            </a:r>
            <a:r>
              <a:rPr lang="en-US" sz="28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C38A6B-37EA-4A0D-B215-DC77D92D5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9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268" y="-770963"/>
            <a:ext cx="11229474" cy="7324164"/>
          </a:xfrm>
        </p:spPr>
        <p:txBody>
          <a:bodyPr>
            <a:noAutofit/>
          </a:bodyPr>
          <a:lstStyle/>
          <a:p>
            <a:pPr algn="l"/>
            <a:br>
              <a:rPr lang="en-US" sz="1600" dirty="0">
                <a:effectLst/>
              </a:rPr>
            </a:br>
            <a:br>
              <a:rPr lang="en-US" sz="1600" dirty="0">
                <a:effectLst/>
              </a:rPr>
            </a:br>
            <a:br>
              <a:rPr lang="en-US" sz="1600" b="1" dirty="0">
                <a:solidFill>
                  <a:srgbClr val="C00000"/>
                </a:solidFill>
              </a:rPr>
            </a:br>
            <a:endParaRPr lang="en-US" sz="1600" b="1" dirty="0">
              <a:solidFill>
                <a:srgbClr val="C00000"/>
              </a:solidFill>
              <a:effectLst/>
              <a:cs typeface="Times New Roman" pitchFamily="18" charset="0"/>
            </a:endParaRPr>
          </a:p>
        </p:txBody>
      </p:sp>
      <p:pic>
        <p:nvPicPr>
          <p:cNvPr id="3074" name="Picture 2" descr="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280" y="755463"/>
            <a:ext cx="70294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06185" y="3053672"/>
            <a:ext cx="992040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FOR BASE VALUE 100</a:t>
            </a:r>
            <a:endParaRPr lang="en-US" sz="28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2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)To find the square of 106</a:t>
            </a:r>
          </a:p>
          <a:p>
            <a:r>
              <a:rPr lang="en-US" sz="2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 106 = 100+6 </a:t>
            </a:r>
          </a:p>
          <a:p>
            <a:r>
              <a:rPr lang="en-US" sz="2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Lets take the base value as 100</a:t>
            </a:r>
          </a:p>
          <a:p>
            <a:r>
              <a:rPr lang="en-US" sz="2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 the square of 106 = (106+6)×Base+6</a:t>
            </a:r>
            <a:r>
              <a:rPr lang="en-US" sz="2800" baseline="30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2 </a:t>
            </a:r>
            <a:endParaRPr lang="en-US" sz="28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11200+36= 11236</a:t>
            </a:r>
            <a:endParaRPr lang="en-US" sz="2800" b="0" i="0" dirty="0">
              <a:solidFill>
                <a:srgbClr val="26262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06185" y="1424710"/>
            <a:ext cx="105927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according to this method Square of any number </a:t>
            </a:r>
          </a:p>
          <a:p>
            <a:r>
              <a:rPr lang="en-US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(If </a:t>
            </a:r>
            <a:r>
              <a:rPr lang="en-US" sz="20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&gt;Base value</a:t>
            </a:r>
            <a:r>
              <a:rPr lang="en-US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 [(Number+(number - base value)]×Base value+(Number - Base value)</a:t>
            </a:r>
            <a:r>
              <a:rPr lang="en-US" sz="2000" baseline="30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(If </a:t>
            </a:r>
            <a:r>
              <a:rPr lang="en-US" sz="20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value &gt;Number</a:t>
            </a:r>
            <a:r>
              <a:rPr lang="en-US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[(Number-(base value - number)] ×Base value+(Base value - Number )</a:t>
            </a:r>
            <a:r>
              <a:rPr lang="en-US" sz="2000" baseline="30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b="0" i="0" dirty="0">
              <a:solidFill>
                <a:srgbClr val="26262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684549-FAC3-4149-AC10-3ADAA6D33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37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268" y="-770963"/>
            <a:ext cx="11229474" cy="7324164"/>
          </a:xfrm>
        </p:spPr>
        <p:txBody>
          <a:bodyPr>
            <a:noAutofit/>
          </a:bodyPr>
          <a:lstStyle/>
          <a:p>
            <a:pPr algn="l"/>
            <a:br>
              <a:rPr lang="en-US" sz="1600" dirty="0">
                <a:effectLst/>
              </a:rPr>
            </a:br>
            <a:br>
              <a:rPr lang="en-US" sz="1600" dirty="0">
                <a:effectLst/>
              </a:rPr>
            </a:br>
            <a:br>
              <a:rPr lang="en-US" sz="1600" b="1" dirty="0">
                <a:solidFill>
                  <a:srgbClr val="C00000"/>
                </a:solidFill>
              </a:rPr>
            </a:br>
            <a:endParaRPr lang="en-US" sz="1600" b="1" dirty="0">
              <a:solidFill>
                <a:srgbClr val="C00000"/>
              </a:solidFill>
              <a:effectLst/>
              <a:cs typeface="Times New Roman" pitchFamily="18" charset="0"/>
            </a:endParaRPr>
          </a:p>
        </p:txBody>
      </p:sp>
      <p:pic>
        <p:nvPicPr>
          <p:cNvPr id="3074" name="Picture 2" descr="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280" y="755463"/>
            <a:ext cx="70294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135117" y="1720840"/>
            <a:ext cx="99007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BASE SQUARE 200</a:t>
            </a:r>
            <a:endParaRPr lang="en-US" sz="24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the square of 206.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As, 2062 = (200+ 6)2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square will be=  (206+6) ×200+6</a:t>
            </a:r>
            <a:r>
              <a:rPr lang="en-US" sz="2400" baseline="30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42400+36 = 42436 </a:t>
            </a:r>
          </a:p>
          <a:p>
            <a:b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FOR BASE SQUARES 50</a:t>
            </a:r>
            <a:endParaRPr lang="en-US" sz="24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square of 41?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41 = 50- 9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the square will be = (41-9) ×50 + 9</a:t>
            </a:r>
            <a:r>
              <a:rPr lang="en-US" sz="2400" baseline="30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2 </a:t>
            </a:r>
            <a:endParaRPr lang="en-US" sz="24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=1600 + 81 = 1681 Ans.</a:t>
            </a:r>
            <a:endParaRPr lang="en-US" sz="2400" b="0" i="0" dirty="0">
              <a:solidFill>
                <a:srgbClr val="26262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36EBA-BC21-4813-80DA-AD3E2C678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6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609600" y="835572"/>
          <a:ext cx="10972800" cy="4729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DE34AF0-09F9-4062-8620-A1497566C7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04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2268" y="-770963"/>
            <a:ext cx="11229474" cy="7324164"/>
          </a:xfrm>
        </p:spPr>
        <p:txBody>
          <a:bodyPr>
            <a:noAutofit/>
          </a:bodyPr>
          <a:lstStyle/>
          <a:p>
            <a:pPr algn="l"/>
            <a:br>
              <a:rPr lang="en-US" sz="1600" dirty="0">
                <a:effectLst/>
              </a:rPr>
            </a:br>
            <a:br>
              <a:rPr lang="en-US" sz="1600" dirty="0">
                <a:effectLst/>
              </a:rPr>
            </a:br>
            <a:br>
              <a:rPr lang="en-US" sz="1600" b="1" dirty="0">
                <a:solidFill>
                  <a:srgbClr val="C00000"/>
                </a:solidFill>
              </a:rPr>
            </a:br>
            <a:endParaRPr lang="en-US" sz="1600" b="1" dirty="0">
              <a:solidFill>
                <a:srgbClr val="C00000"/>
              </a:solidFill>
              <a:effectLst/>
              <a:cs typeface="Times New Roman" pitchFamily="18" charset="0"/>
            </a:endParaRPr>
          </a:p>
        </p:txBody>
      </p:sp>
      <p:pic>
        <p:nvPicPr>
          <p:cNvPr id="3074" name="Picture 2" descr="Pictu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280" y="755463"/>
            <a:ext cx="70294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03586" y="1997839"/>
            <a:ext cx="99953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ANY OTHER BASE VALUE</a:t>
            </a:r>
            <a:endParaRPr lang="en-US" sz="24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 find the square of 76 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As, 76= 70+6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, square of number = (76+6)×70+ 6</a:t>
            </a:r>
            <a:r>
              <a:rPr lang="en-US" sz="2400" baseline="30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=5740+36 = 5776</a:t>
            </a:r>
          </a:p>
          <a:p>
            <a:b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(ii) To find the square of 145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145=150-5</a:t>
            </a:r>
          </a:p>
          <a:p>
            <a:r>
              <a:rPr lang="en-US" sz="24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square of number = (145-5) ×150 + 5</a:t>
            </a:r>
            <a:r>
              <a:rPr lang="en-US" sz="2400" baseline="30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2 </a:t>
            </a:r>
            <a:endParaRPr lang="en-US" sz="2400" b="0" i="0" dirty="0">
              <a:solidFill>
                <a:srgbClr val="26262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FD5739-04D7-42A6-BD6D-B3E26AC65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16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81000"/>
            <a:ext cx="10972800" cy="1600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312" y="1185863"/>
            <a:ext cx="10972800" cy="52117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Squares of three digit numbers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 any number from 100-999 :- (588)^2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1:- Take the difference of this number and the nearest number ending with zero. Lets take that number be 600, so difference will be 600-588 = 12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2:- Take square of this difference and that will be 12^2 = 144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3:- Now first add and then subtract the difference from step 1.  i.e. 600 and 576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4:- multiply 600 and 576 and then add 144(from step 2) in the result, so it will become (588)^2 = 576*600 + 144 = 345600+144 = 345744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Base value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 588=600-12, so take the base value as 600.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So, square of the number will be= (588-12)*600 +12</a:t>
            </a:r>
            <a:r>
              <a:rPr lang="en-US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345600+144 = 345744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7299F-F6CA-45EF-A5DF-3BF18E9B5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DC6E9-8C86-4A9F-9E75-AC425CB21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57200"/>
            <a:ext cx="10186988" cy="1143000"/>
          </a:xfrm>
        </p:spPr>
        <p:txBody>
          <a:bodyPr>
            <a:noAutofit/>
          </a:bodyPr>
          <a:lstStyle/>
          <a:p>
            <a:r>
              <a:rPr lang="en-US" sz="3600" b="1" cap="small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SQUARE OF NUMBERS ENDING WITH 5</a:t>
            </a:r>
            <a:endParaRPr lang="en-IN" sz="4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B834A79-A401-4014-BFF1-FC500BBD54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7543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4B0AA5-2332-4465-9A69-21999F1F0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02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363718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17.Find the square of  46?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A) 2116		B) 2378		C) 2216		D) 2316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18.Find the square of  396?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A) 156216 	B) 156816		C) 152664			D) 161664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19.Find the square of  112?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A) 11544	B) 12544		C) 11344			D) 12444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9BCC60-C035-47C3-A203-7536683F1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02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4050" y="376237"/>
            <a:ext cx="8229600" cy="9296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SQUARE ROOT SHORTCUTS</a:t>
            </a:r>
            <a:b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(For Perfect Square Numbers Only)</a:t>
            </a:r>
            <a:endParaRPr 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39241" y="1279684"/>
            <a:ext cx="8229600" cy="15239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1: Check unit digit of the no. (in pair).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2: Select whose square less than remaining no.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3: Multiply no. with consecutively next no.        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4: Compare &amp; select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3086101" y="6324601"/>
          <a:ext cx="6629399" cy="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793139"/>
              </p:ext>
            </p:extLst>
          </p:nvPr>
        </p:nvGraphicFramePr>
        <p:xfrm>
          <a:off x="1539241" y="2851784"/>
          <a:ext cx="450437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Square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Last digit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96100" y="2819400"/>
            <a:ext cx="342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Example:125</a:t>
            </a:r>
            <a:r>
              <a:rPr lang="en-US" sz="2000" b="1" u="sng" dirty="0"/>
              <a:t>44</a:t>
            </a:r>
            <a:endParaRPr lang="en-US" sz="2000" u="sng" dirty="0"/>
          </a:p>
          <a:p>
            <a:r>
              <a:rPr lang="en-US" sz="2000" b="1" dirty="0"/>
              <a:t> </a:t>
            </a:r>
            <a:endParaRPr lang="en-US" sz="2000" dirty="0"/>
          </a:p>
          <a:p>
            <a:r>
              <a:rPr lang="en-US" sz="2000" b="1" dirty="0"/>
              <a:t>11		2 or 8</a:t>
            </a:r>
            <a:endParaRPr lang="en-US" sz="2000" dirty="0"/>
          </a:p>
          <a:p>
            <a:r>
              <a:rPr lang="en-US" sz="2000" b="1" dirty="0"/>
              <a:t> </a:t>
            </a:r>
            <a:endParaRPr lang="en-US" sz="2000" dirty="0"/>
          </a:p>
          <a:p>
            <a:r>
              <a:rPr lang="en-US" sz="2000" b="1" dirty="0"/>
              <a:t>11</a:t>
            </a:r>
            <a:r>
              <a:rPr lang="en-US" sz="2000" b="1" baseline="30000" dirty="0"/>
              <a:t>2</a:t>
            </a:r>
            <a:r>
              <a:rPr lang="en-US" sz="2000" b="1" dirty="0"/>
              <a:t>&lt;125&lt;12</a:t>
            </a:r>
            <a:r>
              <a:rPr lang="en-US" sz="2000" b="1" baseline="30000" dirty="0"/>
              <a:t>2</a:t>
            </a:r>
            <a:endParaRPr lang="en-US" sz="2000" dirty="0"/>
          </a:p>
          <a:p>
            <a:r>
              <a:rPr lang="en-US" sz="2000" b="1" baseline="30000" dirty="0"/>
              <a:t> </a:t>
            </a:r>
            <a:endParaRPr lang="en-US" sz="2000" dirty="0"/>
          </a:p>
          <a:p>
            <a:r>
              <a:rPr lang="en-US" sz="2000" b="1" dirty="0"/>
              <a:t>Now, 11*12 = 132</a:t>
            </a:r>
          </a:p>
          <a:p>
            <a:endParaRPr lang="en-US" sz="2000" dirty="0"/>
          </a:p>
          <a:p>
            <a:r>
              <a:rPr lang="en-US" sz="2000" b="1" dirty="0"/>
              <a:t>125&lt;132; So, we’ll choose the smaller number i.e. 11.</a:t>
            </a:r>
          </a:p>
          <a:p>
            <a:endParaRPr lang="en-US" sz="2000" dirty="0"/>
          </a:p>
          <a:p>
            <a:r>
              <a:rPr lang="en-US" sz="2000" b="1" dirty="0"/>
              <a:t>Answer will be 112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284720" y="3108960"/>
            <a:ext cx="907256" cy="48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610600" y="310896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3000EC3-C60D-4928-8751-529E107798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800"/>
            <a:ext cx="10972800" cy="1600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2776"/>
            <a:ext cx="10667999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20.Find the square root of  14641?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A) 121  		B) 91			C) 111			D) 141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21.Find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square root of  233289?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A) 587			B) 377			C) 483			D) 733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AF8E1-3421-447F-A8EF-316DD4695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6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800"/>
            <a:ext cx="10972800" cy="1600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7010"/>
            <a:ext cx="10223499" cy="431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22. Find the square root of  19321?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A) 141  		B) 149			C) 139			D) 131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23. Find the square root of  17424?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A) 132  		B) 128			C) 142			D) 148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16F5C-8F0C-444D-9447-20B5C9956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0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dmin\Pictures\slk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90471" y="764017"/>
            <a:ext cx="8570912" cy="5873265"/>
          </a:xfrm>
          <a:prstGeom prst="rect">
            <a:avLst/>
          </a:prstGeom>
          <a:noFill/>
        </p:spPr>
      </p:pic>
      <p:cxnSp>
        <p:nvCxnSpPr>
          <p:cNvPr id="15" name="Straight Arrow Connector 14"/>
          <p:cNvCxnSpPr/>
          <p:nvPr/>
        </p:nvCxnSpPr>
        <p:spPr>
          <a:xfrm>
            <a:off x="6112258" y="1389007"/>
            <a:ext cx="1295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6423627" y="461437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5782495" y="4611742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5264861" y="4627508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4410896" y="4582838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389586" y="4352925"/>
            <a:ext cx="1558651" cy="9285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4858899" y="3806387"/>
            <a:ext cx="381000" cy="152400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650828" y="1387366"/>
            <a:ext cx="930165" cy="835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2280744" y="0"/>
            <a:ext cx="8229600" cy="7620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CUBE : SHORTCUTS</a:t>
            </a:r>
            <a:endParaRPr 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BCF4A1-64D1-4FF9-9FFB-7ECCA0A2F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49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800"/>
            <a:ext cx="10972800" cy="1600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2776"/>
            <a:ext cx="10223499" cy="4318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24. Find the Cube of  17?</a:t>
            </a:r>
          </a:p>
          <a:p>
            <a:pPr marL="457200" indent="-457200">
              <a:buAutoNum type="alphaLcParenR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4179  		B) 4963		C) 3821		D) 4913</a:t>
            </a:r>
          </a:p>
          <a:p>
            <a:pPr marL="457200" indent="-457200">
              <a:buNone/>
            </a:pP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25. Find the Cube of  24?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A) 14178  		B) 14964		C) 13824		D) 13148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26. Find the Cube of  73?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A) 384131  		B) 389017		C) 413141		D) 361487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E81898-BD60-4CF0-B37D-D76A02996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58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7620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CUBE ROOT SHORTCUTS</a:t>
            </a:r>
            <a:endParaRPr lang="en-US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15239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1: Check unit digit and write its corresponding last digit number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2: Ignore the last three digits 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3:Select whose cube is less than or equal to the remaining digit.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4: Write that number with the corresponding number      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480008"/>
              </p:ext>
            </p:extLst>
          </p:nvPr>
        </p:nvGraphicFramePr>
        <p:xfrm>
          <a:off x="2779058" y="2880360"/>
          <a:ext cx="2783541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7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3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Cube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Last digit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7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7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7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7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7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7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7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7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78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362700" y="2819399"/>
            <a:ext cx="327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Example:110592</a:t>
            </a:r>
            <a:endParaRPr lang="en-US" sz="2000" u="sng" dirty="0"/>
          </a:p>
          <a:p>
            <a:r>
              <a:rPr lang="en-US" sz="2000" b="1" dirty="0"/>
              <a:t> </a:t>
            </a:r>
            <a:endParaRPr lang="en-US" sz="2000" dirty="0"/>
          </a:p>
          <a:p>
            <a:r>
              <a:rPr lang="en-US" sz="2000" b="1" dirty="0"/>
              <a:t>		      8</a:t>
            </a:r>
            <a:endParaRPr lang="en-US" sz="2000" dirty="0"/>
          </a:p>
          <a:p>
            <a:r>
              <a:rPr lang="en-US" sz="2000" b="1" dirty="0"/>
              <a:t> </a:t>
            </a:r>
            <a:endParaRPr lang="en-US" sz="2000" dirty="0"/>
          </a:p>
          <a:p>
            <a:r>
              <a:rPr lang="en-US" sz="2000" b="1" dirty="0"/>
              <a:t>           4</a:t>
            </a:r>
            <a:r>
              <a:rPr lang="en-US" sz="2000" b="1" baseline="30000" dirty="0"/>
              <a:t>3</a:t>
            </a:r>
            <a:endParaRPr lang="en-US" sz="2000" dirty="0"/>
          </a:p>
          <a:p>
            <a:r>
              <a:rPr lang="en-US" sz="2000" b="1" baseline="30000" dirty="0"/>
              <a:t> </a:t>
            </a:r>
            <a:endParaRPr lang="en-US" sz="2000" dirty="0"/>
          </a:p>
          <a:p>
            <a:r>
              <a:rPr lang="en-US" sz="2000" b="1" dirty="0"/>
              <a:t>Now, 48 will be the answer</a:t>
            </a:r>
          </a:p>
          <a:p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7063740" y="3467100"/>
            <a:ext cx="868680" cy="27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8290560" y="3139440"/>
            <a:ext cx="335280" cy="335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F170A47-4179-41C3-99A3-86AB4AFF0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1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MULTIPICATION &amp; DIVISION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1994" y="1935480"/>
            <a:ext cx="3746511" cy="72081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MULTIPLICATION BY 5, 25,125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2209801" y="3002280"/>
            <a:ext cx="3886199" cy="2819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5, multiply number by 10 and divide by 2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25, multiply number by 100 and divide by 4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125, multiply number by 1000 and divide by 8.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405" y="1951246"/>
            <a:ext cx="3489043" cy="720810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DIVISION BY 5, 25, 125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6477000" y="2926080"/>
            <a:ext cx="3886200" cy="270819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5, multiply number by 2 and divide by 10.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25, multiply number by 4 and divide by 100.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125, multiply number by 8 and divide by 1000.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35BB4-53FB-4752-9C6E-525CF6DB2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1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800"/>
            <a:ext cx="10972800" cy="1600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32776"/>
            <a:ext cx="9893299" cy="4356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27.Find the cube root of  5832?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A) 14	  		B) 18			C) 16			D) 22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28.Find the cube root of 24389?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A) 33 	 		B) 43			C) 23			D) 29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54B91-8A56-428D-8EC6-4AD1D7787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800"/>
            <a:ext cx="10972800" cy="1600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48541"/>
            <a:ext cx="10223499" cy="406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29.Find the cube root of  13824? 	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A) 28	  		B) 34			C) 14			D) 24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30.Find the cube root of  157464?	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A) 52	  		B) 48			C) 54			D) 58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1C429-DD59-4FA5-A9CB-16566F4C8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1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xresdefault.jpg"/>
          <p:cNvPicPr>
            <a:picLocks noChangeAspect="1"/>
          </p:cNvPicPr>
          <p:nvPr/>
        </p:nvPicPr>
        <p:blipFill>
          <a:blip r:embed="rId2" cstate="print"/>
          <a:srcRect l="11667" r="11667"/>
          <a:stretch>
            <a:fillRect/>
          </a:stretch>
        </p:blipFill>
        <p:spPr>
          <a:xfrm>
            <a:off x="2590800" y="857250"/>
            <a:ext cx="7010400" cy="5143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AF6E0A-7CA8-4A77-A3FF-732B2AE57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800"/>
            <a:ext cx="10972800" cy="1600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9077"/>
            <a:ext cx="10566399" cy="4597400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b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Find the product 36 x 25?</a:t>
            </a:r>
          </a:p>
          <a:p>
            <a:pPr marL="0" lvl="0" indent="0">
              <a:spcBef>
                <a:spcPts val="0"/>
              </a:spcBef>
              <a:buNone/>
            </a:pPr>
            <a:endParaRPr lang="en-US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A) 935			B) 765			C) 900			D) 245</a:t>
            </a:r>
            <a:endParaRPr lang="en-US" dirty="0">
              <a:solidFill>
                <a:prstClr val="black"/>
              </a:solidFill>
              <a:latin typeface="Palatino Linotype"/>
              <a:cs typeface="Times New Roman" pitchFamily="18" charset="0"/>
            </a:endParaRPr>
          </a:p>
          <a:p>
            <a:pPr marL="0" lvl="0" indent="0">
              <a:spcBef>
                <a:spcPts val="0"/>
              </a:spcBef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Find the value of  124*125?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A) 13400  		B) 14500		C) 15500		D) 18750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09DC2-0F93-4C3A-9726-6319AD52F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8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800"/>
            <a:ext cx="10972800" cy="1600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4483"/>
            <a:ext cx="11468099" cy="459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Find the value of  1500 / 125?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A) 11			B) 8			C) 12			D) 14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Find the value of  147 / 25?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A) 6.98  		B) 6.88		C) 5.89		D) 5.88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A7F14-8B97-4141-AFE4-2D9C30FD6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6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310" y="533400"/>
            <a:ext cx="7848600" cy="10366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MULTIPLICATION OF NUMBERS WITH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386840"/>
            <a:ext cx="93726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multiply any number with 11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1:- Write the last digit as it is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2:- Add last digit to next digit and write the unit digit as it is and carry forward rest and so on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3:- Write the last digit as it is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example :- 23*11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1:- Keep last digit as 1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2:- Add 3+2 =5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3:- Write starting digit as 2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answer will be 253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8A76F-B372-4200-8868-0EC42E92E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50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800"/>
            <a:ext cx="10972800" cy="1600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1245"/>
            <a:ext cx="10972799" cy="4737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5.Find the value of  79*11?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A) 869  		B) 789			C) 909			D) 809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6.Find the value of  123*111? 	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A) 13633  		B) 13653		C) 13333		D) 12933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034AAB-1043-413F-88FB-DC76DDB05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7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7800"/>
            <a:ext cx="10972800" cy="16002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9810"/>
            <a:ext cx="10312399" cy="4229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 Find the value of  249*11? 	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A)2759  		B) 2739		C) 2699		D) 2679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8.Find the value of  849*11?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A) 9289  		B) 9319		C) 9329		D) 9339 </a:t>
            </a: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	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EB2E94-09DB-4EF6-B3FD-03F14B51A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3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248" y="533400"/>
            <a:ext cx="7848600" cy="10366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 MULTIPLICATION OF NUMBERS WITH 9,99 &amp; 999…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9800" y="1371600"/>
            <a:ext cx="7696200" cy="51816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multiply any number with 9,99 &amp; 999… 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1:- Write number of zeroes equal to number of 9s on the right hand side of the number to be multiplied 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2:- Now subtract the number to be multiplied from this number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example:- 8*9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1 :- Write one zero with 8 to make the number as 80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Step 2 :- Now subtract 8 from 80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80-8 = 72</a:t>
            </a:r>
          </a:p>
          <a:p>
            <a:pPr>
              <a:buNone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8*9 = 72</a:t>
            </a:r>
          </a:p>
          <a:p>
            <a:pPr>
              <a:buNone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EAD50-C638-4A87-B6C7-EEB9C7EB7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193" y="2755"/>
            <a:ext cx="1615807" cy="52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75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5492</TotalTime>
  <Words>2209</Words>
  <Application>Microsoft Office PowerPoint</Application>
  <PresentationFormat>Widescreen</PresentationFormat>
  <Paragraphs>363</Paragraphs>
  <Slides>32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Century Gothic</vt:lpstr>
      <vt:lpstr>Courier New</vt:lpstr>
      <vt:lpstr>Palatino Linotype</vt:lpstr>
      <vt:lpstr>Times New Roman</vt:lpstr>
      <vt:lpstr>Wingdings</vt:lpstr>
      <vt:lpstr>Executive</vt:lpstr>
      <vt:lpstr>VEDIC MATHS </vt:lpstr>
      <vt:lpstr>PowerPoint Presentation</vt:lpstr>
      <vt:lpstr>MULTIPICATION &amp; DIVISION</vt:lpstr>
      <vt:lpstr>APPLICATIONS</vt:lpstr>
      <vt:lpstr>APPLICATIONS</vt:lpstr>
      <vt:lpstr>      MULTIPLICATION OF NUMBERS WITH 11</vt:lpstr>
      <vt:lpstr>APPLICATIONS</vt:lpstr>
      <vt:lpstr>APPLICATIONS</vt:lpstr>
      <vt:lpstr>      MULTIPLICATION OF NUMBERS WITH 9,99 &amp; 999…</vt:lpstr>
      <vt:lpstr>APPLICATIONS</vt:lpstr>
      <vt:lpstr>APPLICATIONS</vt:lpstr>
      <vt:lpstr>MULTIPLICATION OF TWO DIGIT NUMBERS  (CRISS CROSS METHOD)</vt:lpstr>
      <vt:lpstr>MULTIPLICATION OF TWO DIGIT NUMBERS  (CRISS CROSS METHOD)</vt:lpstr>
      <vt:lpstr>MULTIPLICATION OF THREE DIGIT NUMBERS  (CRISS CROSS METHOD)</vt:lpstr>
      <vt:lpstr>APPLICATIONS</vt:lpstr>
      <vt:lpstr>APPLICATIONS</vt:lpstr>
      <vt:lpstr>SQUARE</vt:lpstr>
      <vt:lpstr>   </vt:lpstr>
      <vt:lpstr>   </vt:lpstr>
      <vt:lpstr>   </vt:lpstr>
      <vt:lpstr>SQUARE</vt:lpstr>
      <vt:lpstr>SQUARE OF NUMBERS ENDING WITH 5</vt:lpstr>
      <vt:lpstr>APPLICATIONS</vt:lpstr>
      <vt:lpstr> SQUARE ROOT SHORTCUTS (For Perfect Square Numbers Only)</vt:lpstr>
      <vt:lpstr>APPLICATIONS</vt:lpstr>
      <vt:lpstr>APPLICATIONS</vt:lpstr>
      <vt:lpstr>          CUBE : SHORTCUTS</vt:lpstr>
      <vt:lpstr>APPLICATIONS</vt:lpstr>
      <vt:lpstr>          CUBE ROOT SHORTCUTS</vt:lpstr>
      <vt:lpstr>APPLICATIONS</vt:lpstr>
      <vt:lpstr>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</dc:creator>
  <cp:lastModifiedBy>Vishal Garg</cp:lastModifiedBy>
  <cp:revision>769</cp:revision>
  <dcterms:created xsi:type="dcterms:W3CDTF">2017-07-13T07:57:18Z</dcterms:created>
  <dcterms:modified xsi:type="dcterms:W3CDTF">2021-08-12T06:06:02Z</dcterms:modified>
</cp:coreProperties>
</file>