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37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94" r:id="rId16"/>
    <p:sldId id="288" r:id="rId17"/>
    <p:sldId id="289" r:id="rId18"/>
    <p:sldId id="291" r:id="rId19"/>
    <p:sldId id="293" r:id="rId20"/>
    <p:sldId id="319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287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Palatino Linotype" panose="02040502050505030304" pitchFamily="18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hbGABKmTriQzWbvNsO2xNYCwM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2220" autoAdjust="0"/>
  </p:normalViewPr>
  <p:slideViewPr>
    <p:cSldViewPr snapToGrid="0">
      <p:cViewPr varScale="1">
        <p:scale>
          <a:sx n="65" d="100"/>
          <a:sy n="65" d="100"/>
        </p:scale>
        <p:origin x="8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Letter and Number Series 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Addition/Subtraction, Squares/cubes, Alternate 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Ranking</a:t>
          </a:r>
        </a:p>
      </dgm:t>
    </dgm:pt>
    <dgm:pt modelId="{2D5DD503-6AEA-4148-BB8E-F900A692E0FC}" type="par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91016031-F385-4777-ADB9-ED885133744D}" type="sib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F6555-8CED-4DF6-9F22-E7176FFBB8BB}" type="par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C4695EBB-0B92-4FAB-967E-470CEED3C7BC}" type="sib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Blood Relation</a:t>
          </a:r>
        </a:p>
      </dgm:t>
    </dgm:pt>
    <dgm:pt modelId="{9A64DE1A-D2E3-4884-B760-5896CFA42657}" type="parTrans" cxnId="{1F48F98A-F04C-4F7F-A3A2-09CBF5DEB1CA}">
      <dgm:prSet/>
      <dgm:spPr/>
      <dgm:t>
        <a:bodyPr/>
        <a:lstStyle/>
        <a:p>
          <a:endParaRPr lang="en-US"/>
        </a:p>
      </dgm:t>
    </dgm:pt>
    <dgm:pt modelId="{5E2A8D8B-9C23-405A-8328-D3E54BB230D5}" type="sibTrans" cxnId="{1F48F98A-F04C-4F7F-A3A2-09CBF5DEB1CA}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954051-C5EF-435F-8207-E7CE30002D93}" type="parTrans" cxnId="{B8EB577E-48BF-44AD-890E-D64DF331A810}">
      <dgm:prSet/>
      <dgm:spPr/>
      <dgm:t>
        <a:bodyPr/>
        <a:lstStyle/>
        <a:p>
          <a:endParaRPr lang="en-US"/>
        </a:p>
      </dgm:t>
    </dgm:pt>
    <dgm:pt modelId="{BAC04DFE-C5AE-4245-9FA8-0DE0810B3B6E}" type="sibTrans" cxnId="{B8EB577E-48BF-44AD-890E-D64DF331A810}">
      <dgm:prSet/>
      <dgm:spPr/>
      <dgm:t>
        <a:bodyPr/>
        <a:lstStyle/>
        <a:p>
          <a:endParaRPr lang="en-US"/>
        </a:p>
      </dgm:t>
    </dgm:pt>
    <dgm:pt modelId="{F24948F2-E70E-4F91-ADC8-FEB2348E247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19144-D281-44B5-B157-5648E726D46A}" type="parTrans" cxnId="{9CB875A6-0A02-415D-B132-F28A1509750B}">
      <dgm:prSet/>
      <dgm:spPr/>
      <dgm:t>
        <a:bodyPr/>
        <a:lstStyle/>
        <a:p>
          <a:endParaRPr lang="en-US"/>
        </a:p>
      </dgm:t>
    </dgm:pt>
    <dgm:pt modelId="{9B30B470-93EE-4117-95D6-EEBEB7627621}" type="sibTrans" cxnId="{9CB875A6-0A02-415D-B132-F28A1509750B}">
      <dgm:prSet/>
      <dgm:spPr/>
      <dgm:t>
        <a:bodyPr/>
        <a:lstStyle/>
        <a:p>
          <a:endParaRPr lang="en-US"/>
        </a:p>
      </dgm:t>
    </dgm:pt>
    <dgm:pt modelId="{89F18447-C90F-4D57-9DDD-49F46EA702DA}">
      <dgm:prSet custT="1"/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4ADFB-E1C5-4D8D-8F4B-AC16012500AA}" type="parTrans" cxnId="{64FFBD61-D230-46C8-93F1-B8DEB241D990}">
      <dgm:prSet/>
      <dgm:spPr/>
      <dgm:t>
        <a:bodyPr/>
        <a:lstStyle/>
        <a:p>
          <a:endParaRPr lang="en-IN"/>
        </a:p>
      </dgm:t>
    </dgm:pt>
    <dgm:pt modelId="{7A275A02-4A0C-4CEE-8E83-1B49C26D9258}" type="sibTrans" cxnId="{64FFBD61-D230-46C8-93F1-B8DEB241D990}">
      <dgm:prSet/>
      <dgm:spPr/>
      <dgm:t>
        <a:bodyPr/>
        <a:lstStyle/>
        <a:p>
          <a:endParaRPr lang="en-IN"/>
        </a:p>
      </dgm:t>
    </dgm:pt>
    <dgm:pt modelId="{967550F7-5F1C-4CFB-84FA-4DC51E999E15}">
      <dgm:prSet custT="1"/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24049-396D-41CC-B8CA-35F46E49A579}" type="parTrans" cxnId="{53970E31-2360-4C26-A97C-57C65BA0F3C5}">
      <dgm:prSet/>
      <dgm:spPr/>
      <dgm:t>
        <a:bodyPr/>
        <a:lstStyle/>
        <a:p>
          <a:endParaRPr lang="en-IN"/>
        </a:p>
      </dgm:t>
    </dgm:pt>
    <dgm:pt modelId="{353D8675-D084-4A74-919E-196BA4F5281B}" type="sibTrans" cxnId="{53970E31-2360-4C26-A97C-57C65BA0F3C5}">
      <dgm:prSet/>
      <dgm:spPr/>
      <dgm:t>
        <a:bodyPr/>
        <a:lstStyle/>
        <a:p>
          <a:endParaRPr lang="en-IN"/>
        </a:p>
      </dgm:t>
    </dgm:pt>
    <dgm:pt modelId="{A49B1642-91AB-47F2-B0AF-02448BF8B0C1}">
      <dgm:prSet custT="1"/>
      <dgm:spPr/>
      <dgm:t>
        <a:bodyPr/>
        <a:lstStyle/>
        <a:p>
          <a:r>
            <a:rPr lang="en-IN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CD0A4-3FA9-4BEE-BF1B-DE82A13B7537}" type="parTrans" cxnId="{2E3A038E-9CD8-482E-80C0-3B51E9E1CB1F}">
      <dgm:prSet/>
      <dgm:spPr/>
      <dgm:t>
        <a:bodyPr/>
        <a:lstStyle/>
        <a:p>
          <a:endParaRPr lang="en-IN"/>
        </a:p>
      </dgm:t>
    </dgm:pt>
    <dgm:pt modelId="{422EB13B-3001-4B32-9D7F-791A9A6121BC}" type="sibTrans" cxnId="{2E3A038E-9CD8-482E-80C0-3B51E9E1CB1F}">
      <dgm:prSet/>
      <dgm:spPr/>
      <dgm:t>
        <a:bodyPr/>
        <a:lstStyle/>
        <a:p>
          <a:endParaRPr lang="en-IN"/>
        </a:p>
      </dgm:t>
    </dgm:pt>
    <dgm:pt modelId="{C4EF7D36-6F03-4FB8-9212-3071ED62196F}">
      <dgm:prSet custT="1"/>
      <dgm:spPr/>
      <dgm:t>
        <a:bodyPr/>
        <a:lstStyle/>
        <a:p>
          <a:r>
            <a:rPr lang="en-IN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3B8D0-5CAF-4E7C-BC88-B39BAC85F3B5}" type="parTrans" cxnId="{302E0674-D50A-4AB1-9340-505789EE1792}">
      <dgm:prSet/>
      <dgm:spPr/>
      <dgm:t>
        <a:bodyPr/>
        <a:lstStyle/>
        <a:p>
          <a:endParaRPr lang="en-IN"/>
        </a:p>
      </dgm:t>
    </dgm:pt>
    <dgm:pt modelId="{E0E991FE-B691-4F07-B515-59C60225679B}" type="sibTrans" cxnId="{302E0674-D50A-4AB1-9340-505789EE1792}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53970E31-2360-4C26-A97C-57C65BA0F3C5}" srcId="{17617BD5-BF84-4976-A4E8-614B1A57DC5D}" destId="{967550F7-5F1C-4CFB-84FA-4DC51E999E15}" srcOrd="1" destOrd="0" parTransId="{5E324049-396D-41CC-B8CA-35F46E49A579}" sibTransId="{353D8675-D084-4A74-919E-196BA4F5281B}"/>
    <dgm:cxn modelId="{8321E136-D863-4D9B-A826-8D5516F8FB01}" type="presOf" srcId="{FAF7CFB3-57C5-4795-B005-90CD8A960588}" destId="{38C68B03-0334-457A-8587-2A4C6D020BB0}" srcOrd="0" destOrd="0" presId="urn:microsoft.com/office/officeart/2005/8/layout/vList2"/>
    <dgm:cxn modelId="{64FFBD61-D230-46C8-93F1-B8DEB241D990}" srcId="{60B09164-3635-4F57-BDFF-F431FDAAB3E9}" destId="{89F18447-C90F-4D57-9DDD-49F46EA702DA}" srcOrd="1" destOrd="0" parTransId="{9E14ADFB-E1C5-4D8D-8F4B-AC16012500AA}" sibTransId="{7A275A02-4A0C-4CEE-8E83-1B49C26D9258}"/>
    <dgm:cxn modelId="{3AC6E741-2979-4F18-9A42-72D3AB8A4AEB}" type="presOf" srcId="{967550F7-5F1C-4CFB-84FA-4DC51E999E15}" destId="{1CE4F842-DF20-46C9-9305-9A2F2B287439}" srcOrd="0" destOrd="1" presId="urn:microsoft.com/office/officeart/2005/8/layout/vList2"/>
    <dgm:cxn modelId="{82892648-C6E3-4696-9018-6CC0CD008C7E}" type="presOf" srcId="{F24948F2-E70E-4F91-ADC8-FEB2348E2475}" destId="{1CE4F842-DF20-46C9-9305-9A2F2B287439}" srcOrd="0" destOrd="4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F79BB850-8372-4D6A-A987-72A981A44620}" type="presOf" srcId="{17617BD5-BF84-4976-A4E8-614B1A57DC5D}" destId="{0C789995-1963-452E-AAF4-ED453C8ED6D2}" srcOrd="0" destOrd="0" presId="urn:microsoft.com/office/officeart/2005/8/layout/vList2"/>
    <dgm:cxn modelId="{302E0674-D50A-4AB1-9340-505789EE1792}" srcId="{17617BD5-BF84-4976-A4E8-614B1A57DC5D}" destId="{C4EF7D36-6F03-4FB8-9212-3071ED62196F}" srcOrd="3" destOrd="0" parTransId="{C463B8D0-5CAF-4E7C-BC88-B39BAC85F3B5}" sibTransId="{E0E991FE-B691-4F07-B515-59C60225679B}"/>
    <dgm:cxn modelId="{9D0F217B-5B60-4B86-9827-9C8E0548F810}" type="presOf" srcId="{A93A460D-6533-474D-8F5E-705D34A1DEDB}" destId="{BB3BB3A9-0412-45E0-8CCF-67B6614085B9}" srcOrd="0" destOrd="0" presId="urn:microsoft.com/office/officeart/2005/8/layout/vList2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2E3A038E-9CD8-482E-80C0-3B51E9E1CB1F}" srcId="{17617BD5-BF84-4976-A4E8-614B1A57DC5D}" destId="{A49B1642-91AB-47F2-B0AF-02448BF8B0C1}" srcOrd="2" destOrd="0" parTransId="{2EBCD0A4-3FA9-4BEE-BF1B-DE82A13B7537}" sibTransId="{422EB13B-3001-4B32-9D7F-791A9A6121BC}"/>
    <dgm:cxn modelId="{028701A1-3EC1-4EAA-9475-9836182C4D38}" type="presOf" srcId="{A49B1642-91AB-47F2-B0AF-02448BF8B0C1}" destId="{1CE4F842-DF20-46C9-9305-9A2F2B287439}" srcOrd="0" destOrd="2" presId="urn:microsoft.com/office/officeart/2005/8/layout/vList2"/>
    <dgm:cxn modelId="{9CB875A6-0A02-415D-B132-F28A1509750B}" srcId="{17617BD5-BF84-4976-A4E8-614B1A57DC5D}" destId="{F24948F2-E70E-4F91-ADC8-FEB2348E2475}" srcOrd="4" destOrd="0" parTransId="{BA519144-D281-44B5-B157-5648E726D46A}" sibTransId="{9B30B470-93EE-4117-95D6-EEBEB7627621}"/>
    <dgm:cxn modelId="{121402BD-CC3E-4832-9321-03269084B10D}" type="presOf" srcId="{89F18447-C90F-4D57-9DDD-49F46EA702DA}" destId="{38C68B03-0334-457A-8587-2A4C6D020BB0}" srcOrd="0" destOrd="1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72721ABE-A17E-4259-83BB-F07EBD01721F}" type="presOf" srcId="{57E4DC8A-0269-4B0F-8D7C-B3EBE05B75BF}" destId="{9003AC3B-56CD-448D-A2D6-CA9F9F7F936C}" srcOrd="0" destOrd="0" presId="urn:microsoft.com/office/officeart/2005/8/layout/vList2"/>
    <dgm:cxn modelId="{BA439FD8-37AE-4096-8CF8-26E5E614CAB7}" type="presOf" srcId="{C4EF7D36-6F03-4FB8-9212-3071ED62196F}" destId="{1CE4F842-DF20-46C9-9305-9A2F2B287439}" srcOrd="0" destOrd="3" presId="urn:microsoft.com/office/officeart/2005/8/layout/vList2"/>
    <dgm:cxn modelId="{286909E7-028A-4FBD-B8EE-4E2621692B1E}" type="presOf" srcId="{DFED864B-A739-456A-8534-C6C8EB979D13}" destId="{AFDF814C-2768-4921-BF54-9445D2077E68}" srcOrd="0" destOrd="0" presId="urn:microsoft.com/office/officeart/2005/8/layout/vList2"/>
    <dgm:cxn modelId="{8B74D8EC-14C3-4642-BCEE-41AFF027A37A}" type="presOf" srcId="{92C5DC98-2435-438E-B60C-0542702C4519}" destId="{1CE4F842-DF20-46C9-9305-9A2F2B287439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290EFFFE-DC7A-4B29-B8DE-DB9D2433AF8E}" type="presOf" srcId="{60B09164-3635-4F57-BDFF-F431FDAAB3E9}" destId="{CF2162E2-F605-4392-95A6-28E093478E07}" srcOrd="0" destOrd="0" presId="urn:microsoft.com/office/officeart/2005/8/layout/vList2"/>
    <dgm:cxn modelId="{84509B98-01FC-498E-835C-93355843C7FC}" type="presParOf" srcId="{9003AC3B-56CD-448D-A2D6-CA9F9F7F936C}" destId="{CF2162E2-F605-4392-95A6-28E093478E07}" srcOrd="0" destOrd="0" presId="urn:microsoft.com/office/officeart/2005/8/layout/vList2"/>
    <dgm:cxn modelId="{D370939A-184A-433C-B89F-823769653D1D}" type="presParOf" srcId="{9003AC3B-56CD-448D-A2D6-CA9F9F7F936C}" destId="{38C68B03-0334-457A-8587-2A4C6D020BB0}" srcOrd="1" destOrd="0" presId="urn:microsoft.com/office/officeart/2005/8/layout/vList2"/>
    <dgm:cxn modelId="{EE79A00C-D12C-4E16-93E6-E5EEC064A725}" type="presParOf" srcId="{9003AC3B-56CD-448D-A2D6-CA9F9F7F936C}" destId="{BB3BB3A9-0412-45E0-8CCF-67B6614085B9}" srcOrd="2" destOrd="0" presId="urn:microsoft.com/office/officeart/2005/8/layout/vList2"/>
    <dgm:cxn modelId="{1423BF98-FBB2-43D5-884B-E06BF23EE2A2}" type="presParOf" srcId="{9003AC3B-56CD-448D-A2D6-CA9F9F7F936C}" destId="{AFDF814C-2768-4921-BF54-9445D2077E68}" srcOrd="3" destOrd="0" presId="urn:microsoft.com/office/officeart/2005/8/layout/vList2"/>
    <dgm:cxn modelId="{E8E14579-5CE4-4E5B-9937-58731E7B6072}" type="presParOf" srcId="{9003AC3B-56CD-448D-A2D6-CA9F9F7F936C}" destId="{0C789995-1963-452E-AAF4-ED453C8ED6D2}" srcOrd="4" destOrd="0" presId="urn:microsoft.com/office/officeart/2005/8/layout/vList2"/>
    <dgm:cxn modelId="{3BB4B302-F944-49B0-9F40-0A64BB898B8E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32663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Letter and Number Series </a:t>
          </a:r>
        </a:p>
      </dsp:txBody>
      <dsp:txXfrm>
        <a:off x="40209" y="72872"/>
        <a:ext cx="10892382" cy="743262"/>
      </dsp:txXfrm>
    </dsp:sp>
    <dsp:sp modelId="{38C68B03-0334-457A-8587-2A4C6D020BB0}">
      <dsp:nvSpPr>
        <dsp:cNvPr id="0" name=""/>
        <dsp:cNvSpPr/>
      </dsp:nvSpPr>
      <dsp:spPr>
        <a:xfrm>
          <a:off x="0" y="856343"/>
          <a:ext cx="10972800" cy="72864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Addition/Subtraction, Squares/cubes, Alternate series &amp; Practice from PPT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56343"/>
        <a:ext cx="10972800" cy="728640"/>
      </dsp:txXfrm>
    </dsp:sp>
    <dsp:sp modelId="{BB3BB3A9-0412-45E0-8CCF-67B6614085B9}">
      <dsp:nvSpPr>
        <dsp:cNvPr id="0" name=""/>
        <dsp:cNvSpPr/>
      </dsp:nvSpPr>
      <dsp:spPr>
        <a:xfrm>
          <a:off x="0" y="1584984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Ranking</a:t>
          </a:r>
        </a:p>
      </dsp:txBody>
      <dsp:txXfrm>
        <a:off x="40209" y="1625193"/>
        <a:ext cx="10892382" cy="743262"/>
      </dsp:txXfrm>
    </dsp:sp>
    <dsp:sp modelId="{AFDF814C-2768-4921-BF54-9445D2077E68}">
      <dsp:nvSpPr>
        <dsp:cNvPr id="0" name=""/>
        <dsp:cNvSpPr/>
      </dsp:nvSpPr>
      <dsp:spPr>
        <a:xfrm>
          <a:off x="0" y="2408663"/>
          <a:ext cx="10972800" cy="72864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08663"/>
        <a:ext cx="10972800" cy="728640"/>
      </dsp:txXfrm>
    </dsp:sp>
    <dsp:sp modelId="{0C789995-1963-452E-AAF4-ED453C8ED6D2}">
      <dsp:nvSpPr>
        <dsp:cNvPr id="0" name=""/>
        <dsp:cNvSpPr/>
      </dsp:nvSpPr>
      <dsp:spPr>
        <a:xfrm>
          <a:off x="0" y="3137304"/>
          <a:ext cx="10972800" cy="8236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Blood Relation</a:t>
          </a:r>
        </a:p>
      </dsp:txBody>
      <dsp:txXfrm>
        <a:off x="40209" y="3177513"/>
        <a:ext cx="10892382" cy="743262"/>
      </dsp:txXfrm>
    </dsp:sp>
    <dsp:sp modelId="{1CE4F842-DF20-46C9-9305-9A2F2B287439}">
      <dsp:nvSpPr>
        <dsp:cNvPr id="0" name=""/>
        <dsp:cNvSpPr/>
      </dsp:nvSpPr>
      <dsp:spPr>
        <a:xfrm>
          <a:off x="0" y="3960984"/>
          <a:ext cx="10972800" cy="14572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60984"/>
        <a:ext cx="10972800" cy="14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0T16:32:59.3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-1693 27 2837 0,'0'0'5'0,"0"-3"3"0,0 3-34 15,-8-23-538 1,-12 30 0-16,-17-15 0 16,-22 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7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00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7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18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045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7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71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5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Moderate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series to look for here. The first letters are alphabetical in reverse: Z, Y, X, W, V. The second letters are in alphabetical order, beginning with A. The number series is as follows: 5, 4, 6, 3, 7.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763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Easy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Option 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Pattern is : aabbcc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24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is 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xxyy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xxxyyy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314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17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13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74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</a:t>
            </a:r>
            <a:r>
              <a:rPr lang="en-IN"/>
              <a:t>: </a:t>
            </a:r>
            <a:r>
              <a:rPr lang="en-IN" dirty="0"/>
              <a:t>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1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</a:t>
            </a:r>
            <a:r>
              <a:rPr lang="en-IN" dirty="0"/>
              <a:t>Option: 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58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21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N is son of T and J. So, K is son of T and J.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Z is father of T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Therefore, Z is grandfather of K. K is grandson of Z.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017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Brother- in- law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13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B is the son of C but C is not the mother of B means C is the father of B. A is </a:t>
            </a:r>
            <a:r>
              <a:rPr lang="en-US" b="0" i="0" dirty="0" err="1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marned</a:t>
            </a: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 to C means A is the mother of B. F is brother of B means F is son of A and C. D is daughter of A means D is daughter of A and C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Clearly. A is the mother of B. 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269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Easy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Anup’s daughter’s mother — Anup’s wife; Anup’s wife’s father — Anup’s father-in-law; Father-in-law’s son —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So, Sandeep is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637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Since Sham has no brother or sister, so he is his father’s only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So, wife of Sham’s father’s son — Sham’s wife.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Thus, Sham’s wife is the boy’s mother or the boy is Sham’s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36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Difficulty level: Moderate (Compulsory)</a:t>
            </a:r>
            <a:br>
              <a:rPr lang="en-US" dirty="0"/>
            </a:br>
            <a:r>
              <a:rPr lang="en-US" dirty="0"/>
              <a:t>Correct Option: 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00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445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Moderate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no option is satisfying the relationship and hence 'None is true'.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494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hard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P's father and S's mother are siblings and hence S and P are cousins.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18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Boby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is the one that does not belongs to the group b</a:t>
            </a:r>
            <a:r>
              <a:rPr lang="en-US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cause all the other persons are couple but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Charu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is unmarried.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7057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Following the common explanation we can say that the genders of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Champa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are Still unknown.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Therefore, we cannot exactly determine how many male members are there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78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Difficulty level: Expert (Compulsory)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there are 3 married couples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046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can either be the Grandson or the </a:t>
            </a:r>
            <a:r>
              <a:rPr lang="en-US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Granddaughter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n-US" b="0" i="0" dirty="0" err="1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Atma</a:t>
            </a:r>
            <a:r>
              <a:rPr lang="en-US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464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10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3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Series</a:t>
            </a:r>
            <a:endParaRPr dirty="0"/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3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Explanation:- 1^3+0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2^3+1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3^3+2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4^3+3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5^3+4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84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Difficulty level: Easy (Compulsory)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Option: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7^2 , 6^3 , 5^4, 4^5, 3^6 , 2^7</a:t>
            </a: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35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7*2 + 2=16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16*3 + 3 = 51</a:t>
            </a:r>
            <a:endParaRPr dirty="0"/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22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Explanation:- 8*0.5+0.5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4.5*1+1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5.5*2+2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13*4+4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56*8+8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3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" name="Google Shape;17;p33" descr="WhatsApp Image 2019-04-08 at 17.27.06.jpeg"/>
          <p:cNvPicPr preferRelativeResize="0"/>
          <p:nvPr/>
        </p:nvPicPr>
        <p:blipFill rotWithShape="1">
          <a:blip r:embed="rId11">
            <a:alphaModFix/>
          </a:blip>
          <a:srcRect l="2564" t="9548" r="1603" b="9044"/>
          <a:stretch/>
        </p:blipFill>
        <p:spPr>
          <a:xfrm>
            <a:off x="144379" y="0"/>
            <a:ext cx="1981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7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341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/>
              <a:buNone/>
            </a:pP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LETTER, </a:t>
            </a:r>
            <a:b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SERIES AND RANKING</a:t>
            </a:r>
            <a:b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BLOOD RELATIONS</a:t>
            </a:r>
            <a:endParaRPr sz="486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FD608-FF37-46A5-81EE-9E859DCC8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5. Find the next term of the series: 8,4.5,5.5,13,56,?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566			B) 496			C) 596			D) 456</a:t>
            </a: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4583-5961-4802-8821-4ABA90B85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6. Find the next term of the series: 243,5,81,15,27,45,9,?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			B) 15			C) 135			D) 27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681CB-5776-4AA0-AFED-7EC9D909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05217" y="979552"/>
            <a:ext cx="203457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b="1" dirty="0">
                <a:solidFill>
                  <a:srgbClr val="C00000"/>
                </a:solidFill>
              </a:rPr>
              <a:t>Letter Series:</a:t>
            </a:r>
            <a:endParaRPr sz="18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8" y="1552294"/>
            <a:ext cx="4102659" cy="23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988" y="4270194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Missing Alphabet Series: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988" y="47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Example 1: The missing letter of the series O, R, U, __ is: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Palatino Linotype" panose="02040502050505030304" pitchFamily="18" charset="0"/>
              </a:rPr>
              <a:t>A) V      B) W      C) X          D) Y        E) 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69F71-D52F-4612-BF59-094194083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8"/>
            <a:ext cx="262624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</a:t>
            </a:r>
            <a:endParaRPr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2190237"/>
            <a:ext cx="99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Example: What will be the next term of the series A1F, B4G, C9H, D16I, ?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D831-84AB-4412-A04F-B188E8B2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1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06605" y="1024375"/>
            <a:ext cx="2814501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Miscellaneous Series:</a:t>
            </a:r>
            <a:endParaRPr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658" y="1696743"/>
            <a:ext cx="844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Example: </a:t>
            </a:r>
            <a:r>
              <a:rPr lang="en-IN" sz="2000" b="1" dirty="0">
                <a:latin typeface="Palatino Linotype" panose="02040502050505030304" pitchFamily="18" charset="0"/>
              </a:rPr>
              <a:t>Find the missing series.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xy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kx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yzk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xyz _ _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Explanation: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=&gt; </a:t>
            </a:r>
            <a:r>
              <a:rPr lang="en-IN" sz="2000" b="1" dirty="0" err="1">
                <a:latin typeface="Palatino Linotype" panose="02040502050505030304" pitchFamily="18" charset="0"/>
              </a:rPr>
              <a:t>zyxkx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ACDB2-4702-4FA7-BE61-4FE6BF566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8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7. Find the next term of the series QLF, TOI, WRL,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ZJF		B) ZUO		C) ZID		D) ZHE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0B7F5-55FE-4E3A-8CDF-B12C92CF5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8. Find the next term of the series MKP, QOT, USX,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YXG		B) ZWB		C) YWB		D) UZC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1C49-999F-4173-873F-B2F7CAE0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9. Find the next term of the series ZA5, Y6B, XC7, W8D, 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A)E7V			B)V2E			C) VE5		D) VE9</a:t>
            </a:r>
            <a:endParaRPr dirty="0"/>
          </a:p>
        </p:txBody>
      </p:sp>
      <p:sp>
        <p:nvSpPr>
          <p:cNvPr id="276" name="Google Shape;276;p27"/>
          <p:cNvSpPr/>
          <p:nvPr/>
        </p:nvSpPr>
        <p:spPr>
          <a:xfrm>
            <a:off x="2317531" y="331076"/>
            <a:ext cx="8434500" cy="39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2DFA8-1621-4A73-ADBE-61C3D0BB0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9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10. Find the missing term in the series a_bbc_ _a_b_c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bcaca		B. babac		C. acabc		D . acabb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D9484-B252-4D0B-8022-C253257F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0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11. Find the missing term in the series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xy_x_yxx_y_y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xyyx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B)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xyxy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C)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xxyy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D)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xyyy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CFE55-859C-404B-8847-882FDED65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4175B7-AB4A-4D83-9EC5-37285C10C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785884"/>
              </p:ext>
            </p:extLst>
          </p:nvPr>
        </p:nvGraphicFramePr>
        <p:xfrm>
          <a:off x="609600" y="914400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6013122-C170-4D22-A0E8-CEF8CC8F4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7" y="349624"/>
            <a:ext cx="11229474" cy="6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In a row of persons, the position of Aparna Nair from the left side of the row is 27th and there are 5 persons after her in the row. Find the total no. of persons in the row?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Solution : No. of persons in the row = Position of Aparna from left + No. of persons after Aparna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⇒ Total no. of persons = 27 + 5 = 32</a:t>
            </a:r>
            <a:br>
              <a:rPr lang="en-US" sz="2000" dirty="0"/>
            </a:b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1DA15-359D-48D0-BEC2-FD3855478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12. </a:t>
            </a:r>
            <a:r>
              <a:rPr lang="en-US" sz="2400" dirty="0"/>
              <a:t>In a row where all are facing north, </a:t>
            </a:r>
            <a:r>
              <a:rPr lang="en-US" sz="2400" dirty="0" err="1"/>
              <a:t>Priya</a:t>
            </a:r>
            <a:r>
              <a:rPr lang="en-US" sz="2400" dirty="0"/>
              <a:t> is 15</a:t>
            </a:r>
            <a:r>
              <a:rPr lang="en-US" sz="2400" baseline="30000" dirty="0"/>
              <a:t>th</a:t>
            </a:r>
            <a:r>
              <a:rPr lang="en-US" sz="2400" dirty="0"/>
              <a:t> from the left end and </a:t>
            </a:r>
            <a:r>
              <a:rPr lang="en-US" sz="2400" dirty="0" err="1"/>
              <a:t>Garima</a:t>
            </a:r>
            <a:r>
              <a:rPr lang="en-US" sz="2400" dirty="0"/>
              <a:t> is 19</a:t>
            </a:r>
            <a:r>
              <a:rPr lang="en-US" sz="2400" baseline="30000" dirty="0"/>
              <a:t>th</a:t>
            </a:r>
            <a:r>
              <a:rPr lang="en-US" sz="2400" dirty="0"/>
              <a:t> from the right end. They interchange their positions, and Ram who sits 24th from the left end sits at the 5th place to the left of </a:t>
            </a:r>
            <a:r>
              <a:rPr lang="en-US" sz="2400" dirty="0" err="1"/>
              <a:t>Priya's</a:t>
            </a:r>
            <a:r>
              <a:rPr lang="en-US" sz="2400" dirty="0"/>
              <a:t> new position. How many persons were there in the row?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36			B) 42			C) 47			D) 56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C278-3970-4917-B847-5E5BFD35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6558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13. </a:t>
            </a:r>
            <a:r>
              <a:rPr lang="en-US" sz="2400" dirty="0"/>
              <a:t>In a queue of students facing north, Ayesha and </a:t>
            </a:r>
            <a:r>
              <a:rPr lang="en-US" sz="2400" dirty="0" err="1"/>
              <a:t>Anisha</a:t>
            </a:r>
            <a:r>
              <a:rPr lang="en-US" sz="2400" dirty="0"/>
              <a:t> are standing at 10th and 8th position from the left and right end respectively. If another student </a:t>
            </a:r>
            <a:r>
              <a:rPr lang="en-US" sz="2400" dirty="0" err="1"/>
              <a:t>Ariva</a:t>
            </a:r>
            <a:r>
              <a:rPr lang="en-US" sz="2400" dirty="0"/>
              <a:t> who is 12th from the left end is exactly in between Ayesha and </a:t>
            </a:r>
            <a:r>
              <a:rPr lang="en-US" sz="2400" dirty="0" err="1"/>
              <a:t>Anisha</a:t>
            </a:r>
            <a:r>
              <a:rPr lang="en-US" sz="2400" dirty="0"/>
              <a:t> then find the position of Ayesha from right end 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10th			B) 12th			C) 15th			D) 8th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5BB89-05B7-4ABD-94CF-16530C00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2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14. </a:t>
            </a:r>
            <a:r>
              <a:rPr lang="en-US" sz="2400" dirty="0"/>
              <a:t>In a north facing row of NCC Cadets, Trisha is 9th from the left end and Tina is 12th from the right end. There are 5 cadets between Trisha and Tanya which is equal to the number of cadets between Tanya and Tina. Find how many cadets are there in the row?</a:t>
            </a:r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34			B) 32			C) 31			D) 33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sym typeface="Palatino Linotype"/>
              </a:rPr>
              <a:t>Ranking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39063-EF4D-460B-BEB1-B89E6393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CEA8FF48-CF50-4A07-9346-2D42365ACBBF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ED4C8-B829-4758-8736-2D812607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72" y="1471643"/>
            <a:ext cx="387477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Palatino Linotype" panose="02040502050505030304" pitchFamily="18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son – Brother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Daughter – Sister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brother – Maternal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Father’s Brother – Paternal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sister – Aunt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father – Grand father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mother – Grand mother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Son’s wife – Daughter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Daughter’s husband – Son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father – Father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mother – Mother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brother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sister – Sister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Sister’s husband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son – Nephew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daughter – Niece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4" name="Picture 2" descr="Picture">
            <a:extLst>
              <a:ext uri="{FF2B5EF4-FFF2-40B4-BE49-F238E27FC236}">
                <a16:creationId xmlns:a16="http://schemas.microsoft.com/office/drawing/2014/main" id="{BE87FE0C-08FB-43BE-8130-74CF1896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4" y="950791"/>
            <a:ext cx="57054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3B14F-1F24-4701-B59B-7C1D1803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22288AC0-EF2E-453C-9EB8-C97FB38CAE3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E1A5DE77-59D8-47C2-B85C-B0D34A3A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3" y="2236627"/>
            <a:ext cx="5211223" cy="3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">
            <a:extLst>
              <a:ext uri="{FF2B5EF4-FFF2-40B4-BE49-F238E27FC236}">
                <a16:creationId xmlns:a16="http://schemas.microsoft.com/office/drawing/2014/main" id="{F7AB920A-91BA-4AB3-AAE3-66B8D41A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32" y="1491449"/>
            <a:ext cx="4980404" cy="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16103-2F2E-40B2-9DBB-9E7A5F1E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51F3F712-AD56-45EF-B436-A96FADF4DB74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712AF-C0DE-4CC1-9D19-7E5F028F5FC1}"/>
              </a:ext>
            </a:extLst>
          </p:cNvPr>
          <p:cNvSpPr/>
          <p:nvPr/>
        </p:nvSpPr>
        <p:spPr>
          <a:xfrm>
            <a:off x="1210322" y="1379410"/>
            <a:ext cx="9691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Example 1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:Pointing to a man, a lady said ‘’his father is my mother’s uncle’’. How it’s the man related to the lady?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</a:br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Sol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 Mother’s Uncle = Grand father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Grandfather’s son = Uncle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The man is uncle to the lady.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7B872-262C-4309-9386-6DBF96EE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>
            <a:extLst>
              <a:ext uri="{FF2B5EF4-FFF2-40B4-BE49-F238E27FC236}">
                <a16:creationId xmlns:a16="http://schemas.microsoft.com/office/drawing/2014/main" id="{EA1DAB87-0D55-45EC-9C03-5CDE976B6832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C5C82-4A10-4976-8A31-D94960394A16}"/>
              </a:ext>
            </a:extLst>
          </p:cNvPr>
          <p:cNvSpPr/>
          <p:nvPr/>
        </p:nvSpPr>
        <p:spPr>
          <a:xfrm>
            <a:off x="1165934" y="1485942"/>
            <a:ext cx="9691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Palatino Linotype" panose="02040502050505030304" pitchFamily="18" charset="0"/>
              </a:rPr>
              <a:t>Example 2</a:t>
            </a:r>
            <a:r>
              <a:rPr lang="en-US" sz="2200" dirty="0">
                <a:latin typeface="Palatino Linotype" panose="02040502050505030304" pitchFamily="18" charset="0"/>
              </a:rPr>
              <a:t>:Pointing to a photograph of a boy Mr. Ram said, “He is the son of the only son of my mother.” How is </a:t>
            </a:r>
            <a:r>
              <a:rPr lang="en-US" sz="2200" dirty="0" err="1">
                <a:latin typeface="Palatino Linotype" panose="02040502050505030304" pitchFamily="18" charset="0"/>
              </a:rPr>
              <a:t>Mr</a:t>
            </a:r>
            <a:r>
              <a:rPr lang="en-US" sz="2200" dirty="0">
                <a:latin typeface="Palatino Linotype" panose="02040502050505030304" pitchFamily="18" charset="0"/>
              </a:rPr>
              <a:t> Ram related to that boy?</a:t>
            </a:r>
          </a:p>
          <a:p>
            <a:br>
              <a:rPr lang="en-US" sz="2200" b="1" dirty="0">
                <a:latin typeface="Palatino Linotype" panose="02040502050505030304" pitchFamily="18" charset="0"/>
              </a:rPr>
            </a:br>
            <a:r>
              <a:rPr lang="en-US" sz="2200" b="1" dirty="0">
                <a:latin typeface="Palatino Linotype" panose="02040502050505030304" pitchFamily="18" charset="0"/>
              </a:rPr>
              <a:t>Sol:</a:t>
            </a:r>
          </a:p>
          <a:p>
            <a:r>
              <a:rPr lang="en-US" sz="2200" dirty="0">
                <a:latin typeface="Palatino Linotype" panose="02040502050505030304" pitchFamily="18" charset="0"/>
              </a:rPr>
              <a:t>The boy in the photograph is the only son of the son of Ram’s mother i.e., the son of Ram. Hence, Ram is the father of the boy.</a:t>
            </a:r>
          </a:p>
          <a:p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FD75E-66B1-4D1F-A8FC-FE177742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4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7">
            <a:extLst>
              <a:ext uri="{FF2B5EF4-FFF2-40B4-BE49-F238E27FC236}">
                <a16:creationId xmlns:a16="http://schemas.microsoft.com/office/drawing/2014/main" id="{1212BFCB-D032-4851-B614-64188F83CC1C}"/>
              </a:ext>
            </a:extLst>
          </p:cNvPr>
          <p:cNvSpPr/>
          <p:nvPr/>
        </p:nvSpPr>
        <p:spPr>
          <a:xfrm>
            <a:off x="0" y="994156"/>
            <a:ext cx="110850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If A is the brother of B, B is the sister of c, and C is the father of D, how D is related to A?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Brother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     b.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Sister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  c.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Nephew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     d. Cannot be determined</a:t>
            </a: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1;p7">
            <a:extLst>
              <a:ext uri="{FF2B5EF4-FFF2-40B4-BE49-F238E27FC236}">
                <a16:creationId xmlns:a16="http://schemas.microsoft.com/office/drawing/2014/main" id="{4B974B73-A065-4F60-9717-D11277CD7B5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FD9B5-2D74-4DEC-B30B-081B3B78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4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6">
            <a:extLst>
              <a:ext uri="{FF2B5EF4-FFF2-40B4-BE49-F238E27FC236}">
                <a16:creationId xmlns:a16="http://schemas.microsoft.com/office/drawing/2014/main" id="{216561CA-1DDF-40DE-98BD-3A778271837D}"/>
              </a:ext>
            </a:extLst>
          </p:cNvPr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 is mother of T, T is husband of J, N is son of J, Z is father-In-law of J, K is brother of N. How K is related to Z?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Grandson               b. Son           c. Father             d. Brother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8;p6">
            <a:extLst>
              <a:ext uri="{FF2B5EF4-FFF2-40B4-BE49-F238E27FC236}">
                <a16:creationId xmlns:a16="http://schemas.microsoft.com/office/drawing/2014/main" id="{2DA324AE-EAED-4D24-B1B1-2672AA798284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1ED88-BB94-4CAA-8EEF-FC609D075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78323" y="889903"/>
            <a:ext cx="11229474" cy="155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Types of Number Series</a:t>
            </a:r>
            <a:b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are many types of number series. A few of them are explained below,</a:t>
            </a:r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3" y="3494181"/>
            <a:ext cx="2981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418" y="2889339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5, 10, 17, 26, 37, 50, 65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dirty="0">
                <a:latin typeface="Palatino Linotype" panose="02040502050505030304" pitchFamily="18" charset="0"/>
              </a:rPr>
            </a:b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18" y="2518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 Series: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72ADC-3784-469F-9B0F-A667E1015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5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8">
            <a:extLst>
              <a:ext uri="{FF2B5EF4-FFF2-40B4-BE49-F238E27FC236}">
                <a16:creationId xmlns:a16="http://schemas.microsoft.com/office/drawing/2014/main" id="{969B7D86-6D10-4EF7-9B0C-7495DFD24ECC}"/>
              </a:ext>
            </a:extLst>
          </p:cNvPr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 is father of Q. B has only two children. Q is the brother of R. R is the daughter of P. A is the granddaughter of P. S is the father of A. How is S related to Q?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Father               b. Son             c. Brother         d. Brother-in-law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5;p8">
            <a:extLst>
              <a:ext uri="{FF2B5EF4-FFF2-40B4-BE49-F238E27FC236}">
                <a16:creationId xmlns:a16="http://schemas.microsoft.com/office/drawing/2014/main" id="{B93B2792-DE92-4C28-B965-B740552858FE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8C219-136E-41F1-948A-7E93706B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12">
            <a:extLst>
              <a:ext uri="{FF2B5EF4-FFF2-40B4-BE49-F238E27FC236}">
                <a16:creationId xmlns:a16="http://schemas.microsoft.com/office/drawing/2014/main" id="{FD243D86-6E9D-490C-989E-86BEFC83677C}"/>
              </a:ext>
            </a:extLst>
          </p:cNvPr>
          <p:cNvSpPr/>
          <p:nvPr/>
        </p:nvSpPr>
        <p:spPr>
          <a:xfrm>
            <a:off x="0" y="994156"/>
            <a:ext cx="110850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All the six members of a family A, B, C, D, E and F are travelling together. B is the son of C but C is not the mother of B. A and C are a married couple. E is the brother of C. D is the daughter of A. F is the brother of B.  Who is the mother of B 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F                     b. B           c. A             d. 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" name="Google Shape;213;p12">
            <a:extLst>
              <a:ext uri="{FF2B5EF4-FFF2-40B4-BE49-F238E27FC236}">
                <a16:creationId xmlns:a16="http://schemas.microsoft.com/office/drawing/2014/main" id="{33BD868F-4C26-4C9A-9657-75E4789ABFC2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CC50F-6E0F-4984-B804-A9E1AAE2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3">
            <a:extLst>
              <a:ext uri="{FF2B5EF4-FFF2-40B4-BE49-F238E27FC236}">
                <a16:creationId xmlns:a16="http://schemas.microsoft.com/office/drawing/2014/main" id="{6AD286B3-728A-4506-B533-3A6214880795}"/>
              </a:ext>
            </a:extLst>
          </p:cNvPr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When Anup saw Sandeep, he recalled, “He is the son of the father of my daughter’s mother.” How is Sandeep related to Anup?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Brother-in-law          b. Brother           c. Father             d. Sister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57;p3">
            <a:extLst>
              <a:ext uri="{FF2B5EF4-FFF2-40B4-BE49-F238E27FC236}">
                <a16:creationId xmlns:a16="http://schemas.microsoft.com/office/drawing/2014/main" id="{AF50F3DF-04BA-41D2-A970-E1E2AA7DDAA8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7E48F-0BE7-4372-A62A-DCED2B91B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6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">
            <a:extLst>
              <a:ext uri="{FF2B5EF4-FFF2-40B4-BE49-F238E27FC236}">
                <a16:creationId xmlns:a16="http://schemas.microsoft.com/office/drawing/2014/main" id="{069F5583-A72E-4BF4-AD82-5540EA5B1AD3}"/>
              </a:ext>
            </a:extLst>
          </p:cNvPr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Looking at a picture of a boy, Sham said, “His mother is the wife of my father’s son.” If, Sham doesn’t have any Brothers and sisters. At whose picture was Sham looking?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His Son        b. His Uncle        c. His Cousin           d. None of these	</a:t>
            </a:r>
            <a:endParaRPr dirty="0"/>
          </a:p>
        </p:txBody>
      </p: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63DB10D1-8CF6-4BF7-8FB8-8375BFBF6A9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2B986-BF11-48C9-88C2-1EC94EDFB90B}"/>
                  </a:ext>
                </a:extLst>
              </p14:cNvPr>
              <p14:cNvContentPartPr/>
              <p14:nvPr/>
            </p14:nvContentPartPr>
            <p14:xfrm>
              <a:off x="9407880" y="1333320"/>
              <a:ext cx="4464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C02B986-BF11-48C9-88C2-1EC94EDFB9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7524" y="1322880"/>
                <a:ext cx="64996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390F9D-A361-4455-A3F5-26D0B2F84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8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9">
            <a:extLst>
              <a:ext uri="{FF2B5EF4-FFF2-40B4-BE49-F238E27FC236}">
                <a16:creationId xmlns:a16="http://schemas.microsoft.com/office/drawing/2014/main" id="{7BD03DA9-4A67-401E-AD9C-E16E44EBD781}"/>
              </a:ext>
            </a:extLst>
          </p:cNvPr>
          <p:cNvSpPr/>
          <p:nvPr/>
        </p:nvSpPr>
        <p:spPr>
          <a:xfrm>
            <a:off x="0" y="994156"/>
            <a:ext cx="110850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Kindly study the following information carefully and answer the question that follows: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 is sister of T. T is married to D. D is father of 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 is son of  H. T is mother-in-law of H.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 has only one son and no daughter.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 is married 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B. L is daughter of B.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How is L related to 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Niece		b. Sister	 c. Brother	    d. None of these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0;p19">
            <a:extLst>
              <a:ext uri="{FF2B5EF4-FFF2-40B4-BE49-F238E27FC236}">
                <a16:creationId xmlns:a16="http://schemas.microsoft.com/office/drawing/2014/main" id="{AE1F3500-50E1-4B6B-8BC5-68FC8AF90B9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196F4-EBE4-49A6-8171-5885B63D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7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14">
            <a:extLst>
              <a:ext uri="{FF2B5EF4-FFF2-40B4-BE49-F238E27FC236}">
                <a16:creationId xmlns:a16="http://schemas.microsoft.com/office/drawing/2014/main" id="{422A7049-7F68-426B-91E8-EF9B9CF181B3}"/>
              </a:ext>
            </a:extLst>
          </p:cNvPr>
          <p:cNvSpPr/>
          <p:nvPr/>
        </p:nvSpPr>
        <p:spPr>
          <a:xfrm>
            <a:off x="341523" y="1123508"/>
            <a:ext cx="7740869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22. Read the following information carefully and answer the question given below: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×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+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÷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–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Which of the following relations are true based upon the relations given in the equation: 'A – B × C + D – E’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AutoNum type="alphaL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 is mother of A        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b. D is brother of A     </a:t>
            </a:r>
          </a:p>
          <a:p>
            <a:pPr lvl="2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c. E is mother-in-law of C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d. None is true</a:t>
            </a:r>
            <a:endParaRPr dirty="0"/>
          </a:p>
        </p:txBody>
      </p:sp>
      <p:sp>
        <p:nvSpPr>
          <p:cNvPr id="3" name="Google Shape;178;p14">
            <a:extLst>
              <a:ext uri="{FF2B5EF4-FFF2-40B4-BE49-F238E27FC236}">
                <a16:creationId xmlns:a16="http://schemas.microsoft.com/office/drawing/2014/main" id="{DA88B026-C917-49B7-9931-0CD7FCBB10F4}"/>
              </a:ext>
            </a:extLst>
          </p:cNvPr>
          <p:cNvSpPr/>
          <p:nvPr/>
        </p:nvSpPr>
        <p:spPr>
          <a:xfrm>
            <a:off x="2659054" y="2870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66074-0B70-4AAF-B9A4-0CFB23C9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18">
            <a:extLst>
              <a:ext uri="{FF2B5EF4-FFF2-40B4-BE49-F238E27FC236}">
                <a16:creationId xmlns:a16="http://schemas.microsoft.com/office/drawing/2014/main" id="{D992D68A-16DD-48B7-8640-7B0C333A345E}"/>
              </a:ext>
            </a:extLst>
          </p:cNvPr>
          <p:cNvSpPr/>
          <p:nvPr/>
        </p:nvSpPr>
        <p:spPr>
          <a:xfrm>
            <a:off x="859315" y="725214"/>
            <a:ext cx="712601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Read the following information carefully and answer the questions which follow: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×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+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&gt;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If ‘A &lt;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Which of the following pairs of people represent first cousins with regard to the relations given in the expressions, if it is provided that A is the sister of J: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'L &gt; V &lt; J + P' and 'S × A &lt; D + F &lt; E + K’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LP            </a:t>
            </a:r>
            <a:endParaRPr lang="en-US"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b. SP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c. SK        </a:t>
            </a:r>
            <a:endParaRPr lang="en-US"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d. SF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06;p18">
            <a:extLst>
              <a:ext uri="{FF2B5EF4-FFF2-40B4-BE49-F238E27FC236}">
                <a16:creationId xmlns:a16="http://schemas.microsoft.com/office/drawing/2014/main" id="{6C22CF8E-CDB9-43B5-A27D-319589D0F275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19AA-A710-408F-A019-2DF4E5D9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4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4">
            <a:extLst>
              <a:ext uri="{FF2B5EF4-FFF2-40B4-BE49-F238E27FC236}">
                <a16:creationId xmlns:a16="http://schemas.microsoft.com/office/drawing/2014/main" id="{6AFF2E2F-D17F-46CB-8251-4BA7B5982469}"/>
              </a:ext>
            </a:extLst>
          </p:cNvPr>
          <p:cNvSpPr/>
          <p:nvPr/>
        </p:nvSpPr>
        <p:spPr>
          <a:xfrm>
            <a:off x="0" y="994156"/>
            <a:ext cx="110850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 Linotype" panose="0204050205050503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24. Four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of the following five are alike in the certain way and so form a group. Which is the one that does not belong to the group?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                   B.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                   C.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            D. None of these</a:t>
            </a:r>
            <a:endParaRPr sz="2400" dirty="0">
              <a:latin typeface="Palatino Linotype" panose="02040502050505030304" pitchFamily="18" charset="0"/>
            </a:endParaRPr>
          </a:p>
        </p:txBody>
      </p:sp>
      <p:sp>
        <p:nvSpPr>
          <p:cNvPr id="3" name="Google Shape;276;p24">
            <a:extLst>
              <a:ext uri="{FF2B5EF4-FFF2-40B4-BE49-F238E27FC236}">
                <a16:creationId xmlns:a16="http://schemas.microsoft.com/office/drawing/2014/main" id="{B86FF6EA-800C-4FD7-8E18-D423C4E2D3DF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EF442-53FB-4080-A525-F249A30B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2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25">
            <a:extLst>
              <a:ext uri="{FF2B5EF4-FFF2-40B4-BE49-F238E27FC236}">
                <a16:creationId xmlns:a16="http://schemas.microsoft.com/office/drawing/2014/main" id="{07F3B431-CCE1-4992-B9A2-F2AECDF50A4D}"/>
              </a:ext>
            </a:extLst>
          </p:cNvPr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25. How many male members are there in the family?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2                   B. 3                   C. 4             D. Can’t be determined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83;p25">
            <a:extLst>
              <a:ext uri="{FF2B5EF4-FFF2-40B4-BE49-F238E27FC236}">
                <a16:creationId xmlns:a16="http://schemas.microsoft.com/office/drawing/2014/main" id="{E1323DF8-8B8C-441C-8318-0BDB01C89B51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A372-FF47-4022-AC9F-D74CF7BF6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6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27">
            <a:extLst>
              <a:ext uri="{FF2B5EF4-FFF2-40B4-BE49-F238E27FC236}">
                <a16:creationId xmlns:a16="http://schemas.microsoft.com/office/drawing/2014/main" id="{BA793EB7-6A81-4E93-A8BC-8E103C975D2A}"/>
              </a:ext>
            </a:extLst>
          </p:cNvPr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26. How many married couples are there in the family?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2                  B. 1                   C. 4            D. 3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97;p27">
            <a:extLst>
              <a:ext uri="{FF2B5EF4-FFF2-40B4-BE49-F238E27FC236}">
                <a16:creationId xmlns:a16="http://schemas.microsoft.com/office/drawing/2014/main" id="{04E0F9BC-2B5F-4141-BA18-E4B78300CC8A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6F3A7-0B94-4CE6-9C14-0D09C479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8" y="988517"/>
            <a:ext cx="11229474" cy="4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Geometric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58" y="1643536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4, 12, 36, 108, 324, 972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4" y="2160494"/>
            <a:ext cx="2657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358" y="299720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Arithmetic-Geometric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358" y="346393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Open Sans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Open Sans"/>
              </a:rPr>
              <a:t> 1, 8, 22, 50, 106, 218</a:t>
            </a:r>
            <a:endParaRPr lang="en-IN" sz="1800" dirty="0"/>
          </a:p>
        </p:txBody>
      </p:sp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9" y="3976662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FC9286-F4D8-4F1E-A258-6C3E15949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9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26">
            <a:extLst>
              <a:ext uri="{FF2B5EF4-FFF2-40B4-BE49-F238E27FC236}">
                <a16:creationId xmlns:a16="http://schemas.microsoft.com/office/drawing/2014/main" id="{8B2FF833-F2F1-4C13-8CB0-16AC9694B320}"/>
              </a:ext>
            </a:extLst>
          </p:cNvPr>
          <p:cNvSpPr/>
          <p:nvPr/>
        </p:nvSpPr>
        <p:spPr>
          <a:xfrm>
            <a:off x="0" y="994156"/>
            <a:ext cx="112797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27. How is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related to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A. Mother                   B. Grandson                   C. Granddaughter            D. Either b or c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" name="Google Shape;290;p26">
            <a:extLst>
              <a:ext uri="{FF2B5EF4-FFF2-40B4-BE49-F238E27FC236}">
                <a16:creationId xmlns:a16="http://schemas.microsoft.com/office/drawing/2014/main" id="{339B49E1-62F9-4336-9BE0-B600DC51FE78}"/>
              </a:ext>
            </a:extLst>
          </p:cNvPr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BLOOD RELATIONS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E8543-3732-4B04-9DE7-A7AB93CEE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4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Any </a:t>
            </a:r>
            <a:r>
              <a:rPr lang="en-IN" sz="5400" b="1" cap="none">
                <a:solidFill>
                  <a:srgbClr val="C2CC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Doubts</a:t>
            </a: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???</a:t>
            </a:r>
            <a:endParaRPr sz="5400" b="1" cap="none">
              <a:solidFill>
                <a:srgbClr val="C2CC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2EFA1-804F-4910-A442-73E1DB05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14181" y="1167810"/>
            <a:ext cx="1882172" cy="37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Product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868" y="1670429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2, 4, 8, 16, 32, 64, 128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" y="2259105"/>
            <a:ext cx="3095625" cy="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187" y="339165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 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87" y="387305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61, 72, 60, 73, 59, 74, 58, 75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7" y="4319387"/>
            <a:ext cx="298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BEE7D-EABC-4310-9203-C8E926803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0" y="931094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the next term of the series 21,26,23,28,25,30,?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21		B) 29		C) 27		D) 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92" name="Google Shape;192;p1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E111A-5ED4-46C9-9A1D-D80CB8B8F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" y="725214"/>
            <a:ext cx="107520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Find the next term of the series 1,9,29,67,?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85			B) 115			C) 129			D) 155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F0CFD-D0E4-4AA5-93BC-A1A61CDF4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963553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49,216,625,1024,729,?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512			B) 256			C) 128			D) 324</a:t>
            </a:r>
            <a:endParaRPr dirty="0"/>
          </a:p>
        </p:txBody>
      </p:sp>
      <p:sp>
        <p:nvSpPr>
          <p:cNvPr id="220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1993-ECD3-4893-890F-EEEB12FF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994156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7,16,51,208,?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985			B) 1045		C) 1095		D) 1165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		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E8E81-47EC-47E9-B886-E5BADB6BC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1874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3210</Words>
  <Application>Microsoft Office PowerPoint</Application>
  <PresentationFormat>Widescreen</PresentationFormat>
  <Paragraphs>304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Century Gothic</vt:lpstr>
      <vt:lpstr>Palatino Linotype</vt:lpstr>
      <vt:lpstr>Open Sans</vt:lpstr>
      <vt:lpstr>Times New Roman</vt:lpstr>
      <vt:lpstr>Calibri</vt:lpstr>
      <vt:lpstr>Arial</vt:lpstr>
      <vt:lpstr>Roboto</vt:lpstr>
      <vt:lpstr>Arial</vt:lpstr>
      <vt:lpstr>Courier New</vt:lpstr>
      <vt:lpstr>Executive</vt:lpstr>
      <vt:lpstr>LETTER,  NUMBER SERIES AND RANKING &amp; BLOOD RELATIONS</vt:lpstr>
      <vt:lpstr>PowerPoint Presentation</vt:lpstr>
      <vt:lpstr>Types of Number Series There are many types of number series. A few of them are explained below,</vt:lpstr>
      <vt:lpstr>Geometric Series:</vt:lpstr>
      <vt:lpstr>Product series: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Letter Series:</vt:lpstr>
      <vt:lpstr>Mixed Series:</vt:lpstr>
      <vt:lpstr>Miscellaneous Series: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Example:In a row of persons, the position of Aparna Nair from the left side of the row is 27th and there are 5 persons after her in the row. Find the total no. of persons in the row? Solution : No. of persons in the row = Position of Aparna from left + No. of persons after Aparna ⇒ Total no. of persons = 27 + 5 =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   </dc:title>
  <dc:creator>cu</dc:creator>
  <cp:lastModifiedBy>Vikas Singh</cp:lastModifiedBy>
  <cp:revision>44</cp:revision>
  <dcterms:created xsi:type="dcterms:W3CDTF">2017-07-13T07:57:18Z</dcterms:created>
  <dcterms:modified xsi:type="dcterms:W3CDTF">2022-09-12T05:52:01Z</dcterms:modified>
</cp:coreProperties>
</file>