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8"/>
  </p:notesMasterIdLst>
  <p:sldIdLst>
    <p:sldId id="380" r:id="rId2"/>
    <p:sldId id="485" r:id="rId3"/>
    <p:sldId id="453" r:id="rId4"/>
    <p:sldId id="452" r:id="rId5"/>
    <p:sldId id="483" r:id="rId6"/>
    <p:sldId id="458" r:id="rId7"/>
    <p:sldId id="459" r:id="rId8"/>
    <p:sldId id="460" r:id="rId9"/>
    <p:sldId id="461" r:id="rId10"/>
    <p:sldId id="462" r:id="rId11"/>
    <p:sldId id="463" r:id="rId12"/>
    <p:sldId id="470" r:id="rId13"/>
    <p:sldId id="471" r:id="rId14"/>
    <p:sldId id="472" r:id="rId15"/>
    <p:sldId id="476" r:id="rId16"/>
    <p:sldId id="477" r:id="rId17"/>
    <p:sldId id="473" r:id="rId18"/>
    <p:sldId id="482" r:id="rId19"/>
    <p:sldId id="481" r:id="rId20"/>
    <p:sldId id="479" r:id="rId21"/>
    <p:sldId id="480" r:id="rId22"/>
    <p:sldId id="465" r:id="rId23"/>
    <p:sldId id="466" r:id="rId24"/>
    <p:sldId id="468" r:id="rId25"/>
    <p:sldId id="469" r:id="rId26"/>
    <p:sldId id="478" r:id="rId27"/>
    <p:sldId id="484" r:id="rId28"/>
    <p:sldId id="424" r:id="rId29"/>
    <p:sldId id="425" r:id="rId30"/>
    <p:sldId id="426" r:id="rId31"/>
    <p:sldId id="431" r:id="rId32"/>
    <p:sldId id="474" r:id="rId33"/>
    <p:sldId id="432" r:id="rId34"/>
    <p:sldId id="450" r:id="rId35"/>
    <p:sldId id="451" r:id="rId36"/>
    <p:sldId id="33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001" autoAdjust="0"/>
    <p:restoredTop sz="93658" autoAdjust="0"/>
  </p:normalViewPr>
  <p:slideViewPr>
    <p:cSldViewPr snapToGrid="0">
      <p:cViewPr>
        <p:scale>
          <a:sx n="95" d="100"/>
          <a:sy n="95" d="100"/>
        </p:scale>
        <p:origin x="24" y="-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Singh" userId="35d9a5dbf6c34f1b" providerId="LiveId" clId="{4E43D30C-9350-47E5-8CF7-06EC0EBF4DED}"/>
    <pc:docChg chg="modSld sldOrd">
      <pc:chgData name="Vikas Singh" userId="35d9a5dbf6c34f1b" providerId="LiveId" clId="{4E43D30C-9350-47E5-8CF7-06EC0EBF4DED}" dt="2022-08-29T15:29:51.409" v="1"/>
      <pc:docMkLst>
        <pc:docMk/>
      </pc:docMkLst>
      <pc:sldChg chg="ord">
        <pc:chgData name="Vikas Singh" userId="35d9a5dbf6c34f1b" providerId="LiveId" clId="{4E43D30C-9350-47E5-8CF7-06EC0EBF4DED}" dt="2022-08-29T15:29:51.409" v="1"/>
        <pc:sldMkLst>
          <pc:docMk/>
          <pc:sldMk cId="2474501458" sldId="45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4DC8A-0269-4B0F-8D7C-B3EBE05B75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B09164-3635-4F57-BDFF-F431FDAAB3E9}">
      <dgm:prSet custT="1"/>
      <dgm:spPr>
        <a:solidFill>
          <a:srgbClr val="C00000"/>
        </a:solidFill>
      </dgm:spPr>
      <dgm:t>
        <a:bodyPr/>
        <a:lstStyle/>
        <a:p>
          <a:pPr rtl="0"/>
          <a:r>
            <a:rPr lang="en-US" sz="2400" b="1" dirty="0"/>
            <a:t>Percentage</a:t>
          </a:r>
          <a:r>
            <a:rPr lang="en-US" sz="1800" b="1" dirty="0"/>
            <a:t> </a:t>
          </a:r>
        </a:p>
      </dgm:t>
    </dgm:pt>
    <dgm:pt modelId="{833CA28A-3165-410C-BF45-14916C23568F}" type="parTrans" cxnId="{612F73BD-9AA8-4BE7-8A26-180D0F8709C5}">
      <dgm:prSet/>
      <dgm:spPr/>
      <dgm:t>
        <a:bodyPr/>
        <a:lstStyle/>
        <a:p>
          <a:endParaRPr lang="en-US" sz="1600" b="1"/>
        </a:p>
      </dgm:t>
    </dgm:pt>
    <dgm:pt modelId="{360FEAA3-D3E1-417D-A2A2-9AE39EF02038}" type="sibTrans" cxnId="{612F73BD-9AA8-4BE7-8A26-180D0F8709C5}">
      <dgm:prSet/>
      <dgm:spPr/>
      <dgm:t>
        <a:bodyPr/>
        <a:lstStyle/>
        <a:p>
          <a:endParaRPr lang="en-US" sz="1600" b="1"/>
        </a:p>
      </dgm:t>
    </dgm:pt>
    <dgm:pt modelId="{FAF7CFB3-57C5-4795-B005-90CD8A960588}">
      <dgm:prSet custT="1">
        <dgm:style>
          <a:lnRef idx="2">
            <a:schemeClr val="accent4"/>
          </a:lnRef>
          <a:fillRef idx="1">
            <a:schemeClr val="lt1"/>
          </a:fillRef>
          <a:effectRef idx="0">
            <a:schemeClr val="accent4"/>
          </a:effectRef>
          <a:fontRef idx="minor">
            <a:schemeClr val="dk1"/>
          </a:fontRef>
        </dgm:style>
      </dgm:prSet>
      <dgm:spPr>
        <a:ln/>
      </dgm:spPr>
      <dgm:t>
        <a:bodyPr/>
        <a:lstStyle/>
        <a:p>
          <a:pPr rtl="0"/>
          <a:r>
            <a:rPr lang="en-US" sz="2000" b="0" i="0" u="none">
              <a:latin typeface="Times New Roman" panose="02020603050405020304" pitchFamily="18" charset="0"/>
              <a:cs typeface="Times New Roman" panose="02020603050405020304" pitchFamily="18" charset="0"/>
            </a:rPr>
            <a:t>Concept of percentage &amp; Practise from PPT</a:t>
          </a:r>
          <a:endParaRPr lang="en-US" sz="2000" b="1" dirty="0">
            <a:solidFill>
              <a:schemeClr val="tx1"/>
            </a:solidFill>
            <a:latin typeface="Times New Roman" panose="02020603050405020304" pitchFamily="18" charset="0"/>
            <a:cs typeface="Times New Roman" panose="02020603050405020304" pitchFamily="18" charset="0"/>
          </a:endParaRPr>
        </a:p>
      </dgm:t>
    </dgm:pt>
    <dgm:pt modelId="{0BC94A4F-36F0-4887-B9B6-848F252A3355}" type="sibTrans" cxnId="{8BEEE969-536A-4F86-9472-9FF6CCD09145}">
      <dgm:prSet/>
      <dgm:spPr/>
      <dgm:t>
        <a:bodyPr/>
        <a:lstStyle/>
        <a:p>
          <a:endParaRPr lang="en-US" sz="1600" b="1"/>
        </a:p>
      </dgm:t>
    </dgm:pt>
    <dgm:pt modelId="{603BE217-A074-45C2-AED4-344CA0F2B151}" type="parTrans" cxnId="{8BEEE969-536A-4F86-9472-9FF6CCD09145}">
      <dgm:prSet/>
      <dgm:spPr/>
      <dgm:t>
        <a:bodyPr/>
        <a:lstStyle/>
        <a:p>
          <a:endParaRPr lang="en-US" sz="1600" b="1"/>
        </a:p>
      </dgm:t>
    </dgm:pt>
    <dgm:pt modelId="{FED5B00E-83A8-4858-8043-AC5B7715C780}">
      <dgm:prSet custT="1"/>
      <dgm:spPr/>
      <dgm:t>
        <a:bodyPr/>
        <a:lstStyle/>
        <a:p>
          <a:r>
            <a:rPr lang="en-IN" sz="2000" b="0" i="0" u="none" dirty="0">
              <a:latin typeface="Times New Roman" panose="02020603050405020304" pitchFamily="18" charset="0"/>
              <a:cs typeface="Times New Roman" panose="02020603050405020304" pitchFamily="18" charset="0"/>
            </a:rPr>
            <a:t>Net effect &amp; Practise from PPT</a:t>
          </a:r>
          <a:endParaRPr lang="en-IN" sz="2000" dirty="0">
            <a:latin typeface="Times New Roman" panose="02020603050405020304" pitchFamily="18" charset="0"/>
            <a:cs typeface="Times New Roman" panose="02020603050405020304" pitchFamily="18" charset="0"/>
          </a:endParaRPr>
        </a:p>
      </dgm:t>
    </dgm:pt>
    <dgm:pt modelId="{C9D48F1C-DC6D-4CC5-A23B-62173E2DC986}" type="parTrans" cxnId="{DCF7FCEE-7883-43F1-A9B9-2C4E02B23B2C}">
      <dgm:prSet/>
      <dgm:spPr/>
      <dgm:t>
        <a:bodyPr/>
        <a:lstStyle/>
        <a:p>
          <a:endParaRPr lang="en-IN"/>
        </a:p>
      </dgm:t>
    </dgm:pt>
    <dgm:pt modelId="{9DD80484-D14D-486B-8C79-A20DCEC77336}" type="sibTrans" cxnId="{DCF7FCEE-7883-43F1-A9B9-2C4E02B23B2C}">
      <dgm:prSet/>
      <dgm:spPr/>
      <dgm:t>
        <a:bodyPr/>
        <a:lstStyle/>
        <a:p>
          <a:endParaRPr lang="en-IN"/>
        </a:p>
      </dgm:t>
    </dgm:pt>
    <dgm:pt modelId="{4228BC7C-214D-4942-9361-014151E87285}">
      <dgm:prSet custT="1"/>
      <dgm:spPr/>
      <dgm:t>
        <a:bodyPr/>
        <a:lstStyle/>
        <a:p>
          <a:r>
            <a:rPr lang="en-US" sz="2000" b="0" i="0" u="none" dirty="0">
              <a:latin typeface="Times New Roman" panose="02020603050405020304" pitchFamily="18" charset="0"/>
              <a:cs typeface="Times New Roman" panose="02020603050405020304" pitchFamily="18" charset="0"/>
            </a:rPr>
            <a:t>Product constant Ratio (Price depreciation/increase)</a:t>
          </a:r>
          <a:endParaRPr lang="en-US" sz="2000" dirty="0">
            <a:latin typeface="Times New Roman" panose="02020603050405020304" pitchFamily="18" charset="0"/>
            <a:cs typeface="Times New Roman" panose="02020603050405020304" pitchFamily="18" charset="0"/>
          </a:endParaRPr>
        </a:p>
      </dgm:t>
    </dgm:pt>
    <dgm:pt modelId="{251DB802-3D10-4DEF-9573-0A9F465BFB21}" type="parTrans" cxnId="{C8A90C5B-8FFF-4233-897B-D2705C403496}">
      <dgm:prSet/>
      <dgm:spPr/>
      <dgm:t>
        <a:bodyPr/>
        <a:lstStyle/>
        <a:p>
          <a:endParaRPr lang="en-IN"/>
        </a:p>
      </dgm:t>
    </dgm:pt>
    <dgm:pt modelId="{666B39B0-F363-481C-859A-C5C799E29722}" type="sibTrans" cxnId="{C8A90C5B-8FFF-4233-897B-D2705C403496}">
      <dgm:prSet/>
      <dgm:spPr/>
      <dgm:t>
        <a:bodyPr/>
        <a:lstStyle/>
        <a:p>
          <a:endParaRPr lang="en-IN"/>
        </a:p>
      </dgm:t>
    </dgm:pt>
    <dgm:pt modelId="{BACFC7CF-F813-4D90-8A78-28A1558D5A92}">
      <dgm:prSet custT="1"/>
      <dgm:spPr/>
      <dgm:t>
        <a:bodyPr/>
        <a:lstStyle/>
        <a:p>
          <a:r>
            <a:rPr lang="en-US" sz="2000" b="0" i="0" u="none" dirty="0">
              <a:latin typeface="Times New Roman" panose="02020603050405020304" pitchFamily="18" charset="0"/>
              <a:cs typeface="Times New Roman" panose="02020603050405020304" pitchFamily="18" charset="0"/>
            </a:rPr>
            <a:t>Passing marks and percentage bifurcation based problems</a:t>
          </a:r>
          <a:endParaRPr lang="en-US" sz="2000" dirty="0">
            <a:latin typeface="Times New Roman" panose="02020603050405020304" pitchFamily="18" charset="0"/>
            <a:cs typeface="Times New Roman" panose="02020603050405020304" pitchFamily="18" charset="0"/>
          </a:endParaRPr>
        </a:p>
      </dgm:t>
    </dgm:pt>
    <dgm:pt modelId="{A4879021-551F-4198-AE36-E2DE952DF976}" type="parTrans" cxnId="{14DB9BE0-52A2-4B62-82BE-ECC29E3A5AA7}">
      <dgm:prSet/>
      <dgm:spPr/>
      <dgm:t>
        <a:bodyPr/>
        <a:lstStyle/>
        <a:p>
          <a:endParaRPr lang="en-IN"/>
        </a:p>
      </dgm:t>
    </dgm:pt>
    <dgm:pt modelId="{0EA6DE1E-D760-4E90-880E-56AED6EEC86D}" type="sibTrans" cxnId="{14DB9BE0-52A2-4B62-82BE-ECC29E3A5AA7}">
      <dgm:prSet/>
      <dgm:spPr/>
      <dgm:t>
        <a:bodyPr/>
        <a:lstStyle/>
        <a:p>
          <a:endParaRPr lang="en-IN"/>
        </a:p>
      </dgm:t>
    </dgm:pt>
    <dgm:pt modelId="{4EEF02B3-AB50-48A8-B799-9FE28F60B18D}">
      <dgm:prSet custT="1"/>
      <dgm:spPr/>
      <dgm:t>
        <a:bodyPr/>
        <a:lstStyle/>
        <a:p>
          <a:r>
            <a:rPr lang="en-IN" sz="2000" b="0" i="0" u="none" dirty="0">
              <a:latin typeface="Times New Roman" panose="02020603050405020304" pitchFamily="18" charset="0"/>
              <a:cs typeface="Times New Roman" panose="02020603050405020304" pitchFamily="18" charset="0"/>
            </a:rPr>
            <a:t>Miscellaneous Percentage problem on Venn diagram, dry fruits etc.</a:t>
          </a:r>
          <a:endParaRPr lang="en-IN" sz="2000" dirty="0">
            <a:latin typeface="Times New Roman" panose="02020603050405020304" pitchFamily="18" charset="0"/>
            <a:cs typeface="Times New Roman" panose="02020603050405020304" pitchFamily="18" charset="0"/>
          </a:endParaRPr>
        </a:p>
      </dgm:t>
    </dgm:pt>
    <dgm:pt modelId="{AB5DD62F-6CCF-46AA-8E44-80D455DC5DC8}" type="parTrans" cxnId="{94C6C730-E5F0-412D-8D97-0F4B7D518C04}">
      <dgm:prSet/>
      <dgm:spPr/>
      <dgm:t>
        <a:bodyPr/>
        <a:lstStyle/>
        <a:p>
          <a:endParaRPr lang="en-IN"/>
        </a:p>
      </dgm:t>
    </dgm:pt>
    <dgm:pt modelId="{E2972776-2023-44EC-B142-6C183FEA105E}" type="sibTrans" cxnId="{94C6C730-E5F0-412D-8D97-0F4B7D518C04}">
      <dgm:prSet/>
      <dgm:spPr/>
      <dgm:t>
        <a:bodyPr/>
        <a:lstStyle/>
        <a:p>
          <a:endParaRPr lang="en-IN"/>
        </a:p>
      </dgm:t>
    </dgm:pt>
    <dgm:pt modelId="{EA0F4132-5CE3-49B9-98C7-B9D5F9BF2087}">
      <dgm:prSet custT="1"/>
      <dgm:spPr/>
      <dgm:t>
        <a:bodyPr/>
        <a:lstStyle/>
        <a:p>
          <a:r>
            <a:rPr lang="en-US" sz="2000" b="0" i="0" u="none" dirty="0">
              <a:latin typeface="Times New Roman" panose="02020603050405020304" pitchFamily="18" charset="0"/>
              <a:cs typeface="Times New Roman" panose="02020603050405020304" pitchFamily="18" charset="0"/>
            </a:rPr>
            <a:t>Data Sufficiency on related topic</a:t>
          </a:r>
          <a:endParaRPr lang="en-US" sz="2000" dirty="0">
            <a:latin typeface="Times New Roman" panose="02020603050405020304" pitchFamily="18" charset="0"/>
            <a:cs typeface="Times New Roman" panose="02020603050405020304" pitchFamily="18" charset="0"/>
          </a:endParaRPr>
        </a:p>
      </dgm:t>
    </dgm:pt>
    <dgm:pt modelId="{7391A915-D182-4EFF-A165-76E5B03D77F5}" type="parTrans" cxnId="{6DF5BEAD-7FFA-4C6D-A35F-76AC4C91C6D8}">
      <dgm:prSet/>
      <dgm:spPr/>
      <dgm:t>
        <a:bodyPr/>
        <a:lstStyle/>
        <a:p>
          <a:endParaRPr lang="en-IN"/>
        </a:p>
      </dgm:t>
    </dgm:pt>
    <dgm:pt modelId="{FB3A8BD1-905C-45D1-A034-1BD1C0499EF2}" type="sibTrans" cxnId="{6DF5BEAD-7FFA-4C6D-A35F-76AC4C91C6D8}">
      <dgm:prSet/>
      <dgm:spPr/>
      <dgm:t>
        <a:bodyPr/>
        <a:lstStyle/>
        <a:p>
          <a:endParaRPr lang="en-IN"/>
        </a:p>
      </dgm:t>
    </dgm:pt>
    <dgm:pt modelId="{9003AC3B-56CD-448D-A2D6-CA9F9F7F936C}" type="pres">
      <dgm:prSet presAssocID="{57E4DC8A-0269-4B0F-8D7C-B3EBE05B75BF}" presName="linear" presStyleCnt="0">
        <dgm:presLayoutVars>
          <dgm:animLvl val="lvl"/>
          <dgm:resizeHandles val="exact"/>
        </dgm:presLayoutVars>
      </dgm:prSet>
      <dgm:spPr/>
    </dgm:pt>
    <dgm:pt modelId="{CF2162E2-F605-4392-95A6-28E093478E07}" type="pres">
      <dgm:prSet presAssocID="{60B09164-3635-4F57-BDFF-F431FDAAB3E9}" presName="parentText" presStyleLbl="node1" presStyleIdx="0" presStyleCnt="1" custScaleY="59689" custLinFactNeighborY="-64079">
        <dgm:presLayoutVars>
          <dgm:chMax val="0"/>
          <dgm:bulletEnabled val="1"/>
        </dgm:presLayoutVars>
      </dgm:prSet>
      <dgm:spPr/>
    </dgm:pt>
    <dgm:pt modelId="{38C68B03-0334-457A-8587-2A4C6D020BB0}" type="pres">
      <dgm:prSet presAssocID="{60B09164-3635-4F57-BDFF-F431FDAAB3E9}" presName="childText" presStyleLbl="revTx" presStyleIdx="0" presStyleCnt="1" custLinFactNeighborY="-63413">
        <dgm:presLayoutVars>
          <dgm:bulletEnabled val="1"/>
        </dgm:presLayoutVars>
      </dgm:prSet>
      <dgm:spPr/>
    </dgm:pt>
  </dgm:ptLst>
  <dgm:cxnLst>
    <dgm:cxn modelId="{FCD4A312-5093-4972-9015-DB8222E60955}" type="presOf" srcId="{FED5B00E-83A8-4858-8043-AC5B7715C780}" destId="{38C68B03-0334-457A-8587-2A4C6D020BB0}" srcOrd="0" destOrd="1" presId="urn:microsoft.com/office/officeart/2005/8/layout/vList2"/>
    <dgm:cxn modelId="{94C6C730-E5F0-412D-8D97-0F4B7D518C04}" srcId="{60B09164-3635-4F57-BDFF-F431FDAAB3E9}" destId="{4EEF02B3-AB50-48A8-B799-9FE28F60B18D}" srcOrd="4" destOrd="0" parTransId="{AB5DD62F-6CCF-46AA-8E44-80D455DC5DC8}" sibTransId="{E2972776-2023-44EC-B142-6C183FEA105E}"/>
    <dgm:cxn modelId="{8321E136-D863-4D9B-A826-8D5516F8FB01}" type="presOf" srcId="{FAF7CFB3-57C5-4795-B005-90CD8A960588}" destId="{38C68B03-0334-457A-8587-2A4C6D020BB0}" srcOrd="0" destOrd="0" presId="urn:microsoft.com/office/officeart/2005/8/layout/vList2"/>
    <dgm:cxn modelId="{E4E7AA3C-9ACC-4176-B84E-92EABF235E49}" type="presOf" srcId="{4228BC7C-214D-4942-9361-014151E87285}" destId="{38C68B03-0334-457A-8587-2A4C6D020BB0}" srcOrd="0" destOrd="2" presId="urn:microsoft.com/office/officeart/2005/8/layout/vList2"/>
    <dgm:cxn modelId="{C8A90C5B-8FFF-4233-897B-D2705C403496}" srcId="{60B09164-3635-4F57-BDFF-F431FDAAB3E9}" destId="{4228BC7C-214D-4942-9361-014151E87285}" srcOrd="2" destOrd="0" parTransId="{251DB802-3D10-4DEF-9573-0A9F465BFB21}" sibTransId="{666B39B0-F363-481C-859A-C5C799E29722}"/>
    <dgm:cxn modelId="{D260A242-542B-4BC4-BDE5-94183733CEFA}" type="presOf" srcId="{4EEF02B3-AB50-48A8-B799-9FE28F60B18D}" destId="{38C68B03-0334-457A-8587-2A4C6D020BB0}" srcOrd="0" destOrd="4" presId="urn:microsoft.com/office/officeart/2005/8/layout/vList2"/>
    <dgm:cxn modelId="{8BEEE969-536A-4F86-9472-9FF6CCD09145}" srcId="{60B09164-3635-4F57-BDFF-F431FDAAB3E9}" destId="{FAF7CFB3-57C5-4795-B005-90CD8A960588}" srcOrd="0" destOrd="0" parTransId="{603BE217-A074-45C2-AED4-344CA0F2B151}" sibTransId="{0BC94A4F-36F0-4887-B9B6-848F252A3355}"/>
    <dgm:cxn modelId="{10B9DFA2-5E7F-45D6-BE60-45186E357495}" type="presOf" srcId="{EA0F4132-5CE3-49B9-98C7-B9D5F9BF2087}" destId="{38C68B03-0334-457A-8587-2A4C6D020BB0}" srcOrd="0" destOrd="5" presId="urn:microsoft.com/office/officeart/2005/8/layout/vList2"/>
    <dgm:cxn modelId="{6DF5BEAD-7FFA-4C6D-A35F-76AC4C91C6D8}" srcId="{60B09164-3635-4F57-BDFF-F431FDAAB3E9}" destId="{EA0F4132-5CE3-49B9-98C7-B9D5F9BF2087}" srcOrd="5" destOrd="0" parTransId="{7391A915-D182-4EFF-A165-76E5B03D77F5}" sibTransId="{FB3A8BD1-905C-45D1-A034-1BD1C0499EF2}"/>
    <dgm:cxn modelId="{612F73BD-9AA8-4BE7-8A26-180D0F8709C5}" srcId="{57E4DC8A-0269-4B0F-8D7C-B3EBE05B75BF}" destId="{60B09164-3635-4F57-BDFF-F431FDAAB3E9}" srcOrd="0" destOrd="0" parTransId="{833CA28A-3165-410C-BF45-14916C23568F}" sibTransId="{360FEAA3-D3E1-417D-A2A2-9AE39EF02038}"/>
    <dgm:cxn modelId="{72721ABE-A17E-4259-83BB-F07EBD01721F}" type="presOf" srcId="{57E4DC8A-0269-4B0F-8D7C-B3EBE05B75BF}" destId="{9003AC3B-56CD-448D-A2D6-CA9F9F7F936C}" srcOrd="0" destOrd="0" presId="urn:microsoft.com/office/officeart/2005/8/layout/vList2"/>
    <dgm:cxn modelId="{755E2FBE-E499-4EBD-9765-DD1FBF00843B}" type="presOf" srcId="{BACFC7CF-F813-4D90-8A78-28A1558D5A92}" destId="{38C68B03-0334-457A-8587-2A4C6D020BB0}" srcOrd="0" destOrd="3" presId="urn:microsoft.com/office/officeart/2005/8/layout/vList2"/>
    <dgm:cxn modelId="{14DB9BE0-52A2-4B62-82BE-ECC29E3A5AA7}" srcId="{60B09164-3635-4F57-BDFF-F431FDAAB3E9}" destId="{BACFC7CF-F813-4D90-8A78-28A1558D5A92}" srcOrd="3" destOrd="0" parTransId="{A4879021-551F-4198-AE36-E2DE952DF976}" sibTransId="{0EA6DE1E-D760-4E90-880E-56AED6EEC86D}"/>
    <dgm:cxn modelId="{DCF7FCEE-7883-43F1-A9B9-2C4E02B23B2C}" srcId="{60B09164-3635-4F57-BDFF-F431FDAAB3E9}" destId="{FED5B00E-83A8-4858-8043-AC5B7715C780}" srcOrd="1" destOrd="0" parTransId="{C9D48F1C-DC6D-4CC5-A23B-62173E2DC986}" sibTransId="{9DD80484-D14D-486B-8C79-A20DCEC77336}"/>
    <dgm:cxn modelId="{290EFFFE-DC7A-4B29-B8DE-DB9D2433AF8E}" type="presOf" srcId="{60B09164-3635-4F57-BDFF-F431FDAAB3E9}" destId="{CF2162E2-F605-4392-95A6-28E093478E07}" srcOrd="0" destOrd="0" presId="urn:microsoft.com/office/officeart/2005/8/layout/vList2"/>
    <dgm:cxn modelId="{84509B98-01FC-498E-835C-93355843C7FC}" type="presParOf" srcId="{9003AC3B-56CD-448D-A2D6-CA9F9F7F936C}" destId="{CF2162E2-F605-4392-95A6-28E093478E07}" srcOrd="0" destOrd="0" presId="urn:microsoft.com/office/officeart/2005/8/layout/vList2"/>
    <dgm:cxn modelId="{D370939A-184A-433C-B89F-823769653D1D}" type="presParOf" srcId="{9003AC3B-56CD-448D-A2D6-CA9F9F7F936C}" destId="{38C68B03-0334-457A-8587-2A4C6D020BB0}" srcOrd="1"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162E2-F605-4392-95A6-28E093478E07}">
      <dsp:nvSpPr>
        <dsp:cNvPr id="0" name=""/>
        <dsp:cNvSpPr/>
      </dsp:nvSpPr>
      <dsp:spPr>
        <a:xfrm>
          <a:off x="0" y="0"/>
          <a:ext cx="10972800" cy="726295"/>
        </a:xfrm>
        <a:prstGeom prst="roundRect">
          <a:avLst/>
        </a:prstGeom>
        <a:solidFill>
          <a:srgbClr val="C0000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t>Percentage</a:t>
          </a:r>
          <a:r>
            <a:rPr lang="en-US" sz="1800" b="1" kern="1200" dirty="0"/>
            <a:t> </a:t>
          </a:r>
        </a:p>
      </dsp:txBody>
      <dsp:txXfrm>
        <a:off x="35455" y="35455"/>
        <a:ext cx="10901890" cy="655385"/>
      </dsp:txXfrm>
    </dsp:sp>
    <dsp:sp modelId="{38C68B03-0334-457A-8587-2A4C6D020BB0}">
      <dsp:nvSpPr>
        <dsp:cNvPr id="0" name=""/>
        <dsp:cNvSpPr/>
      </dsp:nvSpPr>
      <dsp:spPr>
        <a:xfrm>
          <a:off x="0" y="684289"/>
          <a:ext cx="10972800" cy="1950975"/>
        </a:xfrm>
        <a:prstGeom prst="rect">
          <a:avLst/>
        </a:prstGeom>
        <a:solidFill>
          <a:schemeClr val="lt1"/>
        </a:solidFill>
        <a:ln w="285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8386"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b="0" i="0" u="none" kern="1200">
              <a:latin typeface="Times New Roman" panose="02020603050405020304" pitchFamily="18" charset="0"/>
              <a:cs typeface="Times New Roman" panose="02020603050405020304" pitchFamily="18" charset="0"/>
            </a:rPr>
            <a:t>Concept of percentage &amp; Practise from PPT</a:t>
          </a:r>
          <a:endParaRPr lang="en-US" sz="2000" b="1" kern="1200" dirty="0">
            <a:solidFill>
              <a:schemeClr val="tx1"/>
            </a:solidFill>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r>
            <a:rPr lang="en-IN" sz="2000" b="0" i="0" u="none" kern="1200" dirty="0">
              <a:latin typeface="Times New Roman" panose="02020603050405020304" pitchFamily="18" charset="0"/>
              <a:cs typeface="Times New Roman" panose="02020603050405020304" pitchFamily="18" charset="0"/>
            </a:rPr>
            <a:t>Net effect &amp; Practise from PPT</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r>
            <a:rPr lang="en-US" sz="2000" b="0" i="0" u="none" kern="1200" dirty="0">
              <a:latin typeface="Times New Roman" panose="02020603050405020304" pitchFamily="18" charset="0"/>
              <a:cs typeface="Times New Roman" panose="02020603050405020304" pitchFamily="18" charset="0"/>
            </a:rPr>
            <a:t>Product constant Ratio (Price depreciation/increase)</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r>
            <a:rPr lang="en-US" sz="2000" b="0" i="0" u="none" kern="1200" dirty="0">
              <a:latin typeface="Times New Roman" panose="02020603050405020304" pitchFamily="18" charset="0"/>
              <a:cs typeface="Times New Roman" panose="02020603050405020304" pitchFamily="18" charset="0"/>
            </a:rPr>
            <a:t>Passing marks and percentage bifurcation based problems</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r>
            <a:rPr lang="en-IN" sz="2000" b="0" i="0" u="none" kern="1200" dirty="0">
              <a:latin typeface="Times New Roman" panose="02020603050405020304" pitchFamily="18" charset="0"/>
              <a:cs typeface="Times New Roman" panose="02020603050405020304" pitchFamily="18" charset="0"/>
            </a:rPr>
            <a:t>Miscellaneous Percentage problem on Venn diagram, dry fruits etc.</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r>
            <a:rPr lang="en-US" sz="2000" b="0" i="0" u="none" kern="1200" dirty="0">
              <a:latin typeface="Times New Roman" panose="02020603050405020304" pitchFamily="18" charset="0"/>
              <a:cs typeface="Times New Roman" panose="02020603050405020304" pitchFamily="18" charset="0"/>
            </a:rPr>
            <a:t>Data Sufficiency on related topic</a:t>
          </a:r>
          <a:endParaRPr lang="en-US" sz="2000" kern="1200" dirty="0">
            <a:latin typeface="Times New Roman" panose="02020603050405020304" pitchFamily="18" charset="0"/>
            <a:cs typeface="Times New Roman" panose="02020603050405020304" pitchFamily="18" charset="0"/>
          </a:endParaRPr>
        </a:p>
      </dsp:txBody>
      <dsp:txXfrm>
        <a:off x="0" y="684289"/>
        <a:ext cx="10972800" cy="19509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C</a:t>
            </a:r>
          </a:p>
          <a:p>
            <a:r>
              <a:rPr lang="en-US" baseline="0" dirty="0"/>
              <a:t>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val="2620233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val="385434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A</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val="39869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C</a:t>
            </a:r>
          </a:p>
          <a:p>
            <a:r>
              <a:rPr lang="en-US" baseline="0" dirty="0"/>
              <a:t>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p14="http://schemas.microsoft.com/office/powerpoint/2010/main" val="1239486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p14="http://schemas.microsoft.com/office/powerpoint/2010/main" val="212303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C</a:t>
            </a:r>
          </a:p>
          <a:p>
            <a:pPr marL="0" lvl="0" indent="0" algn="l" rtl="0">
              <a:spcBef>
                <a:spcPts val="0"/>
              </a:spcBef>
              <a:spcAft>
                <a:spcPts val="0"/>
              </a:spcAft>
              <a:buNone/>
            </a:pPr>
            <a:r>
              <a:rPr lang="en-IN" dirty="0"/>
              <a:t>Easy compulsory</a:t>
            </a:r>
            <a:endParaRPr dirty="0"/>
          </a:p>
        </p:txBody>
      </p:sp>
      <p:sp>
        <p:nvSpPr>
          <p:cNvPr id="182" name="Google Shape;18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22</a:t>
            </a:fld>
            <a:endParaRPr/>
          </a:p>
        </p:txBody>
      </p:sp>
    </p:spTree>
    <p:extLst>
      <p:ext uri="{BB962C8B-B14F-4D97-AF65-F5344CB8AC3E}">
        <p14:creationId xmlns:p14="http://schemas.microsoft.com/office/powerpoint/2010/main" val="270080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B</a:t>
            </a:r>
          </a:p>
          <a:p>
            <a:pPr marL="0" lvl="0" indent="0" algn="l" rtl="0">
              <a:spcBef>
                <a:spcPts val="0"/>
              </a:spcBef>
              <a:spcAft>
                <a:spcPts val="0"/>
              </a:spcAft>
              <a:buNone/>
            </a:pPr>
            <a:r>
              <a:rPr lang="en-IN" dirty="0"/>
              <a:t>Easy compulsory</a:t>
            </a:r>
            <a:endParaRPr dirty="0"/>
          </a:p>
        </p:txBody>
      </p:sp>
      <p:sp>
        <p:nvSpPr>
          <p:cNvPr id="175" name="Google Shape;17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23</a:t>
            </a:fld>
            <a:endParaRPr/>
          </a:p>
        </p:txBody>
      </p:sp>
    </p:spTree>
    <p:extLst>
      <p:ext uri="{BB962C8B-B14F-4D97-AF65-F5344CB8AC3E}">
        <p14:creationId xmlns:p14="http://schemas.microsoft.com/office/powerpoint/2010/main" val="2121269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B</a:t>
            </a:r>
          </a:p>
          <a:p>
            <a:pPr marL="0" lvl="0" indent="0" algn="l" rtl="0">
              <a:spcBef>
                <a:spcPts val="0"/>
              </a:spcBef>
              <a:spcAft>
                <a:spcPts val="0"/>
              </a:spcAft>
              <a:buNone/>
            </a:pPr>
            <a:r>
              <a:rPr lang="en-IN" dirty="0"/>
              <a:t>Easy</a:t>
            </a:r>
            <a:endParaRPr dirty="0"/>
          </a:p>
        </p:txBody>
      </p:sp>
      <p:sp>
        <p:nvSpPr>
          <p:cNvPr id="196" name="Google Shape;19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24</a:t>
            </a:fld>
            <a:endParaRPr/>
          </a:p>
        </p:txBody>
      </p:sp>
    </p:spTree>
    <p:extLst>
      <p:ext uri="{BB962C8B-B14F-4D97-AF65-F5344CB8AC3E}">
        <p14:creationId xmlns:p14="http://schemas.microsoft.com/office/powerpoint/2010/main" val="2482938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A</a:t>
            </a:r>
          </a:p>
          <a:p>
            <a:pPr marL="0" lvl="0" indent="0" algn="l" rtl="0">
              <a:spcBef>
                <a:spcPts val="0"/>
              </a:spcBef>
              <a:spcAft>
                <a:spcPts val="0"/>
              </a:spcAft>
              <a:buNone/>
            </a:pPr>
            <a:r>
              <a:rPr lang="en-IN" dirty="0"/>
              <a:t>Moderate Compulsory</a:t>
            </a:r>
            <a:endParaRPr dirty="0"/>
          </a:p>
        </p:txBody>
      </p:sp>
      <p:sp>
        <p:nvSpPr>
          <p:cNvPr id="203" name="Google Shape;20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25</a:t>
            </a:fld>
            <a:endParaRPr/>
          </a:p>
        </p:txBody>
      </p:sp>
    </p:spTree>
    <p:extLst>
      <p:ext uri="{BB962C8B-B14F-4D97-AF65-F5344CB8AC3E}">
        <p14:creationId xmlns:p14="http://schemas.microsoft.com/office/powerpoint/2010/main" val="1836163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C</a:t>
            </a:r>
          </a:p>
          <a:p>
            <a:pPr marL="0" lvl="0" indent="0" algn="l" rtl="0">
              <a:spcBef>
                <a:spcPts val="0"/>
              </a:spcBef>
              <a:spcAft>
                <a:spcPts val="0"/>
              </a:spcAft>
              <a:buNone/>
            </a:pPr>
            <a:r>
              <a:rPr lang="en-IN" dirty="0"/>
              <a:t>Easy compulsory</a:t>
            </a:r>
            <a:endParaRPr dirty="0"/>
          </a:p>
        </p:txBody>
      </p:sp>
      <p:sp>
        <p:nvSpPr>
          <p:cNvPr id="189" name="Google Shape;18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26</a:t>
            </a:fld>
            <a:endParaRPr/>
          </a:p>
        </p:txBody>
      </p:sp>
    </p:spTree>
    <p:extLst>
      <p:ext uri="{BB962C8B-B14F-4D97-AF65-F5344CB8AC3E}">
        <p14:creationId xmlns:p14="http://schemas.microsoft.com/office/powerpoint/2010/main" val="3827494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Correct</a:t>
            </a:r>
            <a:r>
              <a:rPr lang="en-US" baseline="0" dirty="0"/>
              <a:t> </a:t>
            </a:r>
            <a:r>
              <a:rPr lang="en-US" dirty="0"/>
              <a:t>Option B</a:t>
            </a:r>
          </a:p>
          <a:p>
            <a:pPr marL="0" lvl="0" indent="0" algn="l" rtl="0">
              <a:spcBef>
                <a:spcPts val="0"/>
              </a:spcBef>
              <a:spcAft>
                <a:spcPts val="0"/>
              </a:spcAft>
              <a:buNone/>
            </a:pPr>
            <a:r>
              <a:rPr lang="en-US" dirty="0"/>
              <a:t>Moderate compulsory</a:t>
            </a:r>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27</a:t>
            </a:fld>
            <a:endParaRPr lang="en-US"/>
          </a:p>
        </p:txBody>
      </p:sp>
    </p:spTree>
    <p:extLst>
      <p:ext uri="{BB962C8B-B14F-4D97-AF65-F5344CB8AC3E}">
        <p14:creationId xmlns:p14="http://schemas.microsoft.com/office/powerpoint/2010/main" val="4223884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A</a:t>
            </a:r>
          </a:p>
          <a:p>
            <a:r>
              <a:rPr lang="en-US" baseline="0" dirty="0"/>
              <a:t>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val="4042180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D</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28</a:t>
            </a:fld>
            <a:endParaRPr lang="en-US"/>
          </a:p>
        </p:txBody>
      </p:sp>
    </p:spTree>
    <p:extLst>
      <p:ext uri="{BB962C8B-B14F-4D97-AF65-F5344CB8AC3E}">
        <p14:creationId xmlns:p14="http://schemas.microsoft.com/office/powerpoint/2010/main" val="2490531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D</a:t>
            </a:r>
          </a:p>
          <a:p>
            <a:r>
              <a:rPr lang="en-US" dirty="0"/>
              <a:t>Moderate</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29</a:t>
            </a:fld>
            <a:endParaRPr lang="en-US"/>
          </a:p>
        </p:txBody>
      </p:sp>
    </p:spTree>
    <p:extLst>
      <p:ext uri="{BB962C8B-B14F-4D97-AF65-F5344CB8AC3E}">
        <p14:creationId xmlns:p14="http://schemas.microsoft.com/office/powerpoint/2010/main" val="4097374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C</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30</a:t>
            </a:fld>
            <a:endParaRPr lang="en-US"/>
          </a:p>
        </p:txBody>
      </p:sp>
    </p:spTree>
    <p:extLst>
      <p:ext uri="{BB962C8B-B14F-4D97-AF65-F5344CB8AC3E}">
        <p14:creationId xmlns:p14="http://schemas.microsoft.com/office/powerpoint/2010/main" val="1562816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B</a:t>
            </a:r>
          </a:p>
          <a:p>
            <a:r>
              <a:rPr lang="en-US" baseline="0" dirty="0"/>
              <a:t>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31</a:t>
            </a:fld>
            <a:endParaRPr lang="en-US"/>
          </a:p>
        </p:txBody>
      </p:sp>
    </p:spTree>
    <p:extLst>
      <p:ext uri="{BB962C8B-B14F-4D97-AF65-F5344CB8AC3E}">
        <p14:creationId xmlns:p14="http://schemas.microsoft.com/office/powerpoint/2010/main" val="1047759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A</a:t>
            </a:r>
          </a:p>
          <a:p>
            <a:pPr marL="0" lvl="0" indent="0" algn="l" rtl="0">
              <a:spcBef>
                <a:spcPts val="0"/>
              </a:spcBef>
              <a:spcAft>
                <a:spcPts val="0"/>
              </a:spcAft>
              <a:buNone/>
            </a:pPr>
            <a:r>
              <a:rPr lang="en-IN" dirty="0"/>
              <a:t>Easy</a:t>
            </a:r>
            <a:r>
              <a:rPr lang="en-IN" baseline="0" dirty="0"/>
              <a:t> compulsory</a:t>
            </a:r>
            <a:endParaRPr dirty="0"/>
          </a:p>
        </p:txBody>
      </p:sp>
      <p:sp>
        <p:nvSpPr>
          <p:cNvPr id="238" name="Google Shape;23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32</a:t>
            </a:fld>
            <a:endParaRPr/>
          </a:p>
        </p:txBody>
      </p:sp>
    </p:spTree>
    <p:extLst>
      <p:ext uri="{BB962C8B-B14F-4D97-AF65-F5344CB8AC3E}">
        <p14:creationId xmlns:p14="http://schemas.microsoft.com/office/powerpoint/2010/main" val="3533601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C</a:t>
            </a:r>
          </a:p>
          <a:p>
            <a:r>
              <a:rPr lang="en-US" baseline="0" dirty="0"/>
              <a:t>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33</a:t>
            </a:fld>
            <a:endParaRPr lang="en-US"/>
          </a:p>
        </p:txBody>
      </p:sp>
    </p:spTree>
    <p:extLst>
      <p:ext uri="{BB962C8B-B14F-4D97-AF65-F5344CB8AC3E}">
        <p14:creationId xmlns:p14="http://schemas.microsoft.com/office/powerpoint/2010/main" val="4157888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E</a:t>
            </a:r>
          </a:p>
          <a:p>
            <a:pPr marL="0" lvl="0" indent="0" algn="l" rtl="0">
              <a:spcBef>
                <a:spcPts val="0"/>
              </a:spcBef>
              <a:spcAft>
                <a:spcPts val="0"/>
              </a:spcAft>
              <a:buNone/>
            </a:pPr>
            <a:r>
              <a:rPr lang="en-IN" dirty="0"/>
              <a:t>Easy</a:t>
            </a:r>
            <a:r>
              <a:rPr lang="en-IN" baseline="0" dirty="0"/>
              <a:t> Compulsory</a:t>
            </a:r>
            <a:endParaRPr dirty="0"/>
          </a:p>
        </p:txBody>
      </p:sp>
      <p:sp>
        <p:nvSpPr>
          <p:cNvPr id="332" name="Google Shape;332;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34</a:t>
            </a:fld>
            <a:endParaRPr/>
          </a:p>
        </p:txBody>
      </p:sp>
    </p:spTree>
    <p:extLst>
      <p:ext uri="{BB962C8B-B14F-4D97-AF65-F5344CB8AC3E}">
        <p14:creationId xmlns:p14="http://schemas.microsoft.com/office/powerpoint/2010/main" val="1343308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C</a:t>
            </a:r>
          </a:p>
          <a:p>
            <a:pPr marL="0" lvl="0" indent="0" algn="l" rtl="0">
              <a:spcBef>
                <a:spcPts val="0"/>
              </a:spcBef>
              <a:spcAft>
                <a:spcPts val="0"/>
              </a:spcAft>
              <a:buNone/>
            </a:pPr>
            <a:r>
              <a:rPr lang="en-IN" dirty="0"/>
              <a:t>Moderate Compulsory</a:t>
            </a:r>
            <a:endParaRPr dirty="0"/>
          </a:p>
        </p:txBody>
      </p:sp>
      <p:sp>
        <p:nvSpPr>
          <p:cNvPr id="339" name="Google Shape;339;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35</a:t>
            </a:fld>
            <a:endParaRPr/>
          </a:p>
        </p:txBody>
      </p:sp>
    </p:spTree>
    <p:extLst>
      <p:ext uri="{BB962C8B-B14F-4D97-AF65-F5344CB8AC3E}">
        <p14:creationId xmlns:p14="http://schemas.microsoft.com/office/powerpoint/2010/main" val="721884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B</a:t>
            </a:r>
          </a:p>
          <a:p>
            <a:r>
              <a:rPr lang="en-US" baseline="0" dirty="0"/>
              <a:t>Easy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val="2586540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A</a:t>
            </a:r>
          </a:p>
          <a:p>
            <a:r>
              <a:rPr lang="en-US" dirty="0"/>
              <a:t>Easy </a:t>
            </a:r>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val="373926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a:t>
            </a:r>
            <a:r>
              <a:rPr lang="en-US" dirty="0"/>
              <a:t>Option: D</a:t>
            </a:r>
          </a:p>
          <a:p>
            <a:r>
              <a:rPr lang="en-US" dirty="0"/>
              <a:t>Easy</a:t>
            </a:r>
            <a:r>
              <a:rPr lang="en-US" baseline="0" dirty="0"/>
              <a:t>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val="298411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B</a:t>
            </a:r>
          </a:p>
          <a:p>
            <a:r>
              <a:rPr lang="en-US" baseline="0" dirty="0"/>
              <a:t>Easy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val="371271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A</a:t>
            </a:r>
          </a:p>
          <a:p>
            <a:r>
              <a:rPr lang="en-US" baseline="0" dirty="0"/>
              <a:t>Easy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val="2918361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A</a:t>
            </a:r>
          </a:p>
          <a:p>
            <a:pPr marL="0" lvl="0" indent="0" algn="l" rtl="0">
              <a:spcBef>
                <a:spcPts val="0"/>
              </a:spcBef>
              <a:spcAft>
                <a:spcPts val="0"/>
              </a:spcAft>
              <a:buNone/>
            </a:pPr>
            <a:r>
              <a:rPr lang="en-IN" dirty="0"/>
              <a:t>Moderate Compulsory</a:t>
            </a:r>
            <a:endParaRPr dirty="0"/>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13</a:t>
            </a:fld>
            <a:endParaRPr/>
          </a:p>
        </p:txBody>
      </p:sp>
    </p:spTree>
    <p:extLst>
      <p:ext uri="{BB962C8B-B14F-4D97-AF65-F5344CB8AC3E}">
        <p14:creationId xmlns:p14="http://schemas.microsoft.com/office/powerpoint/2010/main" val="338839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B</a:t>
            </a:r>
          </a:p>
          <a:p>
            <a:r>
              <a:rPr lang="en-US" baseline="0" dirty="0"/>
              <a:t>Easy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val="1029280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9/16/2022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9/16/2022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905007"/>
            <a:ext cx="11229474" cy="3260551"/>
          </a:xfrm>
        </p:spPr>
        <p:txBody>
          <a:bodyPr>
            <a:normAutofit/>
          </a:bodyPr>
          <a:lstStyle/>
          <a:p>
            <a:r>
              <a:rPr lang="en-US" b="1" dirty="0">
                <a:solidFill>
                  <a:srgbClr val="C00000"/>
                </a:solidFill>
                <a:effectLst/>
              </a:rPr>
              <a:t>PERCENTAGE</a:t>
            </a:r>
            <a:br>
              <a:rPr lang="en-US" b="1" dirty="0">
                <a:solidFill>
                  <a:srgbClr val="C00000"/>
                </a:solidFill>
                <a:effectLst/>
              </a:rPr>
            </a:br>
            <a:br>
              <a:rPr lang="en-US" b="1" dirty="0">
                <a:solidFill>
                  <a:srgbClr val="C00000"/>
                </a:solidFill>
                <a:effectLst/>
              </a:rPr>
            </a:br>
            <a:endParaRPr lang="en-US" dirty="0">
              <a:solidFill>
                <a:srgbClr val="C00000"/>
              </a:solidFill>
              <a:effectLst/>
            </a:endParaRPr>
          </a:p>
        </p:txBody>
      </p:sp>
      <p:pic>
        <p:nvPicPr>
          <p:cNvPr id="3" name="Picture 2">
            <a:extLst>
              <a:ext uri="{FF2B5EF4-FFF2-40B4-BE49-F238E27FC236}">
                <a16:creationId xmlns:a16="http://schemas.microsoft.com/office/drawing/2014/main" id="{D34FD608-FF37-46A5-81EE-9E859DCC8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lvl="0"/>
            <a:r>
              <a:rPr lang="en-US" sz="2400" dirty="0">
                <a:latin typeface="Times New Roman" pitchFamily="18" charset="0"/>
                <a:cs typeface="Times New Roman" pitchFamily="18" charset="0"/>
              </a:rPr>
              <a:t>5.</a:t>
            </a:r>
            <a:r>
              <a:rPr lang="en-US" sz="2400" dirty="0"/>
              <a:t> First and the second numbers less than the third number by 30% and 37% respectively. The second number is less than the first number by?</a:t>
            </a:r>
          </a:p>
          <a:p>
            <a:r>
              <a:rPr lang="en-US" sz="2400" dirty="0"/>
              <a:t>A] 7%						B] 4%</a:t>
            </a:r>
          </a:p>
          <a:p>
            <a:r>
              <a:rPr lang="en-US" sz="2400" dirty="0"/>
              <a:t>C] 3%						D] 10%</a:t>
            </a:r>
            <a:endParaRPr lang="en-US" sz="2400" dirty="0">
              <a:latin typeface="Times New Roman" pitchFamily="18" charset="0"/>
              <a:cs typeface="Times New Roman"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A2DD3521-D87F-4841-8F90-076024D31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752410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308324"/>
          </a:xfrm>
          <a:prstGeom prst="rect">
            <a:avLst/>
          </a:prstGeom>
        </p:spPr>
        <p:txBody>
          <a:bodyPr wrap="square">
            <a:spAutoFit/>
          </a:bodyPr>
          <a:lstStyle/>
          <a:p>
            <a:pPr lvl="0"/>
            <a:r>
              <a:rPr lang="en-US" sz="2400" dirty="0">
                <a:latin typeface="Times New Roman" pitchFamily="18" charset="0"/>
                <a:cs typeface="Times New Roman" pitchFamily="18" charset="0"/>
              </a:rPr>
              <a:t>6.</a:t>
            </a:r>
            <a:r>
              <a:rPr lang="en-US" sz="2400" dirty="0"/>
              <a:t> The production of wheat across the country in the year 2003 was 5600 tones. In the same year if 700 tones of wheat was produced in the state if Haryana, What percentage did it contribute to the total production of wheat across the country? </a:t>
            </a:r>
          </a:p>
          <a:p>
            <a:r>
              <a:rPr lang="en-US" sz="2400" dirty="0"/>
              <a:t>A] 13%					B] 12.5%		</a:t>
            </a:r>
          </a:p>
          <a:p>
            <a:r>
              <a:rPr lang="en-US" sz="2400" dirty="0"/>
              <a:t>C] 13.5%					D] 14%</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2A835784-8035-4ACC-B99E-8DB93E1B1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28844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itchFamily="18" charset="0"/>
                <a:cs typeface="Times New Roman" pitchFamily="18" charset="0"/>
              </a:rPr>
              <a:t>7.</a:t>
            </a:r>
            <a:r>
              <a:rPr lang="en-US" sz="2400" dirty="0"/>
              <a:t> A man spend 35% of his income on food, 25% on children’s education and 80% of the remaining on house rent. What percent of the income he is left with? </a:t>
            </a:r>
          </a:p>
          <a:p>
            <a:r>
              <a:rPr lang="en-US" sz="2400" dirty="0"/>
              <a:t>A] 8%						B] 10%</a:t>
            </a:r>
          </a:p>
          <a:p>
            <a:r>
              <a:rPr lang="en-US" sz="2400" dirty="0"/>
              <a:t>C] 12%					D] 14%</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8AA5E546-FB7D-40D7-9D7A-B275E754C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404222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p:nvPr/>
        </p:nvSpPr>
        <p:spPr>
          <a:xfrm>
            <a:off x="0" y="643934"/>
            <a:ext cx="1040892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a:cs typeface="Times New Roman"/>
                <a:sym typeface="Times New Roman"/>
              </a:rPr>
              <a:t>8.  </a:t>
            </a:r>
            <a:r>
              <a:rPr lang="en-IN" sz="2400" dirty="0" err="1">
                <a:solidFill>
                  <a:schemeClr val="dk1"/>
                </a:solidFill>
                <a:ea typeface="Times New Roman"/>
                <a:cs typeface="Times New Roman"/>
                <a:sym typeface="Times New Roman"/>
              </a:rPr>
              <a:t>Aman</a:t>
            </a:r>
            <a:r>
              <a:rPr lang="en-IN" sz="2400" dirty="0">
                <a:solidFill>
                  <a:schemeClr val="dk1"/>
                </a:solidFill>
                <a:ea typeface="Times New Roman"/>
                <a:cs typeface="Times New Roman"/>
                <a:sym typeface="Times New Roman"/>
              </a:rPr>
              <a:t> spends 25% of his monthly salary on rent , 25% on food , 30% of the remaining on  Health &amp; 20% of the remaining on Entertainment. Finally he saves Rs.14000 per month. What is his monthly salary ?</a:t>
            </a:r>
            <a:endParaRPr dirty="0"/>
          </a:p>
          <a:p>
            <a:pPr marL="0" marR="0" lvl="0" indent="0" algn="l" rtl="0">
              <a:spcBef>
                <a:spcPts val="0"/>
              </a:spcBef>
              <a:spcAft>
                <a:spcPts val="0"/>
              </a:spcAft>
              <a:buNone/>
            </a:pPr>
            <a:r>
              <a:rPr lang="en-IN" sz="2400" dirty="0">
                <a:solidFill>
                  <a:schemeClr val="dk1"/>
                </a:solidFill>
                <a:ea typeface="Times New Roman"/>
                <a:cs typeface="Times New Roman"/>
                <a:sym typeface="Times New Roman"/>
              </a:rPr>
              <a:t> A. Rs.50000				B. Rs.56000		</a:t>
            </a:r>
          </a:p>
          <a:p>
            <a:pPr marL="0" marR="0" lvl="0" indent="0" algn="l" rtl="0">
              <a:spcBef>
                <a:spcPts val="0"/>
              </a:spcBef>
              <a:spcAft>
                <a:spcPts val="0"/>
              </a:spcAft>
              <a:buNone/>
            </a:pPr>
            <a:r>
              <a:rPr lang="en-IN" sz="2400" dirty="0">
                <a:solidFill>
                  <a:schemeClr val="dk1"/>
                </a:solidFill>
                <a:ea typeface="Times New Roman"/>
                <a:cs typeface="Times New Roman"/>
                <a:sym typeface="Times New Roman"/>
              </a:rPr>
              <a:t>C. Rs.60000				D. Rs.65000</a:t>
            </a:r>
            <a:endParaRPr dirty="0"/>
          </a:p>
        </p:txBody>
      </p:sp>
      <p:sp>
        <p:nvSpPr>
          <p:cNvPr id="4" name="Rectangle 3"/>
          <p:cNvSpPr/>
          <p:nvPr/>
        </p:nvSpPr>
        <p:spPr>
          <a:xfrm>
            <a:off x="2317531" y="25566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E9F4795B-7C1D-437E-A5B0-7028A9458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9536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lvl="0"/>
            <a:r>
              <a:rPr lang="en-US" sz="2400" dirty="0">
                <a:latin typeface="Times New Roman" pitchFamily="18" charset="0"/>
                <a:cs typeface="Times New Roman" pitchFamily="18" charset="0"/>
              </a:rPr>
              <a:t>9.</a:t>
            </a:r>
            <a:r>
              <a:rPr lang="en-US" sz="2400" dirty="0"/>
              <a:t> A student to obtain 33% of the total marks to pass. He got 125 marks and failed by 40 marks. The maximum mars are: 	</a:t>
            </a:r>
          </a:p>
          <a:p>
            <a:r>
              <a:rPr lang="en-US" sz="2400" dirty="0"/>
              <a:t>A] 300						B] 500</a:t>
            </a:r>
          </a:p>
          <a:p>
            <a:r>
              <a:rPr lang="en-US" sz="2400" dirty="0"/>
              <a:t>C] 800						D] 1000</a:t>
            </a:r>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EB9F0104-1695-4828-B949-ABAAE0596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593924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677656"/>
          </a:xfrm>
          <a:prstGeom prst="rect">
            <a:avLst/>
          </a:prstGeom>
        </p:spPr>
        <p:txBody>
          <a:bodyPr wrap="square">
            <a:spAutoFit/>
          </a:bodyPr>
          <a:lstStyle/>
          <a:p>
            <a:pPr lvl="0"/>
            <a:r>
              <a:rPr lang="en-US" sz="2400" dirty="0">
                <a:latin typeface="Times New Roman" pitchFamily="18" charset="0"/>
                <a:cs typeface="Times New Roman" pitchFamily="18" charset="0"/>
              </a:rPr>
              <a:t>10.</a:t>
            </a:r>
            <a:r>
              <a:rPr lang="en-US" sz="2400" dirty="0"/>
              <a:t> Arun got 30% of the maximum marks in an examination and failed by 10 marks. However, Sujith who took same examination got 40% of the total marks and got 15 marks more than the passing marks. What were the passing marks in the examination?	</a:t>
            </a:r>
          </a:p>
          <a:p>
            <a:r>
              <a:rPr lang="en-US" sz="2400" dirty="0"/>
              <a:t>A] 90						B] 250</a:t>
            </a:r>
          </a:p>
          <a:p>
            <a:r>
              <a:rPr lang="en-US" sz="2400" dirty="0"/>
              <a:t>C] 75						D] 85</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C546B100-C100-4390-8D14-D12CFC989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648786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itchFamily="18" charset="0"/>
                <a:cs typeface="Times New Roman" pitchFamily="18" charset="0"/>
              </a:rPr>
              <a:t>11. </a:t>
            </a:r>
            <a:r>
              <a:rPr lang="en-US" sz="2400" dirty="0"/>
              <a:t> Two students appeared in an examination. One of them secured 9 marks more than the other and his marks was 56% of the sum of their marks. What are the marks obtained by them?</a:t>
            </a:r>
          </a:p>
          <a:p>
            <a:r>
              <a:rPr lang="en-US" sz="2400" dirty="0"/>
              <a:t>A] 42, 33					B] 42, 36</a:t>
            </a:r>
          </a:p>
          <a:p>
            <a:r>
              <a:rPr lang="en-US" sz="2400" dirty="0"/>
              <a:t>C] 44, 33					D] 45, 36</a:t>
            </a:r>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B44ED164-2F7F-49D2-BF24-83917C29C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13872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itchFamily="18" charset="0"/>
                <a:cs typeface="Times New Roman" pitchFamily="18" charset="0"/>
              </a:rPr>
              <a:t>12.</a:t>
            </a:r>
            <a:r>
              <a:rPr lang="en-US" sz="2400" dirty="0"/>
              <a:t> If numerator of the fraction is increased by 200% and denominator of the fraction is increased by 150%. The resultant fraction will become 9/10. What is the original fraction?	</a:t>
            </a:r>
          </a:p>
          <a:p>
            <a:r>
              <a:rPr lang="en-US" sz="2400" dirty="0"/>
              <a:t>A] 5/12					B] 4/7</a:t>
            </a:r>
          </a:p>
          <a:p>
            <a:r>
              <a:rPr lang="en-US" sz="2400" dirty="0"/>
              <a:t>C] 3/4						D] 7/11</a:t>
            </a:r>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FF13B332-D1C6-4FBC-AE0E-D6E4B1C37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595213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461665"/>
          </a:xfrm>
          <a:prstGeom prst="rect">
            <a:avLst/>
          </a:prstGeom>
        </p:spPr>
        <p:txBody>
          <a:bodyPr wrap="square">
            <a:spAutoFit/>
          </a:bodyPr>
          <a:lstStyle/>
          <a:p>
            <a:pPr lvl="0"/>
            <a:endParaRPr lang="en-US" sz="2400" dirty="0">
              <a:latin typeface="Times New Roman" pitchFamily="18" charset="0"/>
              <a:cs typeface="Times New Roman"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sp>
        <p:nvSpPr>
          <p:cNvPr id="2" name="Rectangle 1"/>
          <p:cNvSpPr/>
          <p:nvPr/>
        </p:nvSpPr>
        <p:spPr>
          <a:xfrm>
            <a:off x="317438" y="956046"/>
            <a:ext cx="10434645" cy="1938992"/>
          </a:xfrm>
          <a:prstGeom prst="rect">
            <a:avLst/>
          </a:prstGeom>
        </p:spPr>
        <p:txBody>
          <a:bodyPr wrap="square">
            <a:spAutoFit/>
          </a:bodyPr>
          <a:lstStyle/>
          <a:p>
            <a:r>
              <a:rPr lang="en-US" sz="2400" dirty="0"/>
              <a:t>13.In an election between two candidates, 75% of the voters cast their votes, out of which 2% votes were declared invalid. A candidate got 9261 votes which were 75% of the valid votes. The total number of voters enrolled in that election was:</a:t>
            </a:r>
            <a:br>
              <a:rPr lang="en-US" sz="2400" dirty="0">
                <a:solidFill>
                  <a:srgbClr val="37474F"/>
                </a:solidFill>
              </a:rPr>
            </a:br>
            <a:r>
              <a:rPr lang="en-US" sz="2400" dirty="0"/>
              <a:t>a.16,000           b.16,800             c.16,900                  d.17,000</a:t>
            </a:r>
            <a:endParaRPr lang="en-IN" sz="2400" dirty="0"/>
          </a:p>
        </p:txBody>
      </p:sp>
      <p:pic>
        <p:nvPicPr>
          <p:cNvPr id="5" name="Picture 4">
            <a:extLst>
              <a:ext uri="{FF2B5EF4-FFF2-40B4-BE49-F238E27FC236}">
                <a16:creationId xmlns:a16="http://schemas.microsoft.com/office/drawing/2014/main" id="{90C26612-26F5-4A9A-BE96-790251AB4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635075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4214" y="598516"/>
            <a:ext cx="11229474" cy="4545669"/>
          </a:xfrm>
        </p:spPr>
        <p:txBody>
          <a:bodyPr>
            <a:noAutofit/>
          </a:bodyPr>
          <a:lstStyle/>
          <a:p>
            <a:pPr>
              <a:lnSpc>
                <a:spcPct val="150000"/>
              </a:lnSpc>
            </a:pPr>
            <a:br>
              <a:rPr lang="en-US" sz="2400" dirty="0">
                <a:solidFill>
                  <a:schemeClr val="tx1"/>
                </a:solidFill>
                <a:effectLst/>
                <a:latin typeface="Cambria" pitchFamily="18" charset="0"/>
                <a:ea typeface="Cambria" pitchFamily="18" charset="0"/>
              </a:rPr>
            </a:br>
            <a:br>
              <a:rPr lang="en-US" sz="2400" dirty="0">
                <a:solidFill>
                  <a:schemeClr val="tx1"/>
                </a:solidFill>
                <a:effectLst/>
                <a:latin typeface="Cambria" pitchFamily="18" charset="0"/>
                <a:ea typeface="Cambria" pitchFamily="18" charset="0"/>
              </a:rPr>
            </a:br>
            <a:r>
              <a:rPr lang="en-US" sz="2400" dirty="0">
                <a:solidFill>
                  <a:schemeClr val="tx1"/>
                </a:solidFill>
                <a:effectLst/>
                <a:latin typeface="Cambria" pitchFamily="18" charset="0"/>
                <a:ea typeface="Cambria" pitchFamily="18" charset="0"/>
              </a:rPr>
              <a:t>When the value of an object is first changed (increased or decreased) by a% and then changed (increased or decreased) by b%, then the net effect is </a:t>
            </a:r>
            <a:br>
              <a:rPr lang="en-US" sz="2400" dirty="0">
                <a:solidFill>
                  <a:schemeClr val="tx1"/>
                </a:solidFill>
                <a:effectLst/>
                <a:latin typeface="Cambria" pitchFamily="18" charset="0"/>
                <a:ea typeface="Cambria" pitchFamily="18" charset="0"/>
              </a:rPr>
            </a:br>
            <a:r>
              <a:rPr lang="en-US" sz="2400" b="1" dirty="0">
                <a:solidFill>
                  <a:schemeClr val="tx1"/>
                </a:solidFill>
                <a:effectLst/>
                <a:latin typeface="Cambria" pitchFamily="18" charset="0"/>
                <a:ea typeface="Cambria" pitchFamily="18" charset="0"/>
              </a:rPr>
              <a:t>(a + b + ab/100)%</a:t>
            </a:r>
            <a:br>
              <a:rPr lang="en-US" sz="2400" dirty="0">
                <a:solidFill>
                  <a:schemeClr val="tx1"/>
                </a:solidFill>
                <a:effectLst/>
                <a:latin typeface="Cambria" pitchFamily="18" charset="0"/>
                <a:ea typeface="Cambria" pitchFamily="18" charset="0"/>
              </a:rPr>
            </a:br>
            <a:r>
              <a:rPr lang="en-US" sz="2400" b="1" dirty="0">
                <a:solidFill>
                  <a:schemeClr val="tx1"/>
                </a:solidFill>
                <a:effectLst/>
                <a:latin typeface="Cambria" pitchFamily="18" charset="0"/>
                <a:ea typeface="Cambria" pitchFamily="18" charset="0"/>
              </a:rPr>
              <a:t>NOTE:</a:t>
            </a:r>
            <a:r>
              <a:rPr lang="en-US" sz="2400" dirty="0">
                <a:solidFill>
                  <a:schemeClr val="tx1"/>
                </a:solidFill>
                <a:effectLst/>
                <a:latin typeface="Cambria" pitchFamily="18" charset="0"/>
                <a:ea typeface="Cambria" pitchFamily="18" charset="0"/>
              </a:rPr>
              <a:t> Increase is represented by a positive sign, decrease is represented by a negative sign. Net effect of a increase or a decrease is according to the sign (positive/negative).This net effect is also called successive percentage.</a:t>
            </a:r>
            <a:br>
              <a:rPr lang="en-US" sz="2400" dirty="0">
                <a:solidFill>
                  <a:schemeClr val="tx1"/>
                </a:solidFill>
                <a:effectLst/>
                <a:latin typeface="Cambria" pitchFamily="18" charset="0"/>
                <a:ea typeface="Cambria" pitchFamily="18" charset="0"/>
              </a:rPr>
            </a:br>
            <a:endParaRPr lang="en-US" sz="2400" dirty="0">
              <a:solidFill>
                <a:schemeClr val="tx1"/>
              </a:solidFill>
              <a:effectLst/>
              <a:latin typeface="Cambria" pitchFamily="18" charset="0"/>
              <a:ea typeface="Cambria" pitchFamily="18" charset="0"/>
            </a:endParaRP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4" name="Picture 3">
            <a:extLst>
              <a:ext uri="{FF2B5EF4-FFF2-40B4-BE49-F238E27FC236}">
                <a16:creationId xmlns:a16="http://schemas.microsoft.com/office/drawing/2014/main" id="{FDF69270-3F9F-4DEC-97B0-A4C880E51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61568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C4F4E8F-AAE8-4670-860B-20D70B3C33D4}"/>
              </a:ext>
            </a:extLst>
          </p:cNvPr>
          <p:cNvGraphicFramePr/>
          <p:nvPr>
            <p:extLst>
              <p:ext uri="{D42A27DB-BD31-4B8C-83A1-F6EECF244321}">
                <p14:modId xmlns:p14="http://schemas.microsoft.com/office/powerpoint/2010/main" val="3335008584"/>
              </p:ext>
            </p:extLst>
          </p:nvPr>
        </p:nvGraphicFramePr>
        <p:xfrm>
          <a:off x="609600" y="1108710"/>
          <a:ext cx="10972800" cy="4136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18A3A0C7-8E9F-4B68-BCC3-42037BFE31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633574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49502" y="-748980"/>
            <a:ext cx="11229474" cy="5160811"/>
          </a:xfrm>
        </p:spPr>
        <p:txBody>
          <a:bodyPr>
            <a:noAutofit/>
          </a:bodyPr>
          <a:lstStyle/>
          <a:p>
            <a:pPr algn="l">
              <a:lnSpc>
                <a:spcPct val="150000"/>
              </a:lnSpc>
            </a:pPr>
            <a:r>
              <a:rPr lang="en-US" sz="2400" dirty="0">
                <a:solidFill>
                  <a:schemeClr val="tx1"/>
                </a:solidFill>
                <a:effectLst/>
                <a:latin typeface="Cambria" pitchFamily="18" charset="0"/>
                <a:ea typeface="Cambria" pitchFamily="18" charset="0"/>
              </a:rPr>
              <a:t>If the value of a number is first increased by a% and then decreased by a%, then the net effect is a decrease of </a:t>
            </a:r>
            <a:r>
              <a:rPr lang="en-US" sz="2400" b="1" dirty="0">
                <a:solidFill>
                  <a:schemeClr val="tx1"/>
                </a:solidFill>
                <a:effectLst/>
                <a:latin typeface="Cambria" pitchFamily="18" charset="0"/>
                <a:ea typeface="Cambria" pitchFamily="18" charset="0"/>
              </a:rPr>
              <a:t>(a</a:t>
            </a:r>
            <a:r>
              <a:rPr lang="en-US" sz="2400" b="1" baseline="30000" dirty="0">
                <a:solidFill>
                  <a:schemeClr val="tx1"/>
                </a:solidFill>
                <a:effectLst/>
                <a:latin typeface="Cambria" pitchFamily="18" charset="0"/>
                <a:ea typeface="Cambria" pitchFamily="18" charset="0"/>
              </a:rPr>
              <a:t>2</a:t>
            </a:r>
            <a:r>
              <a:rPr lang="en-US" sz="2400" b="1" dirty="0">
                <a:solidFill>
                  <a:schemeClr val="tx1"/>
                </a:solidFill>
                <a:effectLst/>
                <a:latin typeface="Cambria" pitchFamily="18" charset="0"/>
                <a:ea typeface="Cambria" pitchFamily="18" charset="0"/>
              </a:rPr>
              <a:t>/100)%</a:t>
            </a:r>
            <a:r>
              <a:rPr lang="en-US" sz="2400" dirty="0">
                <a:solidFill>
                  <a:schemeClr val="tx1"/>
                </a:solidFill>
                <a:effectLst/>
                <a:latin typeface="Cambria" pitchFamily="18" charset="0"/>
                <a:ea typeface="Cambria" pitchFamily="18" charset="0"/>
              </a:rPr>
              <a:t>.</a:t>
            </a:r>
            <a:br>
              <a:rPr lang="en-US" sz="2400" dirty="0">
                <a:solidFill>
                  <a:schemeClr val="tx1"/>
                </a:solidFill>
                <a:effectLst/>
                <a:latin typeface="Cambria" pitchFamily="18" charset="0"/>
                <a:ea typeface="Cambria" pitchFamily="18" charset="0"/>
              </a:rPr>
            </a:br>
            <a:r>
              <a:rPr lang="en-US" sz="2400" b="1" dirty="0">
                <a:solidFill>
                  <a:schemeClr val="tx1"/>
                </a:solidFill>
                <a:effectLst/>
                <a:latin typeface="Cambria" pitchFamily="18" charset="0"/>
                <a:ea typeface="Cambria" pitchFamily="18" charset="0"/>
              </a:rPr>
              <a:t>Example:</a:t>
            </a:r>
            <a:r>
              <a:rPr lang="en-US" sz="2400" dirty="0">
                <a:solidFill>
                  <a:schemeClr val="tx1"/>
                </a:solidFill>
                <a:effectLst/>
                <a:latin typeface="Cambria" pitchFamily="18" charset="0"/>
                <a:ea typeface="Cambria" pitchFamily="18" charset="0"/>
              </a:rPr>
              <a:t> Salary of a worker is first increased by 10% and then decreased by 10%. What is the percentage change in his Salary.</a:t>
            </a:r>
            <a:br>
              <a:rPr lang="en-US" sz="2400" dirty="0">
                <a:solidFill>
                  <a:schemeClr val="tx1"/>
                </a:solidFill>
                <a:effectLst/>
                <a:latin typeface="Cambria" pitchFamily="18" charset="0"/>
                <a:ea typeface="Cambria" pitchFamily="18" charset="0"/>
              </a:rPr>
            </a:br>
            <a:r>
              <a:rPr lang="en-US" sz="2400" dirty="0">
                <a:solidFill>
                  <a:schemeClr val="tx1"/>
                </a:solidFill>
                <a:effectLst/>
                <a:latin typeface="Cambria" pitchFamily="18" charset="0"/>
                <a:ea typeface="Cambria" pitchFamily="18" charset="0"/>
              </a:rPr>
              <a:t>Decrease percentage = (10</a:t>
            </a:r>
            <a:r>
              <a:rPr lang="en-US" sz="2400" baseline="30000" dirty="0">
                <a:solidFill>
                  <a:schemeClr val="tx1"/>
                </a:solidFill>
                <a:effectLst/>
                <a:latin typeface="Cambria" pitchFamily="18" charset="0"/>
                <a:ea typeface="Cambria" pitchFamily="18" charset="0"/>
              </a:rPr>
              <a:t>2</a:t>
            </a:r>
            <a:r>
              <a:rPr lang="en-US" sz="2400" dirty="0">
                <a:solidFill>
                  <a:schemeClr val="tx1"/>
                </a:solidFill>
                <a:effectLst/>
                <a:latin typeface="Cambria" pitchFamily="18" charset="0"/>
                <a:ea typeface="Cambria" pitchFamily="18" charset="0"/>
              </a:rPr>
              <a:t>/100)% = 1% decrease</a:t>
            </a:r>
            <a:br>
              <a:rPr lang="en-US" sz="1800" dirty="0">
                <a:solidFill>
                  <a:schemeClr val="tx1"/>
                </a:solidFill>
                <a:effectLst/>
              </a:rPr>
            </a:br>
            <a:br>
              <a:rPr lang="en-US" sz="1800" dirty="0">
                <a:solidFill>
                  <a:schemeClr val="tx1"/>
                </a:solidFill>
                <a:effectLst/>
              </a:rPr>
            </a:br>
            <a:endParaRPr lang="en-US" sz="1800" dirty="0">
              <a:solidFill>
                <a:schemeClr val="tx1"/>
              </a:solidFill>
              <a:effectLst/>
            </a:endParaRP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4" name="Picture 3">
            <a:extLst>
              <a:ext uri="{FF2B5EF4-FFF2-40B4-BE49-F238E27FC236}">
                <a16:creationId xmlns:a16="http://schemas.microsoft.com/office/drawing/2014/main" id="{91F8220E-809F-4769-AAD6-10C08FC78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841150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FD07B9-20BF-4DEE-AC2E-709DA3C15423}"/>
              </a:ext>
            </a:extLst>
          </p:cNvPr>
          <p:cNvSpPr>
            <a:spLocks noGrp="1"/>
          </p:cNvSpPr>
          <p:nvPr>
            <p:ph idx="1"/>
          </p:nvPr>
        </p:nvSpPr>
        <p:spPr>
          <a:xfrm>
            <a:off x="914400" y="1752602"/>
            <a:ext cx="8751570" cy="4167432"/>
          </a:xfrm>
        </p:spPr>
        <p:txBody>
          <a:bodyPr>
            <a:noAutofit/>
          </a:bodyPr>
          <a:lstStyle/>
          <a:p>
            <a:pPr marL="0" indent="0">
              <a:buNone/>
            </a:pPr>
            <a:endParaRPr lang="en-US" dirty="0">
              <a:solidFill>
                <a:schemeClr val="tx1"/>
              </a:solidFill>
              <a:latin typeface="Cambria" pitchFamily="18" charset="0"/>
              <a:ea typeface="Cambria" pitchFamily="18" charset="0"/>
              <a:cs typeface="Times New Roman" panose="02020603050405020304" pitchFamily="18" charset="0"/>
            </a:endParaRPr>
          </a:p>
          <a:p>
            <a:pPr>
              <a:buFont typeface="Wingdings" pitchFamily="2" charset="2"/>
              <a:buChar char="Ø"/>
            </a:pPr>
            <a:r>
              <a:rPr lang="en-US" dirty="0">
                <a:solidFill>
                  <a:schemeClr val="tx1"/>
                </a:solidFill>
                <a:latin typeface="Cambria" pitchFamily="18" charset="0"/>
                <a:ea typeface="Cambria" pitchFamily="18" charset="0"/>
                <a:cs typeface="Times New Roman" panose="02020603050405020304" pitchFamily="18" charset="0"/>
              </a:rPr>
              <a:t>Percentage Increase/Decrease:</a:t>
            </a:r>
            <a:br>
              <a:rPr lang="en-US" dirty="0">
                <a:solidFill>
                  <a:schemeClr val="tx1"/>
                </a:solidFill>
                <a:latin typeface="Cambria" pitchFamily="18" charset="0"/>
                <a:ea typeface="Cambria" pitchFamily="18" charset="0"/>
                <a:cs typeface="Times New Roman" panose="02020603050405020304" pitchFamily="18" charset="0"/>
              </a:rPr>
            </a:br>
            <a:r>
              <a:rPr lang="en-US" dirty="0">
                <a:solidFill>
                  <a:schemeClr val="tx1"/>
                </a:solidFill>
                <a:latin typeface="Cambria" pitchFamily="18" charset="0"/>
                <a:ea typeface="Cambria" pitchFamily="18" charset="0"/>
                <a:cs typeface="Times New Roman" panose="02020603050405020304" pitchFamily="18" charset="0"/>
              </a:rPr>
              <a:t>If the price of a commodity increases by R%, then the reduction in consumption so as not to increase the expenditure is: </a:t>
            </a:r>
            <a:br>
              <a:rPr lang="en-US" dirty="0">
                <a:solidFill>
                  <a:schemeClr val="tx1"/>
                </a:solidFill>
                <a:latin typeface="Cambria" pitchFamily="18" charset="0"/>
                <a:ea typeface="Cambria" pitchFamily="18" charset="0"/>
                <a:cs typeface="Times New Roman" panose="02020603050405020304" pitchFamily="18" charset="0"/>
              </a:rPr>
            </a:br>
            <a:r>
              <a:rPr lang="en-US" dirty="0">
                <a:solidFill>
                  <a:schemeClr val="tx1"/>
                </a:solidFill>
                <a:latin typeface="Cambria" pitchFamily="18" charset="0"/>
                <a:ea typeface="Cambria" pitchFamily="18" charset="0"/>
                <a:cs typeface="Times New Roman" panose="02020603050405020304" pitchFamily="18" charset="0"/>
              </a:rPr>
              <a:t>                   = [R/ (100 + R)] x 100%</a:t>
            </a:r>
          </a:p>
          <a:p>
            <a:pPr algn="ctr"/>
            <a:endParaRPr lang="en-US" dirty="0">
              <a:solidFill>
                <a:schemeClr val="tx1"/>
              </a:solidFill>
              <a:latin typeface="Cambria" pitchFamily="18" charset="0"/>
              <a:ea typeface="Cambria" pitchFamily="18" charset="0"/>
              <a:cs typeface="Times New Roman" panose="02020603050405020304" pitchFamily="18" charset="0"/>
            </a:endParaRPr>
          </a:p>
          <a:p>
            <a:pPr>
              <a:buFont typeface="Wingdings" pitchFamily="2" charset="2"/>
              <a:buChar char="Ø"/>
            </a:pPr>
            <a:r>
              <a:rPr lang="en-US" dirty="0">
                <a:solidFill>
                  <a:schemeClr val="tx1"/>
                </a:solidFill>
                <a:latin typeface="Cambria" pitchFamily="18" charset="0"/>
                <a:ea typeface="Cambria" pitchFamily="18" charset="0"/>
                <a:cs typeface="Times New Roman" panose="02020603050405020304" pitchFamily="18" charset="0"/>
              </a:rPr>
              <a:t>If the price of a commodity decreases by R%, then the increase in consumption so as not to decrease the expenditure is</a:t>
            </a:r>
          </a:p>
          <a:p>
            <a:pPr marL="0" indent="0">
              <a:buNone/>
            </a:pPr>
            <a:r>
              <a:rPr lang="en-US" dirty="0">
                <a:solidFill>
                  <a:schemeClr val="tx1"/>
                </a:solidFill>
                <a:latin typeface="Cambria" pitchFamily="18" charset="0"/>
                <a:ea typeface="Cambria" pitchFamily="18" charset="0"/>
                <a:cs typeface="Times New Roman" panose="02020603050405020304" pitchFamily="18" charset="0"/>
              </a:rPr>
              <a:t>                         = [R/ (100 - R)] x 100%</a:t>
            </a:r>
          </a:p>
          <a:p>
            <a:endParaRPr lang="en-US" sz="2000" dirty="0">
              <a:solidFill>
                <a:schemeClr val="tx1"/>
              </a:solidFill>
              <a:latin typeface="+mn-lt"/>
              <a:cs typeface="Times New Roman" panose="02020603050405020304" pitchFamily="18"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7090" y="0"/>
            <a:ext cx="1184910" cy="592454"/>
          </a:xfrm>
          <a:prstGeom prst="rect">
            <a:avLst/>
          </a:prstGeom>
        </p:spPr>
      </p:pic>
      <p:sp>
        <p:nvSpPr>
          <p:cNvPr id="5" name="Title 4">
            <a:extLst>
              <a:ext uri="{FF2B5EF4-FFF2-40B4-BE49-F238E27FC236}">
                <a16:creationId xmlns:a16="http://schemas.microsoft.com/office/drawing/2014/main" id="{5BA3CC55-CD58-41BA-A80E-CF47C3CAE79F}"/>
              </a:ext>
            </a:extLst>
          </p:cNvPr>
          <p:cNvSpPr>
            <a:spLocks noGrp="1"/>
          </p:cNvSpPr>
          <p:nvPr>
            <p:ph type="title"/>
          </p:nvPr>
        </p:nvSpPr>
        <p:spPr>
          <a:xfrm>
            <a:off x="1905000" y="114693"/>
            <a:ext cx="7696200" cy="1371600"/>
          </a:xfrm>
        </p:spPr>
        <p:txBody>
          <a:bodyPr/>
          <a:lstStyle/>
          <a:p>
            <a:pPr algn="ctr"/>
            <a:r>
              <a:rPr lang="en-IN" sz="3000" dirty="0">
                <a:solidFill>
                  <a:schemeClr val="tx1"/>
                </a:solidFill>
                <a:effectLst/>
              </a:rPr>
              <a:t>Consumption/Expenditure </a:t>
            </a:r>
          </a:p>
        </p:txBody>
      </p:sp>
      <p:sp>
        <p:nvSpPr>
          <p:cNvPr id="6" name="Rectangle 5"/>
          <p:cNvSpPr/>
          <p:nvPr/>
        </p:nvSpPr>
        <p:spPr>
          <a:xfrm>
            <a:off x="1723642" y="406355"/>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spTree>
    <p:extLst>
      <p:ext uri="{BB962C8B-B14F-4D97-AF65-F5344CB8AC3E}">
        <p14:creationId xmlns:p14="http://schemas.microsoft.com/office/powerpoint/2010/main" val="2530529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6"/>
          <p:cNvSpPr txBox="1"/>
          <p:nvPr/>
        </p:nvSpPr>
        <p:spPr>
          <a:xfrm>
            <a:off x="0" y="643934"/>
            <a:ext cx="11606062"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a:cs typeface="Times New Roman"/>
                <a:sym typeface="Times New Roman"/>
              </a:rPr>
              <a:t>14. The salary of a worker is first increased by 10% and thereafter it was reduced by 10%. What was the change in his salary?</a:t>
            </a:r>
            <a:endParaRPr dirty="0"/>
          </a:p>
          <a:p>
            <a:pPr marL="0" marR="0" lvl="0" indent="0" algn="l" rtl="0">
              <a:spcBef>
                <a:spcPts val="0"/>
              </a:spcBef>
              <a:spcAft>
                <a:spcPts val="0"/>
              </a:spcAft>
              <a:buNone/>
            </a:pPr>
            <a:r>
              <a:rPr lang="en-IN" sz="2400" dirty="0">
                <a:solidFill>
                  <a:schemeClr val="dk1"/>
                </a:solidFill>
                <a:ea typeface="Times New Roman"/>
                <a:cs typeface="Times New Roman"/>
                <a:sym typeface="Times New Roman"/>
              </a:rPr>
              <a:t>A. Increase by 1%		 		B. Decrease by 2%				    C. Decrease by 1%				D. Increase by 2%</a:t>
            </a:r>
            <a:endParaRPr sz="2400" dirty="0">
              <a:solidFill>
                <a:schemeClr val="dk1"/>
              </a:solidFill>
              <a:ea typeface="Times New Roman"/>
              <a:cs typeface="Times New Roman"/>
              <a:sym typeface="Times New Roman"/>
            </a:endParaRPr>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5E4ABE5E-4EC5-4499-92F7-8F2CC2D4F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4197640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p5"/>
          <p:cNvSpPr/>
          <p:nvPr/>
        </p:nvSpPr>
        <p:spPr>
          <a:xfrm>
            <a:off x="0" y="642334"/>
            <a:ext cx="1040892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a:cs typeface="Times New Roman"/>
                <a:sym typeface="Times New Roman"/>
              </a:rPr>
              <a:t>15. Two years ago population of a town was 25000. It is increased by 15% in first year, and decreased by 12% in the second year. Find the present population of the town?</a:t>
            </a:r>
            <a:endParaRPr dirty="0"/>
          </a:p>
          <a:p>
            <a:pPr marL="0" marR="0" lvl="0" indent="0" algn="l" rtl="0">
              <a:spcBef>
                <a:spcPts val="0"/>
              </a:spcBef>
              <a:spcAft>
                <a:spcPts val="0"/>
              </a:spcAft>
              <a:buNone/>
            </a:pPr>
            <a:r>
              <a:rPr lang="en-IN" sz="2400" dirty="0">
                <a:solidFill>
                  <a:schemeClr val="dk1"/>
                </a:solidFill>
                <a:ea typeface="Times New Roman"/>
                <a:cs typeface="Times New Roman"/>
                <a:sym typeface="Times New Roman"/>
              </a:rPr>
              <a:t>A. 25450		B.25300		C.25000		D.24320</a:t>
            </a:r>
            <a:endParaRPr sz="2400" dirty="0">
              <a:solidFill>
                <a:schemeClr val="dk1"/>
              </a:solidFill>
              <a:ea typeface="Times New Roman"/>
              <a:cs typeface="Times New Roman"/>
              <a:sym typeface="Times New Roman"/>
            </a:endParaRPr>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7F659325-323A-461F-87C8-2FBA6B15D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32094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9"/>
          <p:cNvSpPr txBox="1"/>
          <p:nvPr/>
        </p:nvSpPr>
        <p:spPr>
          <a:xfrm>
            <a:off x="0" y="643934"/>
            <a:ext cx="1115568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a:cs typeface="Times New Roman"/>
                <a:sym typeface="Times New Roman"/>
              </a:rPr>
              <a:t>16. The length of a rectangle is increased by 20%. By how much % its breadth should be decreased so that the area is increased by only 10%.</a:t>
            </a:r>
            <a:endParaRPr dirty="0"/>
          </a:p>
          <a:p>
            <a:pPr marL="0" marR="0" lvl="0" indent="0" algn="l" rtl="0">
              <a:spcBef>
                <a:spcPts val="0"/>
              </a:spcBef>
              <a:spcAft>
                <a:spcPts val="0"/>
              </a:spcAft>
              <a:buNone/>
            </a:pPr>
            <a:r>
              <a:rPr lang="en-IN" sz="2400" dirty="0">
                <a:solidFill>
                  <a:schemeClr val="dk1"/>
                </a:solidFill>
                <a:ea typeface="Times New Roman"/>
                <a:cs typeface="Times New Roman"/>
                <a:sym typeface="Times New Roman"/>
              </a:rPr>
              <a:t>A. 9.2%		B. 8.33%			C. 7.2%		D. 6.5%</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71A39694-1CC3-4ABA-AF02-75352F7EA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208912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1"/>
          <p:cNvSpPr txBox="1"/>
          <p:nvPr/>
        </p:nvSpPr>
        <p:spPr>
          <a:xfrm>
            <a:off x="0" y="664581"/>
            <a:ext cx="1115568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a:cs typeface="Times New Roman"/>
                <a:sym typeface="Times New Roman"/>
              </a:rPr>
              <a:t>17. The height of a cylinder is increased by 10% and it’s radius is increased by 5%. What will be the approximate percentage increase in it’s volume?</a:t>
            </a:r>
            <a:endParaRPr dirty="0"/>
          </a:p>
          <a:p>
            <a:pPr marL="0" marR="0" lvl="0" indent="0" algn="l" rtl="0">
              <a:spcBef>
                <a:spcPts val="0"/>
              </a:spcBef>
              <a:spcAft>
                <a:spcPts val="0"/>
              </a:spcAft>
              <a:buNone/>
            </a:pPr>
            <a:r>
              <a:rPr lang="en-IN" sz="2400" dirty="0">
                <a:solidFill>
                  <a:schemeClr val="dk1"/>
                </a:solidFill>
                <a:ea typeface="Times New Roman"/>
                <a:cs typeface="Times New Roman"/>
                <a:sym typeface="Times New Roman"/>
              </a:rPr>
              <a:t>A. 21.3%		B. 35.2%			C. 32.25%		D. 48.2%</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6582B2BE-E67F-44AB-A59C-BA70F015F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90951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10"/>
          <p:cNvSpPr txBox="1"/>
          <p:nvPr/>
        </p:nvSpPr>
        <p:spPr>
          <a:xfrm>
            <a:off x="0" y="849674"/>
            <a:ext cx="1115568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a:cs typeface="Times New Roman"/>
                <a:sym typeface="Times New Roman"/>
              </a:rPr>
              <a:t>18. The radius of a circle is increased by 15%. By how much % it’s area must be increased?</a:t>
            </a:r>
            <a:endParaRPr dirty="0"/>
          </a:p>
          <a:p>
            <a:pPr marL="0" marR="0" lvl="0" indent="0" algn="l" rtl="0">
              <a:spcBef>
                <a:spcPts val="0"/>
              </a:spcBef>
              <a:spcAft>
                <a:spcPts val="0"/>
              </a:spcAft>
              <a:buNone/>
            </a:pPr>
            <a:r>
              <a:rPr lang="en-IN" sz="2400" dirty="0">
                <a:solidFill>
                  <a:schemeClr val="dk1"/>
                </a:solidFill>
                <a:ea typeface="Times New Roman"/>
                <a:cs typeface="Times New Roman"/>
                <a:sym typeface="Times New Roman"/>
              </a:rPr>
              <a:t>A. 29.2%		B. 28.33%			C. 32.25%		D. 16.5%</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C5F033B4-A88E-401E-97A4-1BC912DC1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958251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2;p10">
            <a:extLst>
              <a:ext uri="{FF2B5EF4-FFF2-40B4-BE49-F238E27FC236}">
                <a16:creationId xmlns:a16="http://schemas.microsoft.com/office/drawing/2014/main" id="{938D147C-84FF-400D-96B8-2E400883014D}"/>
              </a:ext>
            </a:extLst>
          </p:cNvPr>
          <p:cNvSpPr txBox="1"/>
          <p:nvPr/>
        </p:nvSpPr>
        <p:spPr>
          <a:xfrm>
            <a:off x="0" y="963974"/>
            <a:ext cx="11155680" cy="2308284"/>
          </a:xfrm>
          <a:prstGeom prst="rect">
            <a:avLst/>
          </a:prstGeom>
          <a:noFill/>
          <a:ln>
            <a:noFill/>
          </a:ln>
        </p:spPr>
        <p:txBody>
          <a:bodyPr spcFirstLastPara="1" wrap="square" lIns="91425" tIns="45700" rIns="91425" bIns="45700" anchor="t" anchorCtr="0">
            <a:spAutoFit/>
          </a:bodyPr>
          <a:lstStyle/>
          <a:p>
            <a:pPr algn="just"/>
            <a:r>
              <a:rPr lang="en-IN" sz="2400" dirty="0">
                <a:solidFill>
                  <a:schemeClr val="dk1"/>
                </a:solidFill>
                <a:ea typeface="Times New Roman"/>
                <a:cs typeface="Times New Roman"/>
                <a:sym typeface="Times New Roman"/>
              </a:rPr>
              <a:t>19. </a:t>
            </a:r>
            <a:r>
              <a:rPr lang="en-US" sz="2400" dirty="0">
                <a:effectLst/>
                <a:ea typeface="Calibri" panose="020F0502020204030204" pitchFamily="34" charset="0"/>
                <a:cs typeface="Times New Roman" panose="02020603050405020304" pitchFamily="18" charset="0"/>
              </a:rPr>
              <a:t>Due to increment in the price of rice by 30%, a family decreased its consumption of Rice such that there is only 20% increase in expenditure of rice. If the initial consumption was 26 kg then what will be the consumption of rice now?</a:t>
            </a:r>
          </a:p>
          <a:p>
            <a:pPr algn="just"/>
            <a:endParaRPr lang="en-IN" sz="2400" dirty="0">
              <a:effectLst/>
              <a:ea typeface="Calibri" panose="020F0502020204030204" pitchFamily="34" charset="0"/>
              <a:cs typeface="Times New Roman" panose="02020603050405020304" pitchFamily="18" charset="0"/>
            </a:endParaRPr>
          </a:p>
          <a:p>
            <a:pPr marL="0" marR="0" lvl="0" indent="0" algn="l" rtl="0">
              <a:spcBef>
                <a:spcPts val="0"/>
              </a:spcBef>
              <a:spcAft>
                <a:spcPts val="0"/>
              </a:spcAft>
              <a:buNone/>
            </a:pPr>
            <a:r>
              <a:rPr lang="en-IN" sz="2400" dirty="0">
                <a:solidFill>
                  <a:schemeClr val="dk1"/>
                </a:solidFill>
                <a:ea typeface="Times New Roman"/>
                <a:cs typeface="Times New Roman"/>
                <a:sym typeface="Times New Roman"/>
              </a:rPr>
              <a:t>A. 20 kg		B. 24 kg			C. 26 kg		D. 25 kg</a:t>
            </a:r>
            <a:endParaRPr sz="2400" dirty="0"/>
          </a:p>
        </p:txBody>
      </p:sp>
      <p:sp>
        <p:nvSpPr>
          <p:cNvPr id="3" name="Rectangle 2">
            <a:extLst>
              <a:ext uri="{FF2B5EF4-FFF2-40B4-BE49-F238E27FC236}">
                <a16:creationId xmlns:a16="http://schemas.microsoft.com/office/drawing/2014/main" id="{65719D07-2C63-4AFE-8A55-8F7E7D61F256}"/>
              </a:ext>
            </a:extLst>
          </p:cNvPr>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4" name="Picture 3">
            <a:extLst>
              <a:ext uri="{FF2B5EF4-FFF2-40B4-BE49-F238E27FC236}">
                <a16:creationId xmlns:a16="http://schemas.microsoft.com/office/drawing/2014/main" id="{A20CF3E2-58A7-4FCF-ADDC-C0E32A02C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4243753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cs typeface="Times New Roman" pitchFamily="18" charset="0"/>
              </a:rPr>
              <a:t>20.</a:t>
            </a:r>
            <a:r>
              <a:rPr lang="en-US" sz="2400" dirty="0"/>
              <a:t> In ABC college, 65% of the students are less than 20 years of age, The number of students more than 20 years of age is 2/3 of the students of 20 years of age which is 42. what is the total number of students in ABC college?</a:t>
            </a:r>
          </a:p>
          <a:p>
            <a:r>
              <a:rPr lang="en-US" sz="2400" dirty="0"/>
              <a:t>A] 75		B] 90		C] 130		D] 200</a:t>
            </a:r>
          </a:p>
          <a:p>
            <a:pPr lvl="0"/>
            <a:r>
              <a:rPr lang="en-US" sz="2400" dirty="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6650D070-63E7-4280-B77F-0C19CE8A1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45976"/>
            <a:ext cx="11085094" cy="1569660"/>
          </a:xfrm>
          <a:prstGeom prst="rect">
            <a:avLst/>
          </a:prstGeom>
        </p:spPr>
        <p:txBody>
          <a:bodyPr wrap="square">
            <a:spAutoFit/>
          </a:bodyPr>
          <a:lstStyle/>
          <a:p>
            <a:pPr fontAlgn="base"/>
            <a:r>
              <a:rPr lang="en-US" sz="2400" dirty="0">
                <a:cs typeface="Times New Roman" pitchFamily="18" charset="0"/>
              </a:rPr>
              <a:t>21.</a:t>
            </a:r>
            <a:r>
              <a:rPr lang="en-US" sz="2400" dirty="0"/>
              <a:t> A clothing supplier stores 800 coats in a warehouse, of which 15 percent are full-length coats. If 500 of the short-length coats are removed form the warehouse, then what percent of the remaining coats are full length ?</a:t>
            </a:r>
          </a:p>
          <a:p>
            <a:pPr fontAlgn="base"/>
            <a:r>
              <a:rPr lang="en-US" sz="2400" dirty="0"/>
              <a:t>A]. 5.62%		B]. 9.37%		C]. 35%		D]. 40%</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B9DEAF9A-4FC5-4C6F-9050-B11D437BE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960" y="1668444"/>
            <a:ext cx="7901319" cy="39876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70961" y="905019"/>
            <a:ext cx="8825146" cy="369332"/>
          </a:xfrm>
          <a:prstGeom prst="rect">
            <a:avLst/>
          </a:prstGeom>
        </p:spPr>
        <p:txBody>
          <a:bodyPr wrap="square">
            <a:spAutoFit/>
          </a:bodyPr>
          <a:lstStyle/>
          <a:p>
            <a:r>
              <a:rPr lang="en-US" b="1" dirty="0">
                <a:solidFill>
                  <a:srgbClr val="262626"/>
                </a:solidFill>
              </a:rPr>
              <a:t>Remember the following conversion to increase your calculation speed</a:t>
            </a:r>
            <a:endParaRPr lang="en-US" b="1" i="0" dirty="0">
              <a:solidFill>
                <a:srgbClr val="262626"/>
              </a:solidFill>
              <a:effectLst/>
            </a:endParaRP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6" name="Picture 5">
            <a:extLst>
              <a:ext uri="{FF2B5EF4-FFF2-40B4-BE49-F238E27FC236}">
                <a16:creationId xmlns:a16="http://schemas.microsoft.com/office/drawing/2014/main" id="{73FF0E78-6C3B-4E07-BD7C-817A7EDA9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101495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308324"/>
          </a:xfrm>
          <a:prstGeom prst="rect">
            <a:avLst/>
          </a:prstGeom>
        </p:spPr>
        <p:txBody>
          <a:bodyPr wrap="square">
            <a:spAutoFit/>
          </a:bodyPr>
          <a:lstStyle/>
          <a:p>
            <a:pPr fontAlgn="base"/>
            <a:r>
              <a:rPr lang="en-US" sz="2400" dirty="0">
                <a:cs typeface="Times New Roman" pitchFamily="18" charset="0"/>
              </a:rPr>
              <a:t>22.</a:t>
            </a:r>
            <a:r>
              <a:rPr lang="en-US" sz="2400" dirty="0"/>
              <a:t> The price of a car is Rs. 325000. It was insured to 85% of its price. The car was damaged completely in an accident and the insurance company paid 90% of the insurance. What was the difference between the price of the car and the amount received ?</a:t>
            </a:r>
          </a:p>
          <a:p>
            <a:pPr fontAlgn="base"/>
            <a:r>
              <a:rPr lang="en-US" sz="2400" dirty="0"/>
              <a:t>A]. Rs. 32500				B]. Rs. 48750</a:t>
            </a:r>
          </a:p>
          <a:p>
            <a:pPr fontAlgn="base"/>
            <a:r>
              <a:rPr lang="en-US" sz="2400" dirty="0"/>
              <a:t>C]. Rs. 76375				D]. Rs. 81250</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319CFDB8-4C01-4381-AA8D-C44F590B7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itchFamily="18" charset="0"/>
                <a:cs typeface="Times New Roman" pitchFamily="18" charset="0"/>
              </a:rPr>
              <a:t>23.</a:t>
            </a:r>
            <a:r>
              <a:rPr lang="en-US" sz="2400" dirty="0"/>
              <a:t> When processing flower-nectar into honeybees’ extract, a considerable amount of water gets reduced. How much flower-nectar must be processed to yield 1kg of honey, if nectar contains 50% water and the honey obtained from this nectar contains 15% water?</a:t>
            </a:r>
            <a:br>
              <a:rPr lang="en-US" sz="2400" dirty="0"/>
            </a:br>
            <a:r>
              <a:rPr lang="en-US" sz="2400" dirty="0"/>
              <a:t>A]. 1.5 kgs		B]. 1.7 kgs		C]. 2.1 kgs		D]. None of these</a:t>
            </a:r>
            <a:endParaRPr lang="en-US" sz="2400" dirty="0">
              <a:latin typeface="Times New Roman" pitchFamily="18" charset="0"/>
              <a:cs typeface="Times New Roman" pitchFamily="18" charset="0"/>
            </a:endParaRPr>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C40686B1-8DDE-49E3-9569-B56F485E1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16"/>
          <p:cNvSpPr txBox="1"/>
          <p:nvPr/>
        </p:nvSpPr>
        <p:spPr>
          <a:xfrm>
            <a:off x="0" y="679329"/>
            <a:ext cx="1115568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a:cs typeface="Times New Roman"/>
                <a:sym typeface="Times New Roman"/>
              </a:rPr>
              <a:t>24. 35% people a society watch English news and 40% of the people watch Hindi news and 10% watch both news. If 700 people do not watch any news find the total number of the people in the society.</a:t>
            </a:r>
            <a:endParaRPr dirty="0"/>
          </a:p>
          <a:p>
            <a:pPr marL="0" marR="0" lvl="0" indent="0" algn="l" rtl="0">
              <a:spcBef>
                <a:spcPts val="0"/>
              </a:spcBef>
              <a:spcAft>
                <a:spcPts val="0"/>
              </a:spcAft>
              <a:buNone/>
            </a:pPr>
            <a:r>
              <a:rPr lang="en-IN" sz="2400" dirty="0">
                <a:solidFill>
                  <a:schemeClr val="dk1"/>
                </a:solidFill>
                <a:ea typeface="Times New Roman"/>
                <a:cs typeface="Times New Roman"/>
                <a:sym typeface="Times New Roman"/>
              </a:rPr>
              <a:t>A. 2000		B. 2200		C. 2520		D. 2840</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F5BB0C40-29C5-4D79-9324-470923581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139211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fontAlgn="base"/>
            <a:r>
              <a:rPr lang="en-US" sz="2400" dirty="0">
                <a:cs typeface="Times New Roman" pitchFamily="18" charset="0"/>
              </a:rPr>
              <a:t>25.</a:t>
            </a:r>
            <a:r>
              <a:rPr lang="en-US" sz="2400" dirty="0"/>
              <a:t> Gauri went to the stationers and bought things worth Rs. 25, out of which 30 paisa went on sales tax on taxable purchases. If the tax rate was 6%, then what was the cost of the tax free items? </a:t>
            </a:r>
          </a:p>
          <a:p>
            <a:pPr fontAlgn="base"/>
            <a:r>
              <a:rPr lang="en-US" sz="2400" dirty="0"/>
              <a:t>A. Rs. 15		B. Rs. 15.70		C. Rs. 19.7		D. Rs. 20</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35F6F050-92EE-4E4A-93FB-082DDA859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4"/>
          <p:cNvSpPr txBox="1"/>
          <p:nvPr/>
        </p:nvSpPr>
        <p:spPr>
          <a:xfrm>
            <a:off x="0" y="643934"/>
            <a:ext cx="11170920" cy="46781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a:solidFill>
                  <a:schemeClr val="dk1"/>
                </a:solidFill>
                <a:ea typeface="Palatino Linotype"/>
                <a:cs typeface="Palatino Linotype"/>
                <a:sym typeface="Palatino Linotype"/>
              </a:rPr>
              <a:t>Directions: </a:t>
            </a:r>
            <a:endParaRPr dirty="0"/>
          </a:p>
          <a:p>
            <a:pPr marL="0" marR="0" lvl="0" indent="0" algn="l" rtl="0">
              <a:spcBef>
                <a:spcPts val="0"/>
              </a:spcBef>
              <a:spcAft>
                <a:spcPts val="0"/>
              </a:spcAft>
              <a:buNone/>
            </a:pPr>
            <a:r>
              <a:rPr lang="en-IN" sz="2000" dirty="0">
                <a:solidFill>
                  <a:schemeClr val="dk1"/>
                </a:solidFill>
                <a:ea typeface="Times New Roman"/>
                <a:cs typeface="Times New Roman"/>
                <a:sym typeface="Times New Roman"/>
              </a:rPr>
              <a:t>For each of the following questions two statements are given. Use the data of those</a:t>
            </a:r>
            <a:endParaRPr dirty="0"/>
          </a:p>
          <a:p>
            <a:pPr marL="0" marR="0" lvl="0" indent="0" algn="l" rtl="0">
              <a:spcBef>
                <a:spcPts val="0"/>
              </a:spcBef>
              <a:spcAft>
                <a:spcPts val="0"/>
              </a:spcAft>
              <a:buNone/>
            </a:pPr>
            <a:r>
              <a:rPr lang="en-IN" sz="2000" dirty="0">
                <a:solidFill>
                  <a:schemeClr val="dk1"/>
                </a:solidFill>
                <a:ea typeface="Times New Roman"/>
                <a:cs typeface="Times New Roman"/>
                <a:sym typeface="Times New Roman"/>
              </a:rPr>
              <a:t>statements and then determine which of the following statements is necessary to answer the question.</a:t>
            </a:r>
            <a:endParaRPr dirty="0"/>
          </a:p>
          <a:p>
            <a:pPr marL="0" marR="0" lvl="0" indent="0" algn="l" rtl="0">
              <a:spcBef>
                <a:spcPts val="0"/>
              </a:spcBef>
              <a:spcAft>
                <a:spcPts val="0"/>
              </a:spcAft>
              <a:buNone/>
            </a:pPr>
            <a:r>
              <a:rPr lang="en-IN" sz="2000" dirty="0">
                <a:solidFill>
                  <a:schemeClr val="dk1"/>
                </a:solidFill>
                <a:ea typeface="Times New Roman"/>
                <a:cs typeface="Times New Roman"/>
                <a:sym typeface="Times New Roman"/>
              </a:rPr>
              <a:t>A) Statement 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a:cs typeface="Times New Roman"/>
                <a:sym typeface="Times New Roman"/>
              </a:rPr>
              <a:t>B)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a:cs typeface="Times New Roman"/>
                <a:sym typeface="Times New Roman"/>
              </a:rPr>
              <a:t>C) Either Statement I or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a:cs typeface="Times New Roman"/>
                <a:sym typeface="Times New Roman"/>
              </a:rPr>
              <a:t>D) Neither Statement I nor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a:cs typeface="Times New Roman"/>
                <a:sym typeface="Times New Roman"/>
              </a:rPr>
              <a:t>E) Both Statements I and II are necessary to answer the question.</a:t>
            </a:r>
            <a:endParaRPr dirty="0"/>
          </a:p>
          <a:p>
            <a:pPr marL="0" marR="0" lvl="0" indent="0" algn="l" rtl="0">
              <a:spcBef>
                <a:spcPts val="0"/>
              </a:spcBef>
              <a:spcAft>
                <a:spcPts val="0"/>
              </a:spcAft>
              <a:buNone/>
            </a:pPr>
            <a:endParaRPr sz="2000" dirty="0">
              <a:solidFill>
                <a:schemeClr val="dk1"/>
              </a:solidFill>
              <a:ea typeface="Times New Roman"/>
              <a:cs typeface="Times New Roman"/>
              <a:sym typeface="Times New Roman"/>
            </a:endParaRPr>
          </a:p>
          <a:p>
            <a:pPr marL="0" marR="0" lvl="0" indent="0" algn="l" rtl="0">
              <a:spcBef>
                <a:spcPts val="0"/>
              </a:spcBef>
              <a:spcAft>
                <a:spcPts val="0"/>
              </a:spcAft>
              <a:buNone/>
            </a:pPr>
            <a:r>
              <a:rPr lang="en-IN" sz="2000" b="1" dirty="0">
                <a:solidFill>
                  <a:schemeClr val="dk1"/>
                </a:solidFill>
                <a:ea typeface="Times New Roman"/>
                <a:cs typeface="Times New Roman"/>
                <a:sym typeface="Times New Roman"/>
              </a:rPr>
              <a:t>26</a:t>
            </a:r>
            <a:r>
              <a:rPr lang="en-IN" sz="2000" dirty="0">
                <a:solidFill>
                  <a:schemeClr val="dk1"/>
                </a:solidFill>
                <a:ea typeface="Times New Roman"/>
                <a:cs typeface="Times New Roman"/>
                <a:sym typeface="Times New Roman"/>
              </a:rPr>
              <a:t>. How many students in a college did not secure first class grade in final examination .The total number students in the college were 1200.</a:t>
            </a:r>
            <a:endParaRPr sz="2000" dirty="0">
              <a:solidFill>
                <a:schemeClr val="dk1"/>
              </a:solidFill>
              <a:ea typeface="Times New Roman"/>
              <a:cs typeface="Times New Roman"/>
              <a:sym typeface="Times New Roman"/>
            </a:endParaRPr>
          </a:p>
          <a:p>
            <a:pPr marL="0" marR="0" lvl="0" indent="0" algn="l" rtl="0">
              <a:spcBef>
                <a:spcPts val="0"/>
              </a:spcBef>
              <a:spcAft>
                <a:spcPts val="0"/>
              </a:spcAft>
              <a:buNone/>
            </a:pPr>
            <a:r>
              <a:rPr lang="en-IN" sz="2000" b="1" dirty="0">
                <a:solidFill>
                  <a:schemeClr val="dk1"/>
                </a:solidFill>
                <a:ea typeface="Times New Roman"/>
                <a:cs typeface="Times New Roman"/>
                <a:sym typeface="Times New Roman"/>
              </a:rPr>
              <a:t>Statement I . </a:t>
            </a:r>
            <a:r>
              <a:rPr lang="en-IN" sz="2000" dirty="0">
                <a:solidFill>
                  <a:schemeClr val="dk1"/>
                </a:solidFill>
                <a:ea typeface="Times New Roman"/>
                <a:cs typeface="Times New Roman"/>
                <a:sym typeface="Times New Roman"/>
              </a:rPr>
              <a:t>70% of the total students passed the examination and these students were classified as first, second and third class.</a:t>
            </a:r>
            <a:endParaRPr sz="2000" dirty="0">
              <a:solidFill>
                <a:schemeClr val="dk1"/>
              </a:solidFill>
              <a:ea typeface="Times New Roman"/>
              <a:cs typeface="Times New Roman"/>
              <a:sym typeface="Times New Roman"/>
            </a:endParaRPr>
          </a:p>
          <a:p>
            <a:pPr marL="0" marR="0" lvl="0" indent="0" algn="l" rtl="0">
              <a:spcBef>
                <a:spcPts val="0"/>
              </a:spcBef>
              <a:spcAft>
                <a:spcPts val="0"/>
              </a:spcAft>
              <a:buNone/>
            </a:pPr>
            <a:r>
              <a:rPr lang="en-IN" sz="2000" b="1" dirty="0">
                <a:solidFill>
                  <a:schemeClr val="dk1"/>
                </a:solidFill>
                <a:ea typeface="Times New Roman"/>
                <a:cs typeface="Times New Roman"/>
                <a:sym typeface="Times New Roman"/>
              </a:rPr>
              <a:t>Statement II. </a:t>
            </a:r>
            <a:r>
              <a:rPr lang="en-IN" sz="2000" dirty="0">
                <a:solidFill>
                  <a:schemeClr val="dk1"/>
                </a:solidFill>
                <a:ea typeface="Times New Roman"/>
                <a:cs typeface="Times New Roman"/>
                <a:sym typeface="Times New Roman"/>
              </a:rPr>
              <a:t>The ratio of failed students to first class grade students is 4:3.</a:t>
            </a:r>
            <a:endParaRPr sz="2000" dirty="0">
              <a:solidFill>
                <a:schemeClr val="dk1"/>
              </a:solidFill>
              <a:ea typeface="Times New Roman"/>
              <a:cs typeface="Times New Roman"/>
              <a:sym typeface="Times New Roman"/>
            </a:endParaRPr>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AE718A7C-A900-48AE-A326-F862770A1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663934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35"/>
          <p:cNvSpPr txBox="1"/>
          <p:nvPr/>
        </p:nvSpPr>
        <p:spPr>
          <a:xfrm>
            <a:off x="0" y="656716"/>
            <a:ext cx="11170920" cy="49859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a:solidFill>
                  <a:schemeClr val="dk1"/>
                </a:solidFill>
                <a:ea typeface="Palatino Linotype"/>
                <a:cs typeface="Palatino Linotype"/>
                <a:sym typeface="Palatino Linotype"/>
              </a:rPr>
              <a:t>Directions: </a:t>
            </a:r>
            <a:endParaRPr dirty="0"/>
          </a:p>
          <a:p>
            <a:pPr marL="0" marR="0" lvl="0" indent="0" algn="l" rtl="0">
              <a:spcBef>
                <a:spcPts val="0"/>
              </a:spcBef>
              <a:spcAft>
                <a:spcPts val="0"/>
              </a:spcAft>
              <a:buNone/>
            </a:pPr>
            <a:r>
              <a:rPr lang="en-IN" sz="2000" dirty="0">
                <a:solidFill>
                  <a:schemeClr val="dk1"/>
                </a:solidFill>
                <a:ea typeface="Times New Roman"/>
                <a:cs typeface="Times New Roman"/>
                <a:sym typeface="Times New Roman"/>
              </a:rPr>
              <a:t>For each of the following questions two statements are given. Use the data of those</a:t>
            </a:r>
            <a:endParaRPr dirty="0"/>
          </a:p>
          <a:p>
            <a:pPr marL="0" marR="0" lvl="0" indent="0" algn="l" rtl="0">
              <a:spcBef>
                <a:spcPts val="0"/>
              </a:spcBef>
              <a:spcAft>
                <a:spcPts val="0"/>
              </a:spcAft>
              <a:buNone/>
            </a:pPr>
            <a:r>
              <a:rPr lang="en-IN" sz="2000" dirty="0">
                <a:solidFill>
                  <a:schemeClr val="dk1"/>
                </a:solidFill>
                <a:ea typeface="Times New Roman"/>
                <a:cs typeface="Times New Roman"/>
                <a:sym typeface="Times New Roman"/>
              </a:rPr>
              <a:t>statements and then determine which of the following statements is necessary to answer the question.</a:t>
            </a:r>
            <a:endParaRPr dirty="0"/>
          </a:p>
          <a:p>
            <a:pPr marL="0" marR="0" lvl="0" indent="0" algn="l" rtl="0">
              <a:spcBef>
                <a:spcPts val="0"/>
              </a:spcBef>
              <a:spcAft>
                <a:spcPts val="0"/>
              </a:spcAft>
              <a:buNone/>
            </a:pPr>
            <a:r>
              <a:rPr lang="en-IN" sz="2000" dirty="0">
                <a:solidFill>
                  <a:schemeClr val="dk1"/>
                </a:solidFill>
                <a:ea typeface="Times New Roman"/>
                <a:cs typeface="Times New Roman"/>
                <a:sym typeface="Times New Roman"/>
              </a:rPr>
              <a:t>A) Statement 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a:cs typeface="Times New Roman"/>
                <a:sym typeface="Times New Roman"/>
              </a:rPr>
              <a:t>B)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a:cs typeface="Times New Roman"/>
                <a:sym typeface="Times New Roman"/>
              </a:rPr>
              <a:t>C) Either Statement I or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a:cs typeface="Times New Roman"/>
                <a:sym typeface="Times New Roman"/>
              </a:rPr>
              <a:t>D) Neither Statement I nor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a:cs typeface="Times New Roman"/>
                <a:sym typeface="Times New Roman"/>
              </a:rPr>
              <a:t>E) Both Statements I and II are necessary to answer the question.</a:t>
            </a:r>
            <a:endParaRPr dirty="0"/>
          </a:p>
          <a:p>
            <a:pPr marL="0" marR="0" lvl="0" indent="0" algn="l" rtl="0">
              <a:spcBef>
                <a:spcPts val="0"/>
              </a:spcBef>
              <a:spcAft>
                <a:spcPts val="0"/>
              </a:spcAft>
              <a:buNone/>
            </a:pPr>
            <a:endParaRPr sz="2000" dirty="0">
              <a:solidFill>
                <a:schemeClr val="dk1"/>
              </a:solidFill>
              <a:ea typeface="Times New Roman"/>
              <a:cs typeface="Times New Roman"/>
              <a:sym typeface="Times New Roman"/>
            </a:endParaRPr>
          </a:p>
          <a:p>
            <a:pPr marL="0" marR="0" lvl="0" indent="0" algn="l" rtl="0">
              <a:spcBef>
                <a:spcPts val="0"/>
              </a:spcBef>
              <a:spcAft>
                <a:spcPts val="0"/>
              </a:spcAft>
              <a:buNone/>
            </a:pPr>
            <a:r>
              <a:rPr lang="en-IN" sz="2000" b="1" dirty="0">
                <a:solidFill>
                  <a:schemeClr val="dk1"/>
                </a:solidFill>
                <a:ea typeface="Times New Roman"/>
                <a:cs typeface="Times New Roman"/>
                <a:sym typeface="Times New Roman"/>
              </a:rPr>
              <a:t>27</a:t>
            </a:r>
            <a:r>
              <a:rPr lang="en-IN" sz="2000" dirty="0">
                <a:solidFill>
                  <a:schemeClr val="dk1"/>
                </a:solidFill>
                <a:ea typeface="Times New Roman"/>
                <a:cs typeface="Times New Roman"/>
                <a:sym typeface="Times New Roman"/>
              </a:rPr>
              <a:t>. How much minimum marks will be required to pass an examination?</a:t>
            </a:r>
            <a:endParaRPr dirty="0"/>
          </a:p>
          <a:p>
            <a:pPr marL="0" marR="0" lvl="0" indent="0" algn="l" rtl="0">
              <a:spcBef>
                <a:spcPts val="0"/>
              </a:spcBef>
              <a:spcAft>
                <a:spcPts val="0"/>
              </a:spcAft>
              <a:buNone/>
            </a:pPr>
            <a:r>
              <a:rPr lang="en-IN" sz="2000" b="1" dirty="0">
                <a:solidFill>
                  <a:schemeClr val="dk1"/>
                </a:solidFill>
                <a:ea typeface="Times New Roman"/>
                <a:cs typeface="Times New Roman"/>
                <a:sym typeface="Times New Roman"/>
              </a:rPr>
              <a:t>Statement I</a:t>
            </a:r>
            <a:r>
              <a:rPr lang="en-IN" sz="2000" dirty="0">
                <a:solidFill>
                  <a:schemeClr val="dk1"/>
                </a:solidFill>
                <a:ea typeface="Times New Roman"/>
                <a:cs typeface="Times New Roman"/>
                <a:sym typeface="Times New Roman"/>
              </a:rPr>
              <a:t> . Students A secured 30% marks in that examination and he failed by 12 mark. Student B secured 36% marks in the same examination were 6 more than the minimum pass marks.</a:t>
            </a:r>
            <a:endParaRPr dirty="0"/>
          </a:p>
          <a:p>
            <a:pPr marL="0" marR="0" lvl="0" indent="0" algn="l" rtl="0">
              <a:spcBef>
                <a:spcPts val="0"/>
              </a:spcBef>
              <a:spcAft>
                <a:spcPts val="0"/>
              </a:spcAft>
              <a:buNone/>
            </a:pPr>
            <a:r>
              <a:rPr lang="en-IN" sz="2000" b="1" dirty="0">
                <a:solidFill>
                  <a:schemeClr val="dk1"/>
                </a:solidFill>
                <a:ea typeface="Times New Roman"/>
                <a:cs typeface="Times New Roman"/>
                <a:sym typeface="Times New Roman"/>
              </a:rPr>
              <a:t>Statement II. </a:t>
            </a:r>
            <a:r>
              <a:rPr lang="en-IN" sz="2000" dirty="0">
                <a:solidFill>
                  <a:schemeClr val="dk1"/>
                </a:solidFill>
                <a:ea typeface="Times New Roman"/>
                <a:cs typeface="Times New Roman"/>
                <a:sym typeface="Times New Roman"/>
              </a:rPr>
              <a:t>Student A secured 32% of full marks in the examination and he failed by 5 marks. If he had secured 16 more marks his percentage of marks would have been 40%</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332782BA-021F-48B3-A927-0490E61E4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811567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36</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pic>
        <p:nvPicPr>
          <p:cNvPr id="4" name="Picture 3">
            <a:extLst>
              <a:ext uri="{FF2B5EF4-FFF2-40B4-BE49-F238E27FC236}">
                <a16:creationId xmlns:a16="http://schemas.microsoft.com/office/drawing/2014/main" id="{CCADB22A-E1CD-4D9D-B85F-2994C97AF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76186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0219" y="1298177"/>
            <a:ext cx="11229474" cy="4545669"/>
          </a:xfrm>
        </p:spPr>
        <p:txBody>
          <a:bodyPr>
            <a:noAutofit/>
          </a:bodyPr>
          <a:lstStyle/>
          <a:p>
            <a:pPr algn="l"/>
            <a:r>
              <a:rPr lang="en-US" sz="1800" b="1" dirty="0">
                <a:solidFill>
                  <a:schemeClr val="tx1"/>
                </a:solidFill>
                <a:effectLst/>
                <a:cs typeface="Arial" panose="020B0604020202020204" pitchFamily="34" charset="0"/>
              </a:rPr>
              <a:t>Basic concepts on percentage:</a:t>
            </a:r>
            <a:br>
              <a:rPr lang="en-US" sz="1800" b="1"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1</a:t>
            </a:r>
            <a:r>
              <a:rPr lang="en-US" sz="2000" dirty="0">
                <a:solidFill>
                  <a:schemeClr val="tx1"/>
                </a:solidFill>
                <a:effectLst/>
                <a:cs typeface="Arial" panose="020B0604020202020204" pitchFamily="34" charset="0"/>
              </a:rPr>
              <a:t>).x% and x/100 mean one and the same thing.</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2)</a:t>
            </a:r>
            <a:r>
              <a:rPr lang="en-US" sz="2000" dirty="0">
                <a:solidFill>
                  <a:schemeClr val="tx1"/>
                </a:solidFill>
                <a:effectLst/>
                <a:cs typeface="Arial" panose="020B0604020202020204" pitchFamily="34" charset="0"/>
              </a:rPr>
              <a:t>y% of x = x% of y = </a:t>
            </a:r>
            <a:r>
              <a:rPr lang="en-US" sz="2000" dirty="0" err="1">
                <a:solidFill>
                  <a:schemeClr val="tx1"/>
                </a:solidFill>
                <a:effectLst/>
                <a:cs typeface="Arial" panose="020B0604020202020204" pitchFamily="34" charset="0"/>
              </a:rPr>
              <a:t>xy</a:t>
            </a:r>
            <a:r>
              <a:rPr lang="en-US" sz="2000" dirty="0">
                <a:solidFill>
                  <a:schemeClr val="tx1"/>
                </a:solidFill>
                <a:effectLst/>
                <a:cs typeface="Arial" panose="020B0604020202020204" pitchFamily="34" charset="0"/>
              </a:rPr>
              <a:t>/100.</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3)</a:t>
            </a:r>
            <a:r>
              <a:rPr lang="en-US" sz="2000" dirty="0">
                <a:solidFill>
                  <a:schemeClr val="tx1"/>
                </a:solidFill>
                <a:effectLst/>
                <a:cs typeface="Arial" panose="020B0604020202020204" pitchFamily="34" charset="0"/>
              </a:rPr>
              <a:t> In order to convert a percentage into a fraction we have to divide the number by 100 i.e. x% = x/100.</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Example:</a:t>
            </a:r>
            <a:r>
              <a:rPr lang="en-US" sz="2000" dirty="0">
                <a:solidFill>
                  <a:schemeClr val="tx1"/>
                </a:solidFill>
                <a:effectLst/>
                <a:cs typeface="Arial" panose="020B0604020202020204" pitchFamily="34" charset="0"/>
              </a:rPr>
              <a:t> 25% = 25/100 = 1/4; 45% = 45/100 = 9/20 etc.</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4)</a:t>
            </a:r>
            <a:r>
              <a:rPr lang="en-US" sz="2000" dirty="0">
                <a:solidFill>
                  <a:schemeClr val="tx1"/>
                </a:solidFill>
                <a:effectLst/>
                <a:cs typeface="Arial" panose="020B0604020202020204" pitchFamily="34" charset="0"/>
              </a:rPr>
              <a:t> In order to convert a fraction into a percentage we have to multiply the number by 100.</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Example:</a:t>
            </a:r>
            <a:r>
              <a:rPr lang="en-US" sz="2000" dirty="0">
                <a:solidFill>
                  <a:schemeClr val="tx1"/>
                </a:solidFill>
                <a:effectLst/>
                <a:cs typeface="Arial" panose="020B0604020202020204" pitchFamily="34" charset="0"/>
              </a:rPr>
              <a:t> 1/5 = (100/5)% = 20%; 4/25 = (400/25)% = 16% etc.</a:t>
            </a:r>
            <a:endParaRPr lang="en-US" sz="1800" dirty="0">
              <a:solidFill>
                <a:schemeClr val="tx1"/>
              </a:solidFill>
              <a:effectLst/>
              <a:cs typeface="Arial" panose="020B0604020202020204" pitchFamily="34" charset="0"/>
            </a:endParaRP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4" name="Picture 3">
            <a:extLst>
              <a:ext uri="{FF2B5EF4-FFF2-40B4-BE49-F238E27FC236}">
                <a16:creationId xmlns:a16="http://schemas.microsoft.com/office/drawing/2014/main" id="{1D44FCC3-D0B6-499E-A3DF-0217BF1A6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80531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77611F97-4097-47C0-97B1-73393B44D6B0}"/>
              </a:ext>
            </a:extLst>
          </p:cNvPr>
          <p:cNvSpPr>
            <a:spLocks noGrp="1"/>
          </p:cNvSpPr>
          <p:nvPr>
            <p:ph type="title"/>
          </p:nvPr>
        </p:nvSpPr>
        <p:spPr>
          <a:xfrm>
            <a:off x="1" y="976044"/>
            <a:ext cx="12191999" cy="5429893"/>
          </a:xfrm>
        </p:spPr>
        <p:txBody>
          <a:bodyPr>
            <a:noAutofit/>
          </a:bodyPr>
          <a:lstStyle/>
          <a:p>
            <a:pPr algn="l">
              <a:lnSpc>
                <a:spcPct val="200000"/>
              </a:lnSpc>
            </a:pPr>
            <a:r>
              <a:rPr lang="en-US" sz="2000" b="1" dirty="0">
                <a:solidFill>
                  <a:srgbClr val="C00000"/>
                </a:solidFill>
                <a:effectLst/>
                <a:latin typeface="Times New Roman" panose="02020603050405020304" pitchFamily="18" charset="0"/>
                <a:cs typeface="Times New Roman" panose="02020603050405020304" pitchFamily="18" charset="0"/>
              </a:rPr>
              <a:t>Basic concepts on percentage:</a:t>
            </a:r>
            <a:br>
              <a:rPr lang="en-US" sz="2000" b="1" dirty="0">
                <a:solidFill>
                  <a:srgbClr val="C00000"/>
                </a:solidFill>
                <a:effectLst/>
                <a:latin typeface="Times New Roman" panose="02020603050405020304" pitchFamily="18" charset="0"/>
                <a:cs typeface="Times New Roman" panose="02020603050405020304" pitchFamily="18" charset="0"/>
              </a:rPr>
            </a:br>
            <a:r>
              <a:rPr lang="en-US" sz="2000" b="1" dirty="0">
                <a:solidFill>
                  <a:srgbClr val="C00000"/>
                </a:solidFill>
                <a:effectLst/>
                <a:latin typeface="Times New Roman" panose="02020603050405020304" pitchFamily="18" charset="0"/>
                <a:cs typeface="Times New Roman" panose="02020603050405020304" pitchFamily="18" charset="0"/>
              </a:rPr>
              <a:t>Value of A = 1500, B = 2000</a:t>
            </a:r>
            <a:br>
              <a:rPr lang="en-US" sz="2000" b="1" dirty="0">
                <a:solidFill>
                  <a:schemeClr val="tx1"/>
                </a:solidFill>
                <a:effectLst/>
                <a:latin typeface="Times New Roman" panose="02020603050405020304" pitchFamily="18" charset="0"/>
                <a:cs typeface="Times New Roman" panose="02020603050405020304" pitchFamily="18" charset="0"/>
              </a:rPr>
            </a:br>
            <a:r>
              <a:rPr lang="en-US" sz="2000" b="1" dirty="0">
                <a:solidFill>
                  <a:schemeClr val="tx1"/>
                </a:solidFill>
                <a:effectLst/>
                <a:latin typeface="Times New Roman" panose="02020603050405020304" pitchFamily="18" charset="0"/>
                <a:cs typeface="Times New Roman" panose="02020603050405020304" pitchFamily="18" charset="0"/>
              </a:rPr>
              <a:t>1. A is what percent of B?				2. B is what percent of A?</a:t>
            </a:r>
            <a:br>
              <a:rPr lang="en-US" sz="2000" b="1"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Required percentage= (1500/2000)* 100 = 75%	</a:t>
            </a:r>
            <a:r>
              <a:rPr lang="en-US" sz="2000" b="1" dirty="0">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Required percentage= (2000/1500)* 100 = 133.33%</a:t>
            </a: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r>
              <a:rPr lang="en-US" sz="2000" b="1" dirty="0">
                <a:solidFill>
                  <a:schemeClr val="tx1"/>
                </a:solidFill>
                <a:effectLst/>
                <a:latin typeface="Times New Roman" panose="02020603050405020304" pitchFamily="18" charset="0"/>
                <a:cs typeface="Times New Roman" panose="02020603050405020304" pitchFamily="18" charset="0"/>
              </a:rPr>
              <a:t>3. A is what percent less than B?				4. B is what percent more than A?</a:t>
            </a:r>
            <a:br>
              <a:rPr lang="en-US" sz="2000" b="1"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Required percentage= [(2000-1500)/2000]* 100 = 25%	 Required percentage= [(2000-1500)/ 1500]* 100 											= 33.33%</a:t>
            </a:r>
            <a:br>
              <a:rPr lang="en-US" sz="2000" dirty="0">
                <a:solidFill>
                  <a:schemeClr val="tx1"/>
                </a:solidFill>
                <a:effectLst/>
                <a:latin typeface="Times New Roman" panose="02020603050405020304" pitchFamily="18" charset="0"/>
                <a:cs typeface="Times New Roman" panose="02020603050405020304" pitchFamily="18" charset="0"/>
              </a:rPr>
            </a:br>
            <a:endParaRPr lang="en-US" sz="2000" dirty="0">
              <a:solidFill>
                <a:schemeClr val="tx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1BED46D-53C9-441F-AFE3-280D2DEC5286}"/>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98EA418A-D86C-4D52-A6F1-EA9FD0054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43177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lvl="0"/>
            <a:r>
              <a:rPr lang="en-US" sz="2400" dirty="0">
                <a:latin typeface="Times New Roman" pitchFamily="18" charset="0"/>
                <a:cs typeface="Times New Roman" pitchFamily="18" charset="0"/>
              </a:rPr>
              <a:t>1.</a:t>
            </a:r>
            <a:r>
              <a:rPr lang="en-US" sz="2400" dirty="0"/>
              <a:t> If 30% of a = b, then b% of 33.33 is the same as :	</a:t>
            </a:r>
          </a:p>
          <a:p>
            <a:r>
              <a:rPr lang="en-US" sz="2400" dirty="0"/>
              <a:t>A] 4% of a					B] 5% of a		</a:t>
            </a:r>
          </a:p>
          <a:p>
            <a:r>
              <a:rPr lang="en-US" sz="2400" dirty="0"/>
              <a:t>C] 10% of a					D] 11% of a</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16819F96-D98E-4938-A99D-12D5F116D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13309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itchFamily="18" charset="0"/>
                <a:cs typeface="Times New Roman" pitchFamily="18" charset="0"/>
              </a:rPr>
              <a:t>2.</a:t>
            </a:r>
            <a:r>
              <a:rPr lang="en-US" sz="2400" dirty="0"/>
              <a:t> If the income of Ram is 12.5% more than that of </a:t>
            </a:r>
            <a:r>
              <a:rPr lang="en-US" sz="2400" dirty="0" err="1"/>
              <a:t>Shyam</a:t>
            </a:r>
            <a:r>
              <a:rPr lang="en-US" sz="2400" dirty="0"/>
              <a:t>, the income of </a:t>
            </a:r>
            <a:r>
              <a:rPr lang="en-US" sz="2400" dirty="0" err="1"/>
              <a:t>Shyam</a:t>
            </a:r>
            <a:r>
              <a:rPr lang="en-US" sz="2400" dirty="0"/>
              <a:t> is less than that of Ram by	</a:t>
            </a:r>
          </a:p>
          <a:p>
            <a:r>
              <a:rPr lang="en-US" sz="2400" dirty="0"/>
              <a:t>A] 100/9%						B] 27/2%		</a:t>
            </a:r>
          </a:p>
          <a:p>
            <a:r>
              <a:rPr lang="en-US" sz="2400" dirty="0"/>
              <a:t>C] 175/2%						D] 88%</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E829FDE8-E981-41FF-B991-248E08E31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47450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itchFamily="18" charset="0"/>
                <a:cs typeface="Times New Roman" pitchFamily="18" charset="0"/>
              </a:rPr>
              <a:t>3.</a:t>
            </a:r>
            <a:r>
              <a:rPr lang="en-US" sz="2400" dirty="0"/>
              <a:t> A house wife saves Rs 2.5 in buying an item on sale. If she spent Rs. 25 for the item approximately how much percent she saved in the transaction?	</a:t>
            </a:r>
          </a:p>
          <a:p>
            <a:r>
              <a:rPr lang="en-US" sz="2400" dirty="0"/>
              <a:t>A] 8%						B] 9%		</a:t>
            </a:r>
          </a:p>
          <a:p>
            <a:r>
              <a:rPr lang="en-US" sz="2400" dirty="0"/>
              <a:t>C] 10%					D] 11%</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9F86127A-790C-4C94-B05F-FF991F4E9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09660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itchFamily="18" charset="0"/>
                <a:cs typeface="Times New Roman" pitchFamily="18" charset="0"/>
              </a:rPr>
              <a:t>4.</a:t>
            </a:r>
            <a:r>
              <a:rPr lang="en-US" sz="2400" dirty="0"/>
              <a:t> On my sister’s 15</a:t>
            </a:r>
            <a:r>
              <a:rPr lang="en-US" sz="2400" baseline="30000" dirty="0"/>
              <a:t>th</a:t>
            </a:r>
            <a:r>
              <a:rPr lang="en-US" sz="2400" dirty="0"/>
              <a:t> birthday, Her height was 159 cm, Having grown by 6% since the year before. How tall was she in the previous year.</a:t>
            </a:r>
          </a:p>
          <a:p>
            <a:r>
              <a:rPr lang="en-US" sz="2400" dirty="0"/>
              <a:t>A] 150 cm 					B] 140 cm</a:t>
            </a:r>
          </a:p>
          <a:p>
            <a:r>
              <a:rPr lang="en-US" sz="2400" dirty="0"/>
              <a:t>C] 142 cm					D] 154 cm</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pic>
        <p:nvPicPr>
          <p:cNvPr id="5" name="Picture 4">
            <a:extLst>
              <a:ext uri="{FF2B5EF4-FFF2-40B4-BE49-F238E27FC236}">
                <a16:creationId xmlns:a16="http://schemas.microsoft.com/office/drawing/2014/main" id="{CF40422B-C681-4FAD-8C8A-D8C4A3B12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858429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2689</TotalTime>
  <Words>2753</Words>
  <Application>Microsoft Office PowerPoint</Application>
  <PresentationFormat>Widescreen</PresentationFormat>
  <Paragraphs>227</Paragraphs>
  <Slides>36</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Cambria</vt:lpstr>
      <vt:lpstr>Century Gothic</vt:lpstr>
      <vt:lpstr>Courier New</vt:lpstr>
      <vt:lpstr>Palatino Linotype</vt:lpstr>
      <vt:lpstr>Times New Roman</vt:lpstr>
      <vt:lpstr>Wingdings</vt:lpstr>
      <vt:lpstr>Executive</vt:lpstr>
      <vt:lpstr>PERCENTAGE  </vt:lpstr>
      <vt:lpstr>PowerPoint Presentation</vt:lpstr>
      <vt:lpstr>PowerPoint Presentation</vt:lpstr>
      <vt:lpstr>Basic concepts on percentage: 1).x% and x/100 mean one and the same thing. 2)y% of x = x% of y = xy/100. 3) In order to convert a percentage into a fraction we have to divide the number by 100 i.e. x% = x/100. Example: 25% = 25/100 = 1/4; 45% = 45/100 = 9/20 etc. 4) In order to convert a fraction into a percentage we have to multiply the number by 100. Example: 1/5 = (100/5)% = 20%; 4/25 = (400/25)% = 16% etc.</vt:lpstr>
      <vt:lpstr>Basic concepts on percentage: Value of A = 1500, B = 2000 1. A is what percent of B?    2. B is what percent of A? Required percentage= (1500/2000)* 100 = 75%  Required percentage= (2000/1500)* 100 = 133.33%  3. A is what percent less than B?    4. B is what percent more than A? Required percentage= [(2000-1500)/2000]* 100 = 25%  Required percentage= [(2000-1500)/ 1500]* 100            = 33.33%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When the value of an object is first changed (increased or decreased) by a% and then changed (increased or decreased) by b%, then the net effect is  (a + b + ab/100)% NOTE: Increase is represented by a positive sign, decrease is represented by a negative sign. Net effect of a increase or a decrease is according to the sign (positive/negative).This net effect is also called successive percentage. </vt:lpstr>
      <vt:lpstr>If the value of a number is first increased by a% and then decreased by a%, then the net effect is a decrease of (a2/100)%. Example: Salary of a worker is first increased by 10% and then decreased by 10%. What is the percentage change in his Salary. Decrease percentage = (102/100)% = 1% decrease  </vt:lpstr>
      <vt:lpstr>Consumption/Expenditure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Vikas Singh</cp:lastModifiedBy>
  <cp:revision>407</cp:revision>
  <dcterms:created xsi:type="dcterms:W3CDTF">2017-07-13T07:57:18Z</dcterms:created>
  <dcterms:modified xsi:type="dcterms:W3CDTF">2022-09-16T07:05:07Z</dcterms:modified>
</cp:coreProperties>
</file>