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5"/>
  </p:notesMasterIdLst>
  <p:sldIdLst>
    <p:sldId id="380" r:id="rId2"/>
    <p:sldId id="484" r:id="rId3"/>
    <p:sldId id="448" r:id="rId4"/>
    <p:sldId id="449" r:id="rId5"/>
    <p:sldId id="450" r:id="rId6"/>
    <p:sldId id="453" r:id="rId7"/>
    <p:sldId id="461" r:id="rId8"/>
    <p:sldId id="454" r:id="rId9"/>
    <p:sldId id="457" r:id="rId10"/>
    <p:sldId id="455" r:id="rId11"/>
    <p:sldId id="456" r:id="rId12"/>
    <p:sldId id="473" r:id="rId13"/>
    <p:sldId id="474" r:id="rId14"/>
    <p:sldId id="481" r:id="rId15"/>
    <p:sldId id="483" r:id="rId16"/>
    <p:sldId id="475" r:id="rId17"/>
    <p:sldId id="476" r:id="rId18"/>
    <p:sldId id="482" r:id="rId19"/>
    <p:sldId id="477" r:id="rId20"/>
    <p:sldId id="478" r:id="rId21"/>
    <p:sldId id="479" r:id="rId22"/>
    <p:sldId id="480" r:id="rId23"/>
    <p:sldId id="463" r:id="rId24"/>
    <p:sldId id="464" r:id="rId25"/>
    <p:sldId id="465" r:id="rId26"/>
    <p:sldId id="451" r:id="rId27"/>
    <p:sldId id="458" r:id="rId28"/>
    <p:sldId id="459" r:id="rId29"/>
    <p:sldId id="460" r:id="rId30"/>
    <p:sldId id="446" r:id="rId31"/>
    <p:sldId id="447" r:id="rId32"/>
    <p:sldId id="431" r:id="rId33"/>
    <p:sldId id="33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011" autoAdjust="0"/>
  </p:normalViewPr>
  <p:slideViewPr>
    <p:cSldViewPr snapToGrid="0">
      <p:cViewPr varScale="1">
        <p:scale>
          <a:sx n="65" d="100"/>
          <a:sy n="65" d="100"/>
        </p:scale>
        <p:origin x="-94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12-Aug-21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xmlns=""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dirty="0"/>
              <a:t>Difficulty level: Easy (Compulsory)</a:t>
            </a:r>
            <a:endParaRPr dirty="0"/>
          </a:p>
          <a:p>
            <a:pPr marL="0" lvl="0" indent="0" algn="l" rtl="0">
              <a:spcBef>
                <a:spcPts val="0"/>
              </a:spcBef>
              <a:spcAft>
                <a:spcPts val="0"/>
              </a:spcAft>
              <a:buNone/>
            </a:pPr>
            <a:r>
              <a:rPr lang="en-IN" dirty="0"/>
              <a:t>Option A</a:t>
            </a:r>
            <a:endParaRPr dirty="0"/>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6</a:t>
            </a:fld>
            <a:endParaRPr/>
          </a:p>
        </p:txBody>
      </p:sp>
    </p:spTree>
    <p:extLst>
      <p:ext uri="{BB962C8B-B14F-4D97-AF65-F5344CB8AC3E}">
        <p14:creationId xmlns:p14="http://schemas.microsoft.com/office/powerpoint/2010/main" xmlns="" val="366545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Easy (Compulsory)</a:t>
            </a:r>
          </a:p>
          <a:p>
            <a:r>
              <a:rPr lang="en-US" dirty="0"/>
              <a:t>Option:</a:t>
            </a:r>
            <a:r>
              <a:rPr lang="en-US" baseline="0" dirty="0"/>
              <a:t>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xmlns="" val="3708953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Font typeface="Arial"/>
              <a:buNone/>
            </a:pPr>
            <a:r>
              <a:rPr lang="en-IN" dirty="0"/>
              <a:t>Difficulty level: Moderate (Compulsory)</a:t>
            </a:r>
            <a:endParaRPr dirty="0"/>
          </a:p>
          <a:p>
            <a:pPr marL="0" lvl="0" indent="0" algn="l" rtl="0">
              <a:spcBef>
                <a:spcPts val="0"/>
              </a:spcBef>
              <a:spcAft>
                <a:spcPts val="0"/>
              </a:spcAft>
              <a:buNone/>
            </a:pPr>
            <a:r>
              <a:rPr lang="en-IN" dirty="0"/>
              <a:t>Option D</a:t>
            </a:r>
            <a:endParaRPr dirty="0"/>
          </a:p>
        </p:txBody>
      </p:sp>
      <p:sp>
        <p:nvSpPr>
          <p:cNvPr id="163" name="Google Shape;16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17</a:t>
            </a:fld>
            <a:endParaRPr/>
          </a:p>
        </p:txBody>
      </p:sp>
    </p:spTree>
    <p:extLst>
      <p:ext uri="{BB962C8B-B14F-4D97-AF65-F5344CB8AC3E}">
        <p14:creationId xmlns:p14="http://schemas.microsoft.com/office/powerpoint/2010/main" xmlns="" val="2441466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18</a:t>
            </a:fld>
            <a:endParaRPr lang="en-US"/>
          </a:p>
        </p:txBody>
      </p:sp>
    </p:spTree>
    <p:extLst>
      <p:ext uri="{BB962C8B-B14F-4D97-AF65-F5344CB8AC3E}">
        <p14:creationId xmlns:p14="http://schemas.microsoft.com/office/powerpoint/2010/main" xmlns="" val="1900318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Easy (Compulsory)</a:t>
            </a:r>
            <a:endParaRPr lang="en-US" dirty="0"/>
          </a:p>
          <a:p>
            <a:r>
              <a:rPr lang="en-US" dirty="0"/>
              <a:t>Option:</a:t>
            </a:r>
            <a:r>
              <a:rPr lang="en-US" baseline="0" dirty="0"/>
              <a:t>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19</a:t>
            </a:fld>
            <a:endParaRPr lang="en-US"/>
          </a:p>
        </p:txBody>
      </p:sp>
    </p:spTree>
    <p:extLst>
      <p:ext uri="{BB962C8B-B14F-4D97-AF65-F5344CB8AC3E}">
        <p14:creationId xmlns:p14="http://schemas.microsoft.com/office/powerpoint/2010/main" xmlns="" val="110645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Font typeface="Arial"/>
              <a:buNone/>
            </a:pPr>
            <a:r>
              <a:rPr lang="en-IN"/>
              <a:t>Difficulty level: Moderate (Compulsory)</a:t>
            </a:r>
            <a:endParaRPr/>
          </a:p>
          <a:p>
            <a:pPr marL="0" lvl="0" indent="0" algn="l" rtl="0">
              <a:spcBef>
                <a:spcPts val="0"/>
              </a:spcBef>
              <a:spcAft>
                <a:spcPts val="0"/>
              </a:spcAft>
              <a:buNone/>
            </a:pPr>
            <a:r>
              <a:rPr lang="en-IN"/>
              <a:t>Option C</a:t>
            </a:r>
            <a:endParaRPr/>
          </a:p>
          <a:p>
            <a:pPr marL="0" lvl="0" indent="0" algn="l" rtl="0">
              <a:spcBef>
                <a:spcPts val="0"/>
              </a:spcBef>
              <a:spcAft>
                <a:spcPts val="0"/>
              </a:spcAft>
              <a:buNone/>
            </a:pPr>
            <a:endParaRPr/>
          </a:p>
        </p:txBody>
      </p:sp>
      <p:sp>
        <p:nvSpPr>
          <p:cNvPr id="193" name="Google Shape;193;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a:p>
        </p:txBody>
      </p:sp>
    </p:spTree>
    <p:extLst>
      <p:ext uri="{BB962C8B-B14F-4D97-AF65-F5344CB8AC3E}">
        <p14:creationId xmlns:p14="http://schemas.microsoft.com/office/powerpoint/2010/main" xmlns="" val="4181359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dirty="0"/>
              <a:t>Difficulty Level: Moderate (Compulsory)</a:t>
            </a:r>
            <a:endParaRPr dirty="0"/>
          </a:p>
          <a:p>
            <a:pPr marL="0" lvl="0" indent="0" algn="l" rtl="0">
              <a:spcBef>
                <a:spcPts val="0"/>
              </a:spcBef>
              <a:spcAft>
                <a:spcPts val="0"/>
              </a:spcAft>
              <a:buNone/>
            </a:pPr>
            <a:r>
              <a:rPr lang="en-IN"/>
              <a:t>Option </a:t>
            </a:r>
            <a:r>
              <a:rPr lang="en-IN" dirty="0"/>
              <a:t>B</a:t>
            </a:r>
            <a:endParaRPr dirty="0"/>
          </a:p>
        </p:txBody>
      </p:sp>
      <p:sp>
        <p:nvSpPr>
          <p:cNvPr id="139" name="Google Shape;139;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21</a:t>
            </a:fld>
            <a:endParaRPr/>
          </a:p>
        </p:txBody>
      </p:sp>
    </p:spTree>
    <p:extLst>
      <p:ext uri="{BB962C8B-B14F-4D97-AF65-F5344CB8AC3E}">
        <p14:creationId xmlns:p14="http://schemas.microsoft.com/office/powerpoint/2010/main" xmlns="" val="2983608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dirty="0"/>
              <a:t>Difficulty level: Easy (Compulsory)</a:t>
            </a:r>
            <a:endParaRPr dirty="0"/>
          </a:p>
          <a:p>
            <a:pPr marL="0" lvl="0" indent="0" algn="l" rtl="0">
              <a:spcBef>
                <a:spcPts val="0"/>
              </a:spcBef>
              <a:spcAft>
                <a:spcPts val="0"/>
              </a:spcAft>
              <a:buNone/>
            </a:pPr>
            <a:r>
              <a:rPr lang="en-IN" sz="1200" b="0" i="0" dirty="0">
                <a:solidFill>
                  <a:schemeClr val="dk1"/>
                </a:solidFill>
                <a:latin typeface="Calibri"/>
                <a:ea typeface="Calibri"/>
                <a:cs typeface="Calibri"/>
                <a:sym typeface="Calibri"/>
              </a:rPr>
              <a:t>Option C</a:t>
            </a:r>
            <a:endParaRPr sz="1200" b="0" i="0" dirty="0">
              <a:solidFill>
                <a:schemeClr val="dk1"/>
              </a:solidFill>
              <a:latin typeface="Calibri"/>
              <a:ea typeface="Calibri"/>
              <a:cs typeface="Calibri"/>
              <a:sym typeface="Calibri"/>
            </a:endParaRPr>
          </a:p>
        </p:txBody>
      </p:sp>
      <p:sp>
        <p:nvSpPr>
          <p:cNvPr id="132" name="Google Shape;13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22</a:t>
            </a:fld>
            <a:endParaRPr/>
          </a:p>
        </p:txBody>
      </p:sp>
    </p:spTree>
    <p:extLst>
      <p:ext uri="{BB962C8B-B14F-4D97-AF65-F5344CB8AC3E}">
        <p14:creationId xmlns:p14="http://schemas.microsoft.com/office/powerpoint/2010/main" xmlns="" val="412047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sz="1200" b="0" i="0" dirty="0">
                <a:solidFill>
                  <a:schemeClr val="dk1"/>
                </a:solidFill>
                <a:latin typeface="Calibri"/>
                <a:ea typeface="Calibri"/>
                <a:cs typeface="Calibri"/>
                <a:sym typeface="Calibri"/>
              </a:rPr>
              <a:t>Option A</a:t>
            </a:r>
            <a:endParaRPr sz="1200" b="0" i="0" dirty="0">
              <a:solidFill>
                <a:schemeClr val="dk1"/>
              </a:solidFill>
              <a:latin typeface="Calibri"/>
              <a:ea typeface="Calibri"/>
              <a:cs typeface="Calibri"/>
              <a:sym typeface="Calibri"/>
            </a:endParaRPr>
          </a:p>
        </p:txBody>
      </p:sp>
      <p:sp>
        <p:nvSpPr>
          <p:cNvPr id="132" name="Google Shape;13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23</a:t>
            </a:fld>
            <a:endParaRPr/>
          </a:p>
        </p:txBody>
      </p:sp>
    </p:spTree>
    <p:extLst>
      <p:ext uri="{BB962C8B-B14F-4D97-AF65-F5344CB8AC3E}">
        <p14:creationId xmlns:p14="http://schemas.microsoft.com/office/powerpoint/2010/main" xmlns="" val="3152393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Moderate (Compulsory)</a:t>
            </a:r>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24</a:t>
            </a:fld>
            <a:endParaRPr lang="en-US"/>
          </a:p>
        </p:txBody>
      </p:sp>
    </p:spTree>
    <p:extLst>
      <p:ext uri="{BB962C8B-B14F-4D97-AF65-F5344CB8AC3E}">
        <p14:creationId xmlns:p14="http://schemas.microsoft.com/office/powerpoint/2010/main" xmlns="" val="1836095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Moderate (Compulsory)</a:t>
            </a:r>
          </a:p>
          <a:p>
            <a:r>
              <a:rPr lang="en-US" dirty="0"/>
              <a:t>Option D</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25</a:t>
            </a:fld>
            <a:endParaRPr lang="en-US"/>
          </a:p>
        </p:txBody>
      </p:sp>
    </p:spTree>
    <p:extLst>
      <p:ext uri="{BB962C8B-B14F-4D97-AF65-F5344CB8AC3E}">
        <p14:creationId xmlns:p14="http://schemas.microsoft.com/office/powerpoint/2010/main" xmlns="" val="1256434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xmlns="" val="1936244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Font typeface="Arial"/>
              <a:buNone/>
            </a:pPr>
            <a:r>
              <a:rPr lang="en-IN"/>
              <a:t>Difficulty level: moderate (Compulsory)</a:t>
            </a:r>
            <a:endParaRPr/>
          </a:p>
          <a:p>
            <a:pPr marL="0" lvl="0" indent="0" algn="l" rtl="0">
              <a:spcBef>
                <a:spcPts val="0"/>
              </a:spcBef>
              <a:spcAft>
                <a:spcPts val="0"/>
              </a:spcAft>
              <a:buNone/>
            </a:pPr>
            <a:r>
              <a:rPr lang="en-IN"/>
              <a:t>Option A</a:t>
            </a:r>
            <a:endParaRPr/>
          </a:p>
        </p:txBody>
      </p:sp>
      <p:sp>
        <p:nvSpPr>
          <p:cNvPr id="233" name="Google Shape;23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27</a:t>
            </a:fld>
            <a:endParaRPr/>
          </a:p>
        </p:txBody>
      </p:sp>
    </p:spTree>
    <p:extLst>
      <p:ext uri="{BB962C8B-B14F-4D97-AF65-F5344CB8AC3E}">
        <p14:creationId xmlns:p14="http://schemas.microsoft.com/office/powerpoint/2010/main" xmlns="" val="1267536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Font typeface="Arial"/>
              <a:buNone/>
            </a:pPr>
            <a:r>
              <a:rPr lang="en-IN"/>
              <a:t>Difficulty level: Moderate (Compulsory)</a:t>
            </a:r>
            <a:endParaRPr/>
          </a:p>
          <a:p>
            <a:pPr marL="0" lvl="0" indent="0" algn="l" rtl="0">
              <a:spcBef>
                <a:spcPts val="0"/>
              </a:spcBef>
              <a:spcAft>
                <a:spcPts val="0"/>
              </a:spcAft>
              <a:buNone/>
            </a:pPr>
            <a:r>
              <a:rPr lang="en-IN"/>
              <a:t>Option D</a:t>
            </a:r>
            <a:endParaRPr/>
          </a:p>
        </p:txBody>
      </p:sp>
      <p:sp>
        <p:nvSpPr>
          <p:cNvPr id="240" name="Google Shape;24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28</a:t>
            </a:fld>
            <a:endParaRPr/>
          </a:p>
        </p:txBody>
      </p:sp>
    </p:spTree>
    <p:extLst>
      <p:ext uri="{BB962C8B-B14F-4D97-AF65-F5344CB8AC3E}">
        <p14:creationId xmlns:p14="http://schemas.microsoft.com/office/powerpoint/2010/main" xmlns="" val="1557322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Moderate (Compulsory)</a:t>
            </a:r>
            <a:endParaRPr lang="en-US" dirty="0"/>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29</a:t>
            </a:fld>
            <a:endParaRPr lang="en-US"/>
          </a:p>
        </p:txBody>
      </p:sp>
    </p:spTree>
    <p:extLst>
      <p:ext uri="{BB962C8B-B14F-4D97-AF65-F5344CB8AC3E}">
        <p14:creationId xmlns:p14="http://schemas.microsoft.com/office/powerpoint/2010/main" xmlns="" val="3325292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Font typeface="Arial"/>
              <a:buNone/>
            </a:pPr>
            <a:r>
              <a:rPr lang="en-IN"/>
              <a:t>Difficulty level: Easy (Compulsory)</a:t>
            </a:r>
            <a:endParaRPr/>
          </a:p>
          <a:p>
            <a:pPr marL="0" lvl="0" indent="0" algn="l" rtl="0">
              <a:spcBef>
                <a:spcPts val="0"/>
              </a:spcBef>
              <a:spcAft>
                <a:spcPts val="0"/>
              </a:spcAft>
              <a:buNone/>
            </a:pPr>
            <a:r>
              <a:rPr lang="en-IN"/>
              <a:t>Option D</a:t>
            </a:r>
            <a:endParaRPr/>
          </a:p>
        </p:txBody>
      </p:sp>
      <p:sp>
        <p:nvSpPr>
          <p:cNvPr id="374" name="Google Shape;37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30</a:t>
            </a:fld>
            <a:endParaRPr/>
          </a:p>
        </p:txBody>
      </p:sp>
    </p:spTree>
    <p:extLst>
      <p:ext uri="{BB962C8B-B14F-4D97-AF65-F5344CB8AC3E}">
        <p14:creationId xmlns:p14="http://schemas.microsoft.com/office/powerpoint/2010/main" xmlns="" val="3265261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Font typeface="Arial"/>
              <a:buNone/>
            </a:pPr>
            <a:r>
              <a:rPr lang="en-IN" dirty="0"/>
              <a:t>Difficulty level: Easy</a:t>
            </a:r>
            <a:endParaRPr dirty="0"/>
          </a:p>
          <a:p>
            <a:pPr marL="0" lvl="0" indent="0" algn="l" rtl="0">
              <a:spcBef>
                <a:spcPts val="0"/>
              </a:spcBef>
              <a:spcAft>
                <a:spcPts val="0"/>
              </a:spcAft>
              <a:buNone/>
            </a:pPr>
            <a:r>
              <a:rPr lang="en-IN" sz="1200" b="0" i="0" dirty="0">
                <a:solidFill>
                  <a:schemeClr val="dk1"/>
                </a:solidFill>
                <a:latin typeface="Calibri"/>
                <a:ea typeface="Calibri"/>
                <a:cs typeface="Calibri"/>
                <a:sym typeface="Calibri"/>
              </a:rPr>
              <a:t>Option A</a:t>
            </a:r>
            <a:endParaRPr sz="1200" b="0" i="0" dirty="0">
              <a:solidFill>
                <a:schemeClr val="dk1"/>
              </a:solidFill>
              <a:latin typeface="Calibri"/>
              <a:ea typeface="Calibri"/>
              <a:cs typeface="Calibri"/>
              <a:sym typeface="Calibri"/>
            </a:endParaRPr>
          </a:p>
        </p:txBody>
      </p:sp>
      <p:sp>
        <p:nvSpPr>
          <p:cNvPr id="366" name="Google Shape;36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31</a:t>
            </a:fld>
            <a:endParaRPr/>
          </a:p>
        </p:txBody>
      </p:sp>
    </p:spTree>
    <p:extLst>
      <p:ext uri="{BB962C8B-B14F-4D97-AF65-F5344CB8AC3E}">
        <p14:creationId xmlns:p14="http://schemas.microsoft.com/office/powerpoint/2010/main" xmlns="" val="1859909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Difficulty level: Moderate (Compulsory)</a:t>
            </a:r>
            <a:endParaRPr lang="en-US" dirty="0"/>
          </a:p>
          <a:p>
            <a:r>
              <a:rPr lang="en-US" baseline="0" dirty="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32</a:t>
            </a:fld>
            <a:endParaRPr lang="en-US"/>
          </a:p>
        </p:txBody>
      </p:sp>
    </p:spTree>
    <p:extLst>
      <p:ext uri="{BB962C8B-B14F-4D97-AF65-F5344CB8AC3E}">
        <p14:creationId xmlns:p14="http://schemas.microsoft.com/office/powerpoint/2010/main" xmlns="" val="357954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a:t>Difficulty level: Easy (Compulsory)</a:t>
            </a:r>
            <a:endParaRPr/>
          </a:p>
          <a:p>
            <a:pPr marL="0" lvl="0" indent="0" algn="l" rtl="0">
              <a:spcBef>
                <a:spcPts val="0"/>
              </a:spcBef>
              <a:spcAft>
                <a:spcPts val="0"/>
              </a:spcAft>
              <a:buNone/>
            </a:pPr>
            <a:r>
              <a:rPr lang="en-IN" sz="1200" b="0" i="0">
                <a:solidFill>
                  <a:schemeClr val="dk1"/>
                </a:solidFill>
                <a:latin typeface="Calibri"/>
                <a:ea typeface="Calibri"/>
                <a:cs typeface="Calibri"/>
                <a:sym typeface="Calibri"/>
              </a:rPr>
              <a:t>Option A</a:t>
            </a:r>
            <a:endParaRPr sz="1200" b="0" i="0">
              <a:solidFill>
                <a:schemeClr val="dk1"/>
              </a:solidFill>
              <a:latin typeface="Calibri"/>
              <a:ea typeface="Calibri"/>
              <a:cs typeface="Calibri"/>
              <a:sym typeface="Calibri"/>
            </a:endParaRPr>
          </a:p>
        </p:txBody>
      </p:sp>
      <p:sp>
        <p:nvSpPr>
          <p:cNvPr id="132" name="Google Shape;132;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extLst>
      <p:ext uri="{BB962C8B-B14F-4D97-AF65-F5344CB8AC3E}">
        <p14:creationId xmlns:p14="http://schemas.microsoft.com/office/powerpoint/2010/main" xmlns="" val="116521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Easy </a:t>
            </a:r>
            <a:endParaRPr lang="en-US" baseline="0" dirty="0"/>
          </a:p>
          <a:p>
            <a:r>
              <a:rPr lang="en-US" baseline="0" dirty="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xmlns="" val="3087334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Easy (Optional)</a:t>
            </a:r>
            <a:endParaRPr lang="en-US" dirty="0"/>
          </a:p>
          <a:p>
            <a:r>
              <a:rPr lang="en-US" dirty="0"/>
              <a:t>Option:</a:t>
            </a:r>
            <a:r>
              <a:rPr lang="en-US" baseline="0" dirty="0"/>
              <a:t>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xmlns="" val="394948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1200"/>
              <a:buFont typeface="Calibri"/>
              <a:buNone/>
            </a:pPr>
            <a:r>
              <a:rPr lang="en-IN"/>
              <a:t>Difficulty level: Easy (Compulsory)</a:t>
            </a:r>
            <a:endParaRPr/>
          </a:p>
          <a:p>
            <a:pPr marL="0" marR="0" lvl="0" indent="0" algn="l" rtl="0">
              <a:lnSpc>
                <a:spcPct val="100000"/>
              </a:lnSpc>
              <a:spcBef>
                <a:spcPts val="0"/>
              </a:spcBef>
              <a:spcAft>
                <a:spcPts val="0"/>
              </a:spcAft>
              <a:buClr>
                <a:schemeClr val="dk1"/>
              </a:buClr>
              <a:buSzPts val="1200"/>
              <a:buFont typeface="Calibri"/>
              <a:buNone/>
            </a:pPr>
            <a:r>
              <a:rPr lang="en-IN"/>
              <a:t>Option D</a:t>
            </a:r>
            <a:endParaRPr/>
          </a:p>
        </p:txBody>
      </p:sp>
      <p:sp>
        <p:nvSpPr>
          <p:cNvPr id="117" name="Google Shape;11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Tree>
    <p:extLst>
      <p:ext uri="{BB962C8B-B14F-4D97-AF65-F5344CB8AC3E}">
        <p14:creationId xmlns:p14="http://schemas.microsoft.com/office/powerpoint/2010/main" xmlns="" val="2966316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Moderate (Compulsory)</a:t>
            </a:r>
            <a:endParaRPr lang="en-US" dirty="0"/>
          </a:p>
          <a:p>
            <a:r>
              <a:rPr lang="en-US" baseline="0" dirty="0"/>
              <a:t>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xmlns="" val="1725883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Expert (Compulsory)</a:t>
            </a:r>
          </a:p>
          <a:p>
            <a:r>
              <a:rPr lang="en-US" dirty="0"/>
              <a:t>option: C</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xmlns="" val="4177850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Moderate </a:t>
            </a:r>
          </a:p>
          <a:p>
            <a:r>
              <a:rPr lang="en-US" dirty="0"/>
              <a:t>Option: A</a:t>
            </a:r>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xmlns="" val="2099586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12-Aug-21</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8" name="Rectangle 7"/>
          <p:cNvSpPr/>
          <p:nvPr userDrawn="1"/>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Percentage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12-Aug-21</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hatsApp Image 2019-04-08 at 17.27.06.jpeg"/>
          <p:cNvPicPr/>
          <p:nvPr userDrawn="1"/>
        </p:nvPicPr>
        <p:blipFill>
          <a:blip r:embed="rId13" cstate="print">
            <a:clrChange>
              <a:clrFrom>
                <a:srgbClr val="FFFFFF"/>
              </a:clrFrom>
              <a:clrTo>
                <a:srgbClr val="FFFFFF">
                  <a:alpha val="0"/>
                </a:srgbClr>
              </a:clrTo>
            </a:clrChange>
          </a:blip>
          <a:srcRect l="2564" t="9548" r="1603" b="9045"/>
          <a:stretch>
            <a:fillRect/>
          </a:stretch>
        </p:blipFill>
        <p:spPr>
          <a:xfrm>
            <a:off x="144379" y="0"/>
            <a:ext cx="1981200" cy="609600"/>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3347" y="1905007"/>
            <a:ext cx="11229474" cy="3260551"/>
          </a:xfrm>
        </p:spPr>
        <p:txBody>
          <a:bodyPr>
            <a:normAutofit/>
          </a:bodyPr>
          <a:lstStyle/>
          <a:p>
            <a:r>
              <a:rPr lang="en-US" b="1" dirty="0">
                <a:solidFill>
                  <a:srgbClr val="C00000"/>
                </a:solidFill>
                <a:effectLst/>
              </a:rPr>
              <a:t>PROFIT AND LOSS</a:t>
            </a:r>
            <a:br>
              <a:rPr lang="en-US" b="1" dirty="0">
                <a:solidFill>
                  <a:srgbClr val="C00000"/>
                </a:solidFill>
                <a:effectLst/>
              </a:rPr>
            </a:br>
            <a:r>
              <a:rPr lang="en-US" b="1" dirty="0">
                <a:solidFill>
                  <a:srgbClr val="C00000"/>
                </a:solidFill>
                <a:effectLst/>
              </a:rPr>
              <a:t/>
            </a:r>
            <a:br>
              <a:rPr lang="en-US" b="1" dirty="0">
                <a:solidFill>
                  <a:srgbClr val="C00000"/>
                </a:solidFill>
                <a:effectLst/>
              </a:rPr>
            </a:br>
            <a:endParaRPr lang="en-US" dirty="0">
              <a:solidFill>
                <a:srgbClr val="C00000"/>
              </a:solidFill>
              <a:effectLst/>
            </a:endParaRP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4" name="Picture 3">
            <a:extLst>
              <a:ext uri="{FF2B5EF4-FFF2-40B4-BE49-F238E27FC236}">
                <a16:creationId xmlns:a16="http://schemas.microsoft.com/office/drawing/2014/main" xmlns="" id="{D34FD608-FF37-46A5-81EE-9E859DCC899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185214"/>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5. A trader sells 145 m of cloth for Rs. 12325 at the profit of Rs. 10 per meter of cloth what is the cost price of 1 meter of cloth? </a:t>
            </a:r>
          </a:p>
          <a:p>
            <a:r>
              <a:rPr lang="en-US" sz="2800" dirty="0">
                <a:solidFill>
                  <a:schemeClr val="dk1"/>
                </a:solidFill>
                <a:latin typeface="Times New Roman"/>
                <a:ea typeface="Times New Roman"/>
                <a:cs typeface="Times New Roman"/>
              </a:rPr>
              <a:t>A] Rs.75						B] Rs.65		</a:t>
            </a:r>
          </a:p>
          <a:p>
            <a:r>
              <a:rPr lang="en-US" sz="2800" dirty="0">
                <a:solidFill>
                  <a:schemeClr val="dk1"/>
                </a:solidFill>
                <a:latin typeface="Times New Roman"/>
                <a:ea typeface="Times New Roman"/>
                <a:cs typeface="Times New Roman"/>
              </a:rPr>
              <a:t>C] Rs.95						D] Rs.85</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9D3CC4EC-71D9-4722-B17C-335B3CF6F79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83665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0" y="743829"/>
            <a:ext cx="11758863" cy="3108503"/>
          </a:xfrm>
          <a:prstGeom prst="rect">
            <a:avLst/>
          </a:prstGeom>
          <a:noFill/>
          <a:ln>
            <a:noFill/>
          </a:ln>
        </p:spPr>
        <p:txBody>
          <a:bodyPr spcFirstLastPara="1" wrap="square" lIns="91425" tIns="45700" rIns="91425" bIns="45700" anchor="t" anchorCtr="0">
            <a:spAutoFit/>
          </a:bodyPr>
          <a:lstStyle/>
          <a:p>
            <a:r>
              <a:rPr lang="en-IN" sz="2800" dirty="0">
                <a:solidFill>
                  <a:schemeClr val="dk1"/>
                </a:solidFill>
                <a:latin typeface="Times New Roman"/>
                <a:ea typeface="Times New Roman"/>
                <a:cs typeface="Times New Roman"/>
                <a:sym typeface="Times New Roman"/>
              </a:rPr>
              <a:t>6. </a:t>
            </a:r>
            <a:r>
              <a:rPr lang="en-IN" sz="2800" dirty="0">
                <a:solidFill>
                  <a:schemeClr val="dk1"/>
                </a:solidFill>
                <a:latin typeface="Times New Roman"/>
                <a:ea typeface="Times New Roman"/>
                <a:cs typeface="Times New Roman"/>
                <a:sym typeface="Palatino Linotype"/>
              </a:rPr>
              <a:t>Sam purchased 20 dozens of toys at the rate of Rs. 375 per dozen. He sold each one of them at the rate of Rs. 35. What was his percentage profit?</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 A] 15                                     B] 14      </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 C] 8                                       D] 12</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endParaRPr sz="2800" dirty="0">
              <a:solidFill>
                <a:schemeClr val="dk1"/>
              </a:solidFill>
              <a:latin typeface="Times New Roman"/>
              <a:ea typeface="Times New Roman"/>
              <a:cs typeface="Times New Roman"/>
              <a:sym typeface="Times New Roman"/>
            </a:endParaRPr>
          </a:p>
        </p:txBody>
      </p:sp>
      <p:sp>
        <p:nvSpPr>
          <p:cNvPr id="120" name="Google Shape;120;p10"/>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sz="2400">
                <a:latin typeface="Times New Roman"/>
                <a:ea typeface="Times New Roman"/>
                <a:cs typeface="Times New Roman"/>
                <a:sym typeface="Times New Roman"/>
              </a:rPr>
              <a:pPr/>
              <a:t>11</a:t>
            </a:fld>
            <a:endParaRPr sz="2400">
              <a:latin typeface="Times New Roman"/>
              <a:ea typeface="Times New Roman"/>
              <a:cs typeface="Times New Roman"/>
              <a:sym typeface="Times New Roman"/>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6" name="Picture 5">
            <a:extLst>
              <a:ext uri="{FF2B5EF4-FFF2-40B4-BE49-F238E27FC236}">
                <a16:creationId xmlns:a16="http://schemas.microsoft.com/office/drawing/2014/main" xmlns="" id="{323939C8-2C59-4FF4-8795-048B12A1142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402940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616101"/>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7. A man bought some oranges at Rs. 10 per dozen and bought the same number of oranges at Rs. 8 per dozen. He sold this oranges at Rs. 11 per dozen and gained Rs. 120. The total number of oranges bought by him was:</a:t>
            </a:r>
          </a:p>
          <a:p>
            <a:r>
              <a:rPr lang="en-US" sz="2800" dirty="0">
                <a:solidFill>
                  <a:schemeClr val="dk1"/>
                </a:solidFill>
                <a:latin typeface="Times New Roman"/>
                <a:ea typeface="Times New Roman"/>
                <a:cs typeface="Times New Roman"/>
              </a:rPr>
              <a:t>A] 30 dozens					B] 40 dozens</a:t>
            </a:r>
          </a:p>
          <a:p>
            <a:r>
              <a:rPr lang="en-US" sz="2800" dirty="0">
                <a:solidFill>
                  <a:schemeClr val="dk1"/>
                </a:solidFill>
                <a:latin typeface="Times New Roman"/>
                <a:ea typeface="Times New Roman"/>
                <a:cs typeface="Times New Roman"/>
              </a:rPr>
              <a:t>C] 50 dozens					D] 60 dozens</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F112A722-DACC-4CFE-AE89-5F8930BA431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25150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815882"/>
          </a:xfrm>
          <a:prstGeom prst="rect">
            <a:avLst/>
          </a:prstGeom>
        </p:spPr>
        <p:txBody>
          <a:bodyPr wrap="square">
            <a:spAutoFit/>
          </a:bodyPr>
          <a:lstStyle/>
          <a:p>
            <a:pPr fontAlgn="base"/>
            <a:r>
              <a:rPr lang="en-US" sz="2800" dirty="0">
                <a:solidFill>
                  <a:schemeClr val="dk1"/>
                </a:solidFill>
                <a:latin typeface="Times New Roman"/>
                <a:ea typeface="Times New Roman"/>
                <a:cs typeface="Times New Roman"/>
              </a:rPr>
              <a:t>8. A person purchases 90 clocks and sells 40 clocks at a gain of 10% and 50 clocks at a gain of 20%. If he sold all of them at a uniform profit of 15%, then he would have got Rs. 40 less. The cost price of each clock:</a:t>
            </a:r>
          </a:p>
          <a:p>
            <a:pPr fontAlgn="base"/>
            <a:r>
              <a:rPr lang="en-US" sz="2800" dirty="0">
                <a:solidFill>
                  <a:schemeClr val="dk1"/>
                </a:solidFill>
                <a:latin typeface="Times New Roman"/>
                <a:ea typeface="Times New Roman"/>
                <a:cs typeface="Times New Roman"/>
              </a:rPr>
              <a:t>A]. Rs.50		B]. Rs.60		C]. Rs.80		D]. Rs.90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D07BA103-1828-4467-B316-8CEE0C889F9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965443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815882"/>
          </a:xfrm>
          <a:prstGeom prst="rect">
            <a:avLst/>
          </a:prstGeom>
        </p:spPr>
        <p:txBody>
          <a:bodyPr wrap="square">
            <a:spAutoFit/>
          </a:bodyPr>
          <a:lstStyle/>
          <a:p>
            <a:r>
              <a:rPr lang="en-US" sz="2800" dirty="0">
                <a:solidFill>
                  <a:schemeClr val="dk1"/>
                </a:solidFill>
                <a:latin typeface="Times New Roman"/>
                <a:ea typeface="Times New Roman"/>
                <a:cs typeface="Times New Roman"/>
              </a:rPr>
              <a:t>9. 'X' sells fruits at 21% profit. If X bought it for 9% less and sold it for Rs.29 less, he would have gained 25%. The cost price of fruits is?</a:t>
            </a:r>
          </a:p>
          <a:p>
            <a:pPr marL="457200" indent="-457200"/>
            <a:r>
              <a:rPr lang="en-US" sz="2800" dirty="0">
                <a:solidFill>
                  <a:schemeClr val="dk1"/>
                </a:solidFill>
                <a:latin typeface="Times New Roman"/>
                <a:ea typeface="Times New Roman"/>
                <a:cs typeface="Times New Roman"/>
              </a:rPr>
              <a:t>A] Rs. 400 				B] Rs. 420 </a:t>
            </a:r>
          </a:p>
          <a:p>
            <a:pPr marL="457200" indent="-457200"/>
            <a:r>
              <a:rPr lang="en-US" sz="2800" dirty="0">
                <a:solidFill>
                  <a:schemeClr val="dk1"/>
                </a:solidFill>
                <a:latin typeface="Times New Roman"/>
                <a:ea typeface="Times New Roman"/>
                <a:cs typeface="Times New Roman"/>
              </a:rPr>
              <a:t>C] Rs. 460 				D] Rs. 48</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A2E93285-8BED-4875-8B9A-9428EDD470E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78573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FD07B9-20BF-4DEE-AC2E-709DA3C15423}"/>
              </a:ext>
            </a:extLst>
          </p:cNvPr>
          <p:cNvSpPr>
            <a:spLocks noGrp="1"/>
          </p:cNvSpPr>
          <p:nvPr>
            <p:ph idx="1"/>
          </p:nvPr>
        </p:nvSpPr>
        <p:spPr>
          <a:xfrm>
            <a:off x="849630" y="1219200"/>
            <a:ext cx="9715500" cy="5257800"/>
          </a:xfrm>
        </p:spPr>
        <p:txBody>
          <a:bodyPr>
            <a:noAutofit/>
          </a:bodyPr>
          <a:lstStyle/>
          <a:p>
            <a:pPr marL="0" indent="0" algn="just">
              <a:buNone/>
            </a:pPr>
            <a:r>
              <a:rPr lang="en-US" sz="2000" dirty="0">
                <a:cs typeface="Times New Roman" panose="02020603050405020304" pitchFamily="18" charset="0"/>
              </a:rPr>
              <a:t/>
            </a:r>
            <a:br>
              <a:rPr lang="en-US" sz="2000" dirty="0">
                <a:cs typeface="Times New Roman" panose="02020603050405020304" pitchFamily="18" charset="0"/>
              </a:rPr>
            </a:br>
            <a:r>
              <a:rPr lang="en-US" sz="2000" dirty="0">
                <a:cs typeface="Times New Roman" panose="02020603050405020304" pitchFamily="18" charset="0"/>
              </a:rPr>
              <a:t/>
            </a:r>
            <a:br>
              <a:rPr lang="en-US" sz="2000" dirty="0">
                <a:cs typeface="Times New Roman" panose="02020603050405020304" pitchFamily="18" charset="0"/>
              </a:rPr>
            </a:br>
            <a:endParaRPr lang="en-US" sz="2000" dirty="0">
              <a:cs typeface="Times New Roman" panose="02020603050405020304" pitchFamily="18" charset="0"/>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sp>
        <p:nvSpPr>
          <p:cNvPr id="4" name="Rectangle 3"/>
          <p:cNvSpPr/>
          <p:nvPr/>
        </p:nvSpPr>
        <p:spPr>
          <a:xfrm>
            <a:off x="1370027" y="1304596"/>
            <a:ext cx="8603531" cy="255454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Case 1:Equal % profit &amp; loss on the same cost price of 2 articles: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the cost price of two items are X, and one is sold at a loss of p % and the other at a profit of p %, then the two transactions have resulted in no loss or no gain.</a:t>
            </a:r>
          </a:p>
          <a:p>
            <a:pPr>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Case 2 :Equal % profit &amp; loss on the same selling price of 2 articles: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two items are sold at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X each, one at a loss of p % and the other at a gain of p %, then the two transactions have resulted in an overall loss of (p</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/100) %. This is the loss in percentage.</a:t>
            </a:r>
            <a:endParaRPr lang="en-US" sz="2000" b="0" i="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CC4A6EF9-EA65-428E-ADC3-40C30954FD3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641681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815882"/>
          </a:xfrm>
          <a:prstGeom prst="rect">
            <a:avLst/>
          </a:prstGeom>
        </p:spPr>
        <p:txBody>
          <a:bodyPr wrap="square">
            <a:spAutoFit/>
          </a:bodyPr>
          <a:lstStyle/>
          <a:p>
            <a:pPr lvl="0" algn="just"/>
            <a:r>
              <a:rPr lang="en-US" sz="2800" dirty="0">
                <a:solidFill>
                  <a:schemeClr val="dk1"/>
                </a:solidFill>
                <a:latin typeface="Times New Roman"/>
                <a:ea typeface="Times New Roman"/>
                <a:cs typeface="Times New Roman"/>
              </a:rPr>
              <a:t>10. A dealer sold two TV sets for Rs 7400 each. On one he gain 10% and on the other, he loss 10%.’ The dealer gain or loss in the transaction was?	</a:t>
            </a:r>
          </a:p>
          <a:p>
            <a:pPr algn="just"/>
            <a:r>
              <a:rPr lang="en-US" sz="2800" dirty="0">
                <a:solidFill>
                  <a:schemeClr val="dk1"/>
                </a:solidFill>
                <a:latin typeface="Times New Roman"/>
                <a:ea typeface="Times New Roman"/>
                <a:cs typeface="Times New Roman"/>
              </a:rPr>
              <a:t>A] no profit or loss					B] 1% gain </a:t>
            </a:r>
          </a:p>
          <a:p>
            <a:pPr algn="just"/>
            <a:r>
              <a:rPr lang="en-US" sz="2800" dirty="0">
                <a:solidFill>
                  <a:schemeClr val="dk1"/>
                </a:solidFill>
                <a:latin typeface="Times New Roman"/>
                <a:ea typeface="Times New Roman"/>
                <a:cs typeface="Times New Roman"/>
              </a:rPr>
              <a:t>C] 0.1 % loss					D] 1% loss</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118902C8-C64B-45FB-B3D2-7C5D182161C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62374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a:pPr/>
              <a:t>17</a:t>
            </a:fld>
            <a:endParaRPr/>
          </a:p>
        </p:txBody>
      </p:sp>
      <p:sp>
        <p:nvSpPr>
          <p:cNvPr id="167" name="Google Shape;167;p9"/>
          <p:cNvSpPr/>
          <p:nvPr/>
        </p:nvSpPr>
        <p:spPr>
          <a:xfrm>
            <a:off x="-2" y="727347"/>
            <a:ext cx="11774905" cy="3108503"/>
          </a:xfrm>
          <a:prstGeom prst="rect">
            <a:avLst/>
          </a:prstGeom>
          <a:noFill/>
          <a:ln>
            <a:noFill/>
          </a:ln>
        </p:spPr>
        <p:txBody>
          <a:bodyPr spcFirstLastPara="1" wrap="square" lIns="91425" tIns="45700" rIns="91425" bIns="45700" anchor="t" anchorCtr="0">
            <a:spAutoFit/>
          </a:bodyPr>
          <a:lstStyle/>
          <a:p>
            <a:pPr algn="just"/>
            <a:r>
              <a:rPr lang="en-IN" sz="2800" dirty="0">
                <a:solidFill>
                  <a:schemeClr val="dk1"/>
                </a:solidFill>
                <a:latin typeface="Times New Roman"/>
                <a:ea typeface="Times New Roman"/>
                <a:cs typeface="Times New Roman"/>
                <a:sym typeface="Times New Roman"/>
              </a:rPr>
              <a:t>11. The percentage profit earned by selling an article for Rs. 1920 is equal to the percentage loss incurred by selling the same article for Rs. 1280. At what price should the article be sold to make 30% profit?</a:t>
            </a:r>
            <a:endParaRPr sz="2800" dirty="0">
              <a:solidFill>
                <a:schemeClr val="dk1"/>
              </a:solidFill>
              <a:latin typeface="Times New Roman"/>
              <a:ea typeface="Times New Roman"/>
              <a:cs typeface="Times New Roman"/>
            </a:endParaRPr>
          </a:p>
          <a:p>
            <a:pPr algn="just"/>
            <a:endParaRPr sz="2800" dirty="0">
              <a:solidFill>
                <a:schemeClr val="dk1"/>
              </a:solidFill>
              <a:latin typeface="Times New Roman"/>
              <a:ea typeface="Times New Roman"/>
              <a:cs typeface="Times New Roman"/>
              <a:sym typeface="Times New Roman"/>
            </a:endParaRPr>
          </a:p>
          <a:p>
            <a:pPr algn="just"/>
            <a:r>
              <a:rPr lang="en-IN" sz="2800" dirty="0">
                <a:solidFill>
                  <a:schemeClr val="dk1"/>
                </a:solidFill>
                <a:latin typeface="Times New Roman"/>
                <a:ea typeface="Times New Roman"/>
                <a:cs typeface="Times New Roman"/>
                <a:sym typeface="Times New Roman"/>
              </a:rPr>
              <a:t>A] </a:t>
            </a:r>
            <a:r>
              <a:rPr lang="en-US" sz="2800" dirty="0" err="1">
                <a:solidFill>
                  <a:schemeClr val="dk1"/>
                </a:solidFill>
                <a:latin typeface="Times New Roman"/>
                <a:ea typeface="Times New Roman"/>
                <a:cs typeface="Times New Roman"/>
              </a:rPr>
              <a:t>Rs</a:t>
            </a:r>
            <a:r>
              <a:rPr lang="en-US" sz="2800" dirty="0">
                <a:solidFill>
                  <a:schemeClr val="dk1"/>
                </a:solidFill>
                <a:latin typeface="Times New Roman"/>
                <a:ea typeface="Times New Roman"/>
                <a:cs typeface="Times New Roman"/>
              </a:rPr>
              <a:t>.</a:t>
            </a:r>
            <a:r>
              <a:rPr lang="en-IN" sz="2800" dirty="0">
                <a:solidFill>
                  <a:schemeClr val="dk1"/>
                </a:solidFill>
                <a:latin typeface="Times New Roman"/>
                <a:ea typeface="Times New Roman"/>
                <a:cs typeface="Times New Roman"/>
                <a:sym typeface="Times New Roman"/>
              </a:rPr>
              <a:t>2000                                  B] </a:t>
            </a:r>
            <a:r>
              <a:rPr lang="en-US" sz="2800" dirty="0" err="1">
                <a:solidFill>
                  <a:schemeClr val="dk1"/>
                </a:solidFill>
                <a:latin typeface="Times New Roman"/>
                <a:ea typeface="Times New Roman"/>
                <a:cs typeface="Times New Roman"/>
              </a:rPr>
              <a:t>Rs</a:t>
            </a:r>
            <a:r>
              <a:rPr lang="en-US" sz="2800" dirty="0">
                <a:solidFill>
                  <a:schemeClr val="dk1"/>
                </a:solidFill>
                <a:latin typeface="Times New Roman"/>
                <a:ea typeface="Times New Roman"/>
                <a:cs typeface="Times New Roman"/>
              </a:rPr>
              <a:t>.</a:t>
            </a:r>
            <a:r>
              <a:rPr lang="en-IN" sz="2800" dirty="0">
                <a:solidFill>
                  <a:schemeClr val="dk1"/>
                </a:solidFill>
                <a:latin typeface="Times New Roman"/>
                <a:ea typeface="Times New Roman"/>
                <a:cs typeface="Times New Roman"/>
                <a:sym typeface="Times New Roman"/>
              </a:rPr>
              <a:t>2050</a:t>
            </a:r>
            <a:endParaRPr sz="2800" dirty="0">
              <a:solidFill>
                <a:schemeClr val="dk1"/>
              </a:solidFill>
              <a:latin typeface="Times New Roman"/>
              <a:ea typeface="Times New Roman"/>
              <a:cs typeface="Times New Roman"/>
            </a:endParaRPr>
          </a:p>
          <a:p>
            <a:pPr algn="just"/>
            <a:r>
              <a:rPr lang="en-IN" sz="2800" dirty="0">
                <a:solidFill>
                  <a:schemeClr val="dk1"/>
                </a:solidFill>
                <a:latin typeface="Times New Roman"/>
                <a:ea typeface="Times New Roman"/>
                <a:cs typeface="Times New Roman"/>
                <a:sym typeface="Times New Roman"/>
              </a:rPr>
              <a:t>C] </a:t>
            </a:r>
            <a:r>
              <a:rPr lang="en-US" sz="2800" dirty="0" err="1">
                <a:solidFill>
                  <a:schemeClr val="dk1"/>
                </a:solidFill>
                <a:latin typeface="Times New Roman"/>
                <a:ea typeface="Times New Roman"/>
                <a:cs typeface="Times New Roman"/>
              </a:rPr>
              <a:t>Rs</a:t>
            </a:r>
            <a:r>
              <a:rPr lang="en-US" sz="2800" dirty="0">
                <a:solidFill>
                  <a:schemeClr val="dk1"/>
                </a:solidFill>
                <a:latin typeface="Times New Roman"/>
                <a:ea typeface="Times New Roman"/>
                <a:cs typeface="Times New Roman"/>
              </a:rPr>
              <a:t>.</a:t>
            </a:r>
            <a:r>
              <a:rPr lang="en-IN" sz="2800" dirty="0">
                <a:solidFill>
                  <a:schemeClr val="dk1"/>
                </a:solidFill>
                <a:latin typeface="Times New Roman"/>
                <a:ea typeface="Times New Roman"/>
                <a:cs typeface="Times New Roman"/>
                <a:sym typeface="Times New Roman"/>
              </a:rPr>
              <a:t>2100                                  D] </a:t>
            </a:r>
            <a:r>
              <a:rPr lang="en-US" sz="2800" dirty="0" err="1">
                <a:solidFill>
                  <a:schemeClr val="dk1"/>
                </a:solidFill>
                <a:latin typeface="Times New Roman"/>
                <a:ea typeface="Times New Roman"/>
                <a:cs typeface="Times New Roman"/>
              </a:rPr>
              <a:t>Rs</a:t>
            </a:r>
            <a:r>
              <a:rPr lang="en-US" sz="2800" dirty="0">
                <a:solidFill>
                  <a:schemeClr val="dk1"/>
                </a:solidFill>
                <a:latin typeface="Times New Roman"/>
                <a:ea typeface="Times New Roman"/>
                <a:cs typeface="Times New Roman"/>
              </a:rPr>
              <a:t>.</a:t>
            </a:r>
            <a:r>
              <a:rPr lang="en-IN" sz="2800" dirty="0">
                <a:solidFill>
                  <a:schemeClr val="dk1"/>
                </a:solidFill>
                <a:latin typeface="Times New Roman"/>
                <a:ea typeface="Times New Roman"/>
                <a:cs typeface="Times New Roman"/>
                <a:sym typeface="Times New Roman"/>
              </a:rPr>
              <a:t>2080</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6" name="Picture 5">
            <a:extLst>
              <a:ext uri="{FF2B5EF4-FFF2-40B4-BE49-F238E27FC236}">
                <a16:creationId xmlns:a16="http://schemas.microsoft.com/office/drawing/2014/main" xmlns="" id="{81546B2B-34A7-4FB3-A2F4-E57EC996699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832529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sp>
        <p:nvSpPr>
          <p:cNvPr id="4" name="Rectangle 3"/>
          <p:cNvSpPr/>
          <p:nvPr/>
        </p:nvSpPr>
        <p:spPr>
          <a:xfrm>
            <a:off x="1200345" y="1336498"/>
            <a:ext cx="10017552" cy="1015663"/>
          </a:xfrm>
          <a:prstGeom prst="rect">
            <a:avLst/>
          </a:prstGeom>
        </p:spPr>
        <p:txBody>
          <a:bodyPr wrap="square">
            <a:sp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SP of x articles is equal to CP of y articles, what is the earned profit in percentage?</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Profit percent = 100× difference in x and y/x</a:t>
            </a:r>
            <a:endParaRPr lang="en-US" sz="20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218B15FC-1B95-4E56-9071-4A04673125B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646047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1815882"/>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12. The cost price of 16 article equal to selling price of 12 of them. The gain or loss percent in the transaction is:	</a:t>
            </a:r>
          </a:p>
          <a:p>
            <a:r>
              <a:rPr lang="en-US" sz="2800" dirty="0">
                <a:solidFill>
                  <a:schemeClr val="dk1"/>
                </a:solidFill>
                <a:latin typeface="Times New Roman"/>
                <a:ea typeface="Times New Roman"/>
                <a:cs typeface="Times New Roman"/>
              </a:rPr>
              <a:t>A] 33.33 % Gain				B] 23.33% loss</a:t>
            </a:r>
          </a:p>
          <a:p>
            <a:r>
              <a:rPr lang="en-US" sz="2800" dirty="0">
                <a:solidFill>
                  <a:schemeClr val="dk1"/>
                </a:solidFill>
                <a:latin typeface="Times New Roman"/>
                <a:ea typeface="Times New Roman"/>
                <a:cs typeface="Times New Roman"/>
              </a:rPr>
              <a:t>C] 23.33 % Gain				D] 33.33 % loss</a:t>
            </a: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4" name="Picture 3">
            <a:extLst>
              <a:ext uri="{FF2B5EF4-FFF2-40B4-BE49-F238E27FC236}">
                <a16:creationId xmlns:a16="http://schemas.microsoft.com/office/drawing/2014/main" xmlns="" id="{B59458F4-6394-4E45-9185-0B74EB69E6B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12722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5C4339B-E616-4786-A3C1-3F3C40F1D60F}"/>
              </a:ext>
            </a:extLst>
          </p:cNvPr>
          <p:cNvGrpSpPr/>
          <p:nvPr/>
        </p:nvGrpSpPr>
        <p:grpSpPr>
          <a:xfrm>
            <a:off x="609600" y="1149009"/>
            <a:ext cx="10972800" cy="767520"/>
            <a:chOff x="0" y="4089"/>
            <a:chExt cx="10972800" cy="767520"/>
          </a:xfrm>
        </p:grpSpPr>
        <p:sp>
          <p:nvSpPr>
            <p:cNvPr id="7" name="Rectangle: Rounded Corners 6">
              <a:extLst>
                <a:ext uri="{FF2B5EF4-FFF2-40B4-BE49-F238E27FC236}">
                  <a16:creationId xmlns:a16="http://schemas.microsoft.com/office/drawing/2014/main" xmlns="" id="{D897FD76-33BA-4741-81BB-00A99AE01188}"/>
                </a:ext>
              </a:extLst>
            </p:cNvPr>
            <p:cNvSpPr/>
            <p:nvPr/>
          </p:nvSpPr>
          <p:spPr>
            <a:xfrm>
              <a:off x="0" y="4089"/>
              <a:ext cx="10972800" cy="76752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xmlns="" id="{7B957BDB-761C-49CE-B74D-CA0E3251D807}"/>
                </a:ext>
              </a:extLst>
            </p:cNvPr>
            <p:cNvSpPr txBox="1"/>
            <p:nvPr/>
          </p:nvSpPr>
          <p:spPr>
            <a:xfrm>
              <a:off x="37467" y="41556"/>
              <a:ext cx="10897866" cy="69258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t>Profit &amp; Loss</a:t>
              </a:r>
            </a:p>
          </p:txBody>
        </p:sp>
      </p:grpSp>
      <p:grpSp>
        <p:nvGrpSpPr>
          <p:cNvPr id="4" name="Group 3">
            <a:extLst>
              <a:ext uri="{FF2B5EF4-FFF2-40B4-BE49-F238E27FC236}">
                <a16:creationId xmlns:a16="http://schemas.microsoft.com/office/drawing/2014/main" xmlns="" id="{570172FE-A45A-41F8-A83E-AEB5967CE41D}"/>
              </a:ext>
            </a:extLst>
          </p:cNvPr>
          <p:cNvGrpSpPr/>
          <p:nvPr/>
        </p:nvGrpSpPr>
        <p:grpSpPr>
          <a:xfrm>
            <a:off x="609600" y="1953996"/>
            <a:ext cx="10972800" cy="2131489"/>
            <a:chOff x="0" y="771609"/>
            <a:chExt cx="10972800" cy="1018440"/>
          </a:xfrm>
        </p:grpSpPr>
        <p:sp>
          <p:nvSpPr>
            <p:cNvPr id="5" name="Rectangle 4">
              <a:extLst>
                <a:ext uri="{FF2B5EF4-FFF2-40B4-BE49-F238E27FC236}">
                  <a16:creationId xmlns:a16="http://schemas.microsoft.com/office/drawing/2014/main" xmlns="" id="{9875DD78-3D0A-4C80-801B-313268F3A473}"/>
                </a:ext>
              </a:extLst>
            </p:cNvPr>
            <p:cNvSpPr/>
            <p:nvPr/>
          </p:nvSpPr>
          <p:spPr>
            <a:xfrm>
              <a:off x="0" y="771609"/>
              <a:ext cx="10972800" cy="101844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xmlns="" id="{B8F5AA80-014C-425F-9C5D-FCA48A1D0C7C}"/>
                </a:ext>
              </a:extLst>
            </p:cNvPr>
            <p:cNvSpPr txBox="1"/>
            <p:nvPr/>
          </p:nvSpPr>
          <p:spPr>
            <a:xfrm>
              <a:off x="0" y="771609"/>
              <a:ext cx="10972800" cy="101844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48386" tIns="22860" rIns="128016" bIns="22860" numCol="1" spcCol="1270" anchor="t" anchorCtr="0">
              <a:noAutofit/>
            </a:bodyPr>
            <a:lstStyle/>
            <a:p>
              <a:pPr marL="171450" lvl="1" indent="-171450" algn="l" defTabSz="800100" rtl="0">
                <a:lnSpc>
                  <a:spcPct val="90000"/>
                </a:lnSpc>
                <a:spcBef>
                  <a:spcPct val="0"/>
                </a:spcBef>
                <a:spcAft>
                  <a:spcPct val="20000"/>
                </a:spcAft>
                <a:buChar char="•"/>
              </a:pP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Relation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between CP, SP and MP</a:t>
              </a:r>
              <a:r>
                <a:rPr lang="en-US" dirty="0">
                  <a:latin typeface="Times New Roman" panose="02020603050405020304" pitchFamily="18" charset="0"/>
                  <a:cs typeface="Times New Roman" panose="02020603050405020304" pitchFamily="18" charset="0"/>
                </a:rPr>
                <a:t> </a:t>
              </a: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 of profit/loss percent and Discount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percent</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Number of articles based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questions</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Successive discount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problems</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Concept of Dishonest shopkeeper/ Faulty </a:t>
              </a:r>
              <a:r>
                <a:rPr lang="en-US" sz="1800" b="0" i="0" u="none" strike="noStrike" dirty="0" smtClean="0">
                  <a:solidFill>
                    <a:srgbClr val="000000"/>
                  </a:solidFill>
                  <a:effectLst/>
                  <a:latin typeface="Times New Roman" panose="02020603050405020304" pitchFamily="18" charset="0"/>
                  <a:cs typeface="Times New Roman" panose="02020603050405020304" pitchFamily="18" charset="0"/>
                </a:rPr>
                <a:t>weight</a:t>
              </a:r>
              <a:endParaRPr lang="en-US" dirty="0">
                <a:latin typeface="Times New Roman" panose="02020603050405020304" pitchFamily="18" charset="0"/>
                <a:cs typeface="Times New Roman" panose="02020603050405020304" pitchFamily="18" charset="0"/>
              </a:endParaRPr>
            </a:p>
            <a:p>
              <a:pPr marL="171450" lvl="1" indent="-171450" algn="l" defTabSz="800100" rtl="0">
                <a:lnSpc>
                  <a:spcPct val="90000"/>
                </a:lnSpc>
                <a:spcBef>
                  <a:spcPct val="0"/>
                </a:spcBef>
                <a:spcAft>
                  <a:spcPct val="20000"/>
                </a:spcAft>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Data Sufficiency on related topic</a:t>
              </a:r>
              <a:r>
                <a:rPr lang="en-US"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p:txBody>
        </p:sp>
      </p:grpSp>
      <p:pic>
        <p:nvPicPr>
          <p:cNvPr id="9" name="Picture 8">
            <a:extLst>
              <a:ext uri="{FF2B5EF4-FFF2-40B4-BE49-F238E27FC236}">
                <a16:creationId xmlns:a16="http://schemas.microsoft.com/office/drawing/2014/main" xmlns="" id="{CB1207C5-EE96-4F4C-BF39-BE157708939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684836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
          <p:cNvSpPr txBox="1"/>
          <p:nvPr/>
        </p:nvSpPr>
        <p:spPr>
          <a:xfrm>
            <a:off x="0" y="725214"/>
            <a:ext cx="11518232" cy="2677616"/>
          </a:xfrm>
          <a:prstGeom prst="rect">
            <a:avLst/>
          </a:prstGeom>
          <a:noFill/>
          <a:ln>
            <a:noFill/>
          </a:ln>
        </p:spPr>
        <p:txBody>
          <a:bodyPr spcFirstLastPara="1" wrap="square" lIns="91425" tIns="45700" rIns="91425" bIns="45700" anchor="t" anchorCtr="0">
            <a:spAutoFit/>
          </a:bodyPr>
          <a:lstStyle/>
          <a:p>
            <a:pPr algn="just"/>
            <a:r>
              <a:rPr lang="en-IN" sz="2800" dirty="0">
                <a:solidFill>
                  <a:schemeClr val="dk1"/>
                </a:solidFill>
                <a:latin typeface="Times New Roman"/>
                <a:ea typeface="Times New Roman"/>
                <a:cs typeface="Times New Roman"/>
                <a:sym typeface="Times New Roman"/>
              </a:rPr>
              <a:t>13. The cost price of 27 articles is the same as the selling price of x articles. If the profit is 50 %, then the value of x is:</a:t>
            </a:r>
            <a:endParaRPr sz="2800" dirty="0">
              <a:solidFill>
                <a:schemeClr val="dk1"/>
              </a:solidFill>
              <a:latin typeface="Times New Roman"/>
              <a:ea typeface="Times New Roman"/>
              <a:cs typeface="Times New Roman"/>
            </a:endParaRPr>
          </a:p>
          <a:p>
            <a:pPr algn="just"/>
            <a:endParaRPr sz="2800" dirty="0">
              <a:solidFill>
                <a:schemeClr val="dk1"/>
              </a:solidFill>
              <a:latin typeface="Times New Roman"/>
              <a:ea typeface="Times New Roman"/>
              <a:cs typeface="Times New Roman"/>
              <a:sym typeface="Times New Roman"/>
            </a:endParaRPr>
          </a:p>
          <a:p>
            <a:pPr algn="just"/>
            <a:r>
              <a:rPr lang="en-IN" sz="2800" dirty="0">
                <a:solidFill>
                  <a:schemeClr val="dk1"/>
                </a:solidFill>
                <a:latin typeface="Times New Roman"/>
                <a:ea typeface="Times New Roman"/>
                <a:cs typeface="Times New Roman"/>
                <a:sym typeface="Times New Roman"/>
              </a:rPr>
              <a:t>A] 16                                         B] 11         </a:t>
            </a:r>
            <a:endParaRPr sz="2800" dirty="0">
              <a:solidFill>
                <a:schemeClr val="dk1"/>
              </a:solidFill>
              <a:latin typeface="Times New Roman"/>
              <a:ea typeface="Times New Roman"/>
              <a:cs typeface="Times New Roman"/>
            </a:endParaRPr>
          </a:p>
          <a:p>
            <a:pPr algn="just"/>
            <a:r>
              <a:rPr lang="en-IN" sz="2800" dirty="0">
                <a:solidFill>
                  <a:schemeClr val="dk1"/>
                </a:solidFill>
                <a:latin typeface="Times New Roman"/>
                <a:ea typeface="Times New Roman"/>
                <a:cs typeface="Times New Roman"/>
                <a:sym typeface="Times New Roman"/>
              </a:rPr>
              <a:t>C] 18                                         D] 14</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p:txBody>
      </p:sp>
      <p:sp>
        <p:nvSpPr>
          <p:cNvPr id="196" name="Google Shape;196;p3"/>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sz="2800"/>
              <a:pPr/>
              <a:t>20</a:t>
            </a:fld>
            <a:endParaRPr sz="2800"/>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6" name="Picture 5">
            <a:extLst>
              <a:ext uri="{FF2B5EF4-FFF2-40B4-BE49-F238E27FC236}">
                <a16:creationId xmlns:a16="http://schemas.microsoft.com/office/drawing/2014/main" xmlns="" id="{C23CBA10-E0FA-4047-ABFD-675F2497655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73192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a:pPr/>
              <a:t>21</a:t>
            </a:fld>
            <a:endParaRPr/>
          </a:p>
        </p:txBody>
      </p:sp>
      <p:sp>
        <p:nvSpPr>
          <p:cNvPr id="143" name="Google Shape;143;p4"/>
          <p:cNvSpPr/>
          <p:nvPr/>
        </p:nvSpPr>
        <p:spPr>
          <a:xfrm>
            <a:off x="0" y="725214"/>
            <a:ext cx="11534273" cy="2246729"/>
          </a:xfrm>
          <a:prstGeom prst="rect">
            <a:avLst/>
          </a:prstGeom>
          <a:noFill/>
          <a:ln>
            <a:noFill/>
          </a:ln>
        </p:spPr>
        <p:txBody>
          <a:bodyPr spcFirstLastPara="1" wrap="square" lIns="91425" tIns="45700" rIns="91425" bIns="45700" anchor="t" anchorCtr="0">
            <a:spAutoFit/>
          </a:bodyPr>
          <a:lstStyle/>
          <a:p>
            <a:pPr algn="just"/>
            <a:r>
              <a:rPr lang="en-IN" sz="2800" dirty="0">
                <a:solidFill>
                  <a:schemeClr val="dk1"/>
                </a:solidFill>
                <a:latin typeface="Times New Roman"/>
                <a:ea typeface="Times New Roman"/>
                <a:cs typeface="Times New Roman"/>
                <a:sym typeface="Times New Roman"/>
              </a:rPr>
              <a:t>14. On selling 17 balls at Rs. 720, there is a loss equal to the cost price of 5 balls. The cost price of a ball is(in </a:t>
            </a:r>
            <a:r>
              <a:rPr lang="en-IN" sz="2800" dirty="0" err="1">
                <a:solidFill>
                  <a:schemeClr val="dk1"/>
                </a:solidFill>
                <a:latin typeface="Times New Roman"/>
                <a:ea typeface="Times New Roman"/>
                <a:cs typeface="Times New Roman"/>
                <a:sym typeface="Times New Roman"/>
              </a:rPr>
              <a:t>Rs</a:t>
            </a:r>
            <a:r>
              <a:rPr lang="en-IN"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endParaRPr>
          </a:p>
          <a:p>
            <a:pPr algn="just"/>
            <a:r>
              <a:rPr lang="en-IN" sz="2800" dirty="0">
                <a:solidFill>
                  <a:schemeClr val="dk1"/>
                </a:solidFill>
                <a:latin typeface="Times New Roman"/>
                <a:ea typeface="Times New Roman"/>
                <a:cs typeface="Times New Roman"/>
                <a:sym typeface="Times New Roman"/>
              </a:rPr>
              <a:t> </a:t>
            </a:r>
            <a:endParaRPr sz="2800" dirty="0">
              <a:solidFill>
                <a:schemeClr val="dk1"/>
              </a:solidFill>
              <a:latin typeface="Times New Roman"/>
              <a:ea typeface="Times New Roman"/>
              <a:cs typeface="Times New Roman"/>
            </a:endParaRPr>
          </a:p>
          <a:p>
            <a:pPr marL="514350" indent="-514350" algn="just"/>
            <a:r>
              <a:rPr lang="en-IN" sz="2800" dirty="0">
                <a:solidFill>
                  <a:schemeClr val="dk1"/>
                </a:solidFill>
                <a:latin typeface="Times New Roman"/>
                <a:ea typeface="Times New Roman"/>
                <a:cs typeface="Times New Roman"/>
                <a:sym typeface="Times New Roman"/>
              </a:rPr>
              <a:t>A] 50           		            	B] 60</a:t>
            </a:r>
            <a:endParaRPr sz="2800" dirty="0">
              <a:solidFill>
                <a:schemeClr val="dk1"/>
              </a:solidFill>
              <a:latin typeface="Times New Roman"/>
              <a:ea typeface="Times New Roman"/>
              <a:cs typeface="Times New Roman"/>
            </a:endParaRPr>
          </a:p>
          <a:p>
            <a:pPr marL="514350" indent="-514350" algn="just"/>
            <a:r>
              <a:rPr lang="en-IN" sz="2800" dirty="0">
                <a:solidFill>
                  <a:schemeClr val="dk1"/>
                </a:solidFill>
                <a:latin typeface="Times New Roman"/>
                <a:ea typeface="Times New Roman"/>
                <a:cs typeface="Times New Roman"/>
                <a:sym typeface="Times New Roman"/>
              </a:rPr>
              <a:t>C] 80             		  	D] 70                                </a:t>
            </a:r>
            <a:endParaRPr sz="2800" dirty="0">
              <a:solidFill>
                <a:schemeClr val="dk1"/>
              </a:solidFill>
              <a:latin typeface="Times New Roman"/>
              <a:ea typeface="Times New Roman"/>
              <a:cs typeface="Times New Roman"/>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6" name="Picture 5">
            <a:extLst>
              <a:ext uri="{FF2B5EF4-FFF2-40B4-BE49-F238E27FC236}">
                <a16:creationId xmlns:a16="http://schemas.microsoft.com/office/drawing/2014/main" xmlns="" id="{01697B10-19A2-48D0-8D0E-8814254DFF4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05074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p:nvPr/>
        </p:nvSpPr>
        <p:spPr>
          <a:xfrm>
            <a:off x="0" y="725214"/>
            <a:ext cx="11197390" cy="1815841"/>
          </a:xfrm>
          <a:prstGeom prst="rect">
            <a:avLst/>
          </a:prstGeom>
          <a:noFill/>
          <a:ln>
            <a:noFill/>
          </a:ln>
        </p:spPr>
        <p:txBody>
          <a:bodyPr spcFirstLastPara="1" wrap="square" lIns="91425" tIns="45700" rIns="91425" bIns="45700" anchor="t" anchorCtr="0">
            <a:spAutoFit/>
          </a:bodyPr>
          <a:lstStyle/>
          <a:p>
            <a:r>
              <a:rPr lang="en-IN" sz="2800" dirty="0">
                <a:solidFill>
                  <a:schemeClr val="dk1"/>
                </a:solidFill>
                <a:latin typeface="Times New Roman"/>
                <a:ea typeface="Times New Roman"/>
                <a:cs typeface="Times New Roman"/>
                <a:sym typeface="Times New Roman"/>
              </a:rPr>
              <a:t>15. </a:t>
            </a:r>
            <a:r>
              <a:rPr lang="en-US" sz="2800" dirty="0">
                <a:solidFill>
                  <a:schemeClr val="dk1"/>
                </a:solidFill>
                <a:latin typeface="Times New Roman"/>
                <a:ea typeface="Times New Roman"/>
                <a:cs typeface="Times New Roman"/>
              </a:rPr>
              <a:t>The market price of a chair was Rs. 1200. This price was 20% above the cost price. It was sold at a discount of 10% on the marked price. Find the profit percent?</a:t>
            </a:r>
          </a:p>
          <a:p>
            <a:r>
              <a:rPr lang="en-US" sz="2800" dirty="0">
                <a:solidFill>
                  <a:schemeClr val="dk1"/>
                </a:solidFill>
                <a:latin typeface="Times New Roman"/>
                <a:ea typeface="Times New Roman"/>
                <a:cs typeface="Times New Roman"/>
              </a:rPr>
              <a:t>A] 6 %                 B] 4 %                 C] 8 %                     D] 5 %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5B425E55-042D-4683-B9E3-AD82E189066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420105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p:nvPr/>
        </p:nvSpPr>
        <p:spPr>
          <a:xfrm>
            <a:off x="0" y="723080"/>
            <a:ext cx="11197390" cy="1815841"/>
          </a:xfrm>
          <a:prstGeom prst="rect">
            <a:avLst/>
          </a:prstGeom>
          <a:noFill/>
          <a:ln>
            <a:noFill/>
          </a:ln>
        </p:spPr>
        <p:txBody>
          <a:bodyPr spcFirstLastPara="1" wrap="square" lIns="91425" tIns="45700" rIns="91425" bIns="45700" anchor="t" anchorCtr="0">
            <a:spAutoFit/>
          </a:bodyPr>
          <a:lstStyle/>
          <a:p>
            <a:r>
              <a:rPr lang="en-IN" sz="2800" dirty="0">
                <a:solidFill>
                  <a:schemeClr val="dk1"/>
                </a:solidFill>
                <a:latin typeface="Times New Roman"/>
                <a:ea typeface="Times New Roman"/>
                <a:cs typeface="Times New Roman"/>
                <a:sym typeface="Times New Roman"/>
              </a:rPr>
              <a:t>16. </a:t>
            </a:r>
            <a:r>
              <a:rPr lang="en-US" sz="2800" dirty="0"/>
              <a:t>A merchant decided to mark up his goods by 20% and then offered 10% discount. What will be a percentage of profit or loss?</a:t>
            </a:r>
          </a:p>
          <a:p>
            <a:pPr marL="514350" indent="-514350">
              <a:buAutoNum type="alphaUcPeriod"/>
            </a:pPr>
            <a:r>
              <a:rPr lang="en-US" sz="2800" dirty="0"/>
              <a:t>8% profit             			B. 8% loss              </a:t>
            </a:r>
          </a:p>
          <a:p>
            <a:r>
              <a:rPr lang="en-US" sz="2800" dirty="0"/>
              <a:t>C. 4% loss                			D. 4% profit</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09BD5D2C-B7FD-48F1-AEE2-BCC67FF1BC9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148964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41908"/>
            <a:ext cx="11085094" cy="2246769"/>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17. The marked price of a shirt is Rs. 1500. A shopkeeper offers 10% discount on this shirt and then again offers 20% discount on the new price. How much will you have to pay, finally?</a:t>
            </a:r>
          </a:p>
          <a:p>
            <a:pPr lvl="0"/>
            <a:r>
              <a:rPr lang="en-US" sz="2800" dirty="0">
                <a:solidFill>
                  <a:schemeClr val="dk1"/>
                </a:solidFill>
                <a:latin typeface="Times New Roman"/>
                <a:ea typeface="Times New Roman"/>
                <a:cs typeface="Times New Roman"/>
              </a:rPr>
              <a:t>A] Rs.1000					B] Rs.1480</a:t>
            </a:r>
          </a:p>
          <a:p>
            <a:r>
              <a:rPr lang="en-US" sz="2800" dirty="0">
                <a:solidFill>
                  <a:schemeClr val="dk1"/>
                </a:solidFill>
                <a:latin typeface="Times New Roman"/>
                <a:ea typeface="Times New Roman"/>
                <a:cs typeface="Times New Roman"/>
              </a:rPr>
              <a:t>C] Rs.1650					D] Rs.1080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5402CE1D-A491-4968-B240-3C64DB190F2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499254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677656"/>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18. The marked price of a shirt is Rs. 1500. A shopkeeper offers 10% discount on this shirt and then again offers 20% discount on the new price, and then again offers 30% discount on the new price. How much will you have to pay, finally?</a:t>
            </a:r>
          </a:p>
          <a:p>
            <a:pPr lvl="0"/>
            <a:r>
              <a:rPr lang="en-US" sz="2800" dirty="0">
                <a:solidFill>
                  <a:schemeClr val="dk1"/>
                </a:solidFill>
                <a:latin typeface="Times New Roman"/>
                <a:ea typeface="Times New Roman"/>
                <a:cs typeface="Times New Roman"/>
              </a:rPr>
              <a:t>A] Rs.759					B] Rs.780</a:t>
            </a:r>
          </a:p>
          <a:p>
            <a:r>
              <a:rPr lang="en-US" sz="2800" dirty="0">
                <a:solidFill>
                  <a:schemeClr val="dk1"/>
                </a:solidFill>
                <a:latin typeface="Times New Roman"/>
                <a:ea typeface="Times New Roman"/>
                <a:cs typeface="Times New Roman"/>
              </a:rPr>
              <a:t>C] Rs.650					D] Rs.756</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1BE9F28C-43B1-4E58-9228-877B047247C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124422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FD07B9-20BF-4DEE-AC2E-709DA3C15423}"/>
              </a:ext>
            </a:extLst>
          </p:cNvPr>
          <p:cNvSpPr>
            <a:spLocks noGrp="1"/>
          </p:cNvSpPr>
          <p:nvPr>
            <p:ph idx="1"/>
          </p:nvPr>
        </p:nvSpPr>
        <p:spPr>
          <a:xfrm>
            <a:off x="433633" y="1219200"/>
            <a:ext cx="10131497" cy="5257800"/>
          </a:xfrm>
        </p:spPr>
        <p:txBody>
          <a:bodyPr>
            <a:noAutofit/>
          </a:bodyPr>
          <a:lstStyle/>
          <a:p>
            <a:pPr marL="0" indent="0" algn="just">
              <a:buNone/>
            </a:pPr>
            <a:r>
              <a:rPr lang="en-US" sz="2000" dirty="0">
                <a:cs typeface="Times New Roman" panose="02020603050405020304" pitchFamily="18" charset="0"/>
              </a:rPr>
              <a:t/>
            </a:r>
            <a:br>
              <a:rPr lang="en-US" sz="2000" dirty="0">
                <a:cs typeface="Times New Roman" panose="02020603050405020304" pitchFamily="18" charset="0"/>
              </a:rPr>
            </a:br>
            <a:r>
              <a:rPr lang="en-US" sz="2000" dirty="0">
                <a:cs typeface="Times New Roman" panose="02020603050405020304" pitchFamily="18" charset="0"/>
              </a:rPr>
              <a:t/>
            </a:r>
            <a:br>
              <a:rPr lang="en-US" sz="2000" dirty="0">
                <a:cs typeface="Times New Roman" panose="02020603050405020304" pitchFamily="18" charset="0"/>
              </a:rPr>
            </a:br>
            <a:endParaRPr lang="en-US" sz="2000" dirty="0">
              <a:cs typeface="Times New Roman" panose="02020603050405020304" pitchFamily="18" charset="0"/>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sp>
        <p:nvSpPr>
          <p:cNvPr id="4" name="Rectangle 3"/>
          <p:cNvSpPr>
            <a:spLocks noChangeArrowheads="1"/>
          </p:cNvSpPr>
          <p:nvPr/>
        </p:nvSpPr>
        <p:spPr bwMode="auto">
          <a:xfrm>
            <a:off x="537327" y="1012671"/>
            <a:ext cx="10090711" cy="332398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Dishonest Dealer:</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A dishonest dealer is one who claims to sell his product in welfare of customer but either he alters weight or he marks </a:t>
            </a:r>
            <a:b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up price</a:t>
            </a:r>
            <a:r>
              <a:rPr lang="en-US" altLang="en-US" sz="1400" dirty="0">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too high and then gives discount to attract customers.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a:r>
            <a:b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Let us assume that the shopkeeper makes a gain of G% in selling his product.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Therefore,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(100+G)/(100+x) = True weight/ False weight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G = Overall gain percentage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X = %loss or % gain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Also, another formula that you can remember, in case the shopkeeper sells at the cost price, is:</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Gain Percentage:</a:t>
            </a:r>
            <a:endPar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Times New Roman" panose="02020603050405020304" pitchFamily="18" charset="0"/>
                <a:cs typeface="Times New Roman" panose="02020603050405020304" pitchFamily="18" charset="0"/>
              </a:rPr>
              <a:t>  </a:t>
            </a:r>
          </a:p>
        </p:txBody>
      </p:sp>
      <p:pic>
        <p:nvPicPr>
          <p:cNvPr id="6" name="Picture 2" descr="Pictu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7327" y="4314552"/>
            <a:ext cx="4977353" cy="619125"/>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a:extLst>
              <a:ext uri="{FF2B5EF4-FFF2-40B4-BE49-F238E27FC236}">
                <a16:creationId xmlns:a16="http://schemas.microsoft.com/office/drawing/2014/main" xmlns="" id="{09ABE382-CE8D-497C-AC67-77CE2786BAA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343290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16"/>
          <p:cNvSpPr/>
          <p:nvPr/>
        </p:nvSpPr>
        <p:spPr>
          <a:xfrm>
            <a:off x="0" y="725214"/>
            <a:ext cx="11550315" cy="2246729"/>
          </a:xfrm>
          <a:prstGeom prst="rect">
            <a:avLst/>
          </a:prstGeom>
          <a:noFill/>
          <a:ln>
            <a:noFill/>
          </a:ln>
        </p:spPr>
        <p:txBody>
          <a:bodyPr spcFirstLastPara="1" wrap="square" lIns="91425" tIns="45700" rIns="91425" bIns="45700" anchor="t" anchorCtr="0">
            <a:spAutoFit/>
          </a:bodyPr>
          <a:lstStyle/>
          <a:p>
            <a:pPr algn="just"/>
            <a:r>
              <a:rPr lang="en-IN" sz="2800" dirty="0">
                <a:solidFill>
                  <a:schemeClr val="dk1"/>
                </a:solidFill>
                <a:latin typeface="Times New Roman"/>
                <a:ea typeface="Times New Roman"/>
                <a:cs typeface="Times New Roman"/>
                <a:sym typeface="Times New Roman"/>
              </a:rPr>
              <a:t>19. A dishonest dealer professes to sell his good at cost price but uses a false weight and thus gains 25%. For a kilogram he uses a weight of</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 A] 800g                        	B] 850g  </a:t>
            </a:r>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C] 766.67g			D] 875g</a:t>
            </a:r>
            <a:endParaRPr sz="2800" dirty="0">
              <a:solidFill>
                <a:schemeClr val="dk1"/>
              </a:solidFill>
              <a:latin typeface="Times New Roman"/>
              <a:ea typeface="Times New Roman"/>
              <a:cs typeface="Times New Roman"/>
              <a:sym typeface="Times New Roman"/>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DA366ACA-5437-4683-8353-2E6976ABA72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924010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8"/>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a:pPr/>
              <a:t>28</a:t>
            </a:fld>
            <a:endParaRPr/>
          </a:p>
        </p:txBody>
      </p:sp>
      <p:sp>
        <p:nvSpPr>
          <p:cNvPr id="244" name="Google Shape;244;p18"/>
          <p:cNvSpPr/>
          <p:nvPr/>
        </p:nvSpPr>
        <p:spPr>
          <a:xfrm>
            <a:off x="-2" y="725214"/>
            <a:ext cx="12047621" cy="2677616"/>
          </a:xfrm>
          <a:prstGeom prst="rect">
            <a:avLst/>
          </a:prstGeom>
          <a:noFill/>
          <a:ln>
            <a:noFill/>
          </a:ln>
        </p:spPr>
        <p:txBody>
          <a:bodyPr spcFirstLastPara="1" wrap="square" lIns="91425" tIns="45700" rIns="91425" bIns="45700" anchor="t" anchorCtr="0">
            <a:spAutoFit/>
          </a:bodyPr>
          <a:lstStyle/>
          <a:p>
            <a:pPr algn="just"/>
            <a:r>
              <a:rPr lang="en-IN" sz="2800" dirty="0">
                <a:solidFill>
                  <a:schemeClr val="dk1"/>
                </a:solidFill>
                <a:latin typeface="Times New Roman"/>
                <a:ea typeface="Times New Roman"/>
                <a:cs typeface="Times New Roman"/>
                <a:sym typeface="Times New Roman"/>
              </a:rPr>
              <a:t>20. Let a dishonest shopkeeper sells sugar at Rs 25/kg which he has bought at Rs 20/kg and he is giving 800gm instead of 1000gm. Find his actual profit percentage?</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A] 50%                                       B] 25%</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C] 25.5%                                    D] 56.25%</a:t>
            </a:r>
            <a:endParaRPr sz="2800" dirty="0">
              <a:solidFill>
                <a:schemeClr val="dk1"/>
              </a:solidFill>
              <a:latin typeface="Times New Roman"/>
              <a:ea typeface="Times New Roman"/>
              <a:cs typeface="Times New Roman"/>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6" name="Picture 5">
            <a:extLst>
              <a:ext uri="{FF2B5EF4-FFF2-40B4-BE49-F238E27FC236}">
                <a16:creationId xmlns:a16="http://schemas.microsoft.com/office/drawing/2014/main" xmlns="" id="{5685F09F-EA40-4713-B65C-0FE3A7B7402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411958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502189" cy="2246769"/>
          </a:xfrm>
          <a:prstGeom prst="rect">
            <a:avLst/>
          </a:prstGeom>
        </p:spPr>
        <p:txBody>
          <a:bodyPr wrap="square">
            <a:spAutoFit/>
          </a:bodyPr>
          <a:lstStyle/>
          <a:p>
            <a:pPr fontAlgn="base"/>
            <a:r>
              <a:rPr lang="en-US" sz="2800" dirty="0">
                <a:solidFill>
                  <a:schemeClr val="dk1"/>
                </a:solidFill>
                <a:latin typeface="Times New Roman"/>
                <a:ea typeface="Times New Roman"/>
                <a:cs typeface="Times New Roman"/>
              </a:rPr>
              <a:t>21. The spring balance of a trader shows 1 kg for an actual weight of 750 grams. Find the profit or loss percentage if the trader marked the price at 10% above the cost price ?</a:t>
            </a:r>
          </a:p>
          <a:p>
            <a:pPr fontAlgn="base"/>
            <a:r>
              <a:rPr lang="en-US" sz="2800" dirty="0">
                <a:solidFill>
                  <a:schemeClr val="dk1"/>
                </a:solidFill>
                <a:latin typeface="Times New Roman"/>
                <a:ea typeface="Times New Roman"/>
                <a:cs typeface="Times New Roman"/>
              </a:rPr>
              <a:t>A]. 46.67% profit			B]. 46.67% loss</a:t>
            </a:r>
          </a:p>
          <a:p>
            <a:pPr fontAlgn="base"/>
            <a:r>
              <a:rPr lang="en-US" sz="2800" dirty="0">
                <a:solidFill>
                  <a:schemeClr val="dk1"/>
                </a:solidFill>
                <a:latin typeface="Times New Roman"/>
                <a:ea typeface="Times New Roman"/>
                <a:cs typeface="Times New Roman"/>
              </a:rPr>
              <a:t>C]. 43.33% profit			D]. 43.33% loss</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A33EB6DC-7B3F-4F06-A8F2-1A8A34CF46E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48152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8656" y="1015545"/>
            <a:ext cx="11229474" cy="4238098"/>
          </a:xfrm>
        </p:spPr>
        <p:txBody>
          <a:bodyPr>
            <a:noAutofit/>
          </a:bodyPr>
          <a:lstStyle/>
          <a:p>
            <a:pPr algn="l"/>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Profit or Gain = </a:t>
            </a:r>
            <a:r>
              <a:rPr lang="en-US" sz="1800" dirty="0">
                <a:solidFill>
                  <a:schemeClr val="tx1"/>
                </a:solidFill>
                <a:effectLst/>
                <a:latin typeface="Times New Roman" panose="02020603050405020304" pitchFamily="18" charset="0"/>
                <a:cs typeface="Times New Roman" panose="02020603050405020304" pitchFamily="18" charset="0"/>
              </a:rPr>
              <a:t>Selling price – Cost Price</a:t>
            </a:r>
            <a:br>
              <a:rPr lang="en-US" sz="1800" dirty="0">
                <a:solidFill>
                  <a:schemeClr val="tx1"/>
                </a:solidFill>
                <a:effectLst/>
                <a:latin typeface="Times New Roman" panose="02020603050405020304" pitchFamily="18" charset="0"/>
                <a:cs typeface="Times New Roman" panose="02020603050405020304" pitchFamily="18" charset="0"/>
              </a:rPr>
            </a:b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Loss = </a:t>
            </a:r>
            <a:r>
              <a:rPr lang="en-US" sz="1800" dirty="0">
                <a:solidFill>
                  <a:schemeClr val="tx1"/>
                </a:solidFill>
                <a:effectLst/>
                <a:latin typeface="Times New Roman" panose="02020603050405020304" pitchFamily="18" charset="0"/>
                <a:cs typeface="Times New Roman" panose="02020603050405020304" pitchFamily="18" charset="0"/>
              </a:rPr>
              <a:t>Cost Price – Selling Price</a:t>
            </a:r>
            <a:br>
              <a:rPr lang="en-US" sz="1800" dirty="0">
                <a:solidFill>
                  <a:schemeClr val="tx1"/>
                </a:solidFill>
                <a:effectLst/>
                <a:latin typeface="Times New Roman" panose="02020603050405020304" pitchFamily="18" charset="0"/>
                <a:cs typeface="Times New Roman" panose="02020603050405020304" pitchFamily="18" charset="0"/>
              </a:rPr>
            </a:b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Profit % = (</a:t>
            </a:r>
            <a:r>
              <a:rPr lang="en-US" sz="1800" dirty="0">
                <a:solidFill>
                  <a:schemeClr val="tx1"/>
                </a:solidFill>
                <a:effectLst/>
                <a:latin typeface="Times New Roman" panose="02020603050405020304" pitchFamily="18" charset="0"/>
                <a:cs typeface="Times New Roman" panose="02020603050405020304" pitchFamily="18" charset="0"/>
              </a:rPr>
              <a:t>Profit /Cost Price) x 100</a:t>
            </a:r>
            <a:br>
              <a:rPr lang="en-US" sz="1800" dirty="0">
                <a:solidFill>
                  <a:schemeClr val="tx1"/>
                </a:solidFill>
                <a:effectLst/>
                <a:latin typeface="Times New Roman" panose="02020603050405020304" pitchFamily="18" charset="0"/>
                <a:cs typeface="Times New Roman" panose="02020603050405020304" pitchFamily="18" charset="0"/>
              </a:rPr>
            </a:b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Loss % = </a:t>
            </a:r>
            <a:r>
              <a:rPr lang="en-US" sz="1800" dirty="0">
                <a:solidFill>
                  <a:schemeClr val="tx1"/>
                </a:solidFill>
                <a:effectLst/>
                <a:latin typeface="Times New Roman" panose="02020603050405020304" pitchFamily="18" charset="0"/>
                <a:cs typeface="Times New Roman" panose="02020603050405020304" pitchFamily="18" charset="0"/>
              </a:rPr>
              <a:t>(Loss / Cost price) x 100</a:t>
            </a:r>
            <a:br>
              <a:rPr lang="en-US" sz="1800" dirty="0">
                <a:solidFill>
                  <a:schemeClr val="tx1"/>
                </a:solidFill>
                <a:effectLst/>
                <a:latin typeface="Times New Roman" panose="02020603050405020304" pitchFamily="18" charset="0"/>
                <a:cs typeface="Times New Roman" panose="02020603050405020304" pitchFamily="18" charset="0"/>
              </a:rPr>
            </a:b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Discount = </a:t>
            </a:r>
            <a:r>
              <a:rPr lang="en-US" sz="1800" dirty="0">
                <a:solidFill>
                  <a:schemeClr val="tx1"/>
                </a:solidFill>
                <a:effectLst/>
                <a:latin typeface="Times New Roman" panose="02020603050405020304" pitchFamily="18" charset="0"/>
                <a:cs typeface="Times New Roman" panose="02020603050405020304" pitchFamily="18" charset="0"/>
              </a:rPr>
              <a:t>Marked Price – Selling Price</a:t>
            </a:r>
            <a:br>
              <a:rPr lang="en-US" sz="1800" dirty="0">
                <a:solidFill>
                  <a:schemeClr val="tx1"/>
                </a:solidFill>
                <a:effectLst/>
                <a:latin typeface="Times New Roman" panose="02020603050405020304" pitchFamily="18" charset="0"/>
                <a:cs typeface="Times New Roman" panose="02020603050405020304" pitchFamily="18" charset="0"/>
              </a:rPr>
            </a:br>
            <a:r>
              <a:rPr lang="en-US" sz="1800" dirty="0">
                <a:solidFill>
                  <a:schemeClr val="tx1"/>
                </a:solidFill>
                <a:effectLst/>
                <a:latin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cs typeface="Times New Roman" panose="02020603050405020304" pitchFamily="18" charset="0"/>
              </a:rPr>
              <a:t>Discount % = </a:t>
            </a:r>
            <a:r>
              <a:rPr lang="en-US" sz="1800" dirty="0">
                <a:solidFill>
                  <a:schemeClr val="tx1"/>
                </a:solidFill>
                <a:effectLst/>
                <a:latin typeface="Times New Roman" panose="02020603050405020304" pitchFamily="18" charset="0"/>
                <a:cs typeface="Times New Roman" panose="02020603050405020304" pitchFamily="18" charset="0"/>
              </a:rPr>
              <a:t>(Discount/Marked price) x 100</a:t>
            </a:r>
          </a:p>
        </p:txBody>
      </p:sp>
      <p:sp>
        <p:nvSpPr>
          <p:cNvPr id="3" name="Rectangle 2"/>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4" name="Picture 3">
            <a:extLst>
              <a:ext uri="{FF2B5EF4-FFF2-40B4-BE49-F238E27FC236}">
                <a16:creationId xmlns:a16="http://schemas.microsoft.com/office/drawing/2014/main" xmlns="" id="{50814060-9B54-475F-ACFE-1D32F325076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1227862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6"/>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a:pPr/>
              <a:t>30</a:t>
            </a:fld>
            <a:endParaRPr/>
          </a:p>
        </p:txBody>
      </p:sp>
      <p:sp>
        <p:nvSpPr>
          <p:cNvPr id="378" name="Google Shape;378;p36"/>
          <p:cNvSpPr/>
          <p:nvPr/>
        </p:nvSpPr>
        <p:spPr>
          <a:xfrm>
            <a:off x="0" y="725214"/>
            <a:ext cx="11354975" cy="4832052"/>
          </a:xfrm>
          <a:prstGeom prst="rect">
            <a:avLst/>
          </a:prstGeom>
          <a:noFill/>
          <a:ln>
            <a:noFill/>
          </a:ln>
        </p:spPr>
        <p:txBody>
          <a:bodyPr spcFirstLastPara="1" wrap="square" lIns="91425" tIns="45700" rIns="91425" bIns="45700" anchor="t" anchorCtr="0">
            <a:spAutoFit/>
          </a:bodyPr>
          <a:lstStyle/>
          <a:p>
            <a:r>
              <a:rPr lang="en-IN" sz="2800" dirty="0">
                <a:solidFill>
                  <a:schemeClr val="dk1"/>
                </a:solidFill>
                <a:latin typeface="Times New Roman"/>
                <a:ea typeface="Times New Roman"/>
                <a:cs typeface="Times New Roman"/>
                <a:sym typeface="Times New Roman"/>
              </a:rPr>
              <a:t>22. A shopkeeper sells some articles at the profit of 35% on the original price. What is required to find the exact amount of profit? </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I. Sale price of the article.</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II. Number of articles sold. </a:t>
            </a:r>
            <a:endParaRPr sz="2800" dirty="0">
              <a:solidFill>
                <a:schemeClr val="dk1"/>
              </a:solidFill>
              <a:latin typeface="Times New Roman"/>
              <a:ea typeface="Times New Roman"/>
              <a:cs typeface="Times New Roman"/>
              <a:sym typeface="Times New Roman"/>
            </a:endParaRPr>
          </a:p>
          <a:p>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A.	Only I is necessary</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B.	Only II is necessary</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C.	Either I or II is necessary</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D.	Both I and II are necessary</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E.	None of these</a:t>
            </a:r>
            <a:endParaRPr sz="2800" dirty="0">
              <a:solidFill>
                <a:schemeClr val="dk1"/>
              </a:solidFill>
              <a:latin typeface="Times New Roman"/>
              <a:ea typeface="Times New Roman"/>
              <a:cs typeface="Times New Roman"/>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6" name="Picture 5">
            <a:extLst>
              <a:ext uri="{FF2B5EF4-FFF2-40B4-BE49-F238E27FC236}">
                <a16:creationId xmlns:a16="http://schemas.microsoft.com/office/drawing/2014/main" xmlns="" id="{820035CB-0189-4D14-B202-6AE789476A0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892449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5"/>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a:pPr/>
              <a:t>31</a:t>
            </a:fld>
            <a:endParaRPr/>
          </a:p>
        </p:txBody>
      </p:sp>
      <p:sp>
        <p:nvSpPr>
          <p:cNvPr id="370" name="Google Shape;370;p35"/>
          <p:cNvSpPr/>
          <p:nvPr/>
        </p:nvSpPr>
        <p:spPr>
          <a:xfrm>
            <a:off x="-12170" y="725214"/>
            <a:ext cx="10764253" cy="5139828"/>
          </a:xfrm>
          <a:prstGeom prst="rect">
            <a:avLst/>
          </a:prstGeom>
          <a:noFill/>
          <a:ln>
            <a:noFill/>
          </a:ln>
        </p:spPr>
        <p:txBody>
          <a:bodyPr spcFirstLastPara="1" wrap="square" lIns="91425" tIns="45700" rIns="91425" bIns="45700" anchor="t" anchorCtr="0">
            <a:spAutoFit/>
          </a:bodyPr>
          <a:lstStyle/>
          <a:p>
            <a:r>
              <a:rPr lang="en-IN" sz="2800" dirty="0">
                <a:solidFill>
                  <a:schemeClr val="dk1"/>
                </a:solidFill>
                <a:latin typeface="Times New Roman"/>
                <a:ea typeface="Times New Roman"/>
                <a:cs typeface="Times New Roman"/>
                <a:sym typeface="Times New Roman"/>
              </a:rPr>
              <a:t>23. By selling a product with 40% profit, how much profit was earned?</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I. The difference between cost and selling price is Rs. 60.</a:t>
            </a:r>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II. The selling price is 140 percent of the cost price.</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r>
              <a:rPr lang="en-IN" sz="2800" dirty="0">
                <a:solidFill>
                  <a:schemeClr val="dk1"/>
                </a:solidFill>
                <a:latin typeface="Times New Roman"/>
                <a:ea typeface="Times New Roman"/>
                <a:cs typeface="Times New Roman"/>
                <a:sym typeface="Times New Roman"/>
              </a:rPr>
              <a:t>A. I alone sufficient while II alone not sufficient to answer</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B. II alone sufficient while I alone not sufficient to answer</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C. Either I or II alone sufficient to answer</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D. Both I and II are not sufficient to answer</a:t>
            </a:r>
            <a:endParaRPr sz="2800" dirty="0">
              <a:solidFill>
                <a:schemeClr val="dk1"/>
              </a:solidFill>
              <a:latin typeface="Times New Roman"/>
              <a:ea typeface="Times New Roman"/>
              <a:cs typeface="Times New Roman"/>
            </a:endParaRPr>
          </a:p>
          <a:p>
            <a:r>
              <a:rPr lang="en-IN" sz="2800" dirty="0">
                <a:solidFill>
                  <a:schemeClr val="dk1"/>
                </a:solidFill>
                <a:latin typeface="Times New Roman"/>
                <a:ea typeface="Times New Roman"/>
                <a:cs typeface="Times New Roman"/>
                <a:sym typeface="Times New Roman"/>
              </a:rPr>
              <a:t>E. Both I and II are necessary to answer</a:t>
            </a:r>
            <a:endParaRPr sz="2800" dirty="0">
              <a:solidFill>
                <a:schemeClr val="dk1"/>
              </a:solidFill>
              <a:latin typeface="Times New Roman"/>
              <a:ea typeface="Times New Roman"/>
              <a:cs typeface="Times New Roman"/>
            </a:endParaRPr>
          </a:p>
          <a:p>
            <a:r>
              <a:rPr lang="en-IN" sz="2400" dirty="0">
                <a:solidFill>
                  <a:schemeClr val="dk1"/>
                </a:solidFill>
                <a:latin typeface="Times New Roman"/>
                <a:ea typeface="Times New Roman"/>
                <a:cs typeface="Times New Roman"/>
                <a:sym typeface="Times New Roman"/>
              </a:rPr>
              <a:t> </a:t>
            </a:r>
            <a:endParaRPr dirty="0"/>
          </a:p>
          <a:p>
            <a:endParaRPr sz="2400" dirty="0">
              <a:solidFill>
                <a:schemeClr val="dk1"/>
              </a:solidFill>
              <a:latin typeface="Times New Roman"/>
              <a:ea typeface="Times New Roman"/>
              <a:cs typeface="Times New Roman"/>
              <a:sym typeface="Times New Roman"/>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6" name="Picture 5">
            <a:extLst>
              <a:ext uri="{FF2B5EF4-FFF2-40B4-BE49-F238E27FC236}">
                <a16:creationId xmlns:a16="http://schemas.microsoft.com/office/drawing/2014/main" xmlns="" id="{ADBAA1B7-7EE7-48C4-8837-7B02F097F87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832759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4401205"/>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24. A stockiest wants to make some profit by selling sugar. He contemplates about various methods. Which of the following would maximize his profit?</a:t>
            </a:r>
          </a:p>
          <a:p>
            <a:pPr lvl="0"/>
            <a:r>
              <a:rPr lang="en-US" sz="2800" dirty="0">
                <a:solidFill>
                  <a:schemeClr val="dk1"/>
                </a:solidFill>
                <a:latin typeface="Times New Roman"/>
                <a:ea typeface="Times New Roman"/>
                <a:cs typeface="Times New Roman"/>
              </a:rPr>
              <a:t/>
            </a:r>
            <a:br>
              <a:rPr lang="en-US" sz="2800" dirty="0">
                <a:solidFill>
                  <a:schemeClr val="dk1"/>
                </a:solidFill>
                <a:latin typeface="Times New Roman"/>
                <a:ea typeface="Times New Roman"/>
                <a:cs typeface="Times New Roman"/>
              </a:rPr>
            </a:br>
            <a:r>
              <a:rPr lang="en-US" sz="2800" dirty="0">
                <a:solidFill>
                  <a:schemeClr val="dk1"/>
                </a:solidFill>
                <a:latin typeface="Times New Roman"/>
                <a:ea typeface="Times New Roman"/>
                <a:cs typeface="Times New Roman"/>
              </a:rPr>
              <a:t>I. Sell sugar at 10% profit.</a:t>
            </a:r>
            <a:br>
              <a:rPr lang="en-US" sz="2800" dirty="0">
                <a:solidFill>
                  <a:schemeClr val="dk1"/>
                </a:solidFill>
                <a:latin typeface="Times New Roman"/>
                <a:ea typeface="Times New Roman"/>
                <a:cs typeface="Times New Roman"/>
              </a:rPr>
            </a:br>
            <a:r>
              <a:rPr lang="en-US" sz="2800" dirty="0">
                <a:solidFill>
                  <a:schemeClr val="dk1"/>
                </a:solidFill>
                <a:latin typeface="Times New Roman"/>
                <a:ea typeface="Times New Roman"/>
                <a:cs typeface="Times New Roman"/>
              </a:rPr>
              <a:t>II. Use 900 g of weight instead of 1 kg.</a:t>
            </a:r>
            <a:br>
              <a:rPr lang="en-US" sz="2800" dirty="0">
                <a:solidFill>
                  <a:schemeClr val="dk1"/>
                </a:solidFill>
                <a:latin typeface="Times New Roman"/>
                <a:ea typeface="Times New Roman"/>
                <a:cs typeface="Times New Roman"/>
              </a:rPr>
            </a:br>
            <a:r>
              <a:rPr lang="en-US" sz="2800" dirty="0">
                <a:solidFill>
                  <a:schemeClr val="dk1"/>
                </a:solidFill>
                <a:latin typeface="Times New Roman"/>
                <a:ea typeface="Times New Roman"/>
                <a:cs typeface="Times New Roman"/>
              </a:rPr>
              <a:t>III. Mix 10% impurities in sugar and selling sugar at cost price.</a:t>
            </a:r>
            <a:br>
              <a:rPr lang="en-US" sz="2800" dirty="0">
                <a:solidFill>
                  <a:schemeClr val="dk1"/>
                </a:solidFill>
                <a:latin typeface="Times New Roman"/>
                <a:ea typeface="Times New Roman"/>
                <a:cs typeface="Times New Roman"/>
              </a:rPr>
            </a:br>
            <a:r>
              <a:rPr lang="en-US" sz="2800" dirty="0">
                <a:solidFill>
                  <a:schemeClr val="dk1"/>
                </a:solidFill>
                <a:latin typeface="Times New Roman"/>
                <a:ea typeface="Times New Roman"/>
                <a:cs typeface="Times New Roman"/>
              </a:rPr>
              <a:t>IV. Increase the price by 5% and reduce weights by 5%.</a:t>
            </a:r>
          </a:p>
          <a:p>
            <a:pPr lvl="0"/>
            <a:r>
              <a:rPr lang="en-US" sz="2800" dirty="0">
                <a:solidFill>
                  <a:schemeClr val="dk1"/>
                </a:solidFill>
                <a:latin typeface="Times New Roman"/>
                <a:ea typeface="Times New Roman"/>
                <a:cs typeface="Times New Roman"/>
              </a:rPr>
              <a:t/>
            </a:r>
            <a:br>
              <a:rPr lang="en-US" sz="2800" dirty="0">
                <a:solidFill>
                  <a:schemeClr val="dk1"/>
                </a:solidFill>
                <a:latin typeface="Times New Roman"/>
                <a:ea typeface="Times New Roman"/>
                <a:cs typeface="Times New Roman"/>
              </a:rPr>
            </a:br>
            <a:r>
              <a:rPr lang="en-US" sz="2800" dirty="0">
                <a:solidFill>
                  <a:schemeClr val="dk1"/>
                </a:solidFill>
                <a:latin typeface="Times New Roman"/>
                <a:ea typeface="Times New Roman"/>
                <a:cs typeface="Times New Roman"/>
              </a:rPr>
              <a:t>A]. I or III					B]. II		</a:t>
            </a:r>
          </a:p>
          <a:p>
            <a:pPr lvl="0"/>
            <a:r>
              <a:rPr lang="en-US" sz="2800" dirty="0">
                <a:solidFill>
                  <a:schemeClr val="dk1"/>
                </a:solidFill>
                <a:latin typeface="Times New Roman"/>
                <a:ea typeface="Times New Roman"/>
                <a:cs typeface="Times New Roman"/>
              </a:rPr>
              <a:t>C]. II, III and IV				D]. Profits are same</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8E24CFEA-1875-4CF3-AFF4-32E09D9EED2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819975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33</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pic>
        <p:nvPicPr>
          <p:cNvPr id="4" name="Picture 3">
            <a:extLst>
              <a:ext uri="{FF2B5EF4-FFF2-40B4-BE49-F238E27FC236}">
                <a16:creationId xmlns:a16="http://schemas.microsoft.com/office/drawing/2014/main" xmlns="" id="{3956D18C-2A91-4246-A140-C8D21CF0B46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76186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130507" y="337153"/>
            <a:ext cx="7851694" cy="974307"/>
          </a:xfrm>
          <a:prstGeom prst="rect">
            <a:avLst/>
          </a:prstGeom>
        </p:spPr>
        <p:txBody>
          <a:bodyPr vert="horz" lIns="91440" tIns="45720" rIns="91440" bIns="45720" rtlCol="0" anchor="b">
            <a:no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algn="ctr"/>
            <a:endParaRPr lang="en-US" sz="3200" b="1" dirty="0">
              <a:solidFill>
                <a:srgbClr val="FF0000"/>
              </a:solidFill>
              <a:latin typeface="+mn-lt"/>
              <a:cs typeface="Times New Roman" panose="02020603050405020304" pitchFamily="18" charset="0"/>
            </a:endParaRPr>
          </a:p>
        </p:txBody>
      </p:sp>
      <p:sp>
        <p:nvSpPr>
          <p:cNvPr id="7" name="Subtitle 2"/>
          <p:cNvSpPr txBox="1">
            <a:spLocks/>
          </p:cNvSpPr>
          <p:nvPr/>
        </p:nvSpPr>
        <p:spPr>
          <a:xfrm>
            <a:off x="914400" y="1948464"/>
            <a:ext cx="10573554" cy="486191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pPr marL="457200" indent="-45720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CP = Cost Price = The price at which an object is Purchased</a:t>
            </a:r>
            <a:br>
              <a:rPr lang="en-US" dirty="0">
                <a:solidFill>
                  <a:srgbClr val="000000"/>
                </a:solidFill>
                <a:latin typeface="Times New Roman" panose="02020603050405020304" pitchFamily="18" charset="0"/>
                <a:cs typeface="Times New Roman" panose="02020603050405020304" pitchFamily="18" charset="0"/>
              </a:rPr>
            </a:br>
            <a:endParaRPr lang="en-US" dirty="0">
              <a:solidFill>
                <a:srgbClr val="00000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SP = Selling Price = The price at which the object is Sold.</a:t>
            </a:r>
          </a:p>
          <a:p>
            <a:r>
              <a:rPr lang="en-US" dirty="0">
                <a:solidFill>
                  <a:srgbClr val="000000"/>
                </a:solidFill>
                <a:latin typeface="Times New Roman" panose="02020603050405020304" pitchFamily="18" charset="0"/>
                <a:cs typeface="Times New Roman" panose="02020603050405020304" pitchFamily="18" charset="0"/>
              </a:rPr>
              <a:t>When, </a:t>
            </a:r>
            <a:r>
              <a:rPr lang="en-US" b="0" dirty="0">
                <a:solidFill>
                  <a:srgbClr val="000000"/>
                </a:solidFill>
                <a:latin typeface="Times New Roman" panose="02020603050405020304" pitchFamily="18" charset="0"/>
                <a:cs typeface="Times New Roman" panose="02020603050405020304" pitchFamily="18" charset="0"/>
              </a:rPr>
              <a:t>SP</a:t>
            </a:r>
            <a:r>
              <a:rPr lang="en-US" dirty="0">
                <a:solidFill>
                  <a:srgbClr val="000000"/>
                </a:solidFill>
                <a:latin typeface="Times New Roman" panose="02020603050405020304" pitchFamily="18" charset="0"/>
                <a:cs typeface="Times New Roman" panose="02020603050405020304" pitchFamily="18" charset="0"/>
              </a:rPr>
              <a:t> &lt; </a:t>
            </a:r>
            <a:r>
              <a:rPr lang="en-US" b="0" dirty="0">
                <a:solidFill>
                  <a:srgbClr val="000000"/>
                </a:solidFill>
                <a:latin typeface="Times New Roman" panose="02020603050405020304" pitchFamily="18" charset="0"/>
                <a:cs typeface="Times New Roman" panose="02020603050405020304" pitchFamily="18" charset="0"/>
              </a:rPr>
              <a:t>CP</a:t>
            </a:r>
            <a:r>
              <a:rPr lang="en-US" dirty="0">
                <a:solidFill>
                  <a:srgbClr val="000000"/>
                </a:solidFill>
                <a:latin typeface="Times New Roman" panose="02020603050405020304" pitchFamily="18" charset="0"/>
                <a:cs typeface="Times New Roman" panose="02020603050405020304" pitchFamily="18" charset="0"/>
              </a:rPr>
              <a:t> → Loss = CP - SP</a:t>
            </a:r>
          </a:p>
          <a:p>
            <a:r>
              <a:rPr lang="en-US" dirty="0">
                <a:solidFill>
                  <a:srgbClr val="000000"/>
                </a:solidFill>
                <a:latin typeface="Times New Roman" panose="02020603050405020304" pitchFamily="18" charset="0"/>
                <a:cs typeface="Times New Roman" panose="02020603050405020304" pitchFamily="18" charset="0"/>
              </a:rPr>
              <a:t>When, </a:t>
            </a:r>
            <a:r>
              <a:rPr lang="en-US" b="0" dirty="0">
                <a:solidFill>
                  <a:srgbClr val="000000"/>
                </a:solidFill>
                <a:latin typeface="Times New Roman" panose="02020603050405020304" pitchFamily="18" charset="0"/>
                <a:cs typeface="Times New Roman" panose="02020603050405020304" pitchFamily="18" charset="0"/>
              </a:rPr>
              <a:t>SP</a:t>
            </a:r>
            <a:r>
              <a:rPr lang="en-US" dirty="0">
                <a:solidFill>
                  <a:srgbClr val="000000"/>
                </a:solidFill>
                <a:latin typeface="Times New Roman" panose="02020603050405020304" pitchFamily="18" charset="0"/>
                <a:cs typeface="Times New Roman" panose="02020603050405020304" pitchFamily="18" charset="0"/>
              </a:rPr>
              <a:t> &gt; </a:t>
            </a:r>
            <a:r>
              <a:rPr lang="en-US" b="0" dirty="0">
                <a:solidFill>
                  <a:srgbClr val="000000"/>
                </a:solidFill>
                <a:latin typeface="Times New Roman" panose="02020603050405020304" pitchFamily="18" charset="0"/>
                <a:cs typeface="Times New Roman" panose="02020603050405020304" pitchFamily="18" charset="0"/>
              </a:rPr>
              <a:t>CP</a:t>
            </a:r>
            <a:r>
              <a:rPr lang="en-US" dirty="0">
                <a:solidFill>
                  <a:srgbClr val="000000"/>
                </a:solidFill>
                <a:latin typeface="Times New Roman" panose="02020603050405020304" pitchFamily="18" charset="0"/>
                <a:cs typeface="Times New Roman" panose="02020603050405020304" pitchFamily="18" charset="0"/>
              </a:rPr>
              <a:t> → Profit = SP - CP</a:t>
            </a:r>
          </a:p>
          <a:p>
            <a:pPr marL="457200" indent="-457200"/>
            <a:r>
              <a:rPr lang="en-US" dirty="0">
                <a:solidFill>
                  <a:srgbClr val="000000"/>
                </a:solidFill>
                <a:latin typeface="Times New Roman" panose="02020603050405020304" pitchFamily="18" charset="0"/>
                <a:cs typeface="Times New Roman" panose="02020603050405020304" pitchFamily="18" charset="0"/>
              </a:rPr>
              <a:t>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Note: Loss% and Profit% both are calculated upon CP</a:t>
            </a:r>
          </a:p>
          <a:p>
            <a:r>
              <a:rPr lang="en-US" dirty="0">
                <a:solidFill>
                  <a:srgbClr val="000000"/>
                </a:solidFill>
                <a:latin typeface="Times New Roman" panose="02020603050405020304" pitchFamily="18" charset="0"/>
                <a:cs typeface="Times New Roman" panose="02020603050405020304" pitchFamily="18" charset="0"/>
              </a:rPr>
              <a:t>Profit% = [Profit/CP] * 100</a:t>
            </a:r>
          </a:p>
          <a:p>
            <a:r>
              <a:rPr lang="en-US" dirty="0">
                <a:solidFill>
                  <a:srgbClr val="000000"/>
                </a:solidFill>
                <a:latin typeface="Times New Roman" panose="02020603050405020304" pitchFamily="18" charset="0"/>
                <a:cs typeface="Times New Roman" panose="02020603050405020304" pitchFamily="18" charset="0"/>
              </a:rPr>
              <a:t>Loss% = [Loss/CP] * 100</a:t>
            </a:r>
          </a:p>
          <a:p>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
            </a:r>
            <a:br>
              <a:rPr lang="en-US" dirty="0">
                <a:solidFill>
                  <a:srgbClr val="000000"/>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26A4ABBE-DC4F-41A5-BA83-90E5CDDA74D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49374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FD07B9-20BF-4DEE-AC2E-709DA3C15423}"/>
              </a:ext>
            </a:extLst>
          </p:cNvPr>
          <p:cNvSpPr>
            <a:spLocks noGrp="1"/>
          </p:cNvSpPr>
          <p:nvPr>
            <p:ph idx="1"/>
          </p:nvPr>
        </p:nvSpPr>
        <p:spPr>
          <a:xfrm>
            <a:off x="849630" y="1219200"/>
            <a:ext cx="9715500" cy="5257800"/>
          </a:xfrm>
        </p:spPr>
        <p:txBody>
          <a:bodyPr>
            <a:noAutofit/>
          </a:bodyPr>
          <a:lstStyle/>
          <a:p>
            <a:pPr marL="457200" indent="-457200" algn="just">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When profit% is given, say, 10% profit</a:t>
            </a:r>
          </a:p>
          <a:p>
            <a:pPr algn="just"/>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If 10% profit, then we simply do:</a:t>
            </a:r>
          </a:p>
          <a:p>
            <a:pPr algn="just"/>
            <a:r>
              <a:rPr lang="en-US" sz="2000" b="1" dirty="0">
                <a:solidFill>
                  <a:schemeClr val="tx1"/>
                </a:solidFill>
                <a:latin typeface="Times New Roman" panose="02020603050405020304" pitchFamily="18" charset="0"/>
                <a:cs typeface="Times New Roman" panose="02020603050405020304" pitchFamily="18" charset="0"/>
              </a:rPr>
              <a:t>CP  = 100% and SP = 110%</a:t>
            </a:r>
          </a:p>
          <a:p>
            <a:pPr algn="just"/>
            <a:endParaRPr lang="en-US" sz="2000" b="1"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When loss% is given, say, 10% loss</a:t>
            </a: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For 10% loss, then we simply do:</a:t>
            </a:r>
            <a:br>
              <a:rPr lang="en-US" sz="20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CP = 100%  and SP = 90%</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4" name="Picture 3">
            <a:extLst>
              <a:ext uri="{FF2B5EF4-FFF2-40B4-BE49-F238E27FC236}">
                <a16:creationId xmlns:a16="http://schemas.microsoft.com/office/drawing/2014/main" xmlns="" id="{E1768649-8900-4BFF-8C44-41AED9754BE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71600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p:nvPr/>
        </p:nvSpPr>
        <p:spPr>
          <a:xfrm>
            <a:off x="1828800" y="838200"/>
            <a:ext cx="8686800" cy="1292662"/>
          </a:xfrm>
          <a:prstGeom prst="rect">
            <a:avLst/>
          </a:prstGeom>
          <a:noFill/>
          <a:ln>
            <a:noFill/>
          </a:ln>
        </p:spPr>
        <p:txBody>
          <a:bodyPr spcFirstLastPara="1" wrap="square" lIns="91425" tIns="45700" rIns="91425" bIns="45700" anchor="t" anchorCtr="0">
            <a:spAutoFit/>
          </a:bodyPr>
          <a:lstStyle/>
          <a:p>
            <a:endParaRPr sz="2600">
              <a:solidFill>
                <a:srgbClr val="0C0C0C"/>
              </a:solidFill>
              <a:latin typeface="Times New Roman"/>
              <a:ea typeface="Times New Roman"/>
              <a:cs typeface="Times New Roman"/>
              <a:sym typeface="Times New Roman"/>
            </a:endParaRPr>
          </a:p>
          <a:p>
            <a:endParaRPr sz="2600">
              <a:solidFill>
                <a:srgbClr val="0C0C0C"/>
              </a:solidFill>
              <a:latin typeface="Times New Roman"/>
              <a:ea typeface="Times New Roman"/>
              <a:cs typeface="Times New Roman"/>
              <a:sym typeface="Times New Roman"/>
            </a:endParaRPr>
          </a:p>
          <a:p>
            <a:endParaRPr sz="2600">
              <a:solidFill>
                <a:srgbClr val="0C0C0C"/>
              </a:solidFill>
              <a:latin typeface="Times New Roman"/>
              <a:ea typeface="Times New Roman"/>
              <a:cs typeface="Times New Roman"/>
              <a:sym typeface="Times New Roman"/>
            </a:endParaRPr>
          </a:p>
        </p:txBody>
      </p:sp>
      <p:sp>
        <p:nvSpPr>
          <p:cNvPr id="103" name="Google Shape;103;p2"/>
          <p:cNvSpPr txBox="1">
            <a:spLocks noGrp="1"/>
          </p:cNvSpPr>
          <p:nvPr>
            <p:ph type="sldNum" idx="12"/>
          </p:nvPr>
        </p:nvSpPr>
        <p:spPr>
          <a:xfrm>
            <a:off x="10067279" y="6356351"/>
            <a:ext cx="561975" cy="365125"/>
          </a:xfrm>
          <a:prstGeom prst="rect">
            <a:avLst/>
          </a:prstGeom>
          <a:noFill/>
          <a:ln>
            <a:noFill/>
          </a:ln>
        </p:spPr>
        <p:txBody>
          <a:bodyPr spcFirstLastPara="1" vert="horz" wrap="square" lIns="27425" tIns="45700" rIns="45700" bIns="45700" rtlCol="0" anchor="ctr" anchorCtr="0">
            <a:noAutofit/>
          </a:bodyPr>
          <a:lstStyle/>
          <a:p>
            <a:fld id="{00000000-1234-1234-1234-123412341234}" type="slidenum">
              <a:rPr lang="en-IN">
                <a:latin typeface="Times New Roman"/>
                <a:ea typeface="Times New Roman"/>
                <a:cs typeface="Times New Roman"/>
                <a:sym typeface="Times New Roman"/>
              </a:rPr>
              <a:pPr/>
              <a:t>6</a:t>
            </a:fld>
            <a:endParaRPr>
              <a:latin typeface="Times New Roman"/>
              <a:ea typeface="Times New Roman"/>
              <a:cs typeface="Times New Roman"/>
              <a:sym typeface="Times New Roman"/>
            </a:endParaRPr>
          </a:p>
        </p:txBody>
      </p:sp>
      <p:sp>
        <p:nvSpPr>
          <p:cNvPr id="104" name="Google Shape;104;p2"/>
          <p:cNvSpPr/>
          <p:nvPr/>
        </p:nvSpPr>
        <p:spPr>
          <a:xfrm>
            <a:off x="19032" y="654158"/>
            <a:ext cx="10972800" cy="2246729"/>
          </a:xfrm>
          <a:prstGeom prst="rect">
            <a:avLst/>
          </a:prstGeom>
          <a:noFill/>
          <a:ln>
            <a:noFill/>
          </a:ln>
        </p:spPr>
        <p:txBody>
          <a:bodyPr spcFirstLastPara="1" wrap="square" lIns="91425" tIns="45700" rIns="91425" bIns="45700" anchor="t" anchorCtr="0">
            <a:spAutoFit/>
          </a:bodyPr>
          <a:lstStyle/>
          <a:p>
            <a:pPr algn="just"/>
            <a:r>
              <a:rPr lang="en-IN" sz="2800" dirty="0">
                <a:solidFill>
                  <a:schemeClr val="dk1"/>
                </a:solidFill>
                <a:latin typeface="Times New Roman"/>
                <a:ea typeface="Times New Roman"/>
                <a:cs typeface="Times New Roman"/>
                <a:sym typeface="Times New Roman"/>
              </a:rPr>
              <a:t>1. </a:t>
            </a:r>
            <a:r>
              <a:rPr lang="en-IN" sz="2800" dirty="0" err="1">
                <a:solidFill>
                  <a:schemeClr val="dk1"/>
                </a:solidFill>
                <a:latin typeface="Times New Roman"/>
                <a:ea typeface="Times New Roman"/>
                <a:cs typeface="Times New Roman"/>
                <a:sym typeface="Times New Roman"/>
              </a:rPr>
              <a:t>Rohit</a:t>
            </a:r>
            <a:r>
              <a:rPr lang="en-IN" sz="2800" dirty="0">
                <a:solidFill>
                  <a:schemeClr val="dk1"/>
                </a:solidFill>
                <a:latin typeface="Times New Roman"/>
                <a:ea typeface="Times New Roman"/>
                <a:cs typeface="Times New Roman"/>
                <a:sym typeface="Times New Roman"/>
              </a:rPr>
              <a:t> buys an old cycle for Rs. 5500 and spends Rs. 1000 on its repairs. If he sells the cycle for Rs. 8000, his gain percent is:</a:t>
            </a:r>
            <a:endParaRPr dirty="0"/>
          </a:p>
          <a:p>
            <a:pPr algn="just"/>
            <a:endParaRPr sz="2800" dirty="0">
              <a:solidFill>
                <a:schemeClr val="dk1"/>
              </a:solidFill>
              <a:latin typeface="Times New Roman"/>
              <a:ea typeface="Times New Roman"/>
              <a:cs typeface="Times New Roman"/>
              <a:sym typeface="Times New Roman"/>
            </a:endParaRPr>
          </a:p>
          <a:p>
            <a:pPr algn="just"/>
            <a:r>
              <a:rPr lang="en-IN" sz="2800" dirty="0">
                <a:solidFill>
                  <a:schemeClr val="dk1"/>
                </a:solidFill>
                <a:latin typeface="Times New Roman"/>
                <a:ea typeface="Times New Roman"/>
                <a:cs typeface="Times New Roman"/>
                <a:sym typeface="Times New Roman"/>
              </a:rPr>
              <a:t>A] 300/13                                  B] 500/13          </a:t>
            </a:r>
            <a:endParaRPr dirty="0"/>
          </a:p>
          <a:p>
            <a:pPr algn="just"/>
            <a:r>
              <a:rPr lang="en-IN" sz="2800" dirty="0">
                <a:solidFill>
                  <a:schemeClr val="dk1"/>
                </a:solidFill>
                <a:latin typeface="Times New Roman"/>
                <a:ea typeface="Times New Roman"/>
                <a:cs typeface="Times New Roman"/>
                <a:sym typeface="Times New Roman"/>
              </a:rPr>
              <a:t>C] 200/13                                  D] 400/13</a:t>
            </a:r>
            <a:endParaRPr dirty="0"/>
          </a:p>
        </p:txBody>
      </p:sp>
      <p:sp>
        <p:nvSpPr>
          <p:cNvPr id="6" name="Rectangle 5"/>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7" name="Picture 6">
            <a:extLst>
              <a:ext uri="{FF2B5EF4-FFF2-40B4-BE49-F238E27FC236}">
                <a16:creationId xmlns:a16="http://schemas.microsoft.com/office/drawing/2014/main" xmlns="" id="{5F9DC431-0275-407F-ABE8-4412D5BBD44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38559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246769"/>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2. A man bought a Car for Rs.60000   and spend 10% of the cost of the car for purchase of new tires. At what price should he sell the car to make a gain of 15%?</a:t>
            </a:r>
          </a:p>
          <a:p>
            <a:r>
              <a:rPr lang="en-US" sz="2800" dirty="0">
                <a:solidFill>
                  <a:schemeClr val="dk1"/>
                </a:solidFill>
                <a:latin typeface="Times New Roman"/>
                <a:ea typeface="Times New Roman"/>
                <a:cs typeface="Times New Roman"/>
              </a:rPr>
              <a:t>A] Rs.79500					B] Rs.74500</a:t>
            </a:r>
          </a:p>
          <a:p>
            <a:r>
              <a:rPr lang="en-US" sz="2800" dirty="0">
                <a:solidFill>
                  <a:schemeClr val="dk1"/>
                </a:solidFill>
                <a:latin typeface="Times New Roman"/>
                <a:ea typeface="Times New Roman"/>
                <a:cs typeface="Times New Roman"/>
              </a:rPr>
              <a:t>C] Rs.75900					D] Rs.73500</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6710D02F-A180-4DDD-AFA8-D53A5C39DFF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0248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p:nvPr/>
        </p:nvSpPr>
        <p:spPr>
          <a:xfrm>
            <a:off x="0" y="714356"/>
            <a:ext cx="11197390" cy="2246729"/>
          </a:xfrm>
          <a:prstGeom prst="rect">
            <a:avLst/>
          </a:prstGeom>
          <a:noFill/>
          <a:ln>
            <a:noFill/>
          </a:ln>
        </p:spPr>
        <p:txBody>
          <a:bodyPr spcFirstLastPara="1" wrap="square" lIns="91425" tIns="45700" rIns="91425" bIns="45700" anchor="t" anchorCtr="0">
            <a:spAutoFit/>
          </a:bodyPr>
          <a:lstStyle/>
          <a:p>
            <a:pPr algn="just"/>
            <a:r>
              <a:rPr lang="en-IN" sz="2800" dirty="0">
                <a:solidFill>
                  <a:schemeClr val="dk1"/>
                </a:solidFill>
                <a:latin typeface="Times New Roman"/>
                <a:ea typeface="Times New Roman"/>
                <a:cs typeface="Times New Roman"/>
                <a:sym typeface="Times New Roman"/>
              </a:rPr>
              <a:t>3. A shopkeeper expects a gain of 22.5% on his cost price. If in a week, his sale was of Rs. 784, what was his profit(in </a:t>
            </a:r>
            <a:r>
              <a:rPr lang="en-IN" sz="2800" dirty="0" err="1">
                <a:solidFill>
                  <a:schemeClr val="dk1"/>
                </a:solidFill>
                <a:latin typeface="Times New Roman"/>
                <a:ea typeface="Times New Roman"/>
                <a:cs typeface="Times New Roman"/>
                <a:sym typeface="Times New Roman"/>
              </a:rPr>
              <a:t>Rs</a:t>
            </a:r>
            <a:r>
              <a:rPr lang="en-IN" sz="2800" dirty="0">
                <a:solidFill>
                  <a:schemeClr val="dk1"/>
                </a:solidFill>
                <a:latin typeface="Times New Roman"/>
                <a:ea typeface="Times New Roman"/>
                <a:cs typeface="Times New Roman"/>
                <a:sym typeface="Times New Roman"/>
              </a:rPr>
              <a:t>)?</a:t>
            </a:r>
            <a:endParaRPr sz="2800" dirty="0">
              <a:solidFill>
                <a:schemeClr val="dk1"/>
              </a:solidFill>
              <a:latin typeface="Times New Roman"/>
              <a:ea typeface="Times New Roman"/>
              <a:cs typeface="Times New Roman"/>
            </a:endParaRPr>
          </a:p>
          <a:p>
            <a:endParaRPr sz="2800" dirty="0">
              <a:solidFill>
                <a:schemeClr val="dk1"/>
              </a:solidFill>
              <a:latin typeface="Times New Roman"/>
              <a:ea typeface="Times New Roman"/>
              <a:cs typeface="Times New Roman"/>
              <a:sym typeface="Times New Roman"/>
            </a:endParaRPr>
          </a:p>
          <a:p>
            <a:pPr marL="457200" indent="-457200"/>
            <a:r>
              <a:rPr lang="en-IN" sz="2800" dirty="0">
                <a:solidFill>
                  <a:schemeClr val="dk1"/>
                </a:solidFill>
                <a:latin typeface="Times New Roman"/>
                <a:ea typeface="Times New Roman"/>
                <a:cs typeface="Times New Roman"/>
                <a:sym typeface="Times New Roman"/>
              </a:rPr>
              <a:t>A] 144                                  B] 72               </a:t>
            </a:r>
            <a:endParaRPr sz="2800" dirty="0">
              <a:solidFill>
                <a:schemeClr val="dk1"/>
              </a:solidFill>
              <a:latin typeface="Times New Roman"/>
              <a:ea typeface="Times New Roman"/>
              <a:cs typeface="Times New Roman"/>
            </a:endParaRPr>
          </a:p>
          <a:p>
            <a:pPr marL="457200" indent="-457200"/>
            <a:r>
              <a:rPr lang="en-IN" sz="2800" dirty="0">
                <a:solidFill>
                  <a:schemeClr val="dk1"/>
                </a:solidFill>
                <a:latin typeface="Times New Roman"/>
                <a:ea typeface="Times New Roman"/>
                <a:cs typeface="Times New Roman"/>
                <a:sym typeface="Times New Roman"/>
              </a:rPr>
              <a:t>C]  36                                   D] 180</a:t>
            </a:r>
            <a:endParaRPr sz="2800" dirty="0">
              <a:solidFill>
                <a:schemeClr val="dk1"/>
              </a:solidFill>
              <a:latin typeface="Times New Roman"/>
              <a:ea typeface="Times New Roman"/>
              <a:cs typeface="Times New Roman"/>
            </a:endParaRP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E6BB7096-938C-445A-967F-9DFA5C3EAF2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377437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5214"/>
            <a:ext cx="11085094" cy="2185214"/>
          </a:xfrm>
          <a:prstGeom prst="rect">
            <a:avLst/>
          </a:prstGeom>
        </p:spPr>
        <p:txBody>
          <a:bodyPr wrap="square">
            <a:spAutoFit/>
          </a:bodyPr>
          <a:lstStyle/>
          <a:p>
            <a:pPr lvl="0"/>
            <a:r>
              <a:rPr lang="en-US" sz="2800" dirty="0">
                <a:solidFill>
                  <a:schemeClr val="dk1"/>
                </a:solidFill>
                <a:latin typeface="Times New Roman"/>
                <a:ea typeface="Times New Roman"/>
                <a:cs typeface="Times New Roman"/>
              </a:rPr>
              <a:t>4. By selling a plot of land for Rs. 45000, A person loss 10%. And what price should it sell to gain 15%?</a:t>
            </a:r>
          </a:p>
          <a:p>
            <a:r>
              <a:rPr lang="en-US" sz="2800" dirty="0">
                <a:solidFill>
                  <a:schemeClr val="dk1"/>
                </a:solidFill>
                <a:latin typeface="Times New Roman"/>
                <a:ea typeface="Times New Roman"/>
                <a:cs typeface="Times New Roman"/>
              </a:rPr>
              <a:t>A] Rs.50000					B] Rs.55000</a:t>
            </a:r>
          </a:p>
          <a:p>
            <a:r>
              <a:rPr lang="en-US" sz="2800" dirty="0">
                <a:solidFill>
                  <a:schemeClr val="dk1"/>
                </a:solidFill>
                <a:latin typeface="Times New Roman"/>
                <a:ea typeface="Times New Roman"/>
                <a:cs typeface="Times New Roman"/>
              </a:rPr>
              <a:t>C] Rs.57500					D] Rs.60000</a:t>
            </a:r>
          </a:p>
          <a:p>
            <a:pPr lvl="0"/>
            <a:r>
              <a:rPr lang="en-US" sz="2400" dirty="0">
                <a:latin typeface="Times New Roman" pitchFamily="18" charset="0"/>
                <a:cs typeface="Times New Roman" pitchFamily="18" charset="0"/>
              </a:rPr>
              <a:t> </a:t>
            </a:r>
          </a:p>
        </p:txBody>
      </p:sp>
      <p:sp>
        <p:nvSpPr>
          <p:cNvPr id="4" name="Rectangle 3"/>
          <p:cNvSpPr/>
          <p:nvPr/>
        </p:nvSpPr>
        <p:spPr>
          <a:xfrm>
            <a:off x="2317531" y="331076"/>
            <a:ext cx="8434552"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b="1" dirty="0">
                <a:solidFill>
                  <a:schemeClr val="bg1"/>
                </a:solidFill>
              </a:rPr>
              <a:t>Profit and Loss</a:t>
            </a:r>
          </a:p>
        </p:txBody>
      </p:sp>
      <p:pic>
        <p:nvPicPr>
          <p:cNvPr id="5" name="Picture 4">
            <a:extLst>
              <a:ext uri="{FF2B5EF4-FFF2-40B4-BE49-F238E27FC236}">
                <a16:creationId xmlns:a16="http://schemas.microsoft.com/office/drawing/2014/main" xmlns="" id="{DE2C4734-216E-426A-A6CC-C3CE8BEFB2B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09514" y="0"/>
            <a:ext cx="1382486" cy="448975"/>
          </a:xfrm>
          <a:prstGeom prst="rect">
            <a:avLst/>
          </a:prstGeom>
        </p:spPr>
      </p:pic>
    </p:spTree>
    <p:extLst>
      <p:ext uri="{BB962C8B-B14F-4D97-AF65-F5344CB8AC3E}">
        <p14:creationId xmlns:p14="http://schemas.microsoft.com/office/powerpoint/2010/main" xmlns="" val="2903607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2287</TotalTime>
  <Words>1563</Words>
  <Application>Microsoft Office PowerPoint</Application>
  <PresentationFormat>Custom</PresentationFormat>
  <Paragraphs>255</Paragraphs>
  <Slides>33</Slides>
  <Notes>25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Executive</vt:lpstr>
      <vt:lpstr>PROFIT AND LOSS  </vt:lpstr>
      <vt:lpstr>Slide 2</vt:lpstr>
      <vt:lpstr>•     Profit or Gain = Selling price – Cost Price •     Loss = Cost Price – Selling Price •     Profit % = (Profit /Cost Price) x 100 •     Loss % = (Loss / Cost price) x 100 •     Discount = Marked Price – Selling Price •     Discount % = (Discount/Marked price) x 100</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komal</cp:lastModifiedBy>
  <cp:revision>414</cp:revision>
  <dcterms:created xsi:type="dcterms:W3CDTF">2017-07-13T07:57:18Z</dcterms:created>
  <dcterms:modified xsi:type="dcterms:W3CDTF">2021-08-12T06:39:48Z</dcterms:modified>
</cp:coreProperties>
</file>