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8" r:id="rId2"/>
    <p:sldMasterId id="2147483662" r:id="rId3"/>
  </p:sldMasterIdLst>
  <p:notesMasterIdLst>
    <p:notesMasterId r:id="rId21"/>
  </p:notesMasterIdLst>
  <p:handoutMasterIdLst>
    <p:handoutMasterId r:id="rId22"/>
  </p:handoutMasterIdLst>
  <p:sldIdLst>
    <p:sldId id="297" r:id="rId4"/>
    <p:sldId id="310" r:id="rId5"/>
    <p:sldId id="395" r:id="rId6"/>
    <p:sldId id="407" r:id="rId7"/>
    <p:sldId id="396" r:id="rId8"/>
    <p:sldId id="397" r:id="rId9"/>
    <p:sldId id="412" r:id="rId10"/>
    <p:sldId id="413" r:id="rId11"/>
    <p:sldId id="399" r:id="rId12"/>
    <p:sldId id="408" r:id="rId13"/>
    <p:sldId id="414" r:id="rId14"/>
    <p:sldId id="415" r:id="rId15"/>
    <p:sldId id="416" r:id="rId16"/>
    <p:sldId id="418" r:id="rId17"/>
    <p:sldId id="419" r:id="rId18"/>
    <p:sldId id="417" r:id="rId19"/>
    <p:sldId id="30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1028" autoAdjust="0"/>
  </p:normalViewPr>
  <p:slideViewPr>
    <p:cSldViewPr>
      <p:cViewPr>
        <p:scale>
          <a:sx n="87" d="100"/>
          <a:sy n="87" d="100"/>
        </p:scale>
        <p:origin x="-64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69ED1FE-3D00-4472-B4A9-5259A8408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0BE3FD9-2AC7-45AE-A5F4-BDEF7DC2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7B1C81-F282-469A-A245-962475B4162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78BF7D-BE82-421A-BD27-2BCC124AB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01496-B74C-47B2-8426-61656707E3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D993C3-58EB-4EE9-87B7-5BAB735DA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92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9EBBD91-3DDD-4AF1-8C2A-B6F822E17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780DA6-4406-46BF-BF54-89D3197B39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CED54E-1884-4336-A491-EAE707D1F29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D7F507B3-3DCB-417B-B9CD-4BB3D7987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FA816336-24C7-4660-8285-E513716D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B04880-592E-4FE2-B78F-1369E3F927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622872-BA19-4E30-9440-767E1BE2A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589D34-E41A-4391-AC4E-8625E6617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86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04;p10:notes">
            <a:extLst>
              <a:ext uri="{FF2B5EF4-FFF2-40B4-BE49-F238E27FC236}">
                <a16:creationId xmlns="" xmlns:a16="http://schemas.microsoft.com/office/drawing/2014/main" id="{70EC978E-5A64-4C5A-BDDC-0A244F3E85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0483" name="Google Shape;105;p10:notes">
            <a:extLst>
              <a:ext uri="{FF2B5EF4-FFF2-40B4-BE49-F238E27FC236}">
                <a16:creationId xmlns="" xmlns:a16="http://schemas.microsoft.com/office/drawing/2014/main" id="{99625054-96DE-4AFD-A162-E5B4F188B66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10;p11:notes">
            <a:extLst>
              <a:ext uri="{FF2B5EF4-FFF2-40B4-BE49-F238E27FC236}">
                <a16:creationId xmlns="" xmlns:a16="http://schemas.microsoft.com/office/drawing/2014/main" id="{D44405BF-AFCE-4F71-AF41-49B25FF2B0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2531" name="Google Shape;111;p11:notes">
            <a:extLst>
              <a:ext uri="{FF2B5EF4-FFF2-40B4-BE49-F238E27FC236}">
                <a16:creationId xmlns="" xmlns:a16="http://schemas.microsoft.com/office/drawing/2014/main" id="{DEB9AF4D-481A-4FE6-B510-319A8C51A34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6;p12:notes">
            <a:extLst>
              <a:ext uri="{FF2B5EF4-FFF2-40B4-BE49-F238E27FC236}">
                <a16:creationId xmlns="" xmlns:a16="http://schemas.microsoft.com/office/drawing/2014/main" id="{18E8A7B1-AE3C-4C64-B9AC-B7FC69CFB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/>
          </a:p>
        </p:txBody>
      </p:sp>
      <p:sp>
        <p:nvSpPr>
          <p:cNvPr id="24579" name="Google Shape;117;p12:notes">
            <a:extLst>
              <a:ext uri="{FF2B5EF4-FFF2-40B4-BE49-F238E27FC236}">
                <a16:creationId xmlns="" xmlns:a16="http://schemas.microsoft.com/office/drawing/2014/main" id="{5DF75981-9F24-4EF1-999F-7C42774ACF5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29;p14:notes">
            <a:extLst>
              <a:ext uri="{FF2B5EF4-FFF2-40B4-BE49-F238E27FC236}">
                <a16:creationId xmlns="" xmlns:a16="http://schemas.microsoft.com/office/drawing/2014/main" id="{6DF959F8-0DE1-4D02-95E9-7A9C30824F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/>
          </a:p>
        </p:txBody>
      </p:sp>
      <p:sp>
        <p:nvSpPr>
          <p:cNvPr id="26627" name="Google Shape;130;p14:notes">
            <a:extLst>
              <a:ext uri="{FF2B5EF4-FFF2-40B4-BE49-F238E27FC236}">
                <a16:creationId xmlns="" xmlns:a16="http://schemas.microsoft.com/office/drawing/2014/main" id="{29673931-C2F3-4A3E-B196-B31CF5492AA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89D34-E41A-4391-AC4E-8625E661773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89D34-E41A-4391-AC4E-8625E661773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53;p18:note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</a:pPr>
            <a:endParaRPr lang="en-US" altLang="en-US" dirty="0" smtClean="0"/>
          </a:p>
        </p:txBody>
      </p:sp>
      <p:sp>
        <p:nvSpPr>
          <p:cNvPr id="38915" name="Google Shape;154;p18:notes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="" xmlns:a16="http://schemas.microsoft.com/office/drawing/2014/main" id="{1EBA186B-4C17-487A-873B-6F7ECAEFB3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D70626-DEE9-4AE4-A1F2-A4A851A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3CD029-80DC-48AD-9A68-DB4DE83E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902E67-9400-4EFF-9561-15DC598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46-B8F7-422F-985C-D7043E641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4B92FB-2F37-45F8-BB99-79AD3DDA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A263F3-BBB1-4217-AD27-7904C85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AC51E6-B25E-4C46-9A38-85F4AA26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D4A5-956E-46BD-8A0C-7ABD83FDF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8B4D53D-11D7-4E4D-B81D-2D4ADBBD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0373BB-5B31-4971-8BB2-06E7D16DD1A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6CD1E208-42AD-4DCB-8D46-680DB3D6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591295A8-EE30-4B69-A0E4-CB8AF19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A697-FD71-4BDD-8BC4-B37129A1E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9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74DCDB-0E27-4D94-9674-C85AE56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57F10-B3C4-4238-8B8D-12818A54116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AB1396-9366-422F-8D2C-7D61ABC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1F08B3-A577-46AF-B071-E474C6D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9063-5C2A-449D-8DFC-1AABCEBE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20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9588F5-3A21-45FA-AAAD-440C760D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D2AAD-1E66-4768-B88D-183713631AA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9C8806-13CB-45EF-BFEB-138A154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FE83A6-AF15-40E5-8A18-0B50FEE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E4D47-CF67-42CE-A790-B580B35F6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3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2E819B-AF61-4208-8777-B4BF64D2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C527D-77FC-49A4-9F51-ABA947FC7E5E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44CE92-6ECB-42F1-9310-ACAE0DAB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86ADE4-858A-43B8-B972-4B50FE2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924B-4209-4B55-B938-AE97F5BF9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1ED85D2-A94E-4C4B-B543-9969B2EF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E39D-8D5D-487E-AFC2-C37D38EE9609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DE65FBA-5F47-4FBF-955F-A171D41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DE03469-846A-4138-9D9C-25ACC64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841C6-1441-449A-85C1-AA65342B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25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1644C020-E0D5-4F62-BEF2-F6307E99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DE1CE-FDD7-49CC-9D31-1CBFBD52FDE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0F706CE-38C3-4E05-B842-D8AFFC3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95EC232-888E-429D-A286-2056895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F5A8-28B3-4722-88A6-E44A55ED3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8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A9F68C7-3E28-4847-BFC2-91F229BC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8F302-1D98-417D-93AD-80A29E58150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429FB0F-388B-43D0-90B3-6BDB7F38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5F905C2A-8604-4CBE-8556-44E50CFF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7DAE-DABB-40DA-8EF5-661BCDCB6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3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4BF1D1E9-8EDF-49DA-8CD0-3ED04F95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FBFF-7214-4E9B-9564-9F5E25018BA2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79219287-AABD-462D-A2A1-07FFB544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7CC0D8B-172A-45E3-B089-406F39AE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AFF2-25BA-4967-9CEE-E80A38C78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49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97E1BFE-191A-4446-B9BA-8CABFA0F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D79E-3A14-485C-89DC-E30242179410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E59C012-984F-48E1-98D7-F8150839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1239A9E-8A16-44B4-BCA6-8903992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C0E0-48EF-4CF0-9151-0E9BBD6C3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0207D505-31D9-4C92-B6F1-9DAA16A91C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0"/>
            <a:ext cx="6338887" cy="369888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17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D053913-6496-47D8-8A27-996DB69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5F89-BE45-4658-B93C-425E737C09D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0CD41F5-9A18-4949-A560-7E114E63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797BF0B-A550-423C-898E-4514D03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BA8C2-A903-41C9-8E05-716082016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27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CF1988-D730-4AF2-BF81-03035DB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371D5-CEFF-401E-8671-D988B6465FA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90FEB-1EB6-474F-B63C-54137200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1A720E-F46A-4B3F-A73A-11ECAB8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AFB6-14F3-4DCB-9E84-7A7DF0243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0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AC1082-2544-4024-A02E-5F2A40EF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F1C9-C93E-4DD3-825D-A669BA2968C2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AFC46-7CDA-46C3-B775-FFC9822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752403-7857-4D1F-91C2-AB372ABF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4E93-D7B3-48A6-8DBB-18AB1F4E1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96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70406-AD02-4961-B2B1-22BB1930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B297-4F40-437C-A218-7C14DAC5DAB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FBAA0A-1791-4B34-A1E6-5EE94E36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4DA48C-FBF9-43E8-857C-F1AA389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2323A-15E7-48C1-BD5E-8A94C6F4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19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29F860-AE20-46B3-96BD-9C007B3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912A8-376E-4F4A-8CF3-4D8208B9E9D5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96E828-A6E1-4701-A418-0873C4D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B338FE-BBB0-4EF0-A6E3-93564AA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4A4E-1A42-47D9-AA61-475CA45FF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394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A10F09-C4AC-4175-B39C-D8B86EB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88B-463E-48F6-9A90-85976AD2D385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5299EE-F152-4558-A98E-F418283C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8B3986-255B-456D-B752-7B08411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36FC-443D-42E5-8C6B-2B1743299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87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4B67794-1C79-44A3-938E-41C0B7BB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7F923-0FB6-4613-9290-05968870832C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33E782F-7AC2-461C-961A-FB5EB2F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8C665B2-5FA3-4A27-AAF3-1511D56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C5F1-1CBA-428D-9858-C3E6642E6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597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9E287189-6502-4FBD-A124-DE839698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DDD9-5FAB-4AF3-AF37-BF8433CB59E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D372E72D-D400-4E2C-AC71-6AFD0A2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ED2BC91-B3B2-48AC-8E8C-2B548C18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67CF-7448-46B5-A340-4B6B458D5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738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D60D4A96-B780-4718-B353-8867854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E6CF-92D5-465F-8026-2BE3CC7A6B2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5318E39C-D5B7-4EEF-9D3E-6C71B87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A2ACF84-8789-40C2-9AC2-9201B958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332B-3504-42E8-BB5D-B5F889F25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412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7B8CB9F0-A1E6-4651-B2E4-2177CC4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ED4D-E8CE-4DCD-82D1-DB461B673EBE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E62F3737-D381-4C11-8B4B-F70EEB2F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3D062CF-6FCE-4670-86CD-4D84E765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9B05A-96B1-4F67-81C0-D4F903411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2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AD2F5F2D-427C-4E79-A22E-9103F7C5F0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1864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and Communication Engineering (CCE)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50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36563F7-8A73-4778-8E9D-00B68F4D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8343-A48E-4B6C-89E9-F5FEC7F38E69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DC8C1A4-CFB6-4137-8350-B44FC4E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3DE27D9-4C3A-46C4-8653-2CF1465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3697F-D316-41D7-8C7F-A90E24D30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26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1FEC259-873F-436A-95E3-05FF721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7755-B6AA-44A1-8727-B7D4236A91A7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567868C-C8FD-4844-A111-E43EB374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63C4DA8-EB8E-44E9-A7E4-E8EF8E3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2C06-FDAA-4D57-9465-45B0478F1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30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7B1535-C9B5-4DE6-A467-B718763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AEB4-E696-4FF3-B986-C207BD5A88E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330C9E-25F2-4995-9C10-802EA9D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6A122D-B3CB-4BA2-A9C4-8A6713C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AF12-DEB6-499C-B1A2-864E98106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61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801817-3A6E-4D43-A6BD-662FB2AF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4A5-18AA-400F-965F-802889712D4A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9D4176-AFCB-42C4-AC03-8FD94C3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8E3454-381C-4FEF-9A7D-977B737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0D34-C173-452A-8323-87854B9EB9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592D33B-D377-4E08-A819-73347C7EB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="" xmlns:a16="http://schemas.microsoft.com/office/drawing/2014/main" id="{4717E3DC-16A0-4443-9833-CC6F6D0BEF7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D8B5B52-B7E3-4561-B4E1-91B4B7AD8B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="" xmlns:a16="http://schemas.microsoft.com/office/drawing/2014/main" id="{01AB7FCE-6EFD-4BDE-A84C-C01308C9B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2812-9CE2-4AD6-A123-28CD96F9D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7DE31891-C8DA-40C5-9CFC-5558DDFC9E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09900" y="0"/>
            <a:ext cx="6057900" cy="3540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19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9FFF1C-FA61-4950-832C-CBCD644ABB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5113" y="87313"/>
            <a:ext cx="6338887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latin typeface="Calibri" pitchFamily="34" charset="0"/>
              </a:rPr>
              <a:t>Department of Computer Science and Engineering (CSE)</a:t>
            </a:r>
            <a:endParaRPr lang="en-US" sz="1700">
              <a:latin typeface="Calibri" pitchFamily="34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="" xmlns:a16="http://schemas.microsoft.com/office/drawing/2014/main" id="{76340B34-D40C-4DC6-AC8D-5267A995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C507B458-BBC2-4D2E-987D-756E54D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6B163EC-F876-4677-85BC-D3E8E83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81F1-5C8A-4659-BF21-253B5D95E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8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3D1074-5A70-4CC0-8DA4-410F9819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8D330D-9367-4BE1-A60D-D353354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35B286-7F5A-4841-B171-6904D46F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2CB02-7C0D-4F81-A23F-8EB25EE22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CC1928-9966-49F1-93D2-7A6A77D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670758-9312-4B58-AD2B-5C4932C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4985D4-6E07-4CBE-A93D-76470CDF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52C3-9286-49CC-AF55-F878049C2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55BB7D-8FF5-4387-8532-97C22EF1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233F34-6280-4C82-B4C0-7D413F6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3AECCB-3473-4365-BBC0-F48DEFF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50EC-82F8-4A42-96FC-30D76DBC7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B203A8-DAB8-40D9-AA6E-5DC65BE7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F404DE-ED00-45A9-A756-3FB92CBD3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1" name="TextBox 9">
            <a:extLst>
              <a:ext uri="{FF2B5EF4-FFF2-40B4-BE49-F238E27FC236}">
                <a16:creationId xmlns="" xmlns:a16="http://schemas.microsoft.com/office/drawing/2014/main" id="{54EC0AA1-615E-4985-9E2E-FAF198C82A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>
                <a:latin typeface="Calibri" pitchFamily="34" charset="0"/>
              </a:rPr>
              <a:t>University Institute of Engineering (UIE)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A7E2ECE-A3E4-445E-A6ED-966C2A224221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>
            <a:hlinkClick r:id="rId13"/>
            <a:extLst>
              <a:ext uri="{FF2B5EF4-FFF2-40B4-BE49-F238E27FC236}">
                <a16:creationId xmlns="" xmlns:a16="http://schemas.microsoft.com/office/drawing/2014/main" id="{BBE28F76-47E2-44E0-8302-E6BA7ACEF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1D6553B3-B7F8-4B54-B744-DB178DC8A9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3C3BC8F2-EBF5-4225-8318-70DD588FAB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14F815-1B94-4D9C-9AEF-73CEE5EF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10510-EAB3-4639-9171-655CE6628A1C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B5841B-F047-4A59-9F1F-432901A86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215FB5-8EB3-49E4-A8EC-E92937815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78BBB2-9CA4-490F-B7F9-14B02A07E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  <p:sldLayoutId id="21474851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="" xmlns:a16="http://schemas.microsoft.com/office/drawing/2014/main" id="{A7E206BB-1F71-41A2-8F93-FE6CAE4D40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="" xmlns:a16="http://schemas.microsoft.com/office/drawing/2014/main" id="{FD5457F7-4289-45EA-B808-3D01652D2B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9B405C-C94D-4749-AA42-B373832C9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92946A-FE61-4944-A0E5-F5F4A7B1CD1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256F15-2B79-4741-B238-4A720466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C8EB8F-24AC-4429-9B31-A7A1ED97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EBED3C-487D-4691-97D9-FB180F476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tevidyalay.com/directed-acyclic-graph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graph_data_structure.htm" TargetMode="External"/><Relationship Id="rId7" Type="http://schemas.openxmlformats.org/officeDocument/2006/relationships/hyperlink" Target="https://www.gatevidyalay.com/topological-sort-topological-sort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breadth-first-search-algorithm" TargetMode="External"/><Relationship Id="rId5" Type="http://schemas.openxmlformats.org/officeDocument/2006/relationships/hyperlink" Target="https://www.javatpoint.com/depth-first-search-algorithm" TargetMode="External"/><Relationship Id="rId4" Type="http://schemas.openxmlformats.org/officeDocument/2006/relationships/hyperlink" Target="https://www.javatpoint.com/graph-theory-graph-representa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192772B-6FEF-43F2-9B71-9C817EF81EF4}"/>
              </a:ext>
            </a:extLst>
          </p:cNvPr>
          <p:cNvSpPr/>
          <p:nvPr/>
        </p:nvSpPr>
        <p:spPr>
          <a:xfrm>
            <a:off x="-3175" y="5638800"/>
            <a:ext cx="9147175" cy="71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384AE74-24C1-47D1-9418-47A0B19CEB44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2" name="Slide Number Placeholder 2">
            <a:extLst>
              <a:ext uri="{FF2B5EF4-FFF2-40B4-BE49-F238E27FC236}">
                <a16:creationId xmlns="" xmlns:a16="http://schemas.microsoft.com/office/drawing/2014/main" id="{D6B15D6A-6B34-4D6D-AC9F-2356CFF6950E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E3003518-9F90-4789-8AB6-29653D827713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7414" name="Object 2">
            <a:extLst>
              <a:ext uri="{FF2B5EF4-FFF2-40B4-BE49-F238E27FC236}">
                <a16:creationId xmlns="" xmlns:a16="http://schemas.microsoft.com/office/drawing/2014/main" id="{39DCCBCF-3908-4F02-B7F0-A3ABD2D03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FC5708CF-67CC-42EC-AD64-71CD7397FC65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47C54E9B-5FDB-4D0F-95DB-E2D187D418B8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="" xmlns:a16="http://schemas.microsoft.com/office/drawing/2014/main" id="{F753BE89-B867-4FDA-9F2A-7FAE3CEF5335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0" name="TextBox 35">
            <a:extLst>
              <a:ext uri="{FF2B5EF4-FFF2-40B4-BE49-F238E27FC236}">
                <a16:creationId xmlns="" xmlns:a16="http://schemas.microsoft.com/office/drawing/2014/main" id="{83ACFD7B-9755-448B-A85D-4D72DA63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6019800"/>
            <a:ext cx="470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5A843A1-4AB3-4E49-BCC5-B1DC649C468C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22" name="TextBox 25">
            <a:extLst>
              <a:ext uri="{FF2B5EF4-FFF2-40B4-BE49-F238E27FC236}">
                <a16:creationId xmlns="" xmlns:a16="http://schemas.microsoft.com/office/drawing/2014/main" id="{23FC802E-3495-4157-AE73-159C4CC3D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77963"/>
            <a:ext cx="8096250" cy="522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anose="020B0A04020102020204" pitchFamily="34" charset="0"/>
                <a:ea typeface="Karla"/>
                <a:cs typeface="Karla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/>
              <a:t>Design and Analysis of </a:t>
            </a:r>
            <a:r>
              <a:rPr lang="en-US" altLang="en-US" sz="2800" b="1" dirty="0" smtClean="0"/>
              <a:t>Algorithms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(CST-311/ITT-311</a:t>
            </a:r>
            <a:r>
              <a:rPr lang="en-US" altLang="en-US" sz="32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7423" name="TextBox 1">
            <a:extLst>
              <a:ext uri="{FF2B5EF4-FFF2-40B4-BE49-F238E27FC236}">
                <a16:creationId xmlns="" xmlns:a16="http://schemas.microsoft.com/office/drawing/2014/main" id="{B6BE4F56-929C-474C-9AEA-2D490E8B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&amp; Graph Traversals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24" name="Picture 16">
            <a:extLst>
              <a:ext uri="{FF2B5EF4-FFF2-40B4-BE49-F238E27FC236}">
                <a16:creationId xmlns="" xmlns:a16="http://schemas.microsoft.com/office/drawing/2014/main" id="{513CEB74-E535-40AF-A2A6-7CA07A19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613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066800"/>
            <a:ext cx="274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8100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810000"/>
            <a:ext cx="289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3048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429000"/>
            <a:ext cx="289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505200"/>
            <a:ext cx="2819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990600"/>
            <a:ext cx="2971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7620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657600"/>
            <a:ext cx="2819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3886200"/>
            <a:ext cx="274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259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838200"/>
            <a:ext cx="2743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505200"/>
            <a:ext cx="25336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657600"/>
            <a:ext cx="289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348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Topological Sort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Topological Sort is a linear ordering of the vertices in such a way that if there is an edge in the DAG going from vertex ‘u’ to vertex ‘v’, then ‘u’ comes before ‘v’ in the ordering</a:t>
            </a:r>
            <a:r>
              <a:rPr lang="en-IN" dirty="0" smtClean="0"/>
              <a:t>.</a:t>
            </a:r>
            <a:endParaRPr lang="en-IN" dirty="0"/>
          </a:p>
          <a:p>
            <a:pPr lvl="0"/>
            <a:r>
              <a:rPr lang="en-IN" dirty="0"/>
              <a:t>Topological Sorting is possible if and only if the graph is a </a:t>
            </a:r>
            <a:r>
              <a:rPr lang="en-IN" b="1" u="sng" dirty="0">
                <a:hlinkClick r:id="rId2"/>
              </a:rPr>
              <a:t>Directed Acyclic Graph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There may exist multiple different topological orderings for a given directed acyclic 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8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Algorithm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05629" cy="15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26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/>
              <a:buNone/>
              <a:defRPr/>
            </a:pPr>
            <a:r>
              <a:rPr lang="en-US" b="1" dirty="0"/>
              <a:t>Text books:</a:t>
            </a:r>
            <a:endParaRPr lang="en-US" dirty="0"/>
          </a:p>
          <a:p>
            <a:pPr>
              <a:defRPr/>
            </a:pPr>
            <a:r>
              <a:rPr lang="en-US" sz="1800" dirty="0" err="1"/>
              <a:t>Cormen</a:t>
            </a:r>
            <a:r>
              <a:rPr lang="en-US" sz="1800" dirty="0"/>
              <a:t>, </a:t>
            </a:r>
            <a:r>
              <a:rPr lang="en-US" sz="1800" dirty="0" err="1"/>
              <a:t>Leiserson</a:t>
            </a:r>
            <a:r>
              <a:rPr lang="en-US" sz="1800" dirty="0"/>
              <a:t>, </a:t>
            </a:r>
            <a:r>
              <a:rPr lang="en-US" sz="1800" dirty="0" err="1"/>
              <a:t>Rivest</a:t>
            </a:r>
            <a:r>
              <a:rPr lang="en-US" sz="1800" dirty="0"/>
              <a:t>, Stein, “</a:t>
            </a:r>
            <a:r>
              <a:rPr lang="en-US" sz="1800" i="1" dirty="0"/>
              <a:t>Introduction to Algorithms</a:t>
            </a:r>
            <a:r>
              <a:rPr lang="en-US" sz="1800" dirty="0"/>
              <a:t>”, Prentice Hall of India, 3</a:t>
            </a:r>
            <a:r>
              <a:rPr lang="en-US" sz="1800" baseline="30000" dirty="0"/>
              <a:t>rd</a:t>
            </a:r>
            <a:r>
              <a:rPr lang="en-US" sz="1800" dirty="0"/>
              <a:t> edition 2012. problem, Graph coloring.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en-US" b="1" dirty="0"/>
              <a:t>Websites</a:t>
            </a:r>
            <a:r>
              <a:rPr lang="en-US" b="1" dirty="0" smtClean="0"/>
              <a:t>:</a:t>
            </a:r>
          </a:p>
          <a:p>
            <a:pPr lvl="0"/>
            <a:r>
              <a:rPr lang="en-IN" sz="1600" u="sng" dirty="0">
                <a:hlinkClick r:id="rId3"/>
              </a:rPr>
              <a:t>https://www.tutorialspoint.com/data_structures_algorithms/graph_data_structure.htm</a:t>
            </a:r>
            <a:endParaRPr lang="en-IN" sz="1600" dirty="0"/>
          </a:p>
          <a:p>
            <a:pPr lvl="0"/>
            <a:r>
              <a:rPr lang="en-IN" sz="1600" u="sng" dirty="0">
                <a:hlinkClick r:id="rId4"/>
              </a:rPr>
              <a:t>https://www.javatpoint.com/graph-theory-graph-representations</a:t>
            </a:r>
            <a:endParaRPr lang="en-IN" sz="1600" dirty="0"/>
          </a:p>
          <a:p>
            <a:pPr lvl="0"/>
            <a:r>
              <a:rPr lang="en-IN" sz="1600" u="sng" dirty="0">
                <a:hlinkClick r:id="rId5"/>
              </a:rPr>
              <a:t>https://</a:t>
            </a:r>
            <a:r>
              <a:rPr lang="en-IN" sz="1600" u="sng" dirty="0" smtClean="0">
                <a:hlinkClick r:id="rId5"/>
              </a:rPr>
              <a:t>www.javatpoint.com/depth-first-search-algorithm</a:t>
            </a:r>
            <a:endParaRPr lang="en-IN" sz="1600" u="sng" dirty="0" smtClean="0"/>
          </a:p>
          <a:p>
            <a:pPr lvl="0"/>
            <a:r>
              <a:rPr lang="en-IN" sz="1600" u="sng" dirty="0">
                <a:hlinkClick r:id="rId6"/>
              </a:rPr>
              <a:t>https://www.javatpoint.com/breadth-first-search-algorithm</a:t>
            </a:r>
            <a:endParaRPr lang="en-IN" sz="1600" dirty="0"/>
          </a:p>
          <a:p>
            <a:pPr lvl="0"/>
            <a:r>
              <a:rPr lang="en-IN" sz="1600" u="sng" dirty="0">
                <a:hlinkClick r:id="rId7"/>
              </a:rPr>
              <a:t>https://www.gatevidyalay.com/topological-sort-topological-sorting/</a:t>
            </a:r>
            <a:endParaRPr lang="en-IN" sz="1600" dirty="0"/>
          </a:p>
          <a:p>
            <a:pPr lvl="0"/>
            <a:endParaRPr lang="en-IN" sz="1600" dirty="0"/>
          </a:p>
          <a:p>
            <a:pPr marL="0" indent="0">
              <a:buFont typeface="Arial" pitchFamily="34" charset="0"/>
              <a:buNone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779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024C80D-0C5E-4894-A8B7-13359F546B36}"/>
              </a:ext>
            </a:extLst>
          </p:cNvPr>
          <p:cNvSpPr/>
          <p:nvPr/>
        </p:nvSpPr>
        <p:spPr>
          <a:xfrm>
            <a:off x="0" y="0"/>
            <a:ext cx="9144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1511B1-7621-4A2E-9ADD-838EEDBDA2C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0F5930F-FAFF-4089-BDD5-062D0AC95495}"/>
              </a:ext>
            </a:extLst>
          </p:cNvPr>
          <p:cNvCxnSpPr>
            <a:cxnSpLocks/>
          </p:cNvCxnSpPr>
          <p:nvPr/>
        </p:nvCxnSpPr>
        <p:spPr>
          <a:xfrm>
            <a:off x="7627938" y="0"/>
            <a:ext cx="496887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B9D9845-711F-4904-A75E-35339EF189D1}"/>
              </a:ext>
            </a:extLst>
          </p:cNvPr>
          <p:cNvCxnSpPr>
            <a:cxnSpLocks/>
          </p:cNvCxnSpPr>
          <p:nvPr/>
        </p:nvCxnSpPr>
        <p:spPr>
          <a:xfrm>
            <a:off x="550863" y="6294438"/>
            <a:ext cx="4191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222871C-D92A-48CE-8BC1-E67BDC252E7E}"/>
              </a:ext>
            </a:extLst>
          </p:cNvPr>
          <p:cNvCxnSpPr>
            <a:cxnSpLocks/>
          </p:cNvCxnSpPr>
          <p:nvPr/>
        </p:nvCxnSpPr>
        <p:spPr>
          <a:xfrm>
            <a:off x="293688" y="5129213"/>
            <a:ext cx="1295400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itle 1">
            <a:extLst>
              <a:ext uri="{FF2B5EF4-FFF2-40B4-BE49-F238E27FC236}">
                <a16:creationId xmlns="" xmlns:a16="http://schemas.microsoft.com/office/drawing/2014/main" id="{23936B6D-1B10-4F27-8A37-66A25B9FFA0F}"/>
              </a:ext>
            </a:extLst>
          </p:cNvPr>
          <p:cNvSpPr txBox="1">
            <a:spLocks/>
          </p:cNvSpPr>
          <p:nvPr/>
        </p:nvSpPr>
        <p:spPr bwMode="auto">
          <a:xfrm>
            <a:off x="1114425" y="2249488"/>
            <a:ext cx="804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6088" name="Diamond 6">
            <a:extLst>
              <a:ext uri="{FF2B5EF4-FFF2-40B4-BE49-F238E27FC236}">
                <a16:creationId xmlns="" xmlns:a16="http://schemas.microsoft.com/office/drawing/2014/main" id="{FE0DE7AC-749C-42DC-948E-0DB878C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  <p:sp>
        <p:nvSpPr>
          <p:cNvPr id="46089" name="Diamond 6">
            <a:extLst>
              <a:ext uri="{FF2B5EF4-FFF2-40B4-BE49-F238E27FC236}">
                <a16:creationId xmlns="" xmlns:a16="http://schemas.microsoft.com/office/drawing/2014/main" id="{F4835BEF-C43E-4816-A5E9-56DE14F5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214438"/>
            <a:ext cx="1822450" cy="3225800"/>
          </a:xfrm>
          <a:custGeom>
            <a:avLst/>
            <a:gdLst>
              <a:gd name="T0" fmla="*/ 4316 w 2430463"/>
              <a:gd name="T1" fmla="*/ 2413000 h 3225800"/>
              <a:gd name="T2" fmla="*/ 2864 w 2430463"/>
              <a:gd name="T3" fmla="*/ 3225800 h 3225800"/>
              <a:gd name="T4" fmla="*/ 0 w 2430463"/>
              <a:gd name="T5" fmla="*/ 1612900 h 3225800"/>
              <a:gd name="T6" fmla="*/ 2864 w 2430463"/>
              <a:gd name="T7" fmla="*/ 0 h 3225800"/>
              <a:gd name="T8" fmla="*/ 4316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C0DD6B-66F9-4488-AA32-31351448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Cambria"/>
                <a:ea typeface="Cambria"/>
                <a:cs typeface="Cambria"/>
              </a:rPr>
              <a:t>Learning Objectives &amp; Outcomes</a:t>
            </a:r>
          </a:p>
        </p:txBody>
      </p:sp>
      <p:sp>
        <p:nvSpPr>
          <p:cNvPr id="22533" name="Content Placeholder 2">
            <a:extLst>
              <a:ext uri="{FF2B5EF4-FFF2-40B4-BE49-F238E27FC236}">
                <a16:creationId xmlns="" xmlns:a16="http://schemas.microsoft.com/office/drawing/2014/main" id="{1B5D3DAF-3A59-47F6-BD5F-472C09F6C506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Objective:</a:t>
            </a:r>
            <a:endParaRPr lang="en-US" b="1" dirty="0"/>
          </a:p>
          <a:p>
            <a:pPr>
              <a:defRPr/>
            </a:pPr>
            <a:r>
              <a:rPr lang="en-US" dirty="0"/>
              <a:t>To understand </a:t>
            </a:r>
            <a:r>
              <a:rPr lang="en-US" dirty="0" smtClean="0"/>
              <a:t>meaning  and representation of graphs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/>
              <a:t>Outcome:</a:t>
            </a:r>
          </a:p>
          <a:p>
            <a:pPr>
              <a:defRPr/>
            </a:pPr>
            <a:r>
              <a:rPr lang="en-US" dirty="0"/>
              <a:t>Student will understand the meaning of </a:t>
            </a:r>
            <a:r>
              <a:rPr lang="en-US" dirty="0" smtClean="0"/>
              <a:t>graphs </a:t>
            </a:r>
            <a:r>
              <a:rPr lang="en-US" dirty="0"/>
              <a:t>and its </a:t>
            </a:r>
            <a:r>
              <a:rPr lang="en-US" dirty="0" smtClean="0"/>
              <a:t>algorithms.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>
            <a:extLst>
              <a:ext uri="{FF2B5EF4-FFF2-40B4-BE49-F238E27FC236}">
                <a16:creationId xmlns="" xmlns:a16="http://schemas.microsoft.com/office/drawing/2014/main" id="{A76F07C2-3475-4EBB-A6A1-241318CD3E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GRAPHS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9461" name="Google Shape;108;p17">
            <a:extLst>
              <a:ext uri="{FF2B5EF4-FFF2-40B4-BE49-F238E27FC236}">
                <a16:creationId xmlns="" xmlns:a16="http://schemas.microsoft.com/office/drawing/2014/main" id="{0E6DE639-F569-4C85-AAA6-DF75BA0E7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6764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altLang="en-US" sz="23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F78E1-21E4-4C58-B8EA-A11BEFBB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Graph Data Structure</a:t>
            </a:r>
            <a:br>
              <a:rPr lang="en-US" b="0" dirty="0" smtClean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895961-6756-41EE-B26C-2A108C08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Vertex</a:t>
            </a:r>
            <a:r>
              <a:rPr lang="en-US" dirty="0" smtClean="0"/>
              <a:t> − Each node of the graph is represented as a vertex. In the following example, the labeled circle represents vertices</a:t>
            </a:r>
          </a:p>
          <a:p>
            <a:r>
              <a:rPr lang="en-US" b="1" dirty="0" smtClean="0"/>
              <a:t>Edge</a:t>
            </a:r>
            <a:r>
              <a:rPr lang="en-US" dirty="0" smtClean="0"/>
              <a:t> − Edge represents a path between two vertices or a line between two vertices.</a:t>
            </a:r>
          </a:p>
          <a:p>
            <a:r>
              <a:rPr lang="en-US" b="1" dirty="0" smtClean="0"/>
              <a:t>Adjacency</a:t>
            </a:r>
            <a:r>
              <a:rPr lang="en-US" dirty="0" smtClean="0"/>
              <a:t> − Two node or vertices are adjacent if they are connected to each other through an edge.</a:t>
            </a:r>
          </a:p>
          <a:p>
            <a:r>
              <a:rPr lang="en-US" b="1" dirty="0" smtClean="0"/>
              <a:t>Path</a:t>
            </a:r>
            <a:r>
              <a:rPr lang="en-US" dirty="0" smtClean="0"/>
              <a:t> − Path represents a sequence of edges between the two vertices. In the following example, ABCD represents a path from A to 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4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>
            <a:extLst>
              <a:ext uri="{FF2B5EF4-FFF2-40B4-BE49-F238E27FC236}">
                <a16:creationId xmlns="" xmlns:a16="http://schemas.microsoft.com/office/drawing/2014/main" id="{16C81BC6-A2F3-4397-B68F-25AB84A55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BFS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6050" y="1447800"/>
            <a:ext cx="363855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="" xmlns:a16="http://schemas.microsoft.com/office/drawing/2014/main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85800"/>
            <a:ext cx="3962400" cy="242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971800"/>
            <a:ext cx="3600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419600"/>
            <a:ext cx="4000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="" xmlns:a16="http://schemas.microsoft.com/office/drawing/2014/main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371600"/>
            <a:ext cx="3914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819400"/>
            <a:ext cx="4000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572000"/>
            <a:ext cx="39338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>
            <a:extLst>
              <a:ext uri="{FF2B5EF4-FFF2-40B4-BE49-F238E27FC236}">
                <a16:creationId xmlns="" xmlns:a16="http://schemas.microsoft.com/office/drawing/2014/main" id="{165F6183-4D1A-4ECF-8826-220DFDC853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  <p:sp>
        <p:nvSpPr>
          <p:cNvPr id="23557" name="Google Shape;120;p19">
            <a:extLst>
              <a:ext uri="{FF2B5EF4-FFF2-40B4-BE49-F238E27FC236}">
                <a16:creationId xmlns="" xmlns:a16="http://schemas.microsoft.com/office/drawing/2014/main" id="{9EEE440A-53E2-406E-8CB6-7A70F210C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14478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066800"/>
            <a:ext cx="36480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895600"/>
            <a:ext cx="33909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648200"/>
            <a:ext cx="31718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="" xmlns:a16="http://schemas.microsoft.com/office/drawing/2014/main" id="{86162533-6C6D-4E00-AA9A-72E8287DA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 spcFirstLastPara="1" wrap="square" lIns="91425" tIns="45700" rIns="91425" bIns="45700" anchorCtr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DFS</a:t>
            </a:r>
            <a:endParaRPr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="" xmlns:a16="http://schemas.microsoft.com/office/drawing/2014/main" id="{CF65D6F2-C6EC-4B1E-951B-BC4FC7A18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8001000" cy="5029200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pPr>
            <a:r>
              <a:rPr lang="en-US" sz="2000" dirty="0" smtClean="0"/>
              <a:t>Depth First Search (DFS) algorithm traverses a graph in a depth ward motion and uses a stack to remember to get the next vertex to start a search, when a dead end occurs in any iteration.</a:t>
            </a:r>
            <a:r>
              <a:rPr lang="en-US" sz="22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2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387381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362200"/>
            <a:ext cx="421663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2193</TotalTime>
  <Words>218</Words>
  <Application>Microsoft Office PowerPoint</Application>
  <PresentationFormat>On-screen Show (4:3)</PresentationFormat>
  <Paragraphs>45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1_Custom Design</vt:lpstr>
      <vt:lpstr>Custom Design</vt:lpstr>
      <vt:lpstr>CorelDRAW</vt:lpstr>
      <vt:lpstr>PowerPoint Presentation</vt:lpstr>
      <vt:lpstr>Learning Objectives &amp; Outcomes</vt:lpstr>
      <vt:lpstr>GRAPHS</vt:lpstr>
      <vt:lpstr>Graph Data Structure </vt:lpstr>
      <vt:lpstr>BFS</vt:lpstr>
      <vt:lpstr> </vt:lpstr>
      <vt:lpstr> </vt:lpstr>
      <vt:lpstr> </vt:lpstr>
      <vt:lpstr>DFS</vt:lpstr>
      <vt:lpstr>PowerPoint Presentation</vt:lpstr>
      <vt:lpstr>PowerPoint Presentation</vt:lpstr>
      <vt:lpstr>PowerPoint Presentation</vt:lpstr>
      <vt:lpstr>PowerPoint Presentation</vt:lpstr>
      <vt:lpstr>Topological Sort</vt:lpstr>
      <vt:lpstr>Algorithm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Abhey Sharma</cp:lastModifiedBy>
  <cp:revision>426</cp:revision>
  <dcterms:created xsi:type="dcterms:W3CDTF">2013-12-12T17:34:34Z</dcterms:created>
  <dcterms:modified xsi:type="dcterms:W3CDTF">2022-08-25T05:57:41Z</dcterms:modified>
</cp:coreProperties>
</file>