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24"/>
  </p:notesMasterIdLst>
  <p:sldIdLst>
    <p:sldId id="269" r:id="rId2"/>
    <p:sldId id="379" r:id="rId3"/>
    <p:sldId id="380" r:id="rId4"/>
    <p:sldId id="389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388" r:id="rId19"/>
    <p:sldId id="406" r:id="rId20"/>
    <p:sldId id="407" r:id="rId21"/>
    <p:sldId id="408" r:id="rId22"/>
    <p:sldId id="40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  <a:srgbClr val="00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84" autoAdjust="0"/>
  </p:normalViewPr>
  <p:slideViewPr>
    <p:cSldViewPr>
      <p:cViewPr varScale="1">
        <p:scale>
          <a:sx n="88" d="100"/>
          <a:sy n="88" d="100"/>
        </p:scale>
        <p:origin x="-128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F8D17C-755B-41E5-902C-3CCC147F5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9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813"/>
            <a:fld id="{4B5BF454-E7FA-447F-8A15-8A380FCDEC05}" type="slidenum">
              <a:rPr lang="en-US" smtClean="0"/>
              <a:pPr defTabSz="912813"/>
              <a:t>15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813"/>
            <a:fld id="{1B7B55DD-FBD3-4B33-B8A0-FA1FCA3BEEBD}" type="slidenum">
              <a:rPr lang="en-US" smtClean="0"/>
              <a:pPr defTabSz="912813"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47C46-6A82-4A30-A8DA-C41AB581E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0032D-529D-4C24-B071-71CABF55D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23B18-B7F8-4402-922B-1AD8ABDA4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54D1C-9A5A-4FBB-8732-07DC1E764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7C1DE-7B21-455F-9668-6D9F732E2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7487D-6A51-4DD8-927F-AA8823B7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9926D-7062-4549-8351-88D0719B3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E46F5-6EE5-44ED-AD20-9147EBB7B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63B81-AC6E-4A9E-B5DA-F8D1E391C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C01C-2631-4777-8C4E-49235AF3E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EC20F-E8A2-42AE-A448-939DA72AB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DE782D-B2FF-4A90-838D-A24C7D9C8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0" name="Title 1"/>
          <p:cNvSpPr>
            <a:spLocks noGrp="1"/>
          </p:cNvSpPr>
          <p:nvPr>
            <p:ph type="title" idx="4294967295"/>
          </p:nvPr>
        </p:nvSpPr>
        <p:spPr>
          <a:xfrm>
            <a:off x="92075" y="2209800"/>
            <a:ext cx="9051925" cy="1371600"/>
          </a:xfrm>
        </p:spPr>
        <p:txBody>
          <a:bodyPr/>
          <a:lstStyle/>
          <a:p>
            <a:pPr eaLnBrk="1" hangingPunct="1"/>
            <a:r>
              <a:rPr lang="en-US" sz="5400" b="1" smtClean="0">
                <a:solidFill>
                  <a:srgbClr val="FF0000"/>
                </a:solidFill>
                <a:latin typeface="Cambria" pitchFamily="18" charset="0"/>
              </a:rPr>
              <a:t>Bucket 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Bucket: Loop 2</a:t>
            </a:r>
            <a:endParaRPr lang="en-US" smtClean="0"/>
          </a:p>
        </p:txBody>
      </p:sp>
      <p:sp>
        <p:nvSpPr>
          <p:cNvPr id="11267" name="TextBox 9"/>
          <p:cNvSpPr txBox="1">
            <a:spLocks noChangeArrowheads="1"/>
          </p:cNvSpPr>
          <p:nvPr/>
        </p:nvSpPr>
        <p:spPr bwMode="auto">
          <a:xfrm>
            <a:off x="533400" y="2189163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1782763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6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2392363"/>
          <a:ext cx="6172200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.17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.26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.72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.21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n 5"/>
          <p:cNvSpPr/>
          <p:nvPr/>
        </p:nvSpPr>
        <p:spPr>
          <a:xfrm>
            <a:off x="228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752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220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744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6268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77724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97" name="TextBox 14"/>
          <p:cNvSpPr txBox="1">
            <a:spLocks noChangeArrowheads="1"/>
          </p:cNvSpPr>
          <p:nvPr/>
        </p:nvSpPr>
        <p:spPr bwMode="auto">
          <a:xfrm>
            <a:off x="3657600" y="60452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-76200" y="5638800"/>
          <a:ext cx="9296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/>
                <a:gridCol w="1549400"/>
                <a:gridCol w="1549400"/>
                <a:gridCol w="1549400"/>
                <a:gridCol w="1549400"/>
                <a:gridCol w="154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0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8" idx="1"/>
          </p:cNvCxnSpPr>
          <p:nvPr/>
        </p:nvCxnSpPr>
        <p:spPr>
          <a:xfrm flipH="1">
            <a:off x="3819525" y="2844800"/>
            <a:ext cx="2124075" cy="13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06" name="TextBox 19"/>
          <p:cNvSpPr txBox="1">
            <a:spLocks noChangeArrowheads="1"/>
          </p:cNvSpPr>
          <p:nvPr/>
        </p:nvSpPr>
        <p:spPr bwMode="auto">
          <a:xfrm>
            <a:off x="76200" y="3048000"/>
            <a:ext cx="5313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n A[i]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 = 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6X.39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]=B[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2.34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]=B[2]</a:t>
            </a:r>
            <a:endParaRPr lang="en-US" b="1">
              <a:solidFill>
                <a:srgbClr val="0066FF"/>
              </a:solidFill>
            </a:endParaRPr>
          </a:p>
        </p:txBody>
      </p:sp>
      <p:sp>
        <p:nvSpPr>
          <p:cNvPr id="11307" name="TextBox 20"/>
          <p:cNvSpPr txBox="1">
            <a:spLocks noChangeArrowheads="1"/>
          </p:cNvSpPr>
          <p:nvPr/>
        </p:nvSpPr>
        <p:spPr bwMode="auto">
          <a:xfrm>
            <a:off x="5486400" y="1066800"/>
            <a:ext cx="312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mbria" pitchFamily="18" charset="0"/>
              </a:rPr>
              <a:t>FOR n=6, i=5</a:t>
            </a:r>
          </a:p>
        </p:txBody>
      </p:sp>
      <p:sp>
        <p:nvSpPr>
          <p:cNvPr id="11308" name="TextBox 17"/>
          <p:cNvSpPr txBox="1">
            <a:spLocks noChangeArrowheads="1"/>
          </p:cNvSpPr>
          <p:nvPr/>
        </p:nvSpPr>
        <p:spPr bwMode="auto">
          <a:xfrm>
            <a:off x="6477000" y="4643438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.74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765800" y="2382838"/>
            <a:ext cx="750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mbria" pitchFamily="18" charset="0"/>
              </a:rPr>
              <a:t>.39</a:t>
            </a:r>
          </a:p>
        </p:txBody>
      </p:sp>
      <p:sp>
        <p:nvSpPr>
          <p:cNvPr id="11310" name="TextBox 21"/>
          <p:cNvSpPr txBox="1">
            <a:spLocks noChangeArrowheads="1"/>
          </p:cNvSpPr>
          <p:nvPr/>
        </p:nvSpPr>
        <p:spPr bwMode="auto">
          <a:xfrm>
            <a:off x="2143125" y="4872038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.17</a:t>
            </a:r>
          </a:p>
        </p:txBody>
      </p:sp>
      <p:sp>
        <p:nvSpPr>
          <p:cNvPr id="24" name="Oval 23"/>
          <p:cNvSpPr/>
          <p:nvPr/>
        </p:nvSpPr>
        <p:spPr>
          <a:xfrm>
            <a:off x="6515100" y="46482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71700" y="48768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313" name="TextBox 25"/>
          <p:cNvSpPr txBox="1">
            <a:spLocks noChangeArrowheads="1"/>
          </p:cNvSpPr>
          <p:nvPr/>
        </p:nvSpPr>
        <p:spPr bwMode="auto">
          <a:xfrm>
            <a:off x="1752600" y="4572000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.26</a:t>
            </a:r>
          </a:p>
        </p:txBody>
      </p:sp>
      <p:sp>
        <p:nvSpPr>
          <p:cNvPr id="27" name="Oval 26"/>
          <p:cNvSpPr/>
          <p:nvPr/>
        </p:nvSpPr>
        <p:spPr>
          <a:xfrm>
            <a:off x="1781175" y="45720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315" name="TextBox 27"/>
          <p:cNvSpPr txBox="1">
            <a:spLocks noChangeArrowheads="1"/>
          </p:cNvSpPr>
          <p:nvPr/>
        </p:nvSpPr>
        <p:spPr bwMode="auto">
          <a:xfrm>
            <a:off x="6791325" y="4933950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.72</a:t>
            </a:r>
          </a:p>
        </p:txBody>
      </p:sp>
      <p:sp>
        <p:nvSpPr>
          <p:cNvPr id="29" name="Oval 28"/>
          <p:cNvSpPr/>
          <p:nvPr/>
        </p:nvSpPr>
        <p:spPr>
          <a:xfrm>
            <a:off x="6829425" y="4938713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69288E-6 L -0.13143 1.69288E-6 C -0.19098 1.69288E-6 -0.26268 0.09713 -0.26268 0.17692 L -0.26268 0.35522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00" y="1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Bucket: Loop 2</a:t>
            </a:r>
            <a:endParaRPr lang="en-US" smtClean="0"/>
          </a:p>
        </p:txBody>
      </p:sp>
      <p:sp>
        <p:nvSpPr>
          <p:cNvPr id="12291" name="TextBox 9"/>
          <p:cNvSpPr txBox="1">
            <a:spLocks noChangeArrowheads="1"/>
          </p:cNvSpPr>
          <p:nvPr/>
        </p:nvSpPr>
        <p:spPr bwMode="auto">
          <a:xfrm>
            <a:off x="533400" y="2189163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1782763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6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2392363"/>
          <a:ext cx="6172200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.17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.26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.72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.39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n 5"/>
          <p:cNvSpPr/>
          <p:nvPr/>
        </p:nvSpPr>
        <p:spPr>
          <a:xfrm>
            <a:off x="228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752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220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744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6268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77724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21" name="TextBox 14"/>
          <p:cNvSpPr txBox="1">
            <a:spLocks noChangeArrowheads="1"/>
          </p:cNvSpPr>
          <p:nvPr/>
        </p:nvSpPr>
        <p:spPr bwMode="auto">
          <a:xfrm>
            <a:off x="3657600" y="60452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-76200" y="5638800"/>
          <a:ext cx="9296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/>
                <a:gridCol w="1549400"/>
                <a:gridCol w="1549400"/>
                <a:gridCol w="1549400"/>
                <a:gridCol w="1549400"/>
                <a:gridCol w="154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0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4" idx="1"/>
          </p:cNvCxnSpPr>
          <p:nvPr/>
        </p:nvCxnSpPr>
        <p:spPr>
          <a:xfrm>
            <a:off x="7048500" y="2844800"/>
            <a:ext cx="1323975" cy="13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30" name="TextBox 19"/>
          <p:cNvSpPr txBox="1">
            <a:spLocks noChangeArrowheads="1"/>
          </p:cNvSpPr>
          <p:nvPr/>
        </p:nvSpPr>
        <p:spPr bwMode="auto">
          <a:xfrm>
            <a:off x="1239838" y="3287713"/>
            <a:ext cx="5313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n A[i]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 = 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6X.94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]=B[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5.64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]=B[5]</a:t>
            </a:r>
            <a:endParaRPr lang="en-US" b="1">
              <a:solidFill>
                <a:srgbClr val="0066FF"/>
              </a:solidFill>
            </a:endParaRPr>
          </a:p>
        </p:txBody>
      </p:sp>
      <p:sp>
        <p:nvSpPr>
          <p:cNvPr id="12331" name="TextBox 20"/>
          <p:cNvSpPr txBox="1">
            <a:spLocks noChangeArrowheads="1"/>
          </p:cNvSpPr>
          <p:nvPr/>
        </p:nvSpPr>
        <p:spPr bwMode="auto">
          <a:xfrm>
            <a:off x="5486400" y="1066800"/>
            <a:ext cx="312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mbria" pitchFamily="18" charset="0"/>
              </a:rPr>
              <a:t>FOR n=6, i=6</a:t>
            </a:r>
          </a:p>
        </p:txBody>
      </p:sp>
      <p:sp>
        <p:nvSpPr>
          <p:cNvPr id="12332" name="TextBox 17"/>
          <p:cNvSpPr txBox="1">
            <a:spLocks noChangeArrowheads="1"/>
          </p:cNvSpPr>
          <p:nvPr/>
        </p:nvSpPr>
        <p:spPr bwMode="auto">
          <a:xfrm>
            <a:off x="6477000" y="4643438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.74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791325" y="2382838"/>
            <a:ext cx="752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mbria" pitchFamily="18" charset="0"/>
              </a:rPr>
              <a:t>.94</a:t>
            </a:r>
          </a:p>
        </p:txBody>
      </p:sp>
      <p:sp>
        <p:nvSpPr>
          <p:cNvPr id="12334" name="TextBox 21"/>
          <p:cNvSpPr txBox="1">
            <a:spLocks noChangeArrowheads="1"/>
          </p:cNvSpPr>
          <p:nvPr/>
        </p:nvSpPr>
        <p:spPr bwMode="auto">
          <a:xfrm>
            <a:off x="2143125" y="4872038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.17</a:t>
            </a:r>
          </a:p>
        </p:txBody>
      </p:sp>
      <p:sp>
        <p:nvSpPr>
          <p:cNvPr id="24" name="Oval 23"/>
          <p:cNvSpPr/>
          <p:nvPr/>
        </p:nvSpPr>
        <p:spPr>
          <a:xfrm>
            <a:off x="6515100" y="46482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71700" y="48768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37" name="TextBox 25"/>
          <p:cNvSpPr txBox="1">
            <a:spLocks noChangeArrowheads="1"/>
          </p:cNvSpPr>
          <p:nvPr/>
        </p:nvSpPr>
        <p:spPr bwMode="auto">
          <a:xfrm>
            <a:off x="1752600" y="4572000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.26</a:t>
            </a:r>
          </a:p>
        </p:txBody>
      </p:sp>
      <p:sp>
        <p:nvSpPr>
          <p:cNvPr id="27" name="Oval 26"/>
          <p:cNvSpPr/>
          <p:nvPr/>
        </p:nvSpPr>
        <p:spPr>
          <a:xfrm>
            <a:off x="1781175" y="45720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39" name="TextBox 27"/>
          <p:cNvSpPr txBox="1">
            <a:spLocks noChangeArrowheads="1"/>
          </p:cNvSpPr>
          <p:nvPr/>
        </p:nvSpPr>
        <p:spPr bwMode="auto">
          <a:xfrm>
            <a:off x="6791325" y="4933950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.72</a:t>
            </a:r>
          </a:p>
        </p:txBody>
      </p:sp>
      <p:sp>
        <p:nvSpPr>
          <p:cNvPr id="29" name="Oval 28"/>
          <p:cNvSpPr/>
          <p:nvPr/>
        </p:nvSpPr>
        <p:spPr>
          <a:xfrm>
            <a:off x="6829425" y="4938713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41" name="TextBox 29"/>
          <p:cNvSpPr txBox="1">
            <a:spLocks noChangeArrowheads="1"/>
          </p:cNvSpPr>
          <p:nvPr/>
        </p:nvSpPr>
        <p:spPr bwMode="auto">
          <a:xfrm>
            <a:off x="3438525" y="4800600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.39</a:t>
            </a:r>
          </a:p>
        </p:txBody>
      </p:sp>
      <p:sp>
        <p:nvSpPr>
          <p:cNvPr id="31" name="Oval 30"/>
          <p:cNvSpPr/>
          <p:nvPr/>
        </p:nvSpPr>
        <p:spPr>
          <a:xfrm>
            <a:off x="3467100" y="4805363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95005E-6 L 0.06632 3.95005E-6 C 0.09618 3.95005E-6 0.13282 0.08742 0.13282 0.16003 L 0.13282 0.32192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0" y="1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Bucket: End of Loop 2</a:t>
            </a:r>
            <a:endParaRPr lang="en-US" smtClean="0"/>
          </a:p>
        </p:txBody>
      </p:sp>
      <p:sp>
        <p:nvSpPr>
          <p:cNvPr id="13315" name="TextBox 9"/>
          <p:cNvSpPr txBox="1">
            <a:spLocks noChangeArrowheads="1"/>
          </p:cNvSpPr>
          <p:nvPr/>
        </p:nvSpPr>
        <p:spPr bwMode="auto">
          <a:xfrm>
            <a:off x="533400" y="2189163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1782763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6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2392363"/>
          <a:ext cx="6172200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.17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.26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.72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.39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.94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n 5"/>
          <p:cNvSpPr/>
          <p:nvPr/>
        </p:nvSpPr>
        <p:spPr>
          <a:xfrm>
            <a:off x="228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752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220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744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6268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77724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45" name="TextBox 14"/>
          <p:cNvSpPr txBox="1">
            <a:spLocks noChangeArrowheads="1"/>
          </p:cNvSpPr>
          <p:nvPr/>
        </p:nvSpPr>
        <p:spPr bwMode="auto">
          <a:xfrm>
            <a:off x="3657600" y="60452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-76200" y="5638800"/>
          <a:ext cx="9296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/>
                <a:gridCol w="1549400"/>
                <a:gridCol w="1549400"/>
                <a:gridCol w="1549400"/>
                <a:gridCol w="1549400"/>
                <a:gridCol w="154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0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53" name="TextBox 17"/>
          <p:cNvSpPr txBox="1">
            <a:spLocks noChangeArrowheads="1"/>
          </p:cNvSpPr>
          <p:nvPr/>
        </p:nvSpPr>
        <p:spPr bwMode="auto">
          <a:xfrm>
            <a:off x="6477000" y="4643438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.74</a:t>
            </a:r>
          </a:p>
        </p:txBody>
      </p:sp>
      <p:sp>
        <p:nvSpPr>
          <p:cNvPr id="13354" name="TextBox 21"/>
          <p:cNvSpPr txBox="1">
            <a:spLocks noChangeArrowheads="1"/>
          </p:cNvSpPr>
          <p:nvPr/>
        </p:nvSpPr>
        <p:spPr bwMode="auto">
          <a:xfrm>
            <a:off x="2143125" y="4872038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.17</a:t>
            </a:r>
          </a:p>
        </p:txBody>
      </p:sp>
      <p:sp>
        <p:nvSpPr>
          <p:cNvPr id="24" name="Oval 23"/>
          <p:cNvSpPr/>
          <p:nvPr/>
        </p:nvSpPr>
        <p:spPr>
          <a:xfrm>
            <a:off x="6515100" y="46482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71700" y="48768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57" name="TextBox 25"/>
          <p:cNvSpPr txBox="1">
            <a:spLocks noChangeArrowheads="1"/>
          </p:cNvSpPr>
          <p:nvPr/>
        </p:nvSpPr>
        <p:spPr bwMode="auto">
          <a:xfrm>
            <a:off x="1752600" y="4572000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.26</a:t>
            </a:r>
          </a:p>
        </p:txBody>
      </p:sp>
      <p:sp>
        <p:nvSpPr>
          <p:cNvPr id="27" name="Oval 26"/>
          <p:cNvSpPr/>
          <p:nvPr/>
        </p:nvSpPr>
        <p:spPr>
          <a:xfrm>
            <a:off x="1781175" y="45720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59" name="TextBox 27"/>
          <p:cNvSpPr txBox="1">
            <a:spLocks noChangeArrowheads="1"/>
          </p:cNvSpPr>
          <p:nvPr/>
        </p:nvSpPr>
        <p:spPr bwMode="auto">
          <a:xfrm>
            <a:off x="6791325" y="4933950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.72</a:t>
            </a:r>
          </a:p>
        </p:txBody>
      </p:sp>
      <p:sp>
        <p:nvSpPr>
          <p:cNvPr id="29" name="Oval 28"/>
          <p:cNvSpPr/>
          <p:nvPr/>
        </p:nvSpPr>
        <p:spPr>
          <a:xfrm>
            <a:off x="6829425" y="4938713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61" name="TextBox 29"/>
          <p:cNvSpPr txBox="1">
            <a:spLocks noChangeArrowheads="1"/>
          </p:cNvSpPr>
          <p:nvPr/>
        </p:nvSpPr>
        <p:spPr bwMode="auto">
          <a:xfrm>
            <a:off x="3438525" y="4800600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.39</a:t>
            </a:r>
          </a:p>
        </p:txBody>
      </p:sp>
      <p:sp>
        <p:nvSpPr>
          <p:cNvPr id="31" name="Oval 30"/>
          <p:cNvSpPr/>
          <p:nvPr/>
        </p:nvSpPr>
        <p:spPr>
          <a:xfrm>
            <a:off x="3467100" y="4805363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63" name="TextBox 31"/>
          <p:cNvSpPr txBox="1">
            <a:spLocks noChangeArrowheads="1"/>
          </p:cNvSpPr>
          <p:nvPr/>
        </p:nvSpPr>
        <p:spPr bwMode="auto">
          <a:xfrm>
            <a:off x="8010525" y="4724400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.94</a:t>
            </a:r>
          </a:p>
        </p:txBody>
      </p:sp>
      <p:sp>
        <p:nvSpPr>
          <p:cNvPr id="33" name="Oval 32"/>
          <p:cNvSpPr/>
          <p:nvPr/>
        </p:nvSpPr>
        <p:spPr>
          <a:xfrm>
            <a:off x="8048625" y="4729163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Bucket: Loop 3</a:t>
            </a:r>
            <a:endParaRPr lang="en-US" smtClean="0"/>
          </a:p>
        </p:txBody>
      </p:sp>
      <p:sp>
        <p:nvSpPr>
          <p:cNvPr id="14339" name="TextBox 9"/>
          <p:cNvSpPr txBox="1">
            <a:spLocks noChangeArrowheads="1"/>
          </p:cNvSpPr>
          <p:nvPr/>
        </p:nvSpPr>
        <p:spPr bwMode="auto">
          <a:xfrm>
            <a:off x="533400" y="2189163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1782763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6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2392363"/>
          <a:ext cx="6172200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.17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.26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.72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.39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.94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n 5"/>
          <p:cNvSpPr/>
          <p:nvPr/>
        </p:nvSpPr>
        <p:spPr>
          <a:xfrm>
            <a:off x="228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752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220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744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6268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77724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69" name="TextBox 14"/>
          <p:cNvSpPr txBox="1">
            <a:spLocks noChangeArrowheads="1"/>
          </p:cNvSpPr>
          <p:nvPr/>
        </p:nvSpPr>
        <p:spPr bwMode="auto">
          <a:xfrm>
            <a:off x="3657600" y="60452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-76200" y="5638800"/>
          <a:ext cx="9296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/>
                <a:gridCol w="1549400"/>
                <a:gridCol w="1549400"/>
                <a:gridCol w="1549400"/>
                <a:gridCol w="1549400"/>
                <a:gridCol w="154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0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77" name="TextBox 2"/>
          <p:cNvSpPr txBox="1">
            <a:spLocks noChangeArrowheads="1"/>
          </p:cNvSpPr>
          <p:nvPr/>
        </p:nvSpPr>
        <p:spPr bwMode="auto">
          <a:xfrm>
            <a:off x="6477000" y="1044575"/>
            <a:ext cx="2667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Apply insertion sort on each bucket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3400" y="4724400"/>
          <a:ext cx="110185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926"/>
                <a:gridCol w="550926"/>
              </a:tblGrid>
              <a:tr h="36918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66FF"/>
                          </a:solidFill>
                        </a:rPr>
                        <a:t>.17</a:t>
                      </a:r>
                      <a:endParaRPr lang="en-US" sz="2000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66FF"/>
                          </a:solidFill>
                        </a:rPr>
                        <a:t>.26</a:t>
                      </a:r>
                      <a:endParaRPr lang="en-US" sz="2000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324600" y="4724400"/>
          <a:ext cx="110185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926"/>
                <a:gridCol w="550926"/>
              </a:tblGrid>
              <a:tr h="36918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66FF"/>
                          </a:solidFill>
                        </a:rPr>
                        <a:t>.72</a:t>
                      </a:r>
                      <a:endParaRPr lang="en-US" sz="2000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66FF"/>
                          </a:solidFill>
                        </a:rPr>
                        <a:t>.74</a:t>
                      </a:r>
                      <a:endParaRPr lang="en-US" sz="2000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53400" y="4735513"/>
          <a:ext cx="533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</a:tblGrid>
              <a:tr h="36918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66FF"/>
                          </a:solidFill>
                        </a:rPr>
                        <a:t>.94</a:t>
                      </a:r>
                      <a:endParaRPr lang="en-US" sz="2000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581400" y="4724400"/>
          <a:ext cx="533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</a:tblGrid>
              <a:tr h="36918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66FF"/>
                          </a:solidFill>
                        </a:rPr>
                        <a:t>.39</a:t>
                      </a:r>
                      <a:endParaRPr lang="en-US" sz="2000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</a:t>
            </a:r>
            <a:endParaRPr lang="en-US" smtClean="0"/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533400" y="2189163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1782763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6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2392363"/>
          <a:ext cx="6172200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.17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.26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.72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.39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.94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n 5"/>
          <p:cNvSpPr/>
          <p:nvPr/>
        </p:nvSpPr>
        <p:spPr>
          <a:xfrm>
            <a:off x="228600" y="43917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752600" y="43917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220974" y="43917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744974" y="43917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6268974" y="43917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7772400" y="43917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93" name="TextBox 14"/>
          <p:cNvSpPr txBox="1">
            <a:spLocks noChangeArrowheads="1"/>
          </p:cNvSpPr>
          <p:nvPr/>
        </p:nvSpPr>
        <p:spPr bwMode="auto">
          <a:xfrm>
            <a:off x="3657600" y="62738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-76200" y="5867400"/>
          <a:ext cx="9296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/>
                <a:gridCol w="1549400"/>
                <a:gridCol w="1549400"/>
                <a:gridCol w="1549400"/>
                <a:gridCol w="1549400"/>
                <a:gridCol w="154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0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01" name="TextBox 2"/>
          <p:cNvSpPr txBox="1">
            <a:spLocks noChangeArrowheads="1"/>
          </p:cNvSpPr>
          <p:nvPr/>
        </p:nvSpPr>
        <p:spPr bwMode="auto">
          <a:xfrm>
            <a:off x="6324600" y="1044575"/>
            <a:ext cx="2819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Concatenate the buckets in order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3400" y="4953000"/>
          <a:ext cx="110185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926"/>
                <a:gridCol w="550926"/>
              </a:tblGrid>
              <a:tr h="36918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66FF"/>
                          </a:solidFill>
                        </a:rPr>
                        <a:t>.17</a:t>
                      </a:r>
                      <a:endParaRPr lang="en-US" sz="2000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66FF"/>
                          </a:solidFill>
                        </a:rPr>
                        <a:t>.26</a:t>
                      </a:r>
                      <a:endParaRPr lang="en-US" sz="2000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324600" y="4953000"/>
          <a:ext cx="110185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926"/>
                <a:gridCol w="550926"/>
              </a:tblGrid>
              <a:tr h="36918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66FF"/>
                          </a:solidFill>
                        </a:rPr>
                        <a:t>.72</a:t>
                      </a:r>
                      <a:endParaRPr lang="en-US" sz="2000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66FF"/>
                          </a:solidFill>
                        </a:rPr>
                        <a:t>.74</a:t>
                      </a:r>
                      <a:endParaRPr lang="en-US" sz="2000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53400" y="4964113"/>
          <a:ext cx="533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</a:tblGrid>
              <a:tr h="36918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66FF"/>
                          </a:solidFill>
                        </a:rPr>
                        <a:t>.94</a:t>
                      </a:r>
                      <a:endParaRPr lang="en-US" sz="2000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581400" y="4953000"/>
          <a:ext cx="533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</a:tblGrid>
              <a:tr h="36918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66FF"/>
                          </a:solidFill>
                        </a:rPr>
                        <a:t>.39</a:t>
                      </a:r>
                      <a:endParaRPr lang="en-US" sz="2000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30" name="TextBox 18"/>
          <p:cNvSpPr txBox="1">
            <a:spLocks noChangeArrowheads="1"/>
          </p:cNvSpPr>
          <p:nvPr/>
        </p:nvSpPr>
        <p:spPr bwMode="auto">
          <a:xfrm>
            <a:off x="533400" y="35306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B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524000" y="3200400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0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447800" y="3733800"/>
          <a:ext cx="6172200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A249"/>
                          </a:solidFill>
                          <a:latin typeface="Cambria" pitchFamily="18" charset="0"/>
                        </a:rPr>
                        <a:t>.17</a:t>
                      </a:r>
                      <a:endParaRPr lang="en-US" sz="2400" dirty="0">
                        <a:solidFill>
                          <a:srgbClr val="00A249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A249"/>
                          </a:solidFill>
                          <a:latin typeface="Cambria" pitchFamily="18" charset="0"/>
                        </a:rPr>
                        <a:t>.26</a:t>
                      </a:r>
                      <a:endParaRPr lang="en-US" sz="2400" dirty="0">
                        <a:solidFill>
                          <a:srgbClr val="00A249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A249"/>
                          </a:solidFill>
                          <a:latin typeface="Cambria" pitchFamily="18" charset="0"/>
                        </a:rPr>
                        <a:t>.39</a:t>
                      </a:r>
                      <a:endParaRPr lang="en-US" sz="2400" dirty="0">
                        <a:solidFill>
                          <a:srgbClr val="00A249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A249"/>
                          </a:solidFill>
                          <a:latin typeface="Cambria" pitchFamily="18" charset="0"/>
                        </a:rPr>
                        <a:t>.72</a:t>
                      </a:r>
                      <a:endParaRPr lang="en-US" sz="2400" dirty="0">
                        <a:solidFill>
                          <a:srgbClr val="00A249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A249"/>
                          </a:solidFill>
                          <a:latin typeface="Cambria" pitchFamily="18" charset="0"/>
                        </a:rPr>
                        <a:t>.74</a:t>
                      </a:r>
                      <a:endParaRPr lang="en-US" sz="2400" dirty="0">
                        <a:solidFill>
                          <a:srgbClr val="00A249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A249"/>
                          </a:solidFill>
                          <a:latin typeface="Cambria" pitchFamily="18" charset="0"/>
                        </a:rPr>
                        <a:t>.94</a:t>
                      </a:r>
                      <a:endParaRPr lang="en-US" sz="2400" dirty="0">
                        <a:solidFill>
                          <a:srgbClr val="00A249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54" name="TextBox 16"/>
          <p:cNvSpPr txBox="1">
            <a:spLocks noChangeArrowheads="1"/>
          </p:cNvSpPr>
          <p:nvPr/>
        </p:nvSpPr>
        <p:spPr bwMode="auto">
          <a:xfrm>
            <a:off x="7239000" y="30480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mbria" pitchFamily="18" charset="0"/>
              </a:rPr>
              <a:t>Sorted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Example - Bucket Sort</a:t>
            </a:r>
          </a:p>
        </p:txBody>
      </p:sp>
      <p:graphicFrame>
        <p:nvGraphicFramePr>
          <p:cNvPr id="356355" name="Group 3"/>
          <p:cNvGraphicFramePr>
            <a:graphicFrameLocks noGrp="1"/>
          </p:cNvGraphicFramePr>
          <p:nvPr>
            <p:ph sz="half" idx="1"/>
          </p:nvPr>
        </p:nvGraphicFramePr>
        <p:xfrm>
          <a:off x="1387475" y="1247775"/>
          <a:ext cx="563563" cy="5076828"/>
        </p:xfrm>
        <a:graphic>
          <a:graphicData uri="http://schemas.openxmlformats.org/drawingml/2006/table">
            <a:tbl>
              <a:tblPr/>
              <a:tblGrid>
                <a:gridCol w="56356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.78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.17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.39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.26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.72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.94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.23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.68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6379" name="Group 27"/>
          <p:cNvGraphicFramePr>
            <a:graphicFrameLocks noGrp="1"/>
          </p:cNvGraphicFramePr>
          <p:nvPr>
            <p:ph sz="half" idx="2"/>
          </p:nvPr>
        </p:nvGraphicFramePr>
        <p:xfrm>
          <a:off x="3398838" y="1247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6403" name="Text Box 51"/>
          <p:cNvSpPr txBox="1">
            <a:spLocks noChangeArrowheads="1"/>
          </p:cNvSpPr>
          <p:nvPr/>
        </p:nvSpPr>
        <p:spPr bwMode="auto">
          <a:xfrm>
            <a:off x="3124200" y="1319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0</a:t>
            </a:r>
          </a:p>
        </p:txBody>
      </p:sp>
      <p:sp>
        <p:nvSpPr>
          <p:cNvPr id="356404" name="Text Box 52"/>
          <p:cNvSpPr txBox="1">
            <a:spLocks noChangeArrowheads="1"/>
          </p:cNvSpPr>
          <p:nvPr/>
        </p:nvSpPr>
        <p:spPr bwMode="auto">
          <a:xfrm>
            <a:off x="3124200" y="18319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1</a:t>
            </a:r>
          </a:p>
        </p:txBody>
      </p:sp>
      <p:sp>
        <p:nvSpPr>
          <p:cNvPr id="356405" name="Text Box 53"/>
          <p:cNvSpPr txBox="1">
            <a:spLocks noChangeArrowheads="1"/>
          </p:cNvSpPr>
          <p:nvPr/>
        </p:nvSpPr>
        <p:spPr bwMode="auto">
          <a:xfrm>
            <a:off x="3124200" y="2346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2</a:t>
            </a:r>
          </a:p>
        </p:txBody>
      </p:sp>
      <p:sp>
        <p:nvSpPr>
          <p:cNvPr id="356406" name="Text Box 54"/>
          <p:cNvSpPr txBox="1">
            <a:spLocks noChangeArrowheads="1"/>
          </p:cNvSpPr>
          <p:nvPr/>
        </p:nvSpPr>
        <p:spPr bwMode="auto">
          <a:xfrm>
            <a:off x="3124200" y="2860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3</a:t>
            </a:r>
          </a:p>
        </p:txBody>
      </p:sp>
      <p:sp>
        <p:nvSpPr>
          <p:cNvPr id="356407" name="Text Box 55"/>
          <p:cNvSpPr txBox="1">
            <a:spLocks noChangeArrowheads="1"/>
          </p:cNvSpPr>
          <p:nvPr/>
        </p:nvSpPr>
        <p:spPr bwMode="auto">
          <a:xfrm>
            <a:off x="3124200" y="33734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4</a:t>
            </a:r>
          </a:p>
        </p:txBody>
      </p:sp>
      <p:sp>
        <p:nvSpPr>
          <p:cNvPr id="356408" name="Text Box 56"/>
          <p:cNvSpPr txBox="1">
            <a:spLocks noChangeArrowheads="1"/>
          </p:cNvSpPr>
          <p:nvPr/>
        </p:nvSpPr>
        <p:spPr bwMode="auto">
          <a:xfrm>
            <a:off x="3124200" y="38877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5</a:t>
            </a:r>
          </a:p>
        </p:txBody>
      </p:sp>
      <p:sp>
        <p:nvSpPr>
          <p:cNvPr id="356409" name="Text Box 57"/>
          <p:cNvSpPr txBox="1">
            <a:spLocks noChangeArrowheads="1"/>
          </p:cNvSpPr>
          <p:nvPr/>
        </p:nvSpPr>
        <p:spPr bwMode="auto">
          <a:xfrm>
            <a:off x="3124200" y="44021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6</a:t>
            </a:r>
          </a:p>
        </p:txBody>
      </p:sp>
      <p:sp>
        <p:nvSpPr>
          <p:cNvPr id="356410" name="Text Box 58"/>
          <p:cNvSpPr txBox="1">
            <a:spLocks noChangeArrowheads="1"/>
          </p:cNvSpPr>
          <p:nvPr/>
        </p:nvSpPr>
        <p:spPr bwMode="auto">
          <a:xfrm>
            <a:off x="3124200" y="4914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7</a:t>
            </a:r>
          </a:p>
        </p:txBody>
      </p:sp>
      <p:sp>
        <p:nvSpPr>
          <p:cNvPr id="356411" name="Text Box 59"/>
          <p:cNvSpPr txBox="1">
            <a:spLocks noChangeArrowheads="1"/>
          </p:cNvSpPr>
          <p:nvPr/>
        </p:nvSpPr>
        <p:spPr bwMode="auto">
          <a:xfrm>
            <a:off x="3124200" y="5429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8</a:t>
            </a:r>
          </a:p>
        </p:txBody>
      </p:sp>
      <p:sp>
        <p:nvSpPr>
          <p:cNvPr id="356412" name="Text Box 60"/>
          <p:cNvSpPr txBox="1">
            <a:spLocks noChangeArrowheads="1"/>
          </p:cNvSpPr>
          <p:nvPr/>
        </p:nvSpPr>
        <p:spPr bwMode="auto">
          <a:xfrm>
            <a:off x="3124200" y="5943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9</a:t>
            </a:r>
          </a:p>
        </p:txBody>
      </p:sp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1066800" y="1295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1</a:t>
            </a:r>
          </a:p>
        </p:txBody>
      </p: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1066800" y="18097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2</a:t>
            </a:r>
          </a:p>
        </p:txBody>
      </p:sp>
      <p:sp>
        <p:nvSpPr>
          <p:cNvPr id="16447" name="Text Box 63"/>
          <p:cNvSpPr txBox="1">
            <a:spLocks noChangeArrowheads="1"/>
          </p:cNvSpPr>
          <p:nvPr/>
        </p:nvSpPr>
        <p:spPr bwMode="auto">
          <a:xfrm>
            <a:off x="1066800" y="23241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3</a:t>
            </a:r>
          </a:p>
        </p:txBody>
      </p:sp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1066800" y="28368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4</a:t>
            </a:r>
          </a:p>
        </p:txBody>
      </p:sp>
      <p:sp>
        <p:nvSpPr>
          <p:cNvPr id="16449" name="Text Box 65"/>
          <p:cNvSpPr txBox="1">
            <a:spLocks noChangeArrowheads="1"/>
          </p:cNvSpPr>
          <p:nvPr/>
        </p:nvSpPr>
        <p:spPr bwMode="auto">
          <a:xfrm>
            <a:off x="1066800" y="3351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5</a:t>
            </a:r>
          </a:p>
        </p:txBody>
      </p: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1066800" y="38655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6</a:t>
            </a:r>
          </a:p>
        </p:txBody>
      </p: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1066800" y="4378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7</a:t>
            </a:r>
          </a:p>
        </p:txBody>
      </p:sp>
      <p:sp>
        <p:nvSpPr>
          <p:cNvPr id="16452" name="Text Box 68"/>
          <p:cNvSpPr txBox="1">
            <a:spLocks noChangeArrowheads="1"/>
          </p:cNvSpPr>
          <p:nvPr/>
        </p:nvSpPr>
        <p:spPr bwMode="auto">
          <a:xfrm>
            <a:off x="1066800" y="4892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8</a:t>
            </a:r>
          </a:p>
        </p:txBody>
      </p:sp>
      <p:sp>
        <p:nvSpPr>
          <p:cNvPr id="16453" name="Text Box 69"/>
          <p:cNvSpPr txBox="1">
            <a:spLocks noChangeArrowheads="1"/>
          </p:cNvSpPr>
          <p:nvPr/>
        </p:nvSpPr>
        <p:spPr bwMode="auto">
          <a:xfrm>
            <a:off x="1066800" y="54070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9</a:t>
            </a:r>
          </a:p>
        </p:txBody>
      </p:sp>
      <p:sp>
        <p:nvSpPr>
          <p:cNvPr id="16454" name="Text Box 70"/>
          <p:cNvSpPr txBox="1">
            <a:spLocks noChangeArrowheads="1"/>
          </p:cNvSpPr>
          <p:nvPr/>
        </p:nvSpPr>
        <p:spPr bwMode="auto">
          <a:xfrm>
            <a:off x="990600" y="58674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10</a:t>
            </a:r>
          </a:p>
        </p:txBody>
      </p:sp>
      <p:grpSp>
        <p:nvGrpSpPr>
          <p:cNvPr id="356423" name="Group 71"/>
          <p:cNvGrpSpPr>
            <a:grpSpLocks/>
          </p:cNvGrpSpPr>
          <p:nvPr/>
        </p:nvGrpSpPr>
        <p:grpSpPr bwMode="auto">
          <a:xfrm>
            <a:off x="4800600" y="2362200"/>
            <a:ext cx="1600200" cy="381000"/>
            <a:chOff x="2016" y="1536"/>
            <a:chExt cx="1008" cy="240"/>
          </a:xfrm>
        </p:grpSpPr>
        <p:grpSp>
          <p:nvGrpSpPr>
            <p:cNvPr id="16509" name="Group 72"/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16511" name="Rectangle 7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.21</a:t>
                </a:r>
              </a:p>
            </p:txBody>
          </p:sp>
          <p:sp>
            <p:nvSpPr>
              <p:cNvPr id="16512" name="Line 7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10" name="Line 75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28" name="Group 76"/>
          <p:cNvGrpSpPr>
            <a:grpSpLocks/>
          </p:cNvGrpSpPr>
          <p:nvPr/>
        </p:nvGrpSpPr>
        <p:grpSpPr bwMode="auto">
          <a:xfrm>
            <a:off x="4800600" y="1828800"/>
            <a:ext cx="1600200" cy="381000"/>
            <a:chOff x="2016" y="1200"/>
            <a:chExt cx="1008" cy="240"/>
          </a:xfrm>
        </p:grpSpPr>
        <p:sp>
          <p:nvSpPr>
            <p:cNvPr id="16505" name="Line 77"/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506" name="Group 78"/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16507" name="Rectangle 7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.12</a:t>
                </a:r>
                <a:r>
                  <a:rPr lang="en-US"/>
                  <a:t>    /</a:t>
                </a:r>
              </a:p>
            </p:txBody>
          </p:sp>
          <p:sp>
            <p:nvSpPr>
              <p:cNvPr id="16508" name="Line 8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6433" name="Group 81"/>
          <p:cNvGrpSpPr>
            <a:grpSpLocks/>
          </p:cNvGrpSpPr>
          <p:nvPr/>
        </p:nvGrpSpPr>
        <p:grpSpPr bwMode="auto">
          <a:xfrm>
            <a:off x="4800600" y="4876800"/>
            <a:ext cx="1600200" cy="381000"/>
            <a:chOff x="2016" y="3120"/>
            <a:chExt cx="1008" cy="240"/>
          </a:xfrm>
        </p:grpSpPr>
        <p:grpSp>
          <p:nvGrpSpPr>
            <p:cNvPr id="16501" name="Group 82"/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16503" name="Rectangle 8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.72</a:t>
                </a:r>
                <a:r>
                  <a:rPr lang="en-US"/>
                  <a:t>    /</a:t>
                </a:r>
              </a:p>
            </p:txBody>
          </p:sp>
          <p:sp>
            <p:nvSpPr>
              <p:cNvPr id="16504" name="Line 8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02" name="Line 85"/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38" name="Group 86"/>
          <p:cNvGrpSpPr>
            <a:grpSpLocks/>
          </p:cNvGrpSpPr>
          <p:nvPr/>
        </p:nvGrpSpPr>
        <p:grpSpPr bwMode="auto">
          <a:xfrm>
            <a:off x="6096000" y="2362200"/>
            <a:ext cx="1600200" cy="381000"/>
            <a:chOff x="2832" y="1536"/>
            <a:chExt cx="1008" cy="240"/>
          </a:xfrm>
        </p:grpSpPr>
        <p:sp>
          <p:nvSpPr>
            <p:cNvPr id="16497" name="Line 87"/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98" name="Group 88"/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16499" name="Rectangle 8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.23</a:t>
                </a:r>
                <a:r>
                  <a:rPr lang="en-US"/>
                  <a:t>    /</a:t>
                </a:r>
              </a:p>
            </p:txBody>
          </p:sp>
          <p:sp>
            <p:nvSpPr>
              <p:cNvPr id="16500" name="Line 9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6443" name="Group 91"/>
          <p:cNvGrpSpPr>
            <a:grpSpLocks/>
          </p:cNvGrpSpPr>
          <p:nvPr/>
        </p:nvGrpSpPr>
        <p:grpSpPr bwMode="auto">
          <a:xfrm>
            <a:off x="3657600" y="4876800"/>
            <a:ext cx="1447800" cy="381000"/>
            <a:chOff x="1296" y="3120"/>
            <a:chExt cx="912" cy="240"/>
          </a:xfrm>
        </p:grpSpPr>
        <p:grpSp>
          <p:nvGrpSpPr>
            <p:cNvPr id="16493" name="Group 92"/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16495" name="Rectangle 9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.78</a:t>
                </a:r>
              </a:p>
            </p:txBody>
          </p:sp>
          <p:sp>
            <p:nvSpPr>
              <p:cNvPr id="16496" name="Line 9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94" name="Line 95"/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48" name="Group 96"/>
          <p:cNvGrpSpPr>
            <a:grpSpLocks/>
          </p:cNvGrpSpPr>
          <p:nvPr/>
        </p:nvGrpSpPr>
        <p:grpSpPr bwMode="auto">
          <a:xfrm>
            <a:off x="3657600" y="5943600"/>
            <a:ext cx="1447800" cy="381000"/>
            <a:chOff x="1296" y="3792"/>
            <a:chExt cx="912" cy="240"/>
          </a:xfrm>
        </p:grpSpPr>
        <p:grpSp>
          <p:nvGrpSpPr>
            <p:cNvPr id="16489" name="Group 97"/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16491" name="Rectangle 9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.94</a:t>
                </a:r>
                <a:r>
                  <a:rPr lang="en-US"/>
                  <a:t>    /</a:t>
                </a:r>
              </a:p>
            </p:txBody>
          </p:sp>
          <p:sp>
            <p:nvSpPr>
              <p:cNvPr id="16492" name="Line 9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90" name="Line 100"/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53" name="Group 101"/>
          <p:cNvGrpSpPr>
            <a:grpSpLocks/>
          </p:cNvGrpSpPr>
          <p:nvPr/>
        </p:nvGrpSpPr>
        <p:grpSpPr bwMode="auto">
          <a:xfrm>
            <a:off x="3657600" y="4343400"/>
            <a:ext cx="1447800" cy="381000"/>
            <a:chOff x="1296" y="2784"/>
            <a:chExt cx="912" cy="240"/>
          </a:xfrm>
        </p:grpSpPr>
        <p:grpSp>
          <p:nvGrpSpPr>
            <p:cNvPr id="16485" name="Group 102"/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16487" name="Rectangle 10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.68 </a:t>
                </a:r>
                <a:r>
                  <a:rPr lang="en-US"/>
                  <a:t>   /</a:t>
                </a:r>
              </a:p>
            </p:txBody>
          </p:sp>
          <p:sp>
            <p:nvSpPr>
              <p:cNvPr id="16488" name="Line 10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6" name="Line 105"/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58" name="Group 106"/>
          <p:cNvGrpSpPr>
            <a:grpSpLocks/>
          </p:cNvGrpSpPr>
          <p:nvPr/>
        </p:nvGrpSpPr>
        <p:grpSpPr bwMode="auto">
          <a:xfrm>
            <a:off x="3657600" y="2819400"/>
            <a:ext cx="1447800" cy="381000"/>
            <a:chOff x="1296" y="1824"/>
            <a:chExt cx="912" cy="240"/>
          </a:xfrm>
        </p:grpSpPr>
        <p:grpSp>
          <p:nvGrpSpPr>
            <p:cNvPr id="16481" name="Group 107"/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16483" name="Rectangle 10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.39    </a:t>
                </a:r>
                <a:r>
                  <a:rPr lang="en-US" b="1"/>
                  <a:t>/</a:t>
                </a:r>
              </a:p>
            </p:txBody>
          </p:sp>
          <p:sp>
            <p:nvSpPr>
              <p:cNvPr id="16484" name="Line 10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2" name="Line 110"/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63" name="Group 111"/>
          <p:cNvGrpSpPr>
            <a:grpSpLocks/>
          </p:cNvGrpSpPr>
          <p:nvPr/>
        </p:nvGrpSpPr>
        <p:grpSpPr bwMode="auto">
          <a:xfrm>
            <a:off x="3657600" y="2362200"/>
            <a:ext cx="1447800" cy="381000"/>
            <a:chOff x="1296" y="1536"/>
            <a:chExt cx="912" cy="240"/>
          </a:xfrm>
        </p:grpSpPr>
        <p:grpSp>
          <p:nvGrpSpPr>
            <p:cNvPr id="16477" name="Group 112"/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16479" name="Rectangle 11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.26</a:t>
                </a:r>
              </a:p>
            </p:txBody>
          </p:sp>
          <p:sp>
            <p:nvSpPr>
              <p:cNvPr id="16480" name="Line 11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78" name="Line 115"/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68" name="Group 116"/>
          <p:cNvGrpSpPr>
            <a:grpSpLocks/>
          </p:cNvGrpSpPr>
          <p:nvPr/>
        </p:nvGrpSpPr>
        <p:grpSpPr bwMode="auto">
          <a:xfrm>
            <a:off x="3657600" y="1828800"/>
            <a:ext cx="1447800" cy="381000"/>
            <a:chOff x="1296" y="1200"/>
            <a:chExt cx="912" cy="240"/>
          </a:xfrm>
        </p:grpSpPr>
        <p:grpSp>
          <p:nvGrpSpPr>
            <p:cNvPr id="16473" name="Group 117"/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16475" name="Rectangle 11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.17</a:t>
                </a:r>
              </a:p>
            </p:txBody>
          </p:sp>
          <p:sp>
            <p:nvSpPr>
              <p:cNvPr id="16476" name="Line 11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74" name="Line 120"/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73" name="Group 121"/>
          <p:cNvGrpSpPr>
            <a:grpSpLocks/>
          </p:cNvGrpSpPr>
          <p:nvPr/>
        </p:nvGrpSpPr>
        <p:grpSpPr bwMode="auto">
          <a:xfrm>
            <a:off x="3505200" y="1295400"/>
            <a:ext cx="247650" cy="4481513"/>
            <a:chOff x="1200" y="864"/>
            <a:chExt cx="156" cy="2823"/>
          </a:xfrm>
        </p:grpSpPr>
        <p:sp>
          <p:nvSpPr>
            <p:cNvPr id="16469" name="Text Box 122"/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/</a:t>
              </a:r>
            </a:p>
          </p:txBody>
        </p:sp>
        <p:sp>
          <p:nvSpPr>
            <p:cNvPr id="16470" name="Text Box 123"/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/</a:t>
              </a:r>
            </a:p>
          </p:txBody>
        </p:sp>
        <p:sp>
          <p:nvSpPr>
            <p:cNvPr id="16471" name="Text Box 124"/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/</a:t>
              </a:r>
            </a:p>
          </p:txBody>
        </p:sp>
        <p:sp>
          <p:nvSpPr>
            <p:cNvPr id="16472" name="Text Box 125"/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/</a:t>
              </a:r>
            </a:p>
          </p:txBody>
        </p:sp>
      </p:grpSp>
      <p:sp>
        <p:nvSpPr>
          <p:cNvPr id="16466" name="Text Box 126"/>
          <p:cNvSpPr txBox="1">
            <a:spLocks noChangeArrowheads="1"/>
          </p:cNvSpPr>
          <p:nvPr/>
        </p:nvSpPr>
        <p:spPr bwMode="auto">
          <a:xfrm>
            <a:off x="693738" y="1292225"/>
            <a:ext cx="350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A</a:t>
            </a:r>
          </a:p>
        </p:txBody>
      </p:sp>
      <p:sp>
        <p:nvSpPr>
          <p:cNvPr id="16467" name="Text Box 127"/>
          <p:cNvSpPr txBox="1">
            <a:spLocks noChangeArrowheads="1"/>
          </p:cNvSpPr>
          <p:nvPr/>
        </p:nvSpPr>
        <p:spPr bwMode="auto">
          <a:xfrm>
            <a:off x="2684463" y="1296988"/>
            <a:ext cx="350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B</a:t>
            </a:r>
          </a:p>
        </p:txBody>
      </p:sp>
      <p:sp>
        <p:nvSpPr>
          <p:cNvPr id="16468" name="TextBox 1"/>
          <p:cNvSpPr txBox="1">
            <a:spLocks noChangeArrowheads="1"/>
          </p:cNvSpPr>
          <p:nvPr/>
        </p:nvSpPr>
        <p:spPr bwMode="auto">
          <a:xfrm>
            <a:off x="6492875" y="3389313"/>
            <a:ext cx="19335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latin typeface="Cambria" pitchFamily="18" charset="0"/>
              </a:rPr>
              <a:t>Distribute </a:t>
            </a:r>
          </a:p>
          <a:p>
            <a:pPr eaLnBrk="1" hangingPunct="1"/>
            <a:r>
              <a:rPr lang="en-US" sz="2400" b="1">
                <a:latin typeface="Cambria" pitchFamily="18" charset="0"/>
              </a:rPr>
              <a:t>Into buckets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403" grpId="0"/>
      <p:bldP spid="356404" grpId="0"/>
      <p:bldP spid="356405" grpId="0"/>
      <p:bldP spid="356406" grpId="0"/>
      <p:bldP spid="356407" grpId="0"/>
      <p:bldP spid="356408" grpId="0"/>
      <p:bldP spid="356409" grpId="0"/>
      <p:bldP spid="356410" grpId="0"/>
      <p:bldP spid="356411" grpId="0"/>
      <p:bldP spid="3564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Example - Bucket Sort</a:t>
            </a:r>
            <a:endParaRPr lang="en-US" smtClean="0"/>
          </a:p>
        </p:txBody>
      </p:sp>
      <p:graphicFrame>
        <p:nvGraphicFramePr>
          <p:cNvPr id="357379" name="Group 3"/>
          <p:cNvGraphicFramePr>
            <a:graphicFrameLocks noGrp="1"/>
          </p:cNvGraphicFramePr>
          <p:nvPr>
            <p:ph sz="half" idx="2"/>
          </p:nvPr>
        </p:nvGraphicFramePr>
        <p:xfrm>
          <a:off x="808038" y="10953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533400" y="11668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0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533400" y="16795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1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533400" y="21939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2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533400" y="27082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3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33400" y="32210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4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33400" y="37353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5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533400" y="42497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6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533400" y="47625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7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533400" y="52768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8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533400" y="5791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/>
              <a:t>9</a:t>
            </a:r>
          </a:p>
        </p:txBody>
      </p:sp>
      <p:grpSp>
        <p:nvGrpSpPr>
          <p:cNvPr id="17445" name="Group 37"/>
          <p:cNvGrpSpPr>
            <a:grpSpLocks/>
          </p:cNvGrpSpPr>
          <p:nvPr/>
        </p:nvGrpSpPr>
        <p:grpSpPr bwMode="auto">
          <a:xfrm>
            <a:off x="2209800" y="2209800"/>
            <a:ext cx="1600200" cy="381000"/>
            <a:chOff x="2016" y="1536"/>
            <a:chExt cx="1008" cy="240"/>
          </a:xfrm>
        </p:grpSpPr>
        <p:grpSp>
          <p:nvGrpSpPr>
            <p:cNvPr id="17497" name="Group 38"/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17499" name="Rectangle 3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.23</a:t>
                </a:r>
              </a:p>
            </p:txBody>
          </p:sp>
          <p:sp>
            <p:nvSpPr>
              <p:cNvPr id="17500" name="Line 4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98" name="Line 41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46" name="Group 42"/>
          <p:cNvGrpSpPr>
            <a:grpSpLocks/>
          </p:cNvGrpSpPr>
          <p:nvPr/>
        </p:nvGrpSpPr>
        <p:grpSpPr bwMode="auto">
          <a:xfrm>
            <a:off x="2209800" y="1676400"/>
            <a:ext cx="1600200" cy="381000"/>
            <a:chOff x="2016" y="1200"/>
            <a:chExt cx="1008" cy="240"/>
          </a:xfrm>
        </p:grpSpPr>
        <p:sp>
          <p:nvSpPr>
            <p:cNvPr id="17493" name="Line 43"/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94" name="Group 44"/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17495" name="Rectangle 4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.17</a:t>
                </a:r>
                <a:r>
                  <a:rPr lang="en-US"/>
                  <a:t>    /</a:t>
                </a:r>
              </a:p>
            </p:txBody>
          </p:sp>
          <p:sp>
            <p:nvSpPr>
              <p:cNvPr id="17496" name="Line 4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47" name="Group 47"/>
          <p:cNvGrpSpPr>
            <a:grpSpLocks/>
          </p:cNvGrpSpPr>
          <p:nvPr/>
        </p:nvGrpSpPr>
        <p:grpSpPr bwMode="auto">
          <a:xfrm>
            <a:off x="2209800" y="4724400"/>
            <a:ext cx="1600200" cy="381000"/>
            <a:chOff x="2016" y="3120"/>
            <a:chExt cx="1008" cy="240"/>
          </a:xfrm>
        </p:grpSpPr>
        <p:grpSp>
          <p:nvGrpSpPr>
            <p:cNvPr id="17489" name="Group 48"/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17491" name="Rectangle 4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.78</a:t>
                </a:r>
                <a:r>
                  <a:rPr lang="en-US"/>
                  <a:t>    /</a:t>
                </a:r>
              </a:p>
            </p:txBody>
          </p:sp>
          <p:sp>
            <p:nvSpPr>
              <p:cNvPr id="17492" name="Line 5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90" name="Line 51"/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48" name="Group 52"/>
          <p:cNvGrpSpPr>
            <a:grpSpLocks/>
          </p:cNvGrpSpPr>
          <p:nvPr/>
        </p:nvGrpSpPr>
        <p:grpSpPr bwMode="auto">
          <a:xfrm>
            <a:off x="3505200" y="2209800"/>
            <a:ext cx="1600200" cy="381000"/>
            <a:chOff x="2832" y="1536"/>
            <a:chExt cx="1008" cy="240"/>
          </a:xfrm>
        </p:grpSpPr>
        <p:sp>
          <p:nvSpPr>
            <p:cNvPr id="17485" name="Line 53"/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86" name="Group 54"/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17487" name="Rectangle 5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.26</a:t>
                </a:r>
                <a:r>
                  <a:rPr lang="en-US"/>
                  <a:t>    /</a:t>
                </a:r>
              </a:p>
            </p:txBody>
          </p:sp>
          <p:sp>
            <p:nvSpPr>
              <p:cNvPr id="17488" name="Line 5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49" name="Group 57"/>
          <p:cNvGrpSpPr>
            <a:grpSpLocks/>
          </p:cNvGrpSpPr>
          <p:nvPr/>
        </p:nvGrpSpPr>
        <p:grpSpPr bwMode="auto">
          <a:xfrm>
            <a:off x="1066800" y="4724400"/>
            <a:ext cx="1447800" cy="381000"/>
            <a:chOff x="1296" y="3120"/>
            <a:chExt cx="912" cy="240"/>
          </a:xfrm>
        </p:grpSpPr>
        <p:grpSp>
          <p:nvGrpSpPr>
            <p:cNvPr id="17481" name="Group 58"/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17483" name="Rectangle 5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.72</a:t>
                </a:r>
              </a:p>
            </p:txBody>
          </p:sp>
          <p:sp>
            <p:nvSpPr>
              <p:cNvPr id="17484" name="Line 6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82" name="Line 61"/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50" name="Group 62"/>
          <p:cNvGrpSpPr>
            <a:grpSpLocks/>
          </p:cNvGrpSpPr>
          <p:nvPr/>
        </p:nvGrpSpPr>
        <p:grpSpPr bwMode="auto">
          <a:xfrm>
            <a:off x="1066800" y="5791200"/>
            <a:ext cx="1447800" cy="381000"/>
            <a:chOff x="1296" y="3792"/>
            <a:chExt cx="912" cy="240"/>
          </a:xfrm>
        </p:grpSpPr>
        <p:grpSp>
          <p:nvGrpSpPr>
            <p:cNvPr id="17477" name="Group 63"/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17479" name="Rectangle 6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.94</a:t>
                </a:r>
                <a:r>
                  <a:rPr lang="en-US"/>
                  <a:t>    /</a:t>
                </a:r>
              </a:p>
            </p:txBody>
          </p:sp>
          <p:sp>
            <p:nvSpPr>
              <p:cNvPr id="17480" name="Line 6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78" name="Line 66"/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51" name="Group 67"/>
          <p:cNvGrpSpPr>
            <a:grpSpLocks/>
          </p:cNvGrpSpPr>
          <p:nvPr/>
        </p:nvGrpSpPr>
        <p:grpSpPr bwMode="auto">
          <a:xfrm>
            <a:off x="1066800" y="4191000"/>
            <a:ext cx="1447800" cy="381000"/>
            <a:chOff x="1296" y="2784"/>
            <a:chExt cx="912" cy="240"/>
          </a:xfrm>
        </p:grpSpPr>
        <p:grpSp>
          <p:nvGrpSpPr>
            <p:cNvPr id="17473" name="Group 68"/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17475" name="Rectangle 6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.68</a:t>
                </a:r>
                <a:r>
                  <a:rPr lang="en-US"/>
                  <a:t>    /</a:t>
                </a:r>
              </a:p>
            </p:txBody>
          </p:sp>
          <p:sp>
            <p:nvSpPr>
              <p:cNvPr id="17476" name="Line 7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74" name="Line 71"/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52" name="Group 72"/>
          <p:cNvGrpSpPr>
            <a:grpSpLocks/>
          </p:cNvGrpSpPr>
          <p:nvPr/>
        </p:nvGrpSpPr>
        <p:grpSpPr bwMode="auto">
          <a:xfrm>
            <a:off x="1066800" y="2667000"/>
            <a:ext cx="1447800" cy="381000"/>
            <a:chOff x="1296" y="1824"/>
            <a:chExt cx="912" cy="240"/>
          </a:xfrm>
        </p:grpSpPr>
        <p:grpSp>
          <p:nvGrpSpPr>
            <p:cNvPr id="17469" name="Group 73"/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17471" name="Rectangle 7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.39</a:t>
                </a:r>
                <a:r>
                  <a:rPr lang="en-US"/>
                  <a:t>    /</a:t>
                </a:r>
              </a:p>
            </p:txBody>
          </p:sp>
          <p:sp>
            <p:nvSpPr>
              <p:cNvPr id="17472" name="Line 7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70" name="Line 76"/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53" name="Group 77"/>
          <p:cNvGrpSpPr>
            <a:grpSpLocks/>
          </p:cNvGrpSpPr>
          <p:nvPr/>
        </p:nvGrpSpPr>
        <p:grpSpPr bwMode="auto">
          <a:xfrm>
            <a:off x="1066800" y="2209800"/>
            <a:ext cx="1447800" cy="381000"/>
            <a:chOff x="1296" y="1536"/>
            <a:chExt cx="912" cy="240"/>
          </a:xfrm>
        </p:grpSpPr>
        <p:grpSp>
          <p:nvGrpSpPr>
            <p:cNvPr id="17465" name="Group 78"/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17467" name="Rectangle 7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.21</a:t>
                </a:r>
              </a:p>
            </p:txBody>
          </p:sp>
          <p:sp>
            <p:nvSpPr>
              <p:cNvPr id="17468" name="Line 8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66" name="Line 81"/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54" name="Group 82"/>
          <p:cNvGrpSpPr>
            <a:grpSpLocks/>
          </p:cNvGrpSpPr>
          <p:nvPr/>
        </p:nvGrpSpPr>
        <p:grpSpPr bwMode="auto">
          <a:xfrm>
            <a:off x="1066800" y="1676400"/>
            <a:ext cx="1447800" cy="381000"/>
            <a:chOff x="1296" y="1200"/>
            <a:chExt cx="912" cy="240"/>
          </a:xfrm>
        </p:grpSpPr>
        <p:grpSp>
          <p:nvGrpSpPr>
            <p:cNvPr id="17461" name="Group 83"/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17463" name="Rectangle 8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.12</a:t>
                </a:r>
              </a:p>
            </p:txBody>
          </p:sp>
          <p:sp>
            <p:nvSpPr>
              <p:cNvPr id="17464" name="Line 8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62" name="Line 86"/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55" name="Group 87"/>
          <p:cNvGrpSpPr>
            <a:grpSpLocks/>
          </p:cNvGrpSpPr>
          <p:nvPr/>
        </p:nvGrpSpPr>
        <p:grpSpPr bwMode="auto">
          <a:xfrm>
            <a:off x="914400" y="1143000"/>
            <a:ext cx="247650" cy="4481513"/>
            <a:chOff x="1200" y="864"/>
            <a:chExt cx="156" cy="2823"/>
          </a:xfrm>
        </p:grpSpPr>
        <p:sp>
          <p:nvSpPr>
            <p:cNvPr id="17457" name="Text Box 88"/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/</a:t>
              </a:r>
            </a:p>
          </p:txBody>
        </p:sp>
        <p:sp>
          <p:nvSpPr>
            <p:cNvPr id="17458" name="Text Box 89"/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/</a:t>
              </a:r>
            </a:p>
          </p:txBody>
        </p:sp>
        <p:sp>
          <p:nvSpPr>
            <p:cNvPr id="17459" name="Text Box 90"/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/</a:t>
              </a:r>
            </a:p>
          </p:txBody>
        </p:sp>
        <p:sp>
          <p:nvSpPr>
            <p:cNvPr id="17460" name="Text Box 91"/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/</a:t>
              </a:r>
            </a:p>
          </p:txBody>
        </p:sp>
      </p:grpSp>
      <p:sp>
        <p:nvSpPr>
          <p:cNvPr id="17456" name="TextBox 121"/>
          <p:cNvSpPr txBox="1">
            <a:spLocks noChangeArrowheads="1"/>
          </p:cNvSpPr>
          <p:nvPr/>
        </p:nvSpPr>
        <p:spPr bwMode="auto">
          <a:xfrm>
            <a:off x="5986463" y="2916238"/>
            <a:ext cx="24876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latin typeface="Cambria" pitchFamily="18" charset="0"/>
              </a:rPr>
              <a:t>Sort within each</a:t>
            </a:r>
          </a:p>
          <a:p>
            <a:pPr eaLnBrk="1" hangingPunct="1"/>
            <a:r>
              <a:rPr lang="en-US" sz="2400" b="1">
                <a:latin typeface="Cambria" pitchFamily="18" charset="0"/>
              </a:rPr>
              <a:t>bucket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Example - Bucket Sort</a:t>
            </a:r>
            <a:endParaRPr lang="en-US" dirty="0" smtClean="0"/>
          </a:p>
        </p:txBody>
      </p: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838200" y="1981200"/>
            <a:ext cx="1462088" cy="301625"/>
            <a:chOff x="519" y="768"/>
            <a:chExt cx="921" cy="190"/>
          </a:xfrm>
        </p:grpSpPr>
        <p:grpSp>
          <p:nvGrpSpPr>
            <p:cNvPr id="18479" name="Group 93"/>
            <p:cNvGrpSpPr>
              <a:grpSpLocks noChangeAspect="1"/>
            </p:cNvGrpSpPr>
            <p:nvPr/>
          </p:nvGrpSpPr>
          <p:grpSpPr bwMode="auto">
            <a:xfrm>
              <a:off x="802" y="768"/>
              <a:ext cx="638" cy="190"/>
              <a:chOff x="2016" y="1200"/>
              <a:chExt cx="1008" cy="240"/>
            </a:xfrm>
          </p:grpSpPr>
          <p:sp>
            <p:nvSpPr>
              <p:cNvPr id="18483" name="Line 94"/>
              <p:cNvSpPr>
                <a:spLocks noChangeAspect="1" noChangeShapeType="1"/>
              </p:cNvSpPr>
              <p:nvPr/>
            </p:nvSpPr>
            <p:spPr bwMode="auto">
              <a:xfrm>
                <a:off x="2016" y="13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484" name="Group 95"/>
              <p:cNvGrpSpPr>
                <a:grpSpLocks noChangeAspect="1"/>
              </p:cNvGrpSpPr>
              <p:nvPr/>
            </p:nvGrpSpPr>
            <p:grpSpPr bwMode="auto">
              <a:xfrm>
                <a:off x="2400" y="1200"/>
                <a:ext cx="624" cy="240"/>
                <a:chOff x="1536" y="2160"/>
                <a:chExt cx="624" cy="240"/>
              </a:xfrm>
            </p:grpSpPr>
            <p:sp>
              <p:nvSpPr>
                <p:cNvPr id="18485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 b="1">
                      <a:solidFill>
                        <a:srgbClr val="FF0000"/>
                      </a:solidFill>
                    </a:rPr>
                    <a:t>.17</a:t>
                  </a:r>
                </a:p>
              </p:txBody>
            </p:sp>
            <p:sp>
              <p:nvSpPr>
                <p:cNvPr id="18486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480" name="Group 98"/>
            <p:cNvGrpSpPr>
              <a:grpSpLocks noChangeAspect="1"/>
            </p:cNvGrpSpPr>
            <p:nvPr/>
          </p:nvGrpSpPr>
          <p:grpSpPr bwMode="auto">
            <a:xfrm>
              <a:off x="519" y="768"/>
              <a:ext cx="395" cy="190"/>
              <a:chOff x="1536" y="2160"/>
              <a:chExt cx="624" cy="240"/>
            </a:xfrm>
          </p:grpSpPr>
          <p:sp>
            <p:nvSpPr>
              <p:cNvPr id="18481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000" b="1">
                    <a:solidFill>
                      <a:srgbClr val="FF0000"/>
                    </a:solidFill>
                  </a:rPr>
                  <a:t>.12</a:t>
                </a:r>
              </a:p>
            </p:txBody>
          </p:sp>
          <p:sp>
            <p:nvSpPr>
              <p:cNvPr id="18482" name="Line 100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" name="Group 101"/>
          <p:cNvGrpSpPr>
            <a:grpSpLocks/>
          </p:cNvGrpSpPr>
          <p:nvPr/>
        </p:nvGrpSpPr>
        <p:grpSpPr bwMode="auto">
          <a:xfrm>
            <a:off x="2220913" y="1981200"/>
            <a:ext cx="2616200" cy="304800"/>
            <a:chOff x="1390" y="768"/>
            <a:chExt cx="1648" cy="192"/>
          </a:xfrm>
        </p:grpSpPr>
        <p:grpSp>
          <p:nvGrpSpPr>
            <p:cNvPr id="18464" name="Group 102"/>
            <p:cNvGrpSpPr>
              <a:grpSpLocks noChangeAspect="1"/>
            </p:cNvGrpSpPr>
            <p:nvPr/>
          </p:nvGrpSpPr>
          <p:grpSpPr bwMode="auto">
            <a:xfrm>
              <a:off x="1872" y="768"/>
              <a:ext cx="638" cy="190"/>
              <a:chOff x="2016" y="1536"/>
              <a:chExt cx="1008" cy="240"/>
            </a:xfrm>
          </p:grpSpPr>
          <p:grpSp>
            <p:nvGrpSpPr>
              <p:cNvPr id="18475" name="Group 103"/>
              <p:cNvGrpSpPr>
                <a:grpSpLocks noChangeAspect="1"/>
              </p:cNvGrpSpPr>
              <p:nvPr/>
            </p:nvGrpSpPr>
            <p:grpSpPr bwMode="auto">
              <a:xfrm>
                <a:off x="2400" y="1536"/>
                <a:ext cx="624" cy="240"/>
                <a:chOff x="1536" y="2160"/>
                <a:chExt cx="624" cy="240"/>
              </a:xfrm>
            </p:grpSpPr>
            <p:sp>
              <p:nvSpPr>
                <p:cNvPr id="18477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 b="1">
                      <a:solidFill>
                        <a:srgbClr val="FF0000"/>
                      </a:solidFill>
                    </a:rPr>
                    <a:t>.23</a:t>
                  </a:r>
                </a:p>
              </p:txBody>
            </p:sp>
            <p:sp>
              <p:nvSpPr>
                <p:cNvPr id="18478" name="Line 105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76" name="Line 106"/>
              <p:cNvSpPr>
                <a:spLocks noChangeAspect="1" noChangeShapeType="1"/>
              </p:cNvSpPr>
              <p:nvPr/>
            </p:nvSpPr>
            <p:spPr bwMode="auto">
              <a:xfrm>
                <a:off x="2016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65" name="Group 107"/>
            <p:cNvGrpSpPr>
              <a:grpSpLocks noChangeAspect="1"/>
            </p:cNvGrpSpPr>
            <p:nvPr/>
          </p:nvGrpSpPr>
          <p:grpSpPr bwMode="auto">
            <a:xfrm>
              <a:off x="2400" y="768"/>
              <a:ext cx="638" cy="190"/>
              <a:chOff x="2832" y="1536"/>
              <a:chExt cx="1008" cy="240"/>
            </a:xfrm>
          </p:grpSpPr>
          <p:sp>
            <p:nvSpPr>
              <p:cNvPr id="18471" name="Line 108"/>
              <p:cNvSpPr>
                <a:spLocks noChangeAspect="1" noChangeShapeType="1"/>
              </p:cNvSpPr>
              <p:nvPr/>
            </p:nvSpPr>
            <p:spPr bwMode="auto">
              <a:xfrm>
                <a:off x="2832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472" name="Group 109"/>
              <p:cNvGrpSpPr>
                <a:grpSpLocks noChangeAspect="1"/>
              </p:cNvGrpSpPr>
              <p:nvPr/>
            </p:nvGrpSpPr>
            <p:grpSpPr bwMode="auto">
              <a:xfrm>
                <a:off x="3216" y="1536"/>
                <a:ext cx="624" cy="240"/>
                <a:chOff x="1536" y="2160"/>
                <a:chExt cx="624" cy="240"/>
              </a:xfrm>
            </p:grpSpPr>
            <p:sp>
              <p:nvSpPr>
                <p:cNvPr id="18473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 b="1">
                      <a:solidFill>
                        <a:srgbClr val="FF0000"/>
                      </a:solidFill>
                    </a:rPr>
                    <a:t>.26</a:t>
                  </a:r>
                </a:p>
              </p:txBody>
            </p:sp>
            <p:sp>
              <p:nvSpPr>
                <p:cNvPr id="18474" name="Line 111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466" name="Group 112"/>
            <p:cNvGrpSpPr>
              <a:grpSpLocks noChangeAspect="1"/>
            </p:cNvGrpSpPr>
            <p:nvPr/>
          </p:nvGrpSpPr>
          <p:grpSpPr bwMode="auto">
            <a:xfrm>
              <a:off x="1390" y="770"/>
              <a:ext cx="578" cy="190"/>
              <a:chOff x="1296" y="1536"/>
              <a:chExt cx="912" cy="240"/>
            </a:xfrm>
          </p:grpSpPr>
          <p:grpSp>
            <p:nvGrpSpPr>
              <p:cNvPr id="18467" name="Group 113"/>
              <p:cNvGrpSpPr>
                <a:grpSpLocks noChangeAspect="1"/>
              </p:cNvGrpSpPr>
              <p:nvPr/>
            </p:nvGrpSpPr>
            <p:grpSpPr bwMode="auto">
              <a:xfrm>
                <a:off x="1584" y="1536"/>
                <a:ext cx="624" cy="240"/>
                <a:chOff x="1536" y="2160"/>
                <a:chExt cx="624" cy="240"/>
              </a:xfrm>
            </p:grpSpPr>
            <p:sp>
              <p:nvSpPr>
                <p:cNvPr id="18469" name="Rectangle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 b="1">
                      <a:solidFill>
                        <a:srgbClr val="FF0000"/>
                      </a:solidFill>
                    </a:rPr>
                    <a:t>.21</a:t>
                  </a:r>
                </a:p>
              </p:txBody>
            </p:sp>
            <p:sp>
              <p:nvSpPr>
                <p:cNvPr id="18470" name="Line 115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68" name="Line 116"/>
              <p:cNvSpPr>
                <a:spLocks noChangeAspect="1" noChangeShapeType="1"/>
              </p:cNvSpPr>
              <p:nvPr/>
            </p:nvSpPr>
            <p:spPr bwMode="auto">
              <a:xfrm>
                <a:off x="1296" y="16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" name="Group 117"/>
          <p:cNvGrpSpPr>
            <a:grpSpLocks noChangeAspect="1"/>
          </p:cNvGrpSpPr>
          <p:nvPr/>
        </p:nvGrpSpPr>
        <p:grpSpPr bwMode="auto">
          <a:xfrm>
            <a:off x="4738688" y="1981200"/>
            <a:ext cx="917575" cy="301625"/>
            <a:chOff x="1296" y="1824"/>
            <a:chExt cx="912" cy="240"/>
          </a:xfrm>
        </p:grpSpPr>
        <p:grpSp>
          <p:nvGrpSpPr>
            <p:cNvPr id="18460" name="Group 118"/>
            <p:cNvGrpSpPr>
              <a:grpSpLocks noChangeAspect="1"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18462" name="Rectangle 119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000" b="1">
                    <a:solidFill>
                      <a:srgbClr val="FF0000"/>
                    </a:solidFill>
                  </a:rPr>
                  <a:t>.39</a:t>
                </a:r>
              </a:p>
            </p:txBody>
          </p:sp>
          <p:sp>
            <p:nvSpPr>
              <p:cNvPr id="18463" name="Line 120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1" name="Line 121"/>
            <p:cNvSpPr>
              <a:spLocks noChangeAspect="1"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122"/>
          <p:cNvGrpSpPr>
            <a:grpSpLocks noChangeAspect="1"/>
          </p:cNvGrpSpPr>
          <p:nvPr/>
        </p:nvGrpSpPr>
        <p:grpSpPr bwMode="auto">
          <a:xfrm>
            <a:off x="5573713" y="1981200"/>
            <a:ext cx="917575" cy="301625"/>
            <a:chOff x="1296" y="2784"/>
            <a:chExt cx="912" cy="240"/>
          </a:xfrm>
        </p:grpSpPr>
        <p:grpSp>
          <p:nvGrpSpPr>
            <p:cNvPr id="18456" name="Group 123"/>
            <p:cNvGrpSpPr>
              <a:grpSpLocks noChangeAspect="1"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18458" name="Rectangle 124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000" b="1">
                    <a:solidFill>
                      <a:srgbClr val="FF0000"/>
                    </a:solidFill>
                  </a:rPr>
                  <a:t>.68</a:t>
                </a:r>
                <a:r>
                  <a:rPr lang="en-US" sz="1000">
                    <a:solidFill>
                      <a:srgbClr val="FF0000"/>
                    </a:solidFill>
                  </a:rPr>
                  <a:t>    </a:t>
                </a:r>
              </a:p>
            </p:txBody>
          </p:sp>
          <p:sp>
            <p:nvSpPr>
              <p:cNvPr id="18459" name="Line 125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7" name="Line 126"/>
            <p:cNvSpPr>
              <a:spLocks noChangeAspect="1"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127"/>
          <p:cNvGrpSpPr>
            <a:grpSpLocks/>
          </p:cNvGrpSpPr>
          <p:nvPr/>
        </p:nvGrpSpPr>
        <p:grpSpPr bwMode="auto">
          <a:xfrm>
            <a:off x="6338888" y="1981200"/>
            <a:ext cx="1774825" cy="301625"/>
            <a:chOff x="3984" y="768"/>
            <a:chExt cx="1118" cy="190"/>
          </a:xfrm>
        </p:grpSpPr>
        <p:grpSp>
          <p:nvGrpSpPr>
            <p:cNvPr id="18446" name="Group 128"/>
            <p:cNvGrpSpPr>
              <a:grpSpLocks noChangeAspect="1"/>
            </p:cNvGrpSpPr>
            <p:nvPr/>
          </p:nvGrpSpPr>
          <p:grpSpPr bwMode="auto">
            <a:xfrm>
              <a:off x="4464" y="768"/>
              <a:ext cx="638" cy="190"/>
              <a:chOff x="2016" y="3120"/>
              <a:chExt cx="1008" cy="240"/>
            </a:xfrm>
          </p:grpSpPr>
          <p:grpSp>
            <p:nvGrpSpPr>
              <p:cNvPr id="18452" name="Group 129"/>
              <p:cNvGrpSpPr>
                <a:grpSpLocks noChangeAspect="1"/>
              </p:cNvGrpSpPr>
              <p:nvPr/>
            </p:nvGrpSpPr>
            <p:grpSpPr bwMode="auto">
              <a:xfrm>
                <a:off x="2400" y="3120"/>
                <a:ext cx="624" cy="240"/>
                <a:chOff x="1536" y="2160"/>
                <a:chExt cx="624" cy="240"/>
              </a:xfrm>
            </p:grpSpPr>
            <p:sp>
              <p:nvSpPr>
                <p:cNvPr id="18454" name="Rectangle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 b="1">
                      <a:solidFill>
                        <a:srgbClr val="FF0000"/>
                      </a:solidFill>
                    </a:rPr>
                    <a:t>.78</a:t>
                  </a:r>
                </a:p>
              </p:txBody>
            </p:sp>
            <p:sp>
              <p:nvSpPr>
                <p:cNvPr id="18455" name="Line 131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53" name="Line 132"/>
              <p:cNvSpPr>
                <a:spLocks noChangeAspect="1" noChangeShapeType="1"/>
              </p:cNvSpPr>
              <p:nvPr/>
            </p:nvSpPr>
            <p:spPr bwMode="auto">
              <a:xfrm>
                <a:off x="2016" y="32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47" name="Group 133"/>
            <p:cNvGrpSpPr>
              <a:grpSpLocks noChangeAspect="1"/>
            </p:cNvGrpSpPr>
            <p:nvPr/>
          </p:nvGrpSpPr>
          <p:grpSpPr bwMode="auto">
            <a:xfrm>
              <a:off x="3984" y="768"/>
              <a:ext cx="578" cy="190"/>
              <a:chOff x="1296" y="3120"/>
              <a:chExt cx="912" cy="240"/>
            </a:xfrm>
          </p:grpSpPr>
          <p:grpSp>
            <p:nvGrpSpPr>
              <p:cNvPr id="18448" name="Group 134"/>
              <p:cNvGrpSpPr>
                <a:grpSpLocks noChangeAspect="1"/>
              </p:cNvGrpSpPr>
              <p:nvPr/>
            </p:nvGrpSpPr>
            <p:grpSpPr bwMode="auto">
              <a:xfrm>
                <a:off x="1584" y="3120"/>
                <a:ext cx="624" cy="240"/>
                <a:chOff x="1536" y="2160"/>
                <a:chExt cx="624" cy="240"/>
              </a:xfrm>
            </p:grpSpPr>
            <p:sp>
              <p:nvSpPr>
                <p:cNvPr id="18450" name="Rectangle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 b="1">
                      <a:solidFill>
                        <a:srgbClr val="FF0000"/>
                      </a:solidFill>
                    </a:rPr>
                    <a:t>.72</a:t>
                  </a:r>
                </a:p>
              </p:txBody>
            </p:sp>
            <p:sp>
              <p:nvSpPr>
                <p:cNvPr id="18451" name="Line 136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49" name="Line 137"/>
              <p:cNvSpPr>
                <a:spLocks noChangeAspect="1" noChangeShapeType="1"/>
              </p:cNvSpPr>
              <p:nvPr/>
            </p:nvSpPr>
            <p:spPr bwMode="auto">
              <a:xfrm>
                <a:off x="1296" y="32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" name="Group 138"/>
          <p:cNvGrpSpPr>
            <a:grpSpLocks noChangeAspect="1"/>
          </p:cNvGrpSpPr>
          <p:nvPr/>
        </p:nvGrpSpPr>
        <p:grpSpPr bwMode="auto">
          <a:xfrm>
            <a:off x="8012113" y="1981200"/>
            <a:ext cx="917575" cy="301625"/>
            <a:chOff x="1296" y="3792"/>
            <a:chExt cx="912" cy="240"/>
          </a:xfrm>
        </p:grpSpPr>
        <p:grpSp>
          <p:nvGrpSpPr>
            <p:cNvPr id="18442" name="Group 139"/>
            <p:cNvGrpSpPr>
              <a:grpSpLocks noChangeAspect="1"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1844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000" b="1">
                    <a:solidFill>
                      <a:srgbClr val="FF0000"/>
                    </a:solidFill>
                  </a:rPr>
                  <a:t>.94    /</a:t>
                </a:r>
              </a:p>
            </p:txBody>
          </p:sp>
          <p:sp>
            <p:nvSpPr>
              <p:cNvPr id="18445" name="Line 141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3" name="Line 142"/>
            <p:cNvSpPr>
              <a:spLocks noChangeAspect="1"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4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6850" y="2486025"/>
            <a:ext cx="3486150" cy="4067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 Sort Review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r>
              <a:rPr lang="en-US" sz="2400" b="1" dirty="0" smtClean="0">
                <a:latin typeface="Cambria" pitchFamily="18" charset="0"/>
              </a:rPr>
              <a:t>Assumption: </a:t>
            </a:r>
            <a:r>
              <a:rPr lang="en-US" sz="2400" dirty="0" smtClean="0">
                <a:latin typeface="Cambria" pitchFamily="18" charset="0"/>
              </a:rPr>
              <a:t>input is uniformly distributed across a range</a:t>
            </a:r>
            <a:endParaRPr lang="en-US" sz="2400" i="1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Basic idea: </a:t>
            </a:r>
          </a:p>
          <a:p>
            <a:pPr lvl="1"/>
            <a:r>
              <a:rPr lang="en-US" sz="2400" dirty="0" smtClean="0">
                <a:latin typeface="Cambria" pitchFamily="18" charset="0"/>
              </a:rPr>
              <a:t>Partition the range into a fixed number of buckets.</a:t>
            </a:r>
          </a:p>
          <a:p>
            <a:pPr lvl="1"/>
            <a:r>
              <a:rPr lang="en-US" sz="2400" dirty="0" smtClean="0">
                <a:latin typeface="Cambria" pitchFamily="18" charset="0"/>
              </a:rPr>
              <a:t>Toss each element into its appropriate bucket.</a:t>
            </a:r>
          </a:p>
          <a:p>
            <a:pPr lvl="1"/>
            <a:r>
              <a:rPr lang="en-US" sz="2400" dirty="0" smtClean="0">
                <a:latin typeface="Cambria" pitchFamily="18" charset="0"/>
              </a:rPr>
              <a:t>Sort each bucket.</a:t>
            </a:r>
          </a:p>
          <a:p>
            <a:r>
              <a:rPr lang="en-US" sz="2400" dirty="0" smtClean="0">
                <a:latin typeface="Cambria" pitchFamily="18" charset="0"/>
              </a:rPr>
              <a:t>Pro’s:</a:t>
            </a:r>
          </a:p>
          <a:p>
            <a:pPr lvl="1"/>
            <a:r>
              <a:rPr lang="en-US" sz="2400" dirty="0" smtClean="0">
                <a:latin typeface="Cambria" pitchFamily="18" charset="0"/>
              </a:rPr>
              <a:t>Fast</a:t>
            </a:r>
          </a:p>
          <a:p>
            <a:pPr lvl="1"/>
            <a:r>
              <a:rPr lang="en-US" sz="2400" dirty="0" smtClean="0">
                <a:latin typeface="Cambria" pitchFamily="18" charset="0"/>
              </a:rPr>
              <a:t>Asymptotically fast (i.e., O(</a:t>
            </a:r>
            <a:r>
              <a:rPr lang="en-US" sz="2400" i="1" dirty="0" smtClean="0">
                <a:latin typeface="Cambria" pitchFamily="18" charset="0"/>
              </a:rPr>
              <a:t>n</a:t>
            </a:r>
            <a:r>
              <a:rPr lang="en-US" sz="2400" dirty="0" smtClean="0">
                <a:latin typeface="Cambria" pitchFamily="18" charset="0"/>
              </a:rPr>
              <a:t>) when distribution is uniform)</a:t>
            </a:r>
          </a:p>
          <a:p>
            <a:pPr lvl="1"/>
            <a:r>
              <a:rPr lang="en-US" sz="2400" dirty="0" smtClean="0">
                <a:latin typeface="Cambria" pitchFamily="18" charset="0"/>
              </a:rPr>
              <a:t>Simple to code</a:t>
            </a:r>
          </a:p>
          <a:p>
            <a:pPr lvl="1"/>
            <a:r>
              <a:rPr lang="en-US" sz="2400" dirty="0" smtClean="0">
                <a:latin typeface="Cambria" pitchFamily="18" charset="0"/>
              </a:rPr>
              <a:t>Good for a rough sort.</a:t>
            </a:r>
          </a:p>
          <a:p>
            <a:r>
              <a:rPr lang="en-US" sz="2400" dirty="0" smtClean="0">
                <a:latin typeface="Cambria" pitchFamily="18" charset="0"/>
              </a:rPr>
              <a:t>Con’s:</a:t>
            </a:r>
          </a:p>
          <a:p>
            <a:pPr lvl="1"/>
            <a:r>
              <a:rPr lang="en-US" sz="2400" dirty="0" smtClean="0">
                <a:latin typeface="Cambria" pitchFamily="18" charset="0"/>
              </a:rPr>
              <a:t>Doesn’t sort in 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0" name="Title 1"/>
          <p:cNvSpPr>
            <a:spLocks noGrp="1"/>
          </p:cNvSpPr>
          <p:nvPr>
            <p:ph type="title" idx="4294967295"/>
          </p:nvPr>
        </p:nvSpPr>
        <p:spPr>
          <a:xfrm>
            <a:off x="92075" y="2209800"/>
            <a:ext cx="9051925" cy="1371600"/>
          </a:xfrm>
        </p:spPr>
        <p:txBody>
          <a:bodyPr/>
          <a:lstStyle/>
          <a:p>
            <a:pPr eaLnBrk="1" hangingPunct="1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</a:rPr>
              <a:t>Selection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 Sort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72525" cy="5411788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Bucket sort assumes that the input is generated by a random process and drawn from a uniform distribution.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In other words the elements are distributed uniformly and independently over the interval [0,1].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Bucket sort divides the interval [0,1] into n equal sized subintervals or buckets. Then distributes the n inputs into these buckets.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After that the elements of each buckets are sorted using a sorting algorithm generally using insertion or quick sort.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Finally   the buckets are concatenated together in order.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Consider that the input is an n-element array A and each element A[</a:t>
            </a:r>
            <a:r>
              <a:rPr lang="en-US" sz="2400" dirty="0" err="1" smtClean="0">
                <a:latin typeface="Cambria" pitchFamily="18" charset="0"/>
              </a:rPr>
              <a:t>i</a:t>
            </a:r>
            <a:r>
              <a:rPr lang="en-US" sz="2400" dirty="0" smtClean="0">
                <a:latin typeface="Cambria" pitchFamily="18" charset="0"/>
              </a:rPr>
              <a:t>] in the array satisfies the 0&lt;=A[</a:t>
            </a:r>
            <a:r>
              <a:rPr lang="en-US" sz="2400" dirty="0" err="1" smtClean="0">
                <a:latin typeface="Cambria" pitchFamily="18" charset="0"/>
              </a:rPr>
              <a:t>i</a:t>
            </a:r>
            <a:r>
              <a:rPr lang="en-US" sz="2400" dirty="0" smtClean="0">
                <a:latin typeface="Cambria" pitchFamily="18" charset="0"/>
              </a:rPr>
              <a:t>]&lt;1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7033" y="381000"/>
            <a:ext cx="917103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5744" y="304800"/>
            <a:ext cx="9149744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15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1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 Sort Algorithm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411788"/>
          </a:xfrm>
        </p:spPr>
        <p:txBody>
          <a:bodyPr/>
          <a:lstStyle/>
          <a:p>
            <a:pPr marL="576263" lvl="1" indent="-457200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latin typeface="Cambria" pitchFamily="18" charset="0"/>
              </a:rPr>
              <a:t>Bucket-Sort(A)</a:t>
            </a:r>
          </a:p>
          <a:p>
            <a:pPr marL="633413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Cambria" pitchFamily="18" charset="0"/>
              </a:rPr>
              <a:t>Let B[0….n-1] be a new array</a:t>
            </a:r>
          </a:p>
          <a:p>
            <a:pPr marL="633413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Cambria" pitchFamily="18" charset="0"/>
              </a:rPr>
              <a:t>n = length[A]</a:t>
            </a:r>
          </a:p>
          <a:p>
            <a:pPr marL="633413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Cambria" pitchFamily="18" charset="0"/>
              </a:rPr>
              <a:t>for i = 0 to n-1 </a:t>
            </a:r>
          </a:p>
          <a:p>
            <a:pPr marL="633413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Cambria" pitchFamily="18" charset="0"/>
              </a:rPr>
              <a:t>      make B[i] an empty list</a:t>
            </a:r>
          </a:p>
          <a:p>
            <a:pPr marL="633413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Cambria" pitchFamily="18" charset="0"/>
              </a:rPr>
              <a:t>for i = 1 to n</a:t>
            </a:r>
          </a:p>
          <a:p>
            <a:pPr marL="633413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Cambria" pitchFamily="18" charset="0"/>
              </a:rPr>
              <a:t>     do insert A[i] into list B[ </a:t>
            </a:r>
            <a:r>
              <a:rPr lang="en-US" dirty="0" smtClean="0">
                <a:latin typeface="Cambria" pitchFamily="18" charset="0"/>
                <a:sym typeface="Symbol" pitchFamily="18" charset="2"/>
              </a:rPr>
              <a:t> </a:t>
            </a:r>
            <a:r>
              <a:rPr lang="en-US" dirty="0" smtClean="0">
                <a:latin typeface="Cambria" pitchFamily="18" charset="0"/>
              </a:rPr>
              <a:t>n A[i] </a:t>
            </a:r>
            <a:r>
              <a:rPr lang="en-US" dirty="0" smtClean="0">
                <a:latin typeface="Cambria" pitchFamily="18" charset="0"/>
                <a:sym typeface="Symbol" pitchFamily="18" charset="2"/>
              </a:rPr>
              <a:t> </a:t>
            </a:r>
            <a:r>
              <a:rPr lang="en-US" dirty="0" smtClean="0">
                <a:latin typeface="Cambria" pitchFamily="18" charset="0"/>
              </a:rPr>
              <a:t>]</a:t>
            </a:r>
          </a:p>
          <a:p>
            <a:pPr marL="633413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Cambria" pitchFamily="18" charset="0"/>
              </a:rPr>
              <a:t>for i = 0 to n-1</a:t>
            </a:r>
          </a:p>
          <a:p>
            <a:pPr marL="633413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Cambria" pitchFamily="18" charset="0"/>
              </a:rPr>
              <a:t>    do sort list B[i] with Insertion-Sort  </a:t>
            </a:r>
          </a:p>
          <a:p>
            <a:pPr marL="633413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Cambria" pitchFamily="18" charset="0"/>
              </a:rPr>
              <a:t>Concatenate lists B[0], B[1],…,B[n-1] together in order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4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</a:t>
            </a:r>
          </a:p>
        </p:txBody>
      </p:sp>
      <p:sp>
        <p:nvSpPr>
          <p:cNvPr id="5123" name="TextBox 9"/>
          <p:cNvSpPr txBox="1">
            <a:spLocks noChangeArrowheads="1"/>
          </p:cNvSpPr>
          <p:nvPr/>
        </p:nvSpPr>
        <p:spPr bwMode="auto">
          <a:xfrm>
            <a:off x="533400" y="2189163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1782763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6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2392363"/>
          <a:ext cx="6172200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.17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.26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.72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.39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.21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Bucket: Loop 1</a:t>
            </a:r>
          </a:p>
        </p:txBody>
      </p:sp>
      <p:sp>
        <p:nvSpPr>
          <p:cNvPr id="6147" name="TextBox 9"/>
          <p:cNvSpPr txBox="1">
            <a:spLocks noChangeArrowheads="1"/>
          </p:cNvSpPr>
          <p:nvPr/>
        </p:nvSpPr>
        <p:spPr bwMode="auto">
          <a:xfrm>
            <a:off x="533400" y="2189163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1782763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6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2392363"/>
          <a:ext cx="6172200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.17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.26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.72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.39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.21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n 5"/>
          <p:cNvSpPr/>
          <p:nvPr/>
        </p:nvSpPr>
        <p:spPr>
          <a:xfrm>
            <a:off x="228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752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220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744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6268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77724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77" name="TextBox 14"/>
          <p:cNvSpPr txBox="1">
            <a:spLocks noChangeArrowheads="1"/>
          </p:cNvSpPr>
          <p:nvPr/>
        </p:nvSpPr>
        <p:spPr bwMode="auto">
          <a:xfrm>
            <a:off x="3657600" y="60452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-76200" y="5638800"/>
          <a:ext cx="9296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/>
                <a:gridCol w="1549400"/>
                <a:gridCol w="1549400"/>
                <a:gridCol w="1549400"/>
                <a:gridCol w="1549400"/>
                <a:gridCol w="154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0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85" name="TextBox 2"/>
          <p:cNvSpPr txBox="1">
            <a:spLocks noChangeArrowheads="1"/>
          </p:cNvSpPr>
          <p:nvPr/>
        </p:nvSpPr>
        <p:spPr bwMode="auto">
          <a:xfrm>
            <a:off x="6573838" y="1076325"/>
            <a:ext cx="2417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mbria" pitchFamily="18" charset="0"/>
              </a:rPr>
              <a:t>n=6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Bucket: Loop 2</a:t>
            </a:r>
          </a:p>
        </p:txBody>
      </p:sp>
      <p:sp>
        <p:nvSpPr>
          <p:cNvPr id="7171" name="TextBox 9"/>
          <p:cNvSpPr txBox="1">
            <a:spLocks noChangeArrowheads="1"/>
          </p:cNvSpPr>
          <p:nvPr/>
        </p:nvSpPr>
        <p:spPr bwMode="auto">
          <a:xfrm>
            <a:off x="533400" y="2189163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1782763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6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2392363"/>
          <a:ext cx="6172200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.17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.26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.72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.39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.21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n 5"/>
          <p:cNvSpPr/>
          <p:nvPr/>
        </p:nvSpPr>
        <p:spPr>
          <a:xfrm>
            <a:off x="228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752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220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744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6268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77724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01" name="TextBox 14"/>
          <p:cNvSpPr txBox="1">
            <a:spLocks noChangeArrowheads="1"/>
          </p:cNvSpPr>
          <p:nvPr/>
        </p:nvSpPr>
        <p:spPr bwMode="auto">
          <a:xfrm>
            <a:off x="3657600" y="60452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-76200" y="5638800"/>
          <a:ext cx="9296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/>
                <a:gridCol w="1549400"/>
                <a:gridCol w="1549400"/>
                <a:gridCol w="1549400"/>
                <a:gridCol w="1549400"/>
                <a:gridCol w="154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0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3" idx="1"/>
          </p:cNvCxnSpPr>
          <p:nvPr/>
        </p:nvCxnSpPr>
        <p:spPr>
          <a:xfrm>
            <a:off x="2057400" y="2895600"/>
            <a:ext cx="4810125" cy="1266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10" name="TextBox 19"/>
          <p:cNvSpPr txBox="1">
            <a:spLocks noChangeArrowheads="1"/>
          </p:cNvSpPr>
          <p:nvPr/>
        </p:nvSpPr>
        <p:spPr bwMode="auto">
          <a:xfrm>
            <a:off x="3657600" y="3048000"/>
            <a:ext cx="5313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n A[i]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 = 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6X.74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]=B[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4.4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4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]=B[4]</a:t>
            </a:r>
            <a:endParaRPr lang="en-US" b="1">
              <a:solidFill>
                <a:srgbClr val="0066FF"/>
              </a:solidFill>
            </a:endParaRPr>
          </a:p>
        </p:txBody>
      </p:sp>
      <p:sp>
        <p:nvSpPr>
          <p:cNvPr id="7211" name="TextBox 20"/>
          <p:cNvSpPr txBox="1">
            <a:spLocks noChangeArrowheads="1"/>
          </p:cNvSpPr>
          <p:nvPr/>
        </p:nvSpPr>
        <p:spPr bwMode="auto">
          <a:xfrm>
            <a:off x="5486400" y="1066800"/>
            <a:ext cx="312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mbria" pitchFamily="18" charset="0"/>
              </a:rPr>
              <a:t>FOR n=6, i=1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665288" y="2387600"/>
            <a:ext cx="750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mbria" pitchFamily="18" charset="0"/>
              </a:rPr>
              <a:t>.74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9.25069E-9 L 0.275 9.25069E-9 C 0.39861 9.25069E-9 0.55052 0.09019 0.55052 0.16374 L 0.55052 0.32724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1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1113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Bucket: Loop 2</a:t>
            </a:r>
            <a:endParaRPr lang="en-US" smtClean="0"/>
          </a:p>
        </p:txBody>
      </p:sp>
      <p:sp>
        <p:nvSpPr>
          <p:cNvPr id="8195" name="TextBox 9"/>
          <p:cNvSpPr txBox="1">
            <a:spLocks noChangeArrowheads="1"/>
          </p:cNvSpPr>
          <p:nvPr/>
        </p:nvSpPr>
        <p:spPr bwMode="auto">
          <a:xfrm>
            <a:off x="533400" y="2189163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1782763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6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2392363"/>
          <a:ext cx="6172200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.26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.72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.39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.21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n 5"/>
          <p:cNvSpPr/>
          <p:nvPr/>
        </p:nvSpPr>
        <p:spPr>
          <a:xfrm>
            <a:off x="228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752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220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744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6268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77724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25" name="TextBox 14"/>
          <p:cNvSpPr txBox="1">
            <a:spLocks noChangeArrowheads="1"/>
          </p:cNvSpPr>
          <p:nvPr/>
        </p:nvSpPr>
        <p:spPr bwMode="auto">
          <a:xfrm>
            <a:off x="3657600" y="60452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-76200" y="5638800"/>
          <a:ext cx="9296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/>
                <a:gridCol w="1549400"/>
                <a:gridCol w="1549400"/>
                <a:gridCol w="1549400"/>
                <a:gridCol w="1549400"/>
                <a:gridCol w="154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0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7" idx="1"/>
          </p:cNvCxnSpPr>
          <p:nvPr/>
        </p:nvCxnSpPr>
        <p:spPr>
          <a:xfrm flipH="1">
            <a:off x="2352675" y="2895600"/>
            <a:ext cx="598488" cy="1266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34" name="TextBox 19"/>
          <p:cNvSpPr txBox="1">
            <a:spLocks noChangeArrowheads="1"/>
          </p:cNvSpPr>
          <p:nvPr/>
        </p:nvSpPr>
        <p:spPr bwMode="auto">
          <a:xfrm>
            <a:off x="2514600" y="3211513"/>
            <a:ext cx="5313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n A[i]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 = 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6X.17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]=B[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1.02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]=B[1]</a:t>
            </a:r>
            <a:endParaRPr lang="en-US" b="1">
              <a:solidFill>
                <a:srgbClr val="0066FF"/>
              </a:solidFill>
            </a:endParaRPr>
          </a:p>
        </p:txBody>
      </p:sp>
      <p:sp>
        <p:nvSpPr>
          <p:cNvPr id="8235" name="TextBox 20"/>
          <p:cNvSpPr txBox="1">
            <a:spLocks noChangeArrowheads="1"/>
          </p:cNvSpPr>
          <p:nvPr/>
        </p:nvSpPr>
        <p:spPr bwMode="auto">
          <a:xfrm>
            <a:off x="5486400" y="1066800"/>
            <a:ext cx="312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mbria" pitchFamily="18" charset="0"/>
              </a:rPr>
              <a:t>FOR n=6, i=2</a:t>
            </a:r>
          </a:p>
        </p:txBody>
      </p:sp>
      <p:sp>
        <p:nvSpPr>
          <p:cNvPr id="8236" name="TextBox 17"/>
          <p:cNvSpPr txBox="1">
            <a:spLocks noChangeArrowheads="1"/>
          </p:cNvSpPr>
          <p:nvPr/>
        </p:nvSpPr>
        <p:spPr bwMode="auto">
          <a:xfrm>
            <a:off x="6477000" y="4643438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.74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676525" y="2382838"/>
            <a:ext cx="752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mbria" pitchFamily="18" charset="0"/>
              </a:rPr>
              <a:t>.17</a:t>
            </a:r>
          </a:p>
        </p:txBody>
      </p:sp>
      <p:sp>
        <p:nvSpPr>
          <p:cNvPr id="5" name="Oval 4"/>
          <p:cNvSpPr/>
          <p:nvPr/>
        </p:nvSpPr>
        <p:spPr>
          <a:xfrm>
            <a:off x="6515100" y="46482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L -0.03802 0.00046 C -0.05503 0.00046 -0.07552 0.0888 -0.07552 0.16119 L -0.07552 0.32238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1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Bucket: Loop 2</a:t>
            </a:r>
            <a:endParaRPr lang="en-US" smtClean="0"/>
          </a:p>
        </p:txBody>
      </p:sp>
      <p:sp>
        <p:nvSpPr>
          <p:cNvPr id="9219" name="TextBox 9"/>
          <p:cNvSpPr txBox="1">
            <a:spLocks noChangeArrowheads="1"/>
          </p:cNvSpPr>
          <p:nvPr/>
        </p:nvSpPr>
        <p:spPr bwMode="auto">
          <a:xfrm>
            <a:off x="533400" y="2189163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1782763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6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2392363"/>
          <a:ext cx="6172200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.17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.72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.39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.21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n 5"/>
          <p:cNvSpPr/>
          <p:nvPr/>
        </p:nvSpPr>
        <p:spPr>
          <a:xfrm>
            <a:off x="228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752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220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744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6268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77724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49" name="TextBox 14"/>
          <p:cNvSpPr txBox="1">
            <a:spLocks noChangeArrowheads="1"/>
          </p:cNvSpPr>
          <p:nvPr/>
        </p:nvSpPr>
        <p:spPr bwMode="auto">
          <a:xfrm>
            <a:off x="3657600" y="60452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-76200" y="5638800"/>
          <a:ext cx="9296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/>
                <a:gridCol w="1549400"/>
                <a:gridCol w="1549400"/>
                <a:gridCol w="1549400"/>
                <a:gridCol w="1549400"/>
                <a:gridCol w="154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0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7" idx="1"/>
          </p:cNvCxnSpPr>
          <p:nvPr/>
        </p:nvCxnSpPr>
        <p:spPr>
          <a:xfrm flipH="1">
            <a:off x="2352675" y="2895600"/>
            <a:ext cx="1647825" cy="1266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58" name="TextBox 19"/>
          <p:cNvSpPr txBox="1">
            <a:spLocks noChangeArrowheads="1"/>
          </p:cNvSpPr>
          <p:nvPr/>
        </p:nvSpPr>
        <p:spPr bwMode="auto">
          <a:xfrm>
            <a:off x="2514600" y="3211513"/>
            <a:ext cx="5313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n A[i]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 = 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6X.26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]=B[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1.56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]=B[1]</a:t>
            </a:r>
            <a:endParaRPr lang="en-US" b="1">
              <a:solidFill>
                <a:srgbClr val="0066FF"/>
              </a:solidFill>
            </a:endParaRPr>
          </a:p>
        </p:txBody>
      </p:sp>
      <p:sp>
        <p:nvSpPr>
          <p:cNvPr id="9259" name="TextBox 20"/>
          <p:cNvSpPr txBox="1">
            <a:spLocks noChangeArrowheads="1"/>
          </p:cNvSpPr>
          <p:nvPr/>
        </p:nvSpPr>
        <p:spPr bwMode="auto">
          <a:xfrm>
            <a:off x="5486400" y="1066800"/>
            <a:ext cx="312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mbria" pitchFamily="18" charset="0"/>
              </a:rPr>
              <a:t>FOR n=6, i=3</a:t>
            </a:r>
          </a:p>
        </p:txBody>
      </p:sp>
      <p:sp>
        <p:nvSpPr>
          <p:cNvPr id="9260" name="TextBox 17"/>
          <p:cNvSpPr txBox="1">
            <a:spLocks noChangeArrowheads="1"/>
          </p:cNvSpPr>
          <p:nvPr/>
        </p:nvSpPr>
        <p:spPr bwMode="auto">
          <a:xfrm>
            <a:off x="6477000" y="4643438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.74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705225" y="2387600"/>
            <a:ext cx="752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mbria" pitchFamily="18" charset="0"/>
              </a:rPr>
              <a:t>.26</a:t>
            </a:r>
          </a:p>
        </p:txBody>
      </p:sp>
      <p:sp>
        <p:nvSpPr>
          <p:cNvPr id="9262" name="TextBox 21"/>
          <p:cNvSpPr txBox="1">
            <a:spLocks noChangeArrowheads="1"/>
          </p:cNvSpPr>
          <p:nvPr/>
        </p:nvSpPr>
        <p:spPr bwMode="auto">
          <a:xfrm>
            <a:off x="2143125" y="4872038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.17</a:t>
            </a:r>
          </a:p>
        </p:txBody>
      </p:sp>
      <p:sp>
        <p:nvSpPr>
          <p:cNvPr id="24" name="Oval 23"/>
          <p:cNvSpPr/>
          <p:nvPr/>
        </p:nvSpPr>
        <p:spPr>
          <a:xfrm>
            <a:off x="6515100" y="46482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71700" y="48768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L -0.09636 0.00046 C -0.13993 0.00046 -0.19219 0.07955 -0.19219 0.14454 L -0.19219 0.28908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5613" y="127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Bucket: Loop 2</a:t>
            </a:r>
            <a:endParaRPr lang="en-US" smtClean="0"/>
          </a:p>
        </p:txBody>
      </p:sp>
      <p:sp>
        <p:nvSpPr>
          <p:cNvPr id="10243" name="TextBox 9"/>
          <p:cNvSpPr txBox="1">
            <a:spLocks noChangeArrowheads="1"/>
          </p:cNvSpPr>
          <p:nvPr/>
        </p:nvSpPr>
        <p:spPr bwMode="auto">
          <a:xfrm>
            <a:off x="533400" y="2189163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1782763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6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2392363"/>
          <a:ext cx="6172200" cy="533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.74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.17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.26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.39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.21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n 5"/>
          <p:cNvSpPr/>
          <p:nvPr/>
        </p:nvSpPr>
        <p:spPr>
          <a:xfrm>
            <a:off x="228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7526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220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744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6268974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7772400" y="4163187"/>
            <a:ext cx="1198626" cy="1198626"/>
          </a:xfrm>
          <a:prstGeom prst="can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3" name="TextBox 14"/>
          <p:cNvSpPr txBox="1">
            <a:spLocks noChangeArrowheads="1"/>
          </p:cNvSpPr>
          <p:nvPr/>
        </p:nvSpPr>
        <p:spPr bwMode="auto">
          <a:xfrm>
            <a:off x="3657600" y="60452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mbria" pitchFamily="18" charset="0"/>
              </a:rPr>
              <a:t>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-76200" y="5638800"/>
          <a:ext cx="9296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/>
                <a:gridCol w="1549400"/>
                <a:gridCol w="1549400"/>
                <a:gridCol w="1549400"/>
                <a:gridCol w="1549400"/>
                <a:gridCol w="154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0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1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2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3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4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5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3" idx="1"/>
          </p:cNvCxnSpPr>
          <p:nvPr/>
        </p:nvCxnSpPr>
        <p:spPr>
          <a:xfrm>
            <a:off x="4953000" y="2844800"/>
            <a:ext cx="1914525" cy="13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82" name="TextBox 19"/>
          <p:cNvSpPr txBox="1">
            <a:spLocks noChangeArrowheads="1"/>
          </p:cNvSpPr>
          <p:nvPr/>
        </p:nvSpPr>
        <p:spPr bwMode="auto">
          <a:xfrm>
            <a:off x="381000" y="3211513"/>
            <a:ext cx="5313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n A[i]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 = 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6X.72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]=B[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 4.32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  <a:sym typeface="Symbol" pitchFamily="18" charset="2"/>
              </a:rPr>
              <a:t> </a:t>
            </a:r>
            <a:r>
              <a:rPr lang="en-US" b="1">
                <a:solidFill>
                  <a:srgbClr val="0066FF"/>
                </a:solidFill>
                <a:latin typeface="Cambria" pitchFamily="18" charset="0"/>
              </a:rPr>
              <a:t>]=B[4]</a:t>
            </a:r>
            <a:endParaRPr lang="en-US" b="1">
              <a:solidFill>
                <a:srgbClr val="0066FF"/>
              </a:solidFill>
            </a:endParaRPr>
          </a:p>
        </p:txBody>
      </p:sp>
      <p:sp>
        <p:nvSpPr>
          <p:cNvPr id="10283" name="TextBox 20"/>
          <p:cNvSpPr txBox="1">
            <a:spLocks noChangeArrowheads="1"/>
          </p:cNvSpPr>
          <p:nvPr/>
        </p:nvSpPr>
        <p:spPr bwMode="auto">
          <a:xfrm>
            <a:off x="5486400" y="1066800"/>
            <a:ext cx="312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mbria" pitchFamily="18" charset="0"/>
              </a:rPr>
              <a:t>FOR n=6, i=4</a:t>
            </a:r>
          </a:p>
        </p:txBody>
      </p:sp>
      <p:sp>
        <p:nvSpPr>
          <p:cNvPr id="10284" name="TextBox 17"/>
          <p:cNvSpPr txBox="1">
            <a:spLocks noChangeArrowheads="1"/>
          </p:cNvSpPr>
          <p:nvPr/>
        </p:nvSpPr>
        <p:spPr bwMode="auto">
          <a:xfrm>
            <a:off x="6477000" y="4643438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.74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733925" y="2382838"/>
            <a:ext cx="752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mbria" pitchFamily="18" charset="0"/>
              </a:rPr>
              <a:t>.72</a:t>
            </a:r>
          </a:p>
        </p:txBody>
      </p:sp>
      <p:sp>
        <p:nvSpPr>
          <p:cNvPr id="10286" name="TextBox 21"/>
          <p:cNvSpPr txBox="1">
            <a:spLocks noChangeArrowheads="1"/>
          </p:cNvSpPr>
          <p:nvPr/>
        </p:nvSpPr>
        <p:spPr bwMode="auto">
          <a:xfrm>
            <a:off x="2143125" y="4872038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.17</a:t>
            </a:r>
          </a:p>
        </p:txBody>
      </p:sp>
      <p:sp>
        <p:nvSpPr>
          <p:cNvPr id="24" name="Oval 23"/>
          <p:cNvSpPr/>
          <p:nvPr/>
        </p:nvSpPr>
        <p:spPr>
          <a:xfrm>
            <a:off x="6515100" y="46482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71700" y="48768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9" name="TextBox 25"/>
          <p:cNvSpPr txBox="1">
            <a:spLocks noChangeArrowheads="1"/>
          </p:cNvSpPr>
          <p:nvPr/>
        </p:nvSpPr>
        <p:spPr bwMode="auto">
          <a:xfrm>
            <a:off x="1752600" y="4572000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mbria" pitchFamily="18" charset="0"/>
              </a:rPr>
              <a:t>.26</a:t>
            </a:r>
          </a:p>
        </p:txBody>
      </p:sp>
      <p:sp>
        <p:nvSpPr>
          <p:cNvPr id="27" name="Oval 26"/>
          <p:cNvSpPr/>
          <p:nvPr/>
        </p:nvSpPr>
        <p:spPr>
          <a:xfrm>
            <a:off x="1781175" y="45720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L 0.12032 0.00046 C 0.17518 0.00046 0.24115 0.09065 0.24115 0.16466 L 0.24115 0.32978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0" y="1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999</Words>
  <Application>Microsoft Office PowerPoint</Application>
  <PresentationFormat>On-screen Show (4:3)</PresentationFormat>
  <Paragraphs>409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Bucket Sorting</vt:lpstr>
      <vt:lpstr>Bucket Sort</vt:lpstr>
      <vt:lpstr>Bucket Sort Algorithm</vt:lpstr>
      <vt:lpstr>Bucket</vt:lpstr>
      <vt:lpstr>Bucket: Loop 1</vt:lpstr>
      <vt:lpstr>Bucket: Loop 2</vt:lpstr>
      <vt:lpstr>Bucket: Loop 2</vt:lpstr>
      <vt:lpstr>Bucket: Loop 2</vt:lpstr>
      <vt:lpstr>Bucket: Loop 2</vt:lpstr>
      <vt:lpstr>Bucket: Loop 2</vt:lpstr>
      <vt:lpstr>Bucket: Loop 2</vt:lpstr>
      <vt:lpstr>Bucket: End of Loop 2</vt:lpstr>
      <vt:lpstr>Bucket: Loop 3</vt:lpstr>
      <vt:lpstr>Bucket</vt:lpstr>
      <vt:lpstr>Example - Bucket Sort</vt:lpstr>
      <vt:lpstr>Example - Bucket Sort</vt:lpstr>
      <vt:lpstr>Example - Bucket Sort</vt:lpstr>
      <vt:lpstr>Bucket Sort Review</vt:lpstr>
      <vt:lpstr>Selection Sort</vt:lpstr>
      <vt:lpstr>PowerPoint Presentation</vt:lpstr>
      <vt:lpstr>PowerPoint Presentation</vt:lpstr>
      <vt:lpstr>PowerPoint Presentation</vt:lpstr>
    </vt:vector>
  </TitlesOfParts>
  <Company>University of Rajshahi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 Sort</dc:title>
  <dc:subject>Computer Algorithm</dc:subject>
  <dc:creator>Shimul Shakhawat</dc:creator>
  <cp:lastModifiedBy>Gaurav Chaudhary</cp:lastModifiedBy>
  <cp:revision>382</cp:revision>
  <dcterms:created xsi:type="dcterms:W3CDTF">2006-05-23T15:27:08Z</dcterms:created>
  <dcterms:modified xsi:type="dcterms:W3CDTF">2020-08-31T06:47:50Z</dcterms:modified>
</cp:coreProperties>
</file>