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686" r:id="rId2"/>
  </p:sldMasterIdLst>
  <p:notesMasterIdLst>
    <p:notesMasterId r:id="rId32"/>
  </p:notesMasterIdLst>
  <p:handoutMasterIdLst>
    <p:handoutMasterId r:id="rId33"/>
  </p:handoutMasterIdLst>
  <p:sldIdLst>
    <p:sldId id="1024" r:id="rId3"/>
    <p:sldId id="1111" r:id="rId4"/>
    <p:sldId id="1112" r:id="rId5"/>
    <p:sldId id="1113" r:id="rId6"/>
    <p:sldId id="1114" r:id="rId7"/>
    <p:sldId id="1107" r:id="rId8"/>
    <p:sldId id="1109" r:id="rId9"/>
    <p:sldId id="1110" r:id="rId10"/>
    <p:sldId id="1061" r:id="rId11"/>
    <p:sldId id="1063" r:id="rId12"/>
    <p:sldId id="1064" r:id="rId13"/>
    <p:sldId id="1057" r:id="rId14"/>
    <p:sldId id="1071" r:id="rId15"/>
    <p:sldId id="1072" r:id="rId16"/>
    <p:sldId id="1075" r:id="rId17"/>
    <p:sldId id="1077" r:id="rId18"/>
    <p:sldId id="1079" r:id="rId19"/>
    <p:sldId id="1081" r:id="rId20"/>
    <p:sldId id="1085" r:id="rId21"/>
    <p:sldId id="1058" r:id="rId22"/>
    <p:sldId id="1086" r:id="rId23"/>
    <p:sldId id="1090" r:id="rId24"/>
    <p:sldId id="1089" r:id="rId25"/>
    <p:sldId id="1059" r:id="rId26"/>
    <p:sldId id="1060" r:id="rId27"/>
    <p:sldId id="1095" r:id="rId28"/>
    <p:sldId id="1096" r:id="rId29"/>
    <p:sldId id="1115" r:id="rId30"/>
    <p:sldId id="9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rtl="0"/>
          <a:r>
            <a:rPr lang="en-IN" sz="1200" b="1" dirty="0" smtClean="0">
              <a:latin typeface="Times New Roman" pitchFamily="18" charset="0"/>
              <a:cs typeface="Times New Roman" pitchFamily="18" charset="0"/>
            </a:rPr>
            <a:t>CO-2</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rtl="0"/>
          <a:r>
            <a:rPr lang="en-IN" sz="1200" b="1" dirty="0" smtClean="0"/>
            <a:t>CO-3:</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rtl="0"/>
          <a:r>
            <a:rPr lang="en-IN" sz="1800" b="1" dirty="0" smtClean="0">
              <a:latin typeface="Times New Roman" pitchFamily="18" charset="0"/>
              <a:cs typeface="Times New Roman" pitchFamily="18" charset="0"/>
            </a:rPr>
            <a:t>CO-4:</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rtl="0"/>
          <a:r>
            <a:rPr lang="en-IN" sz="1800" b="1" dirty="0" smtClean="0"/>
            <a:t>CO-5</a:t>
          </a:r>
          <a:r>
            <a:rPr lang="en-IN" sz="2800" b="1" dirty="0" smtClean="0"/>
            <a:t>:</a:t>
          </a:r>
          <a:endParaRPr lang="en-IN" sz="2800" b="1" dirty="0"/>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LinFactNeighborX="79874"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903561DC-0A64-45E2-B3E0-AD8AAAA2D27A}" type="presOf" srcId="{0ECD8E82-1EDC-48D9-BD3A-343344AF3DBE}" destId="{E722635D-9BCF-4168-AF49-C59115C9709E}" srcOrd="0" destOrd="0" presId="urn:microsoft.com/office/officeart/2005/8/layout/pyramid2"/>
    <dgm:cxn modelId="{FE144AF0-89DA-418C-BF1A-B9BB4BFBC8ED}" type="presOf" srcId="{F1BB7016-B67B-4569-BAB3-0274171CE331}" destId="{F478A005-C19F-47F1-A9D2-DA26E5AFEC0A}" srcOrd="0" destOrd="0" presId="urn:microsoft.com/office/officeart/2005/8/layout/pyramid2"/>
    <dgm:cxn modelId="{753E0B02-AB22-4843-9D8F-7F042B8BAA2F}" type="presOf" srcId="{BC04120A-B7ED-4D86-B067-8DD56AFAAD85}" destId="{515F210A-249C-4CD7-A0CC-1834E039A7DC}" srcOrd="0" destOrd="0" presId="urn:microsoft.com/office/officeart/2005/8/layout/pyramid2"/>
    <dgm:cxn modelId="{7DDC7924-154E-4364-A74F-F26F909D3799}" srcId="{0ECD8E82-1EDC-48D9-BD3A-343344AF3DBE}" destId="{42B7D287-B06F-4860-BF6D-66967ED63566}" srcOrd="2" destOrd="0" parTransId="{57DC1ED3-C728-4E8A-B191-EAE392F0BEEA}" sibTransId="{011A6C04-F795-4BB4-8D9E-6C0E2AEA7658}"/>
    <dgm:cxn modelId="{14931E23-CC75-47DD-B94A-3A9131496891}" srcId="{0ECD8E82-1EDC-48D9-BD3A-343344AF3DBE}" destId="{B60A9B08-E7FD-4FE6-8037-C7FA94A638AB}" srcOrd="1" destOrd="0" parTransId="{1743A4BB-3420-4329-BD14-A855C7BE721C}" sibTransId="{5F67EDBF-CBEF-4869-9C4D-9DEE382706DE}"/>
    <dgm:cxn modelId="{BCCD6AC9-834A-432E-ADFD-09D5BEA9ED9C}" srcId="{0ECD8E82-1EDC-48D9-BD3A-343344AF3DBE}" destId="{BC04120A-B7ED-4D86-B067-8DD56AFAAD85}" srcOrd="3" destOrd="0" parTransId="{9635C7B5-1C62-4B16-83C4-261F3B9B0E34}" sibTransId="{7CEAAED2-76B4-4543-BC39-BC9D2E55E5C8}"/>
    <dgm:cxn modelId="{B0BC4076-5280-4095-97AA-BE4D6F842B00}" type="presOf" srcId="{6578FE76-9D52-42C7-9A08-2D703DEDB889}" destId="{71BB48DD-FA8E-48AB-8BCD-B38FD926FA57}" srcOrd="0" destOrd="0" presId="urn:microsoft.com/office/officeart/2005/8/layout/pyramid2"/>
    <dgm:cxn modelId="{5576B056-84CF-4C4D-A297-11C009680796}" type="presOf" srcId="{B60A9B08-E7FD-4FE6-8037-C7FA94A638AB}" destId="{D2FCBDAE-4285-4B23-88C6-0DED421A418E}"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0B69628D-8008-4F26-9D2D-3AF8C023A1EC}" srcId="{0ECD8E82-1EDC-48D9-BD3A-343344AF3DBE}" destId="{F1BB7016-B67B-4569-BAB3-0274171CE331}" srcOrd="4" destOrd="0" parTransId="{1A867DB6-F3D9-4717-A818-B7ECC2C5C5A3}" sibTransId="{705748FD-6959-4253-A059-E5C8271B36FB}"/>
    <dgm:cxn modelId="{67448CEA-C8DF-4812-A21D-475329CB9A7A}" type="presOf" srcId="{42B7D287-B06F-4860-BF6D-66967ED63566}" destId="{DAB1C5DE-D37A-465E-92B2-343488CEB278}" srcOrd="0" destOrd="0" presId="urn:microsoft.com/office/officeart/2005/8/layout/pyramid2"/>
    <dgm:cxn modelId="{36BDA2B5-828F-43E9-8073-49D4078B0B61}" type="presParOf" srcId="{E722635D-9BCF-4168-AF49-C59115C9709E}" destId="{5E4C2482-B8D0-4FC2-9FA2-E973D546DD57}" srcOrd="0" destOrd="0" presId="urn:microsoft.com/office/officeart/2005/8/layout/pyramid2"/>
    <dgm:cxn modelId="{A4933191-4C29-4581-86F4-7E9E56541417}" type="presParOf" srcId="{E722635D-9BCF-4168-AF49-C59115C9709E}" destId="{98DE14CE-00C4-40A5-8D4A-6A1F67DB1EF9}" srcOrd="1" destOrd="0" presId="urn:microsoft.com/office/officeart/2005/8/layout/pyramid2"/>
    <dgm:cxn modelId="{18D075EA-AEAE-439A-B71F-4D2A60227AE9}" type="presParOf" srcId="{98DE14CE-00C4-40A5-8D4A-6A1F67DB1EF9}" destId="{71BB48DD-FA8E-48AB-8BCD-B38FD926FA57}" srcOrd="0" destOrd="0" presId="urn:microsoft.com/office/officeart/2005/8/layout/pyramid2"/>
    <dgm:cxn modelId="{26574FE5-0229-423B-A1B8-B8DFA925FF4E}" type="presParOf" srcId="{98DE14CE-00C4-40A5-8D4A-6A1F67DB1EF9}" destId="{86A2CD65-AC1E-43A6-A98A-94947674F148}" srcOrd="1" destOrd="0" presId="urn:microsoft.com/office/officeart/2005/8/layout/pyramid2"/>
    <dgm:cxn modelId="{C8D4E55A-7A28-4CCE-8807-2B43884D50FA}" type="presParOf" srcId="{98DE14CE-00C4-40A5-8D4A-6A1F67DB1EF9}" destId="{D2FCBDAE-4285-4B23-88C6-0DED421A418E}" srcOrd="2" destOrd="0" presId="urn:microsoft.com/office/officeart/2005/8/layout/pyramid2"/>
    <dgm:cxn modelId="{C7108363-47AD-4856-88EF-2D65535AA0D4}" type="presParOf" srcId="{98DE14CE-00C4-40A5-8D4A-6A1F67DB1EF9}" destId="{8BBD24E4-AA73-4F72-BB9C-BC92D0D1ECFD}" srcOrd="3" destOrd="0" presId="urn:microsoft.com/office/officeart/2005/8/layout/pyramid2"/>
    <dgm:cxn modelId="{1BC68D2A-A37E-4251-AEA1-744FAC82E101}" type="presParOf" srcId="{98DE14CE-00C4-40A5-8D4A-6A1F67DB1EF9}" destId="{DAB1C5DE-D37A-465E-92B2-343488CEB278}" srcOrd="4" destOrd="0" presId="urn:microsoft.com/office/officeart/2005/8/layout/pyramid2"/>
    <dgm:cxn modelId="{A9CEAA47-548E-4AE5-AAFD-E3AC478416B4}" type="presParOf" srcId="{98DE14CE-00C4-40A5-8D4A-6A1F67DB1EF9}" destId="{2A8B4318-4367-4EFD-B8D3-CFAF8D93713A}" srcOrd="5" destOrd="0" presId="urn:microsoft.com/office/officeart/2005/8/layout/pyramid2"/>
    <dgm:cxn modelId="{F7A2A090-6016-4DEF-B6D1-1E1809C4F5A2}" type="presParOf" srcId="{98DE14CE-00C4-40A5-8D4A-6A1F67DB1EF9}" destId="{515F210A-249C-4CD7-A0CC-1834E039A7DC}" srcOrd="6" destOrd="0" presId="urn:microsoft.com/office/officeart/2005/8/layout/pyramid2"/>
    <dgm:cxn modelId="{F2C3F592-92E0-4B7E-9434-A0D31AB6E933}" type="presParOf" srcId="{98DE14CE-00C4-40A5-8D4A-6A1F67DB1EF9}" destId="{21D033E3-A2EA-4A1B-9539-7E1D40F63E29}" srcOrd="7" destOrd="0" presId="urn:microsoft.com/office/officeart/2005/8/layout/pyramid2"/>
    <dgm:cxn modelId="{DB02BE68-5326-477D-9869-762031AE9151}" type="presParOf" srcId="{98DE14CE-00C4-40A5-8D4A-6A1F67DB1EF9}" destId="{F478A005-C19F-47F1-A9D2-DA26E5AFEC0A}" srcOrd="8" destOrd="0" presId="urn:microsoft.com/office/officeart/2005/8/layout/pyramid2"/>
    <dgm:cxn modelId="{858EE444-4AD9-40EC-888D-DFBF3CD1B294}"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01625C52-D925-45A6-8631-9CDE4BE2DC9C}" type="presOf" srcId="{0F0296FB-8ADD-4838-9F9A-1BE68FFAB191}" destId="{AF4734E7-1ED5-44E4-B1E4-44C4223EABC2}" srcOrd="0" destOrd="0" presId="urn:microsoft.com/office/officeart/2005/8/layout/venn3"/>
    <dgm:cxn modelId="{8ACC3285-7271-452A-823A-D3CA8C14B13B}" type="presOf" srcId="{6F51F1E1-5774-4F1F-BC35-A681E82679CF}" destId="{73701E7B-FBC3-42D6-8A7A-B8FE6360C809}" srcOrd="0" destOrd="0" presId="urn:microsoft.com/office/officeart/2005/8/layout/venn3"/>
    <dgm:cxn modelId="{CA040E3E-BC5E-4443-9586-034B55BE9159}" type="presOf" srcId="{22774629-A9AF-46EC-81EB-5BCC1F3A9C86}" destId="{22AE914A-85B6-414D-B985-4C1BCDCDEB28}" srcOrd="0" destOrd="0" presId="urn:microsoft.com/office/officeart/2005/8/layout/venn3"/>
    <dgm:cxn modelId="{6D381092-E6C0-4700-BEAF-898500257C38}" type="presOf" srcId="{93C2B856-9E92-42DC-A772-1E39906DE85D}" destId="{520F853D-D5C2-4B43-93D2-153698AFDA17}" srcOrd="0" destOrd="0" presId="urn:microsoft.com/office/officeart/2005/8/layout/venn3"/>
    <dgm:cxn modelId="{37272932-89E1-4EAA-843E-87758E777A8D}" srcId="{6F51F1E1-5774-4F1F-BC35-A681E82679CF}" destId="{22774629-A9AF-46EC-81EB-5BCC1F3A9C86}" srcOrd="0" destOrd="0" parTransId="{AEDFCF34-A09A-4FC7-9E0D-4CC176EAD940}" sibTransId="{7E040EE3-1663-4478-8979-5F561B67BBC6}"/>
    <dgm:cxn modelId="{09E8AEA8-DCBC-4EE8-A5B2-2A338E2FDC50}" type="presOf" srcId="{BEC27646-216E-41FA-B6F9-E5F3B442AA07}" destId="{73A2E943-AB3A-4641-AEFD-BB51F509B476}"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10896907-3822-4857-832E-DEC5F039E3EB}" type="presParOf" srcId="{73701E7B-FBC3-42D6-8A7A-B8FE6360C809}" destId="{22AE914A-85B6-414D-B985-4C1BCDCDEB28}" srcOrd="0" destOrd="0" presId="urn:microsoft.com/office/officeart/2005/8/layout/venn3"/>
    <dgm:cxn modelId="{43EF47AE-332B-4922-9EFB-42FFBB1455FA}" type="presParOf" srcId="{73701E7B-FBC3-42D6-8A7A-B8FE6360C809}" destId="{3E6FBC2B-7E38-4A4E-AAC7-9B708FC1F1C6}" srcOrd="1" destOrd="0" presId="urn:microsoft.com/office/officeart/2005/8/layout/venn3"/>
    <dgm:cxn modelId="{3414C0BD-5127-4A2A-85BD-CA1F56621D4D}" type="presParOf" srcId="{73701E7B-FBC3-42D6-8A7A-B8FE6360C809}" destId="{73A2E943-AB3A-4641-AEFD-BB51F509B476}" srcOrd="2" destOrd="0" presId="urn:microsoft.com/office/officeart/2005/8/layout/venn3"/>
    <dgm:cxn modelId="{58CC2853-F67A-42FB-BB3D-A19745E0C622}" type="presParOf" srcId="{73701E7B-FBC3-42D6-8A7A-B8FE6360C809}" destId="{43789ED7-8F32-4F90-9146-CF649FD801B9}" srcOrd="3" destOrd="0" presId="urn:microsoft.com/office/officeart/2005/8/layout/venn3"/>
    <dgm:cxn modelId="{63F4CB17-9082-42FF-B4B0-72DA8FF33C08}" type="presParOf" srcId="{73701E7B-FBC3-42D6-8A7A-B8FE6360C809}" destId="{AF4734E7-1ED5-44E4-B1E4-44C4223EABC2}" srcOrd="4" destOrd="0" presId="urn:microsoft.com/office/officeart/2005/8/layout/venn3"/>
    <dgm:cxn modelId="{2CACFF3C-C5B9-4C30-8036-232C026F9D52}" type="presParOf" srcId="{73701E7B-FBC3-42D6-8A7A-B8FE6360C809}" destId="{828442D6-7009-43F0-A59F-D33608F4100B}" srcOrd="5" destOrd="0" presId="urn:microsoft.com/office/officeart/2005/8/layout/venn3"/>
    <dgm:cxn modelId="{46C5B63C-4E17-4E18-80D8-241CB8921727}"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74341"/>
          <a:ext cx="3913964" cy="6861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74341"/>
        <a:ext cx="3913964" cy="686173"/>
      </dsp:txXfrm>
    </dsp:sp>
    <dsp:sp modelId="{D2FCBDAE-4285-4B23-88C6-0DED421A418E}">
      <dsp:nvSpPr>
        <dsp:cNvPr id="0" name=""/>
        <dsp:cNvSpPr/>
      </dsp:nvSpPr>
      <dsp:spPr>
        <a:xfrm>
          <a:off x="1459070" y="1002343"/>
          <a:ext cx="3920394" cy="6861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a:t>
          </a:r>
          <a:endParaRPr lang="en-IN" sz="1200" b="1" kern="1200" dirty="0">
            <a:latin typeface="Times New Roman" pitchFamily="18" charset="0"/>
            <a:cs typeface="Times New Roman" pitchFamily="18" charset="0"/>
          </a:endParaRPr>
        </a:p>
      </dsp:txBody>
      <dsp:txXfrm>
        <a:off x="1459070" y="1002343"/>
        <a:ext cx="3920394" cy="686173"/>
      </dsp:txXfrm>
    </dsp:sp>
    <dsp:sp modelId="{DAB1C5DE-D37A-465E-92B2-343488CEB278}">
      <dsp:nvSpPr>
        <dsp:cNvPr id="0" name=""/>
        <dsp:cNvSpPr/>
      </dsp:nvSpPr>
      <dsp:spPr>
        <a:xfrm>
          <a:off x="3336785" y="1810807"/>
          <a:ext cx="4005527" cy="6861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b="1" kern="1200" dirty="0" smtClean="0"/>
            <a:t>CO-3:</a:t>
          </a:r>
          <a:endParaRPr lang="en-IN" sz="1200" b="1" kern="1200" dirty="0"/>
        </a:p>
      </dsp:txBody>
      <dsp:txXfrm>
        <a:off x="3336785" y="1810807"/>
        <a:ext cx="4005527" cy="686173"/>
      </dsp:txXfrm>
    </dsp:sp>
    <dsp:sp modelId="{515F210A-249C-4CD7-A0CC-1834E039A7DC}">
      <dsp:nvSpPr>
        <dsp:cNvPr id="0" name=""/>
        <dsp:cNvSpPr/>
      </dsp:nvSpPr>
      <dsp:spPr>
        <a:xfrm>
          <a:off x="5430751" y="2637618"/>
          <a:ext cx="4005527" cy="6861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a:t>
          </a:r>
          <a:endParaRPr lang="en-IN" sz="1800" b="1" kern="1200" dirty="0">
            <a:latin typeface="Times New Roman" pitchFamily="18" charset="0"/>
            <a:cs typeface="Times New Roman" pitchFamily="18" charset="0"/>
          </a:endParaRPr>
        </a:p>
      </dsp:txBody>
      <dsp:txXfrm>
        <a:off x="5430751" y="2637618"/>
        <a:ext cx="4005527" cy="686173"/>
      </dsp:txXfrm>
    </dsp:sp>
    <dsp:sp modelId="{F478A005-C19F-47F1-A9D2-DA26E5AFEC0A}">
      <dsp:nvSpPr>
        <dsp:cNvPr id="0" name=""/>
        <dsp:cNvSpPr/>
      </dsp:nvSpPr>
      <dsp:spPr>
        <a:xfrm>
          <a:off x="6743221" y="3501001"/>
          <a:ext cx="4005527" cy="686173"/>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b="1" kern="1200" dirty="0" smtClean="0"/>
            <a:t>CO-5</a:t>
          </a:r>
          <a:r>
            <a:rPr lang="en-IN" sz="2800" b="1" kern="1200" dirty="0" smtClean="0"/>
            <a:t>:</a:t>
          </a:r>
          <a:endParaRPr lang="en-IN" sz="2800" b="1" kern="1200" dirty="0"/>
        </a:p>
      </dsp:txBody>
      <dsp:txXfrm>
        <a:off x="6743221" y="3501001"/>
        <a:ext cx="4005527" cy="68617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6/24/2022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7" Type="http://schemas.openxmlformats.org/officeDocument/2006/relationships/hyperlink" Target="https://towardsdatascience.com/introduction-to-machine-learning-f41aabc55264"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towardsdatascience.com/machine-learning-an-introduction-23b84d51e6d0" TargetMode="External"/><Relationship Id="rId5" Type="http://schemas.openxmlformats.org/officeDocument/2006/relationships/hyperlink" Target="https://data-flair.training/blogs/types-of-machine-learning-algorithms/" TargetMode="External"/><Relationship Id="rId4" Type="http://schemas.openxmlformats.org/officeDocument/2006/relationships/hyperlink" Target="https://www.youtube.com/watch?v=GwIo3gDZCVQ" TargetMode="Externa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32"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IN" sz="2800" b="1" dirty="0" smtClean="0"/>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Machine learning Types</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Lecture-1.2</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Baljeet Kaur Nagra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Supervised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12296" y="1108076"/>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In supervised learning, the goal is to learn the </a:t>
            </a:r>
            <a:r>
              <a:rPr lang="en-IN" sz="2400" b="1" dirty="0">
                <a:latin typeface="Times New Roman" panose="02020603050405020304" pitchFamily="18" charset="0"/>
                <a:cs typeface="Times New Roman" panose="02020603050405020304" pitchFamily="18" charset="0"/>
              </a:rPr>
              <a:t>mapping </a:t>
            </a:r>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rules</a:t>
            </a:r>
            <a:r>
              <a:rPr lang="en-IN" sz="2400" dirty="0">
                <a:latin typeface="Times New Roman" panose="02020603050405020304" pitchFamily="18" charset="0"/>
                <a:cs typeface="Times New Roman" panose="02020603050405020304" pitchFamily="18" charset="0"/>
              </a:rPr>
              <a:t>) between a set of </a:t>
            </a:r>
            <a:r>
              <a:rPr lang="en-IN" sz="2400" b="1" dirty="0">
                <a:latin typeface="Times New Roman" panose="02020603050405020304" pitchFamily="18" charset="0"/>
                <a:cs typeface="Times New Roman" panose="02020603050405020304" pitchFamily="18" charset="0"/>
              </a:rPr>
              <a:t>inputs </a:t>
            </a:r>
            <a:r>
              <a:rPr lang="en-IN" sz="2400" dirty="0">
                <a:latin typeface="Times New Roman" panose="02020603050405020304" pitchFamily="18" charset="0"/>
                <a:cs typeface="Times New Roman" panose="02020603050405020304" pitchFamily="18" charset="0"/>
              </a:rPr>
              <a:t>and </a:t>
            </a:r>
            <a:r>
              <a:rPr lang="en-IN" sz="2400" b="1" dirty="0">
                <a:latin typeface="Times New Roman" panose="02020603050405020304" pitchFamily="18" charset="0"/>
                <a:cs typeface="Times New Roman" panose="02020603050405020304" pitchFamily="18" charset="0"/>
              </a:rPr>
              <a:t>outputs</a:t>
            </a:r>
            <a:r>
              <a:rPr lang="en-IN" sz="2400" b="1"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u="sng" dirty="0">
                <a:latin typeface="Times New Roman" panose="02020603050405020304" pitchFamily="18" charset="0"/>
                <a:cs typeface="Times New Roman" panose="02020603050405020304" pitchFamily="18" charset="0"/>
              </a:rPr>
              <a:t>For example</a:t>
            </a:r>
            <a:r>
              <a:rPr lang="en-IN" sz="2400" dirty="0">
                <a:latin typeface="Times New Roman" panose="02020603050405020304" pitchFamily="18" charset="0"/>
                <a:cs typeface="Times New Roman" panose="02020603050405020304" pitchFamily="18" charset="0"/>
              </a:rPr>
              <a:t>, the inputs could be the weather forecast, and the outputs would be the visitors to the beach.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goal in supervised learning would be to </a:t>
            </a:r>
            <a:r>
              <a:rPr lang="en-IN" sz="2400" b="1" dirty="0">
                <a:latin typeface="Times New Roman" panose="02020603050405020304" pitchFamily="18" charset="0"/>
                <a:cs typeface="Times New Roman" panose="02020603050405020304" pitchFamily="18" charset="0"/>
              </a:rPr>
              <a:t>learn the mapping that describes the relationship</a:t>
            </a:r>
            <a:r>
              <a:rPr lang="en-IN" sz="2400" dirty="0">
                <a:latin typeface="Times New Roman" panose="02020603050405020304" pitchFamily="18" charset="0"/>
                <a:cs typeface="Times New Roman" panose="02020603050405020304" pitchFamily="18" charset="0"/>
              </a:rPr>
              <a:t> between </a:t>
            </a:r>
            <a:r>
              <a:rPr lang="en-IN" sz="2400" dirty="0" smtClean="0">
                <a:latin typeface="Times New Roman" panose="02020603050405020304" pitchFamily="18" charset="0"/>
                <a:cs typeface="Times New Roman" panose="02020603050405020304" pitchFamily="18" charset="0"/>
              </a:rPr>
              <a:t>temperature with other weather conditions </a:t>
            </a:r>
            <a:r>
              <a:rPr lang="en-IN" sz="2400" dirty="0">
                <a:latin typeface="Times New Roman" panose="02020603050405020304" pitchFamily="18" charset="0"/>
                <a:cs typeface="Times New Roman" panose="02020603050405020304" pitchFamily="18" charset="0"/>
              </a:rPr>
              <a:t>and number of beach visitors</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So here number of visitors (dependent variable) will be dependent on weather conditions (independent variable).</a:t>
            </a:r>
          </a:p>
          <a:p>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Example </a:t>
            </a:r>
            <a:r>
              <a:rPr lang="en-IN" sz="2400" b="1" dirty="0">
                <a:latin typeface="Times New Roman" panose="02020603050405020304" pitchFamily="18" charset="0"/>
                <a:cs typeface="Times New Roman" panose="02020603050405020304" pitchFamily="18" charset="0"/>
              </a:rPr>
              <a:t>labelled </a:t>
            </a:r>
            <a:r>
              <a:rPr lang="en-IN" sz="2400" dirty="0">
                <a:latin typeface="Times New Roman" panose="02020603050405020304" pitchFamily="18" charset="0"/>
                <a:cs typeface="Times New Roman" panose="02020603050405020304" pitchFamily="18" charset="0"/>
              </a:rPr>
              <a:t>data is provided of past </a:t>
            </a:r>
            <a:r>
              <a:rPr lang="en-IN" sz="2400" b="1" dirty="0">
                <a:latin typeface="Times New Roman" panose="02020603050405020304" pitchFamily="18" charset="0"/>
                <a:cs typeface="Times New Roman" panose="02020603050405020304" pitchFamily="18" charset="0"/>
              </a:rPr>
              <a:t>input and output pairs</a:t>
            </a:r>
            <a:r>
              <a:rPr lang="en-IN" sz="2400" dirty="0">
                <a:latin typeface="Times New Roman" panose="02020603050405020304" pitchFamily="18" charset="0"/>
                <a:cs typeface="Times New Roman" panose="02020603050405020304" pitchFamily="18" charset="0"/>
              </a:rPr>
              <a:t> during the learning process to teach the model how it should behave, hence, called ‘supervised’ learning. </a:t>
            </a:r>
          </a:p>
          <a:p>
            <a:r>
              <a:rPr lang="en-IN" sz="2400" u="sng" dirty="0">
                <a:latin typeface="Times New Roman" panose="02020603050405020304" pitchFamily="18" charset="0"/>
                <a:cs typeface="Times New Roman" panose="02020603050405020304" pitchFamily="18" charset="0"/>
              </a:rPr>
              <a:t>For the beach example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new inputs</a:t>
            </a:r>
            <a:r>
              <a:rPr lang="en-IN" sz="2400" dirty="0">
                <a:latin typeface="Times New Roman" panose="02020603050405020304" pitchFamily="18" charset="0"/>
                <a:cs typeface="Times New Roman" panose="02020603050405020304" pitchFamily="18" charset="0"/>
              </a:rPr>
              <a:t> can then be fed in</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of forecast temperature and the Machine learning algorithm will then </a:t>
            </a:r>
            <a:r>
              <a:rPr lang="en-IN" sz="2400" b="1" dirty="0">
                <a:latin typeface="Times New Roman" panose="02020603050405020304" pitchFamily="18" charset="0"/>
                <a:cs typeface="Times New Roman" panose="02020603050405020304" pitchFamily="18" charset="0"/>
              </a:rPr>
              <a:t>output a future prediction</a:t>
            </a:r>
            <a:r>
              <a:rPr lang="en-IN" sz="2400" dirty="0">
                <a:latin typeface="Times New Roman" panose="02020603050405020304" pitchFamily="18" charset="0"/>
                <a:cs typeface="Times New Roman" panose="02020603050405020304" pitchFamily="18" charset="0"/>
              </a:rPr>
              <a:t> for the number of visitors.</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2455847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Supervised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Being </a:t>
            </a:r>
            <a:r>
              <a:rPr lang="en-IN" sz="2400" dirty="0">
                <a:latin typeface="Times New Roman" panose="02020603050405020304" pitchFamily="18" charset="0"/>
                <a:cs typeface="Times New Roman" panose="02020603050405020304" pitchFamily="18" charset="0"/>
              </a:rPr>
              <a:t>able to adapt to new inputs and make predictions is the crucial </a:t>
            </a:r>
            <a:r>
              <a:rPr lang="en-IN" sz="2400" b="1" dirty="0">
                <a:latin typeface="Times New Roman" panose="02020603050405020304" pitchFamily="18" charset="0"/>
                <a:cs typeface="Times New Roman" panose="02020603050405020304" pitchFamily="18" charset="0"/>
              </a:rPr>
              <a:t>generalisation </a:t>
            </a:r>
            <a:r>
              <a:rPr lang="en-IN" sz="2400" dirty="0">
                <a:latin typeface="Times New Roman" panose="02020603050405020304" pitchFamily="18" charset="0"/>
                <a:cs typeface="Times New Roman" panose="02020603050405020304" pitchFamily="18" charset="0"/>
              </a:rPr>
              <a:t>part of machine learning.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training, we want to maximise generalisation, so the supervised model defines the real ‘general’ underlying relationship. </a:t>
            </a:r>
          </a:p>
          <a:p>
            <a:r>
              <a:rPr lang="en-IN" sz="2400" dirty="0">
                <a:latin typeface="Times New Roman" panose="02020603050405020304" pitchFamily="18" charset="0"/>
                <a:cs typeface="Times New Roman" panose="02020603050405020304" pitchFamily="18" charset="0"/>
              </a:rPr>
              <a:t>If the model is over-trained, we cause </a:t>
            </a:r>
            <a:r>
              <a:rPr lang="en-IN" sz="2400" b="1" dirty="0">
                <a:latin typeface="Times New Roman" panose="02020603050405020304" pitchFamily="18" charset="0"/>
                <a:cs typeface="Times New Roman" panose="02020603050405020304" pitchFamily="18" charset="0"/>
              </a:rPr>
              <a:t>over-fitting </a:t>
            </a:r>
            <a:r>
              <a:rPr lang="en-IN" sz="2400" dirty="0">
                <a:latin typeface="Times New Roman" panose="02020603050405020304" pitchFamily="18" charset="0"/>
                <a:cs typeface="Times New Roman" panose="02020603050405020304" pitchFamily="18" charset="0"/>
              </a:rPr>
              <a:t>to the examples used and the model would be </a:t>
            </a:r>
            <a:r>
              <a:rPr lang="en-IN" sz="2400" b="1" dirty="0">
                <a:latin typeface="Times New Roman" panose="02020603050405020304" pitchFamily="18" charset="0"/>
                <a:cs typeface="Times New Roman" panose="02020603050405020304" pitchFamily="18" charset="0"/>
              </a:rPr>
              <a:t>unable to adapt</a:t>
            </a:r>
            <a:r>
              <a:rPr lang="en-IN" sz="2400" dirty="0">
                <a:latin typeface="Times New Roman" panose="02020603050405020304" pitchFamily="18" charset="0"/>
                <a:cs typeface="Times New Roman" panose="02020603050405020304" pitchFamily="18" charset="0"/>
              </a:rPr>
              <a:t> to new, previously unseen inputs.</a:t>
            </a:r>
          </a:p>
          <a:p>
            <a:r>
              <a:rPr lang="en-IN" sz="2400" dirty="0">
                <a:latin typeface="Times New Roman" panose="02020603050405020304" pitchFamily="18" charset="0"/>
                <a:cs typeface="Times New Roman" panose="02020603050405020304" pitchFamily="18" charset="0"/>
              </a:rPr>
              <a:t>A side effect to be aware of in supervised learning that the supervision we provide introduces bias to the learning.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model can only be </a:t>
            </a:r>
            <a:r>
              <a:rPr lang="en-IN" sz="2400" b="1" dirty="0">
                <a:latin typeface="Times New Roman" panose="02020603050405020304" pitchFamily="18" charset="0"/>
                <a:cs typeface="Times New Roman" panose="02020603050405020304" pitchFamily="18" charset="0"/>
              </a:rPr>
              <a:t>imitating </a:t>
            </a:r>
            <a:r>
              <a:rPr lang="en-IN" sz="2400" dirty="0">
                <a:latin typeface="Times New Roman" panose="02020603050405020304" pitchFamily="18" charset="0"/>
                <a:cs typeface="Times New Roman" panose="02020603050405020304" pitchFamily="18" charset="0"/>
              </a:rPr>
              <a:t>exactly what it was shown, so it is very important to show it </a:t>
            </a:r>
            <a:r>
              <a:rPr lang="en-IN" sz="2400" b="1" dirty="0">
                <a:latin typeface="Times New Roman" panose="02020603050405020304" pitchFamily="18" charset="0"/>
                <a:cs typeface="Times New Roman" panose="02020603050405020304" pitchFamily="18" charset="0"/>
              </a:rPr>
              <a:t>reliable, unbiased examples</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Also, supervised learning usually requires a lot of data before it learns.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Obtaining </a:t>
            </a:r>
            <a:r>
              <a:rPr lang="en-IN" sz="2400" dirty="0">
                <a:latin typeface="Times New Roman" panose="02020603050405020304" pitchFamily="18" charset="0"/>
                <a:cs typeface="Times New Roman" panose="02020603050405020304" pitchFamily="18" charset="0"/>
              </a:rPr>
              <a:t>enough </a:t>
            </a:r>
            <a:r>
              <a:rPr lang="en-IN" sz="2400" b="1" dirty="0">
                <a:latin typeface="Times New Roman" panose="02020603050405020304" pitchFamily="18" charset="0"/>
                <a:cs typeface="Times New Roman" panose="02020603050405020304" pitchFamily="18" charset="0"/>
              </a:rPr>
              <a:t>reliably labelled data</a:t>
            </a:r>
            <a:r>
              <a:rPr lang="en-IN" sz="2400" dirty="0">
                <a:latin typeface="Times New Roman" pitchFamily="18" charset="0"/>
                <a:cs typeface="Times New Roman" pitchFamily="18" charset="0"/>
              </a:rPr>
              <a:t> is often the hardest and most expensive part of using supervised learning. </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3452366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Supervised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output from a supervised Machine Learning model could be a </a:t>
            </a:r>
            <a:r>
              <a:rPr lang="en-IN" sz="2400" b="1" dirty="0">
                <a:latin typeface="Times New Roman" panose="02020603050405020304" pitchFamily="18" charset="0"/>
                <a:cs typeface="Times New Roman" panose="02020603050405020304" pitchFamily="18" charset="0"/>
              </a:rPr>
              <a:t>category </a:t>
            </a:r>
            <a:r>
              <a:rPr lang="en-IN" sz="2400" dirty="0">
                <a:latin typeface="Times New Roman" panose="02020603050405020304" pitchFamily="18" charset="0"/>
                <a:cs typeface="Times New Roman" panose="02020603050405020304" pitchFamily="18" charset="0"/>
              </a:rPr>
              <a:t>from a finite set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[low, medium, high] for the number of visitors to the </a:t>
            </a:r>
            <a:r>
              <a:rPr lang="en-IN" sz="2400" dirty="0" smtClean="0">
                <a:latin typeface="Times New Roman" panose="02020603050405020304" pitchFamily="18" charset="0"/>
                <a:cs typeface="Times New Roman" panose="02020603050405020304" pitchFamily="18" charset="0"/>
              </a:rPr>
              <a:t>beach. </a:t>
            </a:r>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is called </a:t>
            </a:r>
            <a:r>
              <a:rPr lang="en-IN" sz="2400" b="1" dirty="0" smtClean="0">
                <a:latin typeface="Times New Roman" panose="02020603050405020304" pitchFamily="18" charset="0"/>
                <a:cs typeface="Times New Roman" panose="02020603050405020304" pitchFamily="18" charset="0"/>
              </a:rPr>
              <a:t>classification problem.</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output from a supervised Machine Learning model could be a </a:t>
            </a:r>
            <a:r>
              <a:rPr lang="en-IN" sz="2400" b="1" dirty="0" smtClean="0">
                <a:latin typeface="Times New Roman" panose="02020603050405020304" pitchFamily="18" charset="0"/>
                <a:cs typeface="Times New Roman" panose="02020603050405020304" pitchFamily="18" charset="0"/>
              </a:rPr>
              <a:t>numeric value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from a finite set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[500-2000] </a:t>
            </a:r>
            <a:r>
              <a:rPr lang="en-IN" sz="2400" dirty="0">
                <a:latin typeface="Times New Roman" panose="02020603050405020304" pitchFamily="18" charset="0"/>
                <a:cs typeface="Times New Roman" panose="02020603050405020304" pitchFamily="18" charset="0"/>
              </a:rPr>
              <a:t>for the number of visitors to the beach. </a:t>
            </a:r>
          </a:p>
          <a:p>
            <a:r>
              <a:rPr lang="en-IN" sz="2400" dirty="0">
                <a:latin typeface="Times New Roman" panose="02020603050405020304" pitchFamily="18" charset="0"/>
                <a:cs typeface="Times New Roman" panose="02020603050405020304" pitchFamily="18" charset="0"/>
              </a:rPr>
              <a:t>This is called </a:t>
            </a:r>
            <a:r>
              <a:rPr lang="en-IN" sz="2400" b="1" dirty="0" smtClean="0">
                <a:latin typeface="Times New Roman" panose="02020603050405020304" pitchFamily="18" charset="0"/>
                <a:cs typeface="Times New Roman" panose="02020603050405020304" pitchFamily="18" charset="0"/>
              </a:rPr>
              <a:t>regression </a:t>
            </a:r>
            <a:r>
              <a:rPr lang="en-IN" sz="2400" b="1" dirty="0">
                <a:latin typeface="Times New Roman" panose="02020603050405020304" pitchFamily="18" charset="0"/>
                <a:cs typeface="Times New Roman" panose="02020603050405020304" pitchFamily="18" charset="0"/>
              </a:rPr>
              <a:t>problem</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Supervised learning is of two types: Classification and Regression.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lvl="1" indent="-342900"/>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xmlns="" val="76945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Supervised Learning-Classification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Classification is used to group the similar data points into different sections in order to classify them.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Machine </a:t>
            </a:r>
            <a:r>
              <a:rPr lang="en-IN" sz="2400" dirty="0">
                <a:latin typeface="Times New Roman" panose="02020603050405020304" pitchFamily="18" charset="0"/>
                <a:cs typeface="Times New Roman" panose="02020603050405020304" pitchFamily="18" charset="0"/>
              </a:rPr>
              <a:t>Learning is used to</a:t>
            </a:r>
            <a:r>
              <a:rPr lang="en-IN" sz="2400" b="1" dirty="0">
                <a:latin typeface="Times New Roman" panose="02020603050405020304" pitchFamily="18" charset="0"/>
                <a:cs typeface="Times New Roman" panose="02020603050405020304" pitchFamily="18" charset="0"/>
              </a:rPr>
              <a:t> find the rules</a:t>
            </a:r>
            <a:r>
              <a:rPr lang="en-IN" sz="2400" dirty="0">
                <a:latin typeface="Times New Roman" panose="02020603050405020304" pitchFamily="18" charset="0"/>
                <a:cs typeface="Times New Roman" panose="02020603050405020304" pitchFamily="18" charset="0"/>
              </a:rPr>
              <a:t> that explain how to separate the different data points.</a:t>
            </a:r>
          </a:p>
          <a:p>
            <a:r>
              <a:rPr lang="en-IN" sz="2400" dirty="0" smtClean="0">
                <a:latin typeface="Times New Roman" panose="02020603050405020304" pitchFamily="18" charset="0"/>
                <a:cs typeface="Times New Roman" panose="02020603050405020304" pitchFamily="18" charset="0"/>
              </a:rPr>
              <a:t>They </a:t>
            </a:r>
            <a:r>
              <a:rPr lang="en-IN" sz="2400" dirty="0">
                <a:latin typeface="Times New Roman" panose="02020603050405020304" pitchFamily="18" charset="0"/>
                <a:cs typeface="Times New Roman" panose="02020603050405020304" pitchFamily="18" charset="0"/>
              </a:rPr>
              <a:t>all focus on </a:t>
            </a:r>
            <a:r>
              <a:rPr lang="en-IN" sz="2400" b="1" dirty="0">
                <a:latin typeface="Times New Roman" panose="02020603050405020304" pitchFamily="18" charset="0"/>
                <a:cs typeface="Times New Roman" panose="02020603050405020304" pitchFamily="18" charset="0"/>
              </a:rPr>
              <a:t>using data and answers</a:t>
            </a:r>
            <a:r>
              <a:rPr lang="en-IN" sz="2400" b="1" i="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to discover rules </a:t>
            </a:r>
            <a:r>
              <a:rPr lang="en-IN" sz="2400" dirty="0">
                <a:latin typeface="Times New Roman" panose="02020603050405020304" pitchFamily="18" charset="0"/>
                <a:cs typeface="Times New Roman" panose="02020603050405020304" pitchFamily="18" charset="0"/>
              </a:rPr>
              <a:t>that </a:t>
            </a:r>
            <a:r>
              <a:rPr lang="en-IN" sz="2400" b="1" dirty="0">
                <a:latin typeface="Times New Roman" panose="02020603050405020304" pitchFamily="18" charset="0"/>
                <a:cs typeface="Times New Roman" panose="02020603050405020304" pitchFamily="18" charset="0"/>
              </a:rPr>
              <a:t>linearly separate</a:t>
            </a:r>
            <a:r>
              <a:rPr lang="en-IN" sz="2400" dirty="0">
                <a:latin typeface="Times New Roman" panose="02020603050405020304" pitchFamily="18" charset="0"/>
                <a:cs typeface="Times New Roman" panose="02020603050405020304" pitchFamily="18" charset="0"/>
              </a:rPr>
              <a:t> data points.</a:t>
            </a:r>
          </a:p>
          <a:p>
            <a:r>
              <a:rPr lang="en-IN" sz="2400" dirty="0">
                <a:latin typeface="Times New Roman" panose="02020603050405020304" pitchFamily="18" charset="0"/>
                <a:cs typeface="Times New Roman" panose="02020603050405020304" pitchFamily="18" charset="0"/>
              </a:rPr>
              <a:t>Linear </a:t>
            </a:r>
            <a:r>
              <a:rPr lang="en-IN" sz="2400" dirty="0" err="1">
                <a:latin typeface="Times New Roman" panose="02020603050405020304" pitchFamily="18" charset="0"/>
                <a:cs typeface="Times New Roman" panose="02020603050405020304" pitchFamily="18" charset="0"/>
              </a:rPr>
              <a:t>separability</a:t>
            </a:r>
            <a:r>
              <a:rPr lang="en-IN" sz="2400" dirty="0">
                <a:latin typeface="Times New Roman" panose="02020603050405020304" pitchFamily="18" charset="0"/>
                <a:cs typeface="Times New Roman" panose="02020603050405020304" pitchFamily="18" charset="0"/>
              </a:rPr>
              <a:t> is a key concept in machine learning.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a:t>
            </a:r>
            <a:r>
              <a:rPr lang="en-IN" sz="2400" dirty="0" smtClean="0">
                <a:latin typeface="Times New Roman" panose="02020603050405020304" pitchFamily="18" charset="0"/>
                <a:cs typeface="Times New Roman" panose="02020603050405020304" pitchFamily="18" charset="0"/>
              </a:rPr>
              <a:t>lassification </a:t>
            </a:r>
            <a:r>
              <a:rPr lang="en-IN" sz="2400" dirty="0">
                <a:latin typeface="Times New Roman" panose="02020603050405020304" pitchFamily="18" charset="0"/>
                <a:cs typeface="Times New Roman" panose="02020603050405020304" pitchFamily="18" charset="0"/>
              </a:rPr>
              <a:t>approaches try to find the best way to separate data points with a line.</a:t>
            </a:r>
          </a:p>
          <a:p>
            <a:r>
              <a:rPr lang="en-IN" sz="2400" dirty="0">
                <a:latin typeface="Times New Roman" panose="02020603050405020304" pitchFamily="18" charset="0"/>
                <a:cs typeface="Times New Roman" panose="02020603050405020304" pitchFamily="18" charset="0"/>
              </a:rPr>
              <a:t>The lines drawn between classes are known as the </a:t>
            </a:r>
            <a:r>
              <a:rPr lang="en-IN" sz="2400" b="1" dirty="0">
                <a:latin typeface="Times New Roman" panose="02020603050405020304" pitchFamily="18" charset="0"/>
                <a:cs typeface="Times New Roman" panose="02020603050405020304" pitchFamily="18" charset="0"/>
              </a:rPr>
              <a:t>decision boundaries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entire area that is chosen to define a class is known as the </a:t>
            </a:r>
            <a:r>
              <a:rPr lang="en-IN" sz="2400" b="1" dirty="0">
                <a:latin typeface="Times New Roman" panose="02020603050405020304" pitchFamily="18" charset="0"/>
                <a:cs typeface="Times New Roman" panose="02020603050405020304" pitchFamily="18" charset="0"/>
              </a:rPr>
              <a:t>decision surface</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decision surface defines that if a data point falls within its boundaries, it will be assigned a certain class.</a:t>
            </a:r>
          </a:p>
          <a:p>
            <a:pPr marL="342900" lvl="1" indent="-342900"/>
            <a:endParaRPr lang="en-IN" sz="20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xmlns="" val="361179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Supervised Learning-Classification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347789"/>
            <a:ext cx="4625170" cy="2528176"/>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Binary </a:t>
            </a:r>
            <a:r>
              <a:rPr lang="en-IN" sz="2400" dirty="0">
                <a:latin typeface="Times New Roman" panose="02020603050405020304" pitchFamily="18" charset="0"/>
                <a:cs typeface="Times New Roman" panose="02020603050405020304" pitchFamily="18" charset="0"/>
              </a:rPr>
              <a:t>Classification</a:t>
            </a:r>
          </a:p>
          <a:p>
            <a:pPr fontAlgn="base"/>
            <a:r>
              <a:rPr lang="en-IN" sz="2400" dirty="0">
                <a:latin typeface="Times New Roman" panose="02020603050405020304" pitchFamily="18" charset="0"/>
                <a:cs typeface="Times New Roman" panose="02020603050405020304" pitchFamily="18" charset="0"/>
              </a:rPr>
              <a:t>Multi-Class Classification</a:t>
            </a:r>
          </a:p>
          <a:p>
            <a:pPr fontAlgn="base"/>
            <a:r>
              <a:rPr lang="en-IN" sz="2400" dirty="0">
                <a:latin typeface="Times New Roman" panose="02020603050405020304" pitchFamily="18" charset="0"/>
                <a:cs typeface="Times New Roman" panose="02020603050405020304" pitchFamily="18" charset="0"/>
              </a:rPr>
              <a:t>Multi-Label Classification</a:t>
            </a:r>
          </a:p>
          <a:p>
            <a:pPr fontAlgn="base"/>
            <a:r>
              <a:rPr lang="en-IN" sz="2400" dirty="0">
                <a:latin typeface="Times New Roman" panose="02020603050405020304" pitchFamily="18" charset="0"/>
                <a:cs typeface="Times New Roman" panose="02020603050405020304" pitchFamily="18" charset="0"/>
              </a:rPr>
              <a:t>Imbalanced Classification</a:t>
            </a:r>
          </a:p>
          <a:p>
            <a:pPr marL="342900" lvl="1" indent="-342900"/>
            <a:endParaRPr lang="en-IN" sz="20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cxnSp>
        <p:nvCxnSpPr>
          <p:cNvPr id="6" name="Straight Connector 5"/>
          <p:cNvCxnSpPr/>
          <p:nvPr/>
        </p:nvCxnSpPr>
        <p:spPr>
          <a:xfrm>
            <a:off x="6878472" y="1651379"/>
            <a:ext cx="27295" cy="2988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6905767" y="4640239"/>
            <a:ext cx="3341426" cy="11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7438030" y="1978925"/>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p:cNvSpPr/>
          <p:nvPr/>
        </p:nvSpPr>
        <p:spPr>
          <a:xfrm>
            <a:off x="7622275" y="2323603"/>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p:cNvSpPr/>
          <p:nvPr/>
        </p:nvSpPr>
        <p:spPr>
          <a:xfrm>
            <a:off x="7933331" y="1953904"/>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iamond 12"/>
          <p:cNvSpPr/>
          <p:nvPr/>
        </p:nvSpPr>
        <p:spPr>
          <a:xfrm>
            <a:off x="8641307" y="2434456"/>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iamond 13"/>
          <p:cNvSpPr/>
          <p:nvPr/>
        </p:nvSpPr>
        <p:spPr>
          <a:xfrm>
            <a:off x="8047630" y="2588525"/>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iamond 14"/>
          <p:cNvSpPr/>
          <p:nvPr/>
        </p:nvSpPr>
        <p:spPr>
          <a:xfrm>
            <a:off x="7315199" y="2727882"/>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p:cNvSpPr/>
          <p:nvPr/>
        </p:nvSpPr>
        <p:spPr>
          <a:xfrm>
            <a:off x="8516203" y="2065527"/>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p:cNvSpPr/>
          <p:nvPr/>
        </p:nvSpPr>
        <p:spPr>
          <a:xfrm>
            <a:off x="8047630" y="2936710"/>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iamond 17"/>
          <p:cNvSpPr/>
          <p:nvPr/>
        </p:nvSpPr>
        <p:spPr>
          <a:xfrm>
            <a:off x="7519917" y="3092283"/>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flipH="1">
            <a:off x="7303825" y="2362267"/>
            <a:ext cx="2462284" cy="1727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iamond 21"/>
          <p:cNvSpPr/>
          <p:nvPr/>
        </p:nvSpPr>
        <p:spPr>
          <a:xfrm>
            <a:off x="9441976" y="3269704"/>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iamond 22"/>
          <p:cNvSpPr/>
          <p:nvPr/>
        </p:nvSpPr>
        <p:spPr>
          <a:xfrm>
            <a:off x="8003844" y="3950952"/>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Diamond 23"/>
          <p:cNvSpPr/>
          <p:nvPr/>
        </p:nvSpPr>
        <p:spPr>
          <a:xfrm>
            <a:off x="9746776" y="3574504"/>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iamond 24"/>
          <p:cNvSpPr/>
          <p:nvPr/>
        </p:nvSpPr>
        <p:spPr>
          <a:xfrm>
            <a:off x="8846023" y="3962255"/>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iamond 25"/>
          <p:cNvSpPr/>
          <p:nvPr/>
        </p:nvSpPr>
        <p:spPr>
          <a:xfrm>
            <a:off x="10101618" y="2963815"/>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mond 26"/>
          <p:cNvSpPr/>
          <p:nvPr/>
        </p:nvSpPr>
        <p:spPr>
          <a:xfrm>
            <a:off x="9594376" y="4018661"/>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iamond 27"/>
          <p:cNvSpPr/>
          <p:nvPr/>
        </p:nvSpPr>
        <p:spPr>
          <a:xfrm>
            <a:off x="10022005" y="3505201"/>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iamond 28"/>
          <p:cNvSpPr/>
          <p:nvPr/>
        </p:nvSpPr>
        <p:spPr>
          <a:xfrm>
            <a:off x="8948381" y="3646082"/>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Diamond 29"/>
          <p:cNvSpPr/>
          <p:nvPr/>
        </p:nvSpPr>
        <p:spPr>
          <a:xfrm>
            <a:off x="10124363" y="4000929"/>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iamond 30"/>
          <p:cNvSpPr/>
          <p:nvPr/>
        </p:nvSpPr>
        <p:spPr>
          <a:xfrm>
            <a:off x="9849134" y="2987650"/>
            <a:ext cx="204716" cy="177421"/>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6847197" y="5102128"/>
            <a:ext cx="340682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smtClean="0"/>
              <a:t>LINEAR SEPERABLE</a:t>
            </a:r>
            <a:endParaRPr lang="en-IN" b="1" dirty="0"/>
          </a:p>
        </p:txBody>
      </p:sp>
      <p:sp>
        <p:nvSpPr>
          <p:cNvPr id="33" name="TextBox 32"/>
          <p:cNvSpPr txBox="1"/>
          <p:nvPr/>
        </p:nvSpPr>
        <p:spPr>
          <a:xfrm>
            <a:off x="7512524" y="1420896"/>
            <a:ext cx="13920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smtClean="0"/>
              <a:t>CLASS 1</a:t>
            </a:r>
            <a:endParaRPr lang="en-IN" b="1" dirty="0"/>
          </a:p>
        </p:txBody>
      </p:sp>
      <p:sp>
        <p:nvSpPr>
          <p:cNvPr id="34" name="TextBox 33"/>
          <p:cNvSpPr txBox="1"/>
          <p:nvPr/>
        </p:nvSpPr>
        <p:spPr>
          <a:xfrm>
            <a:off x="10177814" y="2542597"/>
            <a:ext cx="13920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smtClean="0"/>
              <a:t>CLASS 2</a:t>
            </a:r>
            <a:endParaRPr lang="en-IN" b="1" dirty="0"/>
          </a:p>
        </p:txBody>
      </p:sp>
    </p:spTree>
    <p:extLst>
      <p:ext uri="{BB962C8B-B14F-4D97-AF65-F5344CB8AC3E}">
        <p14:creationId xmlns:p14="http://schemas.microsoft.com/office/powerpoint/2010/main" xmlns="" val="970177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Binary 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Binary </a:t>
            </a:r>
            <a:r>
              <a:rPr lang="en-IN" sz="2400" b="1" dirty="0" smtClean="0">
                <a:latin typeface="Times New Roman" panose="02020603050405020304" pitchFamily="18" charset="0"/>
                <a:cs typeface="Times New Roman" panose="02020603050405020304" pitchFamily="18" charset="0"/>
              </a:rPr>
              <a:t>Classification</a:t>
            </a:r>
            <a:r>
              <a:rPr lang="en-IN" sz="2400" dirty="0">
                <a:latin typeface="Times New Roman" panose="02020603050405020304" pitchFamily="18" charset="0"/>
                <a:cs typeface="Times New Roman" panose="02020603050405020304" pitchFamily="18" charset="0"/>
              </a:rPr>
              <a:t> refers to those classification tasks that have two class labels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Example: Email </a:t>
            </a:r>
            <a:r>
              <a:rPr lang="en-IN" sz="2400" dirty="0">
                <a:latin typeface="Times New Roman" panose="02020603050405020304" pitchFamily="18" charset="0"/>
                <a:cs typeface="Times New Roman" panose="02020603050405020304" pitchFamily="18" charset="0"/>
              </a:rPr>
              <a:t>spam detection (spam or not</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Typically</a:t>
            </a:r>
            <a:r>
              <a:rPr lang="en-IN" sz="2400" dirty="0">
                <a:latin typeface="Times New Roman" panose="02020603050405020304" pitchFamily="18" charset="0"/>
                <a:cs typeface="Times New Roman" panose="02020603050405020304" pitchFamily="18" charset="0"/>
              </a:rPr>
              <a:t>, binary classification tasks involve one class that is the normal state and another class that is the abnormal state.</a:t>
            </a:r>
          </a:p>
          <a:p>
            <a:pPr fontAlgn="base"/>
            <a:r>
              <a:rPr lang="en-IN" sz="2400" dirty="0">
                <a:latin typeface="Times New Roman" panose="02020603050405020304" pitchFamily="18" charset="0"/>
                <a:cs typeface="Times New Roman" panose="02020603050405020304" pitchFamily="18" charset="0"/>
              </a:rPr>
              <a:t>For example “</a:t>
            </a:r>
            <a:r>
              <a:rPr lang="en-IN" sz="2400" i="1" dirty="0">
                <a:latin typeface="Times New Roman" panose="02020603050405020304" pitchFamily="18" charset="0"/>
                <a:cs typeface="Times New Roman" panose="02020603050405020304" pitchFamily="18" charset="0"/>
              </a:rPr>
              <a:t>not spam</a:t>
            </a:r>
            <a:r>
              <a:rPr lang="en-IN" sz="2400" dirty="0">
                <a:latin typeface="Times New Roman" panose="02020603050405020304" pitchFamily="18" charset="0"/>
                <a:cs typeface="Times New Roman" panose="02020603050405020304" pitchFamily="18" charset="0"/>
              </a:rPr>
              <a:t>” is the normal state and “</a:t>
            </a:r>
            <a:r>
              <a:rPr lang="en-IN" sz="2400" i="1" dirty="0">
                <a:latin typeface="Times New Roman" panose="02020603050405020304" pitchFamily="18" charset="0"/>
                <a:cs typeface="Times New Roman" panose="02020603050405020304" pitchFamily="18" charset="0"/>
              </a:rPr>
              <a:t>spam</a:t>
            </a:r>
            <a:r>
              <a:rPr lang="en-IN" sz="2400" dirty="0">
                <a:latin typeface="Times New Roman" panose="02020603050405020304" pitchFamily="18" charset="0"/>
                <a:cs typeface="Times New Roman" panose="02020603050405020304" pitchFamily="18" charset="0"/>
              </a:rPr>
              <a:t>” is the abnormal state.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Another </a:t>
            </a:r>
            <a:r>
              <a:rPr lang="en-IN" sz="2400" dirty="0">
                <a:latin typeface="Times New Roman" panose="02020603050405020304" pitchFamily="18" charset="0"/>
                <a:cs typeface="Times New Roman" panose="02020603050405020304" pitchFamily="18" charset="0"/>
              </a:rPr>
              <a:t>example is “</a:t>
            </a:r>
            <a:r>
              <a:rPr lang="en-IN" sz="2400" i="1" dirty="0">
                <a:latin typeface="Times New Roman" panose="02020603050405020304" pitchFamily="18" charset="0"/>
                <a:cs typeface="Times New Roman" panose="02020603050405020304" pitchFamily="18" charset="0"/>
              </a:rPr>
              <a:t>cancer not detected</a:t>
            </a:r>
            <a:r>
              <a:rPr lang="en-IN" sz="2400" dirty="0">
                <a:latin typeface="Times New Roman" panose="02020603050405020304" pitchFamily="18" charset="0"/>
                <a:cs typeface="Times New Roman" panose="02020603050405020304" pitchFamily="18" charset="0"/>
              </a:rPr>
              <a:t>” is the normal state of a task that involves a medical test and “</a:t>
            </a:r>
            <a:r>
              <a:rPr lang="en-IN" sz="2400" i="1" dirty="0">
                <a:latin typeface="Times New Roman" panose="02020603050405020304" pitchFamily="18" charset="0"/>
                <a:cs typeface="Times New Roman" panose="02020603050405020304" pitchFamily="18" charset="0"/>
              </a:rPr>
              <a:t>cancer detected</a:t>
            </a:r>
            <a:r>
              <a:rPr lang="en-IN" sz="2400" dirty="0">
                <a:latin typeface="Times New Roman" panose="02020603050405020304" pitchFamily="18" charset="0"/>
                <a:cs typeface="Times New Roman" panose="02020603050405020304" pitchFamily="18" charset="0"/>
              </a:rPr>
              <a:t>” is the abnormal state</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The class for the normal state is assigned the class label 0 and the class with the abnormal state is assigned the class label 1.</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xmlns="" val="3574065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Multi-Class 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Multi-Class </a:t>
            </a:r>
            <a:r>
              <a:rPr lang="en-IN" sz="2400" b="1" dirty="0" smtClean="0">
                <a:latin typeface="Times New Roman" panose="02020603050405020304" pitchFamily="18" charset="0"/>
                <a:cs typeface="Times New Roman" panose="02020603050405020304" pitchFamily="18" charset="0"/>
              </a:rPr>
              <a:t>Classification </a:t>
            </a:r>
            <a:r>
              <a:rPr lang="en-IN" sz="2400" dirty="0" smtClean="0">
                <a:latin typeface="Times New Roman" panose="02020603050405020304" pitchFamily="18" charset="0"/>
                <a:cs typeface="Times New Roman" panose="02020603050405020304" pitchFamily="18" charset="0"/>
              </a:rPr>
              <a:t>refers </a:t>
            </a:r>
            <a:r>
              <a:rPr lang="en-IN" sz="2400" dirty="0">
                <a:latin typeface="Times New Roman" panose="02020603050405020304" pitchFamily="18" charset="0"/>
                <a:cs typeface="Times New Roman" panose="02020603050405020304" pitchFamily="18" charset="0"/>
              </a:rPr>
              <a:t>to those classification tasks that have more than two class labels.</a:t>
            </a:r>
          </a:p>
          <a:p>
            <a:pPr fontAlgn="base"/>
            <a:r>
              <a:rPr lang="en-IN" sz="2400" b="1" dirty="0">
                <a:latin typeface="Times New Roman" panose="02020603050405020304" pitchFamily="18" charset="0"/>
                <a:cs typeface="Times New Roman" panose="02020603050405020304" pitchFamily="18" charset="0"/>
              </a:rPr>
              <a:t>Examples </a:t>
            </a:r>
            <a:r>
              <a:rPr lang="en-IN" sz="2400" b="1" dirty="0" smtClean="0">
                <a:latin typeface="Times New Roman" panose="02020603050405020304" pitchFamily="18" charset="0"/>
                <a:cs typeface="Times New Roman" panose="02020603050405020304" pitchFamily="18" charset="0"/>
              </a:rPr>
              <a:t>include: </a:t>
            </a:r>
          </a:p>
          <a:p>
            <a:pPr fontAlgn="base"/>
            <a:r>
              <a:rPr lang="en-IN" sz="2400" dirty="0" smtClean="0">
                <a:latin typeface="Times New Roman" panose="02020603050405020304" pitchFamily="18" charset="0"/>
                <a:cs typeface="Times New Roman" panose="02020603050405020304" pitchFamily="18" charset="0"/>
              </a:rPr>
              <a:t>Face </a:t>
            </a:r>
            <a:r>
              <a:rPr lang="en-IN" sz="2400" dirty="0">
                <a:latin typeface="Times New Roman" panose="02020603050405020304" pitchFamily="18" charset="0"/>
                <a:cs typeface="Times New Roman" panose="02020603050405020304" pitchFamily="18" charset="0"/>
              </a:rPr>
              <a:t>classification.</a:t>
            </a:r>
          </a:p>
          <a:p>
            <a:pPr fontAlgn="base"/>
            <a:r>
              <a:rPr lang="en-IN" sz="2400" dirty="0" smtClean="0">
                <a:latin typeface="Times New Roman" panose="02020603050405020304" pitchFamily="18" charset="0"/>
                <a:cs typeface="Times New Roman" panose="02020603050405020304" pitchFamily="18" charset="0"/>
              </a:rPr>
              <a:t>Plant </a:t>
            </a:r>
            <a:r>
              <a:rPr lang="en-IN" sz="2400" dirty="0">
                <a:latin typeface="Times New Roman" panose="02020603050405020304" pitchFamily="18" charset="0"/>
                <a:cs typeface="Times New Roman" panose="02020603050405020304" pitchFamily="18" charset="0"/>
              </a:rPr>
              <a:t>species classification.</a:t>
            </a:r>
          </a:p>
          <a:p>
            <a:pPr fontAlgn="base"/>
            <a:r>
              <a:rPr lang="en-IN" sz="2400" dirty="0">
                <a:latin typeface="Times New Roman" panose="02020603050405020304" pitchFamily="18" charset="0"/>
                <a:cs typeface="Times New Roman" panose="02020603050405020304" pitchFamily="18" charset="0"/>
              </a:rPr>
              <a:t>Optical character recognition.</a:t>
            </a:r>
          </a:p>
          <a:p>
            <a:pPr fontAlgn="base"/>
            <a:endParaRPr lang="en-IN" sz="2400" dirty="0" smtClean="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xamples </a:t>
            </a:r>
            <a:r>
              <a:rPr lang="en-IN" sz="2400" dirty="0">
                <a:latin typeface="Times New Roman" panose="02020603050405020304" pitchFamily="18" charset="0"/>
                <a:cs typeface="Times New Roman" panose="02020603050405020304" pitchFamily="18" charset="0"/>
              </a:rPr>
              <a:t>are classified as belonging to one among a range of known classes</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The number of class labels may be very large on some problems. </a:t>
            </a:r>
          </a:p>
          <a:p>
            <a:pPr fontAlgn="base"/>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a model may predict a photo as belonging to one among thousands or tens of thousands of faces in a face recognition system.</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xmlns="" val="33334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Multi-Label 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Multi-Label </a:t>
            </a:r>
            <a:r>
              <a:rPr lang="en-IN" sz="2400" b="1" dirty="0" smtClean="0">
                <a:latin typeface="Times New Roman" panose="02020603050405020304" pitchFamily="18" charset="0"/>
                <a:cs typeface="Times New Roman" panose="02020603050405020304" pitchFamily="18" charset="0"/>
              </a:rPr>
              <a:t>Classification </a:t>
            </a:r>
            <a:r>
              <a:rPr lang="en-IN" sz="2400" dirty="0" smtClean="0">
                <a:latin typeface="Times New Roman" panose="02020603050405020304" pitchFamily="18" charset="0"/>
                <a:cs typeface="Times New Roman" panose="02020603050405020304" pitchFamily="18" charset="0"/>
              </a:rPr>
              <a:t>refers </a:t>
            </a:r>
            <a:r>
              <a:rPr lang="en-IN" sz="2400" dirty="0">
                <a:latin typeface="Times New Roman" panose="02020603050405020304" pitchFamily="18" charset="0"/>
                <a:cs typeface="Times New Roman" panose="02020603050405020304" pitchFamily="18" charset="0"/>
              </a:rPr>
              <a:t>to those classification tasks that have two or more class labels, where one or more class labels may be predicted for each example</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Consider the example of photo classification, where a given photo may have multiple objects in the scene and a model may predict the presence of multiple known objects in the photo, such as “</a:t>
            </a:r>
            <a:r>
              <a:rPr lang="en-IN" sz="2400" i="1" dirty="0">
                <a:latin typeface="Times New Roman" panose="02020603050405020304" pitchFamily="18" charset="0"/>
                <a:cs typeface="Times New Roman" panose="02020603050405020304" pitchFamily="18" charset="0"/>
              </a:rPr>
              <a:t>bicycle</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apple</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person</a:t>
            </a:r>
            <a:r>
              <a:rPr lang="en-IN" sz="2400" dirty="0">
                <a:latin typeface="Times New Roman" panose="02020603050405020304" pitchFamily="18" charset="0"/>
                <a:cs typeface="Times New Roman" panose="02020603050405020304" pitchFamily="18" charset="0"/>
              </a:rPr>
              <a:t>,” etc</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This is unlike binary classification and multi-class classification, where a single class label is predicted for each example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177199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Imbalanced Classification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Imbalanced </a:t>
            </a:r>
            <a:r>
              <a:rPr lang="en-IN" sz="2400" b="1" dirty="0" smtClean="0">
                <a:latin typeface="Times New Roman" panose="02020603050405020304" pitchFamily="18" charset="0"/>
                <a:cs typeface="Times New Roman" panose="02020603050405020304" pitchFamily="18" charset="0"/>
              </a:rPr>
              <a:t>Classification</a:t>
            </a:r>
            <a:r>
              <a:rPr lang="en-IN" sz="2400" dirty="0">
                <a:latin typeface="Times New Roman" panose="02020603050405020304" pitchFamily="18" charset="0"/>
                <a:cs typeface="Times New Roman" panose="02020603050405020304" pitchFamily="18" charset="0"/>
              </a:rPr>
              <a:t> refers to classification tasks where the number of examples in each class is unequally distributed.</a:t>
            </a:r>
          </a:p>
          <a:p>
            <a:pPr fontAlgn="base"/>
            <a:r>
              <a:rPr lang="en-IN" sz="2400" dirty="0">
                <a:latin typeface="Times New Roman" panose="02020603050405020304" pitchFamily="18" charset="0"/>
                <a:cs typeface="Times New Roman" panose="02020603050405020304" pitchFamily="18" charset="0"/>
              </a:rPr>
              <a:t>Typically, imbalanced classification tasks are binary classification tasks where the majority of examples in the training dataset belong to the normal class and a minority of examples belong to the abnormal class</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Examples include:</a:t>
            </a:r>
          </a:p>
          <a:p>
            <a:pPr fontAlgn="base"/>
            <a:r>
              <a:rPr lang="en-IN" sz="2400" dirty="0">
                <a:latin typeface="Times New Roman" panose="02020603050405020304" pitchFamily="18" charset="0"/>
                <a:cs typeface="Times New Roman" panose="02020603050405020304" pitchFamily="18" charset="0"/>
              </a:rPr>
              <a:t>Fraud detection.</a:t>
            </a:r>
          </a:p>
          <a:p>
            <a:pPr fontAlgn="base"/>
            <a:r>
              <a:rPr lang="en-IN" sz="2400" dirty="0">
                <a:latin typeface="Times New Roman" panose="02020603050405020304" pitchFamily="18" charset="0"/>
                <a:cs typeface="Times New Roman" panose="02020603050405020304" pitchFamily="18" charset="0"/>
              </a:rPr>
              <a:t>Outlier detection.</a:t>
            </a:r>
          </a:p>
          <a:p>
            <a:pPr fontAlgn="base"/>
            <a:r>
              <a:rPr lang="en-IN" sz="2400" dirty="0">
                <a:latin typeface="Times New Roman" panose="02020603050405020304" pitchFamily="18" charset="0"/>
                <a:cs typeface="Times New Roman" panose="02020603050405020304" pitchFamily="18" charset="0"/>
              </a:rPr>
              <a:t>Medical diagnostic tests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xmlns="" val="607061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Supervised Learning-Regression</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cxnSp>
        <p:nvCxnSpPr>
          <p:cNvPr id="6" name="Straight Connector 5"/>
          <p:cNvCxnSpPr/>
          <p:nvPr/>
        </p:nvCxnSpPr>
        <p:spPr>
          <a:xfrm>
            <a:off x="6878472" y="1651379"/>
            <a:ext cx="27295" cy="29888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6905767" y="4640239"/>
            <a:ext cx="3341426" cy="11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931325" y="2934379"/>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p:cNvSpPr/>
          <p:nvPr/>
        </p:nvSpPr>
        <p:spPr>
          <a:xfrm>
            <a:off x="9329383" y="2354699"/>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p:cNvSpPr/>
          <p:nvPr/>
        </p:nvSpPr>
        <p:spPr>
          <a:xfrm>
            <a:off x="8699879" y="2829318"/>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iamond 12"/>
          <p:cNvSpPr/>
          <p:nvPr/>
        </p:nvSpPr>
        <p:spPr>
          <a:xfrm>
            <a:off x="8482937" y="3437077"/>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iamond 13"/>
          <p:cNvSpPr/>
          <p:nvPr/>
        </p:nvSpPr>
        <p:spPr>
          <a:xfrm>
            <a:off x="7933331" y="3311642"/>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iamond 14"/>
          <p:cNvSpPr/>
          <p:nvPr/>
        </p:nvSpPr>
        <p:spPr>
          <a:xfrm>
            <a:off x="8931325" y="2383780"/>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iamond 15"/>
          <p:cNvSpPr/>
          <p:nvPr/>
        </p:nvSpPr>
        <p:spPr>
          <a:xfrm>
            <a:off x="8380579" y="3207511"/>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iamond 16"/>
          <p:cNvSpPr/>
          <p:nvPr/>
        </p:nvSpPr>
        <p:spPr>
          <a:xfrm>
            <a:off x="7693926" y="3646082"/>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iamond 17"/>
          <p:cNvSpPr/>
          <p:nvPr/>
        </p:nvSpPr>
        <p:spPr>
          <a:xfrm>
            <a:off x="7335672" y="3648357"/>
            <a:ext cx="204716" cy="177421"/>
          </a:xfrm>
          <a:prstGeom prst="diamon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flipH="1">
            <a:off x="7303825" y="1980601"/>
            <a:ext cx="2873989" cy="21090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512524" y="1420896"/>
            <a:ext cx="13920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smtClean="0"/>
              <a:t>CLASS 1</a:t>
            </a:r>
            <a:endParaRPr lang="en-IN" b="1" dirty="0"/>
          </a:p>
        </p:txBody>
      </p:sp>
      <p:sp>
        <p:nvSpPr>
          <p:cNvPr id="34" name="TextBox 33"/>
          <p:cNvSpPr txBox="1"/>
          <p:nvPr/>
        </p:nvSpPr>
        <p:spPr>
          <a:xfrm>
            <a:off x="10177814" y="2542597"/>
            <a:ext cx="13920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b="1" dirty="0" smtClean="0"/>
              <a:t>CLASS 2</a:t>
            </a:r>
            <a:endParaRPr lang="en-IN" b="1" dirty="0"/>
          </a:p>
        </p:txBody>
      </p:sp>
      <p:cxnSp>
        <p:nvCxnSpPr>
          <p:cNvPr id="9" name="Straight Connector 8"/>
          <p:cNvCxnSpPr>
            <a:endCxn id="16" idx="1"/>
          </p:cNvCxnSpPr>
          <p:nvPr/>
        </p:nvCxnSpPr>
        <p:spPr>
          <a:xfrm flipV="1">
            <a:off x="8380579" y="3296222"/>
            <a:ext cx="0" cy="1355391"/>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6" idx="1"/>
          </p:cNvCxnSpPr>
          <p:nvPr/>
        </p:nvCxnSpPr>
        <p:spPr>
          <a:xfrm flipH="1">
            <a:off x="6892119" y="3296222"/>
            <a:ext cx="1488460" cy="23969"/>
          </a:xfrm>
          <a:prstGeom prst="line">
            <a:avLst/>
          </a:pr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50" y="1420896"/>
            <a:ext cx="5855750" cy="5414879"/>
          </a:xfrm>
        </p:spPr>
        <p:txBody>
          <a:bodyPr>
            <a:noAutofit/>
          </a:bodyPr>
          <a:lstStyle/>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difference between classification and regression is that regression </a:t>
            </a:r>
            <a:r>
              <a:rPr lang="en-IN" sz="2400" b="1" dirty="0">
                <a:latin typeface="Times New Roman" panose="02020603050405020304" pitchFamily="18" charset="0"/>
                <a:cs typeface="Times New Roman" panose="02020603050405020304" pitchFamily="18" charset="0"/>
              </a:rPr>
              <a:t>outputs a number</a:t>
            </a:r>
            <a:r>
              <a:rPr lang="en-IN" sz="2400" dirty="0">
                <a:latin typeface="Times New Roman" panose="02020603050405020304" pitchFamily="18" charset="0"/>
                <a:cs typeface="Times New Roman" panose="02020603050405020304" pitchFamily="18" charset="0"/>
              </a:rPr>
              <a:t> rather than a class. </a:t>
            </a: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Therefore</a:t>
            </a:r>
            <a:r>
              <a:rPr lang="en-IN" sz="2400" dirty="0">
                <a:latin typeface="Times New Roman" panose="02020603050405020304" pitchFamily="18" charset="0"/>
                <a:cs typeface="Times New Roman" panose="02020603050405020304" pitchFamily="18" charset="0"/>
              </a:rPr>
              <a:t>, regression is useful when predicting number based problems like stock market prices, the temperature for a given day, or the probability of an event</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92072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40268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Unsupervised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n </a:t>
            </a:r>
            <a:r>
              <a:rPr lang="en-IN" sz="2400" dirty="0">
                <a:latin typeface="Times New Roman" panose="02020603050405020304" pitchFamily="18" charset="0"/>
                <a:cs typeface="Times New Roman" panose="02020603050405020304" pitchFamily="18" charset="0"/>
              </a:rPr>
              <a:t>unsupervised learning, </a:t>
            </a:r>
            <a:r>
              <a:rPr lang="en-IN" sz="2400" b="1" dirty="0">
                <a:latin typeface="Times New Roman" panose="02020603050405020304" pitchFamily="18" charset="0"/>
                <a:cs typeface="Times New Roman" panose="02020603050405020304" pitchFamily="18" charset="0"/>
              </a:rPr>
              <a:t>only input data </a:t>
            </a:r>
            <a:r>
              <a:rPr lang="en-IN" sz="2400" dirty="0">
                <a:latin typeface="Times New Roman" panose="02020603050405020304" pitchFamily="18" charset="0"/>
                <a:cs typeface="Times New Roman" panose="02020603050405020304" pitchFamily="18" charset="0"/>
              </a:rPr>
              <a:t>is provided in the examples</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are no labelled example outputs to aim for. </a:t>
            </a:r>
          </a:p>
          <a:p>
            <a:r>
              <a:rPr lang="en-IN" sz="2400" dirty="0" smtClean="0">
                <a:latin typeface="Times New Roman" panose="02020603050405020304" pitchFamily="18" charset="0"/>
                <a:cs typeface="Times New Roman" panose="02020603050405020304" pitchFamily="18" charset="0"/>
              </a:rPr>
              <a:t>But </a:t>
            </a:r>
            <a:r>
              <a:rPr lang="en-IN" sz="2400" dirty="0">
                <a:latin typeface="Times New Roman" panose="02020603050405020304" pitchFamily="18" charset="0"/>
                <a:cs typeface="Times New Roman" panose="02020603050405020304" pitchFamily="18" charset="0"/>
              </a:rPr>
              <a:t>it may be surprising to know that it is still possible to find many interesting and complex patterns hidden within data without any labels.</a:t>
            </a:r>
          </a:p>
          <a:p>
            <a:pPr algn="just"/>
            <a:r>
              <a:rPr lang="en-IN" sz="2400" dirty="0">
                <a:latin typeface="Times New Roman" panose="02020603050405020304" pitchFamily="18" charset="0"/>
                <a:cs typeface="Times New Roman" panose="02020603050405020304" pitchFamily="18" charset="0"/>
              </a:rPr>
              <a:t>An example of unsupervised learning in real life would be sorting different colour coins into separate piles. Nobody taught you how to separate them, but by just looking at their features such as colour, you can see which colour </a:t>
            </a:r>
            <a:r>
              <a:rPr lang="en-IN" sz="2400" dirty="0" smtClean="0">
                <a:latin typeface="Times New Roman" panose="02020603050405020304" pitchFamily="18" charset="0"/>
                <a:cs typeface="Times New Roman" panose="02020603050405020304" pitchFamily="18" charset="0"/>
              </a:rPr>
              <a:t>coins are</a:t>
            </a:r>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associated</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a:t>
            </a:r>
            <a:r>
              <a:rPr lang="en-IN" sz="2400" b="1" dirty="0">
                <a:latin typeface="Times New Roman" panose="02020603050405020304" pitchFamily="18" charset="0"/>
                <a:cs typeface="Times New Roman" panose="02020603050405020304" pitchFamily="18" charset="0"/>
              </a:rPr>
              <a:t>cluster </a:t>
            </a:r>
            <a:r>
              <a:rPr lang="en-IN" sz="2400" dirty="0">
                <a:latin typeface="Times New Roman" panose="02020603050405020304" pitchFamily="18" charset="0"/>
                <a:cs typeface="Times New Roman" panose="02020603050405020304" pitchFamily="18" charset="0"/>
              </a:rPr>
              <a:t>them into their correct groups</a:t>
            </a:r>
            <a:r>
              <a:rPr lang="en-IN"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Unsupervised learning can be harder than supervised learning, as the removal of supervision means the problem has become less defined. The algorithm has a less focused idea of what patterns to look for.</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xmlns="" val="2519740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Unsupervised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Unsupervised machine learning finds all kind of unknown patterns in data.</a:t>
            </a:r>
          </a:p>
          <a:p>
            <a:r>
              <a:rPr lang="en-IN" sz="2400" dirty="0">
                <a:latin typeface="Times New Roman" panose="02020603050405020304" pitchFamily="18" charset="0"/>
                <a:cs typeface="Times New Roman" panose="02020603050405020304" pitchFamily="18" charset="0"/>
              </a:rPr>
              <a:t>Unsupervised methods help you to find features which can be useful for categorization.</a:t>
            </a:r>
          </a:p>
          <a:p>
            <a:r>
              <a:rPr lang="en-IN" sz="2400" dirty="0">
                <a:latin typeface="Times New Roman" panose="02020603050405020304" pitchFamily="18" charset="0"/>
                <a:cs typeface="Times New Roman" panose="02020603050405020304" pitchFamily="18" charset="0"/>
              </a:rPr>
              <a:t>It is taken place in real time, so all the input data to be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in the presence of learners.</a:t>
            </a:r>
          </a:p>
          <a:p>
            <a:r>
              <a:rPr lang="en-IN" sz="2400" dirty="0">
                <a:latin typeface="Times New Roman" panose="02020603050405020304" pitchFamily="18" charset="0"/>
                <a:cs typeface="Times New Roman" panose="02020603050405020304" pitchFamily="18" charset="0"/>
              </a:rPr>
              <a:t>It is easier to get </a:t>
            </a:r>
            <a:r>
              <a:rPr lang="en-IN" sz="2400" dirty="0" err="1">
                <a:latin typeface="Times New Roman" panose="02020603050405020304" pitchFamily="18" charset="0"/>
                <a:cs typeface="Times New Roman" panose="02020603050405020304" pitchFamily="18" charset="0"/>
              </a:rPr>
              <a:t>unlabeled</a:t>
            </a:r>
            <a:r>
              <a:rPr lang="en-IN" sz="2400" dirty="0">
                <a:latin typeface="Times New Roman" panose="02020603050405020304" pitchFamily="18" charset="0"/>
                <a:cs typeface="Times New Roman" panose="02020603050405020304" pitchFamily="18" charset="0"/>
              </a:rPr>
              <a:t> data from a computer than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data, which needs manual intervention</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Unsupervised Learning is of two types: Clustering and Association.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xmlns="" val="131185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Unsupervised Learning-Clustering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Unsupervised learning is mostly used for </a:t>
            </a:r>
            <a:r>
              <a:rPr lang="en-IN" sz="2400" b="1" dirty="0">
                <a:latin typeface="Times New Roman" panose="02020603050405020304" pitchFamily="18" charset="0"/>
                <a:cs typeface="Times New Roman" panose="02020603050405020304" pitchFamily="18" charset="0"/>
              </a:rPr>
              <a:t>clustering</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Clustering </a:t>
            </a:r>
            <a:r>
              <a:rPr lang="en-IN" sz="2400" dirty="0">
                <a:latin typeface="Times New Roman" panose="02020603050405020304" pitchFamily="18" charset="0"/>
                <a:cs typeface="Times New Roman" panose="02020603050405020304" pitchFamily="18" charset="0"/>
              </a:rPr>
              <a:t>is the act of </a:t>
            </a:r>
            <a:r>
              <a:rPr lang="en-IN" sz="2400" b="1" dirty="0">
                <a:latin typeface="Times New Roman" panose="02020603050405020304" pitchFamily="18" charset="0"/>
                <a:cs typeface="Times New Roman" panose="02020603050405020304" pitchFamily="18" charset="0"/>
              </a:rPr>
              <a:t>creating groups with differing characteristics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Clustering </a:t>
            </a:r>
            <a:r>
              <a:rPr lang="en-IN" sz="2400" dirty="0">
                <a:latin typeface="Times New Roman" panose="02020603050405020304" pitchFamily="18" charset="0"/>
                <a:cs typeface="Times New Roman" panose="02020603050405020304" pitchFamily="18" charset="0"/>
              </a:rPr>
              <a:t>attempts to find various </a:t>
            </a:r>
            <a:r>
              <a:rPr lang="en-IN" sz="2400" b="1" dirty="0">
                <a:latin typeface="Times New Roman" panose="02020603050405020304" pitchFamily="18" charset="0"/>
                <a:cs typeface="Times New Roman" panose="02020603050405020304" pitchFamily="18" charset="0"/>
              </a:rPr>
              <a:t>subgroups </a:t>
            </a:r>
            <a:r>
              <a:rPr lang="en-IN" sz="2400" dirty="0">
                <a:latin typeface="Times New Roman" panose="02020603050405020304" pitchFamily="18" charset="0"/>
                <a:cs typeface="Times New Roman" panose="02020603050405020304" pitchFamily="18" charset="0"/>
              </a:rPr>
              <a:t>within a dataset.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this is unsupervised learning, we are not restricted to any set of labels and are free to choose how many clusters to create.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both a blessing and a curse</a:t>
            </a:r>
            <a:r>
              <a:rPr lang="en-IN" sz="2400" dirty="0" smtClean="0">
                <a:latin typeface="Times New Roman" panose="02020603050405020304" pitchFamily="18" charset="0"/>
                <a:cs typeface="Times New Roman" panose="02020603050405020304" pitchFamily="18" charset="0"/>
              </a:rPr>
              <a:t>.</a:t>
            </a:r>
          </a:p>
          <a:p>
            <a:pPr fontAlgn="base"/>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Picking a model that has the correct number of clusters (complexity) has to be conducted via an empirical model selection process.</a:t>
            </a:r>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xmlns="" val="4082305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Unsupervised Learning-Association</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In Association Learning you want to </a:t>
            </a:r>
            <a:r>
              <a:rPr lang="en-IN" sz="2400" b="1" dirty="0">
                <a:latin typeface="Times New Roman" panose="02020603050405020304" pitchFamily="18" charset="0"/>
                <a:cs typeface="Times New Roman" panose="02020603050405020304" pitchFamily="18" charset="0"/>
              </a:rPr>
              <a:t>uncover the rules that describe your data</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if a person watches video A they will likely watch video B. </a:t>
            </a:r>
            <a:endParaRPr lang="en-IN" sz="2400" dirty="0" smtClean="0">
              <a:latin typeface="Times New Roman" panose="02020603050405020304" pitchFamily="18" charset="0"/>
              <a:cs typeface="Times New Roman" panose="02020603050405020304" pitchFamily="18" charset="0"/>
            </a:endParaRP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Association </a:t>
            </a:r>
            <a:r>
              <a:rPr lang="en-IN" sz="2400" dirty="0">
                <a:latin typeface="Times New Roman" panose="02020603050405020304" pitchFamily="18" charset="0"/>
                <a:cs typeface="Times New Roman" panose="02020603050405020304" pitchFamily="18" charset="0"/>
              </a:rPr>
              <a:t>rules are perfect for examples such as this where you want to find </a:t>
            </a:r>
            <a:r>
              <a:rPr lang="en-IN" sz="2400" b="1" dirty="0">
                <a:latin typeface="Times New Roman" panose="02020603050405020304" pitchFamily="18" charset="0"/>
                <a:cs typeface="Times New Roman" panose="02020603050405020304" pitchFamily="18" charset="0"/>
              </a:rPr>
              <a:t>related items</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itchFamily="18" charset="0"/>
              <a:cs typeface="Times New Roman" pitchFamily="18" charset="0"/>
            </a:endParaRPr>
          </a:p>
          <a:p>
            <a:pPr fontAlgn="base"/>
            <a:r>
              <a:rPr lang="en-IN" sz="2400" dirty="0" smtClean="0">
                <a:latin typeface="Times New Roman" pitchFamily="18" charset="0"/>
                <a:cs typeface="Times New Roman" pitchFamily="18" charset="0"/>
              </a:rPr>
              <a:t>Common example is Market Basket Analysis:</a:t>
            </a:r>
          </a:p>
          <a:p>
            <a:pPr lvl="1"/>
            <a:r>
              <a:rPr lang="en-IN" sz="2000" dirty="0">
                <a:latin typeface="Times New Roman" panose="02020603050405020304" pitchFamily="18" charset="0"/>
                <a:cs typeface="Times New Roman" panose="02020603050405020304" pitchFamily="18" charset="0"/>
              </a:rPr>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lvl="1"/>
            <a:r>
              <a:rPr lang="en-IN" sz="2000" dirty="0">
                <a:latin typeface="Times New Roman" panose="02020603050405020304" pitchFamily="18" charset="0"/>
                <a:cs typeface="Times New Roman" panose="02020603050405020304" pitchFamily="18" charset="0"/>
              </a:rPr>
              <a:t>Association Rules are widely used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retail basket or transaction data, and are intended to identify strong rules discovered in transaction data using measures of interestingness, based on the concept of strong rules.</a:t>
            </a:r>
          </a:p>
          <a:p>
            <a:pPr lvl="1" fontAlgn="base"/>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xmlns="" val="1153696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Semi-supervised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Semi-supervised learning is a mix between supervised and unsupervised approaches.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learning process isn’t closely supervised with example outputs for every single input, but we also don’t let the algorithm do its own thing and provide no form of feedback.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Semi-supervised </a:t>
            </a:r>
            <a:r>
              <a:rPr lang="en-IN" sz="2400" dirty="0">
                <a:latin typeface="Times New Roman" panose="02020603050405020304" pitchFamily="18" charset="0"/>
                <a:cs typeface="Times New Roman" panose="02020603050405020304" pitchFamily="18" charset="0"/>
              </a:rPr>
              <a:t>learning takes the middle road.</a:t>
            </a:r>
          </a:p>
          <a:p>
            <a:r>
              <a:rPr lang="en-IN" sz="2400" dirty="0">
                <a:latin typeface="Times New Roman" panose="02020603050405020304" pitchFamily="18" charset="0"/>
                <a:cs typeface="Times New Roman" panose="02020603050405020304" pitchFamily="18" charset="0"/>
              </a:rPr>
              <a:t>By being able to </a:t>
            </a:r>
            <a:r>
              <a:rPr lang="en-IN" sz="2400" b="1" dirty="0">
                <a:latin typeface="Times New Roman" panose="02020603050405020304" pitchFamily="18" charset="0"/>
                <a:cs typeface="Times New Roman" panose="02020603050405020304" pitchFamily="18" charset="0"/>
              </a:rPr>
              <a:t>mix together a small amount of labelled data with a much larger </a:t>
            </a:r>
            <a:r>
              <a:rPr lang="en-IN" sz="2400" b="1" dirty="0" err="1">
                <a:latin typeface="Times New Roman" panose="02020603050405020304" pitchFamily="18" charset="0"/>
                <a:cs typeface="Times New Roman" panose="02020603050405020304" pitchFamily="18" charset="0"/>
              </a:rPr>
              <a:t>unlabeled</a:t>
            </a:r>
            <a:r>
              <a:rPr lang="en-IN" sz="2400" b="1" dirty="0">
                <a:latin typeface="Times New Roman" panose="02020603050405020304" pitchFamily="18" charset="0"/>
                <a:cs typeface="Times New Roman" panose="02020603050405020304" pitchFamily="18" charset="0"/>
              </a:rPr>
              <a:t> dataset</a:t>
            </a:r>
            <a:r>
              <a:rPr lang="en-IN" sz="2400" dirty="0">
                <a:latin typeface="Times New Roman" panose="02020603050405020304" pitchFamily="18" charset="0"/>
                <a:cs typeface="Times New Roman" panose="02020603050405020304" pitchFamily="18" charset="0"/>
              </a:rPr>
              <a:t> it reduces the burden of having enough labelled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Therefore</a:t>
            </a:r>
            <a:r>
              <a:rPr lang="en-IN" sz="2400" dirty="0">
                <a:latin typeface="Times New Roman" panose="02020603050405020304" pitchFamily="18" charset="0"/>
                <a:cs typeface="Times New Roman" panose="02020603050405020304" pitchFamily="18" charset="0"/>
              </a:rPr>
              <a:t>, it opens up many more problems to be solved with machine learning</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Example:</a:t>
            </a:r>
          </a:p>
          <a:p>
            <a:r>
              <a:rPr lang="en-IN" sz="2400" b="1" dirty="0">
                <a:latin typeface="Times New Roman" panose="02020603050405020304" pitchFamily="18" charset="0"/>
                <a:cs typeface="Times New Roman" panose="02020603050405020304" pitchFamily="18" charset="0"/>
              </a:rPr>
              <a:t>Internet Content Classification: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Labeling</a:t>
            </a:r>
            <a:r>
              <a:rPr lang="en-IN" sz="2400" dirty="0">
                <a:latin typeface="Times New Roman" panose="02020603050405020304" pitchFamily="18" charset="0"/>
                <a:cs typeface="Times New Roman" panose="02020603050405020304" pitchFamily="18" charset="0"/>
              </a:rPr>
              <a:t> each webpage is an impractical and unfeasible process and thus uses Semi-Supervised learning algorithms. Even the Google search algorithm uses a variant of Semi-Supervised learning to rank the relevance of a webpage for a given query.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spTree>
    <p:extLst>
      <p:ext uri="{BB962C8B-B14F-4D97-AF65-F5344CB8AC3E}">
        <p14:creationId xmlns:p14="http://schemas.microsoft.com/office/powerpoint/2010/main" xmlns="" val="339442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Reinforcement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In this approach, </a:t>
            </a:r>
            <a:r>
              <a:rPr lang="en-IN" sz="2400" b="1" dirty="0">
                <a:latin typeface="Times New Roman" panose="02020603050405020304" pitchFamily="18" charset="0"/>
                <a:cs typeface="Times New Roman" panose="02020603050405020304" pitchFamily="18" charset="0"/>
              </a:rPr>
              <a:t>occasional positive and negative feedback</a:t>
            </a:r>
            <a:r>
              <a:rPr lang="en-IN" sz="2400" dirty="0">
                <a:latin typeface="Times New Roman" panose="02020603050405020304" pitchFamily="18" charset="0"/>
                <a:cs typeface="Times New Roman" panose="02020603050405020304" pitchFamily="18" charset="0"/>
              </a:rPr>
              <a:t> is used to </a:t>
            </a:r>
            <a:r>
              <a:rPr lang="en-IN" sz="2400" b="1" dirty="0">
                <a:latin typeface="Times New Roman" panose="02020603050405020304" pitchFamily="18" charset="0"/>
                <a:cs typeface="Times New Roman" panose="02020603050405020304" pitchFamily="18" charset="0"/>
              </a:rPr>
              <a:t>reinforce behaviours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Think </a:t>
            </a:r>
            <a:r>
              <a:rPr lang="en-IN" sz="2400" dirty="0">
                <a:latin typeface="Times New Roman" panose="02020603050405020304" pitchFamily="18" charset="0"/>
                <a:cs typeface="Times New Roman" panose="02020603050405020304" pitchFamily="18" charset="0"/>
              </a:rPr>
              <a:t>of it like training a dog, good behaviours are rewarded with a treat and become more common. Bad behaviours are punished and become less common.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This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reward-motivated behaviour</a:t>
            </a:r>
            <a:r>
              <a:rPr lang="en-IN" sz="2400" dirty="0">
                <a:latin typeface="Times New Roman" panose="02020603050405020304" pitchFamily="18" charset="0"/>
                <a:cs typeface="Times New Roman" panose="02020603050405020304" pitchFamily="18" charset="0"/>
              </a:rPr>
              <a:t> is key in reinforcement </a:t>
            </a:r>
            <a:r>
              <a:rPr lang="en-IN" sz="2400" dirty="0" smtClean="0">
                <a:latin typeface="Times New Roman" panose="02020603050405020304" pitchFamily="18" charset="0"/>
                <a:cs typeface="Times New Roman" panose="02020603050405020304" pitchFamily="18" charset="0"/>
              </a:rPr>
              <a:t>learning.</a:t>
            </a:r>
          </a:p>
          <a:p>
            <a:pPr fontAlgn="base"/>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less </a:t>
            </a:r>
            <a:r>
              <a:rPr lang="en-IN" sz="2400" dirty="0" smtClean="0">
                <a:latin typeface="Times New Roman" panose="02020603050405020304" pitchFamily="18" charset="0"/>
                <a:cs typeface="Times New Roman" panose="02020603050405020304" pitchFamily="18" charset="0"/>
              </a:rPr>
              <a:t>common </a:t>
            </a:r>
            <a:r>
              <a:rPr lang="en-IN" sz="2400" dirty="0">
                <a:latin typeface="Times New Roman" panose="02020603050405020304" pitchFamily="18" charset="0"/>
                <a:cs typeface="Times New Roman" panose="02020603050405020304" pitchFamily="18" charset="0"/>
              </a:rPr>
              <a:t>and much more complex, but it has generated incredible results.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doesn’t use labels as such, and instead uses rewards to learn.</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482453" y="4271275"/>
            <a:ext cx="5227093" cy="2450200"/>
          </a:xfrm>
          <a:prstGeom prst="rect">
            <a:avLst/>
          </a:prstGeom>
        </p:spPr>
      </p:pic>
    </p:spTree>
    <p:extLst>
      <p:ext uri="{BB962C8B-B14F-4D97-AF65-F5344CB8AC3E}">
        <p14:creationId xmlns:p14="http://schemas.microsoft.com/office/powerpoint/2010/main" xmlns="" val="12605308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Reinforcement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This is very similar to how we as humans also learn.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Throughout </a:t>
            </a:r>
            <a:r>
              <a:rPr lang="en-IN" sz="2400" dirty="0">
                <a:latin typeface="Times New Roman" panose="02020603050405020304" pitchFamily="18" charset="0"/>
                <a:cs typeface="Times New Roman" panose="02020603050405020304" pitchFamily="18" charset="0"/>
              </a:rPr>
              <a:t>our lives, we receive positive and negative signals and constantly learn from them.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chemicals in our brain are one of many ways we get these signals.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something good happens, the neurons in our brains provide a hit of positive neurotransmitters such as dopamine which makes us feel good and we </a:t>
            </a:r>
            <a:r>
              <a:rPr lang="en-IN" sz="2400" b="1" dirty="0">
                <a:latin typeface="Times New Roman" panose="02020603050405020304" pitchFamily="18" charset="0"/>
                <a:cs typeface="Times New Roman" panose="02020603050405020304" pitchFamily="18" charset="0"/>
              </a:rPr>
              <a:t>become more likely to repeat that specific action</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don’t need constant supervision to learn like in supervised learning. </a:t>
            </a:r>
            <a:endParaRPr lang="en-IN" sz="2400" dirty="0" smtClean="0">
              <a:latin typeface="Times New Roman" panose="02020603050405020304" pitchFamily="18" charset="0"/>
              <a:cs typeface="Times New Roman" panose="02020603050405020304" pitchFamily="18" charset="0"/>
            </a:endParaRPr>
          </a:p>
          <a:p>
            <a:pPr fontAlgn="base"/>
            <a:r>
              <a:rPr lang="en-IN" sz="2400" dirty="0" smtClean="0">
                <a:latin typeface="Times New Roman" panose="02020603050405020304" pitchFamily="18" charset="0"/>
                <a:cs typeface="Times New Roman" panose="02020603050405020304" pitchFamily="18" charset="0"/>
              </a:rPr>
              <a:t>By </a:t>
            </a:r>
            <a:r>
              <a:rPr lang="en-IN" sz="2400" dirty="0">
                <a:latin typeface="Times New Roman" panose="02020603050405020304" pitchFamily="18" charset="0"/>
                <a:cs typeface="Times New Roman" panose="02020603050405020304" pitchFamily="18" charset="0"/>
              </a:rPr>
              <a:t>only giving the occasional reinforcement signals, we still learn very effectively.</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xmlns="" val="2057617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Reinforcement Learning</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One of the most exciting parts of Reinforcement Learning is that is a first step away from training on static datasets, and instead of being able to use dynamic, noisy </a:t>
            </a:r>
            <a:r>
              <a:rPr lang="en-IN" sz="2400" b="1" dirty="0">
                <a:latin typeface="Times New Roman" panose="02020603050405020304" pitchFamily="18" charset="0"/>
                <a:cs typeface="Times New Roman" panose="02020603050405020304" pitchFamily="18" charset="0"/>
              </a:rPr>
              <a:t>data-rich environments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brings Machine Learning closer to a learning style used by humans. The world is simply our noisy, complex data-rich environment.</a:t>
            </a:r>
          </a:p>
          <a:p>
            <a:r>
              <a:rPr lang="en-IN" sz="2400" dirty="0">
                <a:latin typeface="Times New Roman" panose="02020603050405020304" pitchFamily="18" charset="0"/>
                <a:cs typeface="Times New Roman" panose="02020603050405020304" pitchFamily="18" charset="0"/>
              </a:rPr>
              <a:t>Games are very popular in Reinforcement Learning research. They provide ideal data-rich environments</a:t>
            </a:r>
            <a:r>
              <a:rPr lang="en-IN" sz="2400">
                <a:latin typeface="Times New Roman" panose="02020603050405020304" pitchFamily="18" charset="0"/>
                <a:cs typeface="Times New Roman" panose="02020603050405020304" pitchFamily="18" charset="0"/>
              </a:rPr>
              <a:t>. </a:t>
            </a:r>
            <a:endParaRPr lang="en-IN" sz="2400" smtClean="0">
              <a:latin typeface="Times New Roman" panose="02020603050405020304" pitchFamily="18" charset="0"/>
              <a:cs typeface="Times New Roman" panose="02020603050405020304" pitchFamily="18" charset="0"/>
            </a:endParaRPr>
          </a:p>
          <a:p>
            <a:r>
              <a:rPr lang="en-IN" sz="240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scores in games are ideal reward signals to train reward-motivated behaviours. Additionally, time can be sped up in a simulated game environment to reduce overall training time.</a:t>
            </a:r>
          </a:p>
          <a:p>
            <a:r>
              <a:rPr lang="en-IN" sz="2400" dirty="0">
                <a:latin typeface="Times New Roman" panose="02020603050405020304" pitchFamily="18" charset="0"/>
                <a:cs typeface="Times New Roman" panose="02020603050405020304" pitchFamily="18" charset="0"/>
              </a:rPr>
              <a:t>A Reinforcement Learning algorithm just </a:t>
            </a:r>
            <a:r>
              <a:rPr lang="en-IN" sz="2400" b="1" dirty="0">
                <a:latin typeface="Times New Roman" panose="02020603050405020304" pitchFamily="18" charset="0"/>
                <a:cs typeface="Times New Roman" panose="02020603050405020304" pitchFamily="18" charset="0"/>
              </a:rPr>
              <a:t>aims to maximise its rewards by playing the game over and over again</a:t>
            </a:r>
            <a:r>
              <a:rPr lang="en-IN" sz="2400" dirty="0">
                <a:latin typeface="Times New Roman" panose="02020603050405020304" pitchFamily="18" charset="0"/>
                <a:cs typeface="Times New Roman" panose="02020603050405020304" pitchFamily="18" charset="0"/>
              </a:rPr>
              <a:t>. If you can frame a problem with a frequent ‘score’ as a reward, it is likely to be suited to Reinforcement Learning.</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xmlns="" val="360150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pPr fontAlgn="base"/>
            <a:r>
              <a:rPr lang="en-IN" sz="2000" dirty="0">
                <a:latin typeface="Times New Roman" panose="02020603050405020304" pitchFamily="18" charset="0"/>
                <a:cs typeface="Times New Roman" panose="02020603050405020304" pitchFamily="18" charset="0"/>
                <a:hlinkClick r:id="rId5"/>
              </a:rPr>
              <a:t>https://data-flair.training/blogs/types-of-machine-learning-algorithms</a:t>
            </a:r>
            <a:r>
              <a:rPr lang="en-IN" sz="2000" dirty="0" smtClean="0">
                <a:latin typeface="Times New Roman" panose="02020603050405020304" pitchFamily="18" charset="0"/>
                <a:cs typeface="Times New Roman" panose="02020603050405020304" pitchFamily="18" charset="0"/>
                <a:hlinkClick r:id="rId5"/>
              </a:rPr>
              <a:t>/</a:t>
            </a:r>
            <a:endParaRPr lang="en-IN" sz="2000" dirty="0" smtClean="0">
              <a:latin typeface="Times New Roman" panose="02020603050405020304" pitchFamily="18" charset="0"/>
              <a:cs typeface="Times New Roman" panose="02020603050405020304" pitchFamily="18" charset="0"/>
            </a:endParaRPr>
          </a:p>
          <a:p>
            <a:pPr fontAlgn="base"/>
            <a:r>
              <a:rPr lang="en-IN" sz="2000" dirty="0" smtClean="0">
                <a:latin typeface="Times New Roman" panose="02020603050405020304" pitchFamily="18" charset="0"/>
                <a:cs typeface="Times New Roman" panose="02020603050405020304" pitchFamily="18" charset="0"/>
                <a:hlinkClick r:id="rId6"/>
              </a:rPr>
              <a:t>https</a:t>
            </a:r>
            <a:r>
              <a:rPr lang="en-IN" sz="2000" dirty="0">
                <a:latin typeface="Times New Roman" panose="02020603050405020304" pitchFamily="18" charset="0"/>
                <a:cs typeface="Times New Roman" panose="02020603050405020304" pitchFamily="18" charset="0"/>
                <a:hlinkClick r:id="rId6"/>
              </a:rPr>
              <a:t>://</a:t>
            </a:r>
            <a:r>
              <a:rPr lang="en-IN" sz="2000" dirty="0" smtClean="0">
                <a:latin typeface="Times New Roman" panose="02020603050405020304" pitchFamily="18" charset="0"/>
                <a:cs typeface="Times New Roman" panose="02020603050405020304" pitchFamily="18" charset="0"/>
                <a:hlinkClick r:id="rId6"/>
              </a:rPr>
              <a:t>towardsdatascience.com/machine-learning-an-introduction-23b84d51e6d0</a:t>
            </a:r>
            <a:endParaRPr lang="en-IN" sz="2000" dirty="0">
              <a:latin typeface="Times New Roman" panose="02020603050405020304" pitchFamily="18" charset="0"/>
              <a:cs typeface="Times New Roman" panose="02020603050405020304" pitchFamily="18" charset="0"/>
            </a:endParaRPr>
          </a:p>
          <a:p>
            <a:pPr fontAlgn="base"/>
            <a:r>
              <a:rPr lang="en-IN" sz="2000" dirty="0" smtClean="0">
                <a:latin typeface="Times New Roman" panose="02020603050405020304" pitchFamily="18" charset="0"/>
                <a:cs typeface="Times New Roman" panose="02020603050405020304" pitchFamily="18" charset="0"/>
                <a:hlinkClick r:id="rId7"/>
              </a:rPr>
              <a:t>https</a:t>
            </a:r>
            <a:r>
              <a:rPr lang="en-IN" sz="2000" dirty="0">
                <a:latin typeface="Times New Roman" panose="02020603050405020304" pitchFamily="18" charset="0"/>
                <a:cs typeface="Times New Roman" panose="02020603050405020304" pitchFamily="18" charset="0"/>
                <a:hlinkClick r:id="rId7"/>
              </a:rPr>
              <a:t>://towardsdatascience.com/introduction-to-machine-learning-f41aabc55264</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xmlns="" val="119737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25"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sp>
        <p:nvSpPr>
          <p:cNvPr id="9" name="Title 1">
            <a:extLst>
              <a:ext uri="{FF2B5EF4-FFF2-40B4-BE49-F238E27FC236}">
                <a16:creationId xmlns="" xmlns:a16="http://schemas.microsoft.com/office/drawing/2014/main" id="{70439CF3-5C66-47E1-8773-1AD30262E808}"/>
              </a:ext>
            </a:extLst>
          </p:cNvPr>
          <p:cNvSpPr txBox="1">
            <a:spLocks/>
          </p:cNvSpPr>
          <p:nvPr/>
        </p:nvSpPr>
        <p:spPr>
          <a:xfrm>
            <a:off x="838200" y="222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C00000"/>
                </a:solidFill>
                <a:effectLst/>
                <a:uLnTx/>
                <a:uFillTx/>
                <a:latin typeface="Times New Roman" pitchFamily="18" charset="0"/>
                <a:ea typeface="+mj-ea"/>
                <a:cs typeface="Times New Roman" pitchFamily="18" charset="0"/>
              </a:rPr>
              <a:t>Course Objectives</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Slide Number Placeholder 3">
            <a:extLst>
              <a:ext uri="{FF2B5EF4-FFF2-40B4-BE49-F238E27FC236}">
                <a16:creationId xmlns="" xmlns:a16="http://schemas.microsoft.com/office/drawing/2014/main" id="{8BC20F59-2A94-47E2-B985-08CB90408753}"/>
              </a:ext>
            </a:extLst>
          </p:cNvPr>
          <p:cNvSpPr txBox="1">
            <a:spLocks/>
          </p:cNvSpPr>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11" name="Diagram 10"/>
          <p:cNvGraphicFramePr/>
          <p:nvPr>
            <p:extLst>
              <p:ext uri="{D42A27DB-BD31-4B8C-83A1-F6EECF244321}">
                <p14:modId xmlns=""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31438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UNIT-I</a:t>
            </a:r>
            <a:r>
              <a:rPr lang="en-IN" sz="2400" dirty="0" smtClean="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Chapter-1  </a:t>
            </a:r>
            <a:r>
              <a:rPr lang="en-IN" sz="2400" dirty="0" smtClean="0">
                <a:latin typeface="Times New Roman" panose="02020603050405020304" pitchFamily="18" charset="0"/>
                <a:cs typeface="Times New Roman" panose="02020603050405020304" pitchFamily="18" charset="0"/>
              </a:rPr>
              <a:t>   </a:t>
            </a:r>
          </a:p>
          <a:p>
            <a:pPr>
              <a:buNone/>
            </a:pPr>
            <a:r>
              <a:rPr lang="en-IN" sz="2400" dirty="0" smtClean="0">
                <a:latin typeface="Times New Roman" panose="02020603050405020304" pitchFamily="18" charset="0"/>
                <a:cs typeface="Times New Roman" panose="02020603050405020304" pitchFamily="18" charset="0"/>
              </a:rPr>
              <a:t>                                 </a:t>
            </a:r>
            <a:br>
              <a:rPr lang="en-IN" sz="2400" dirty="0" smtClean="0">
                <a:latin typeface="Times New Roman" panose="02020603050405020304" pitchFamily="18" charset="0"/>
                <a:cs typeface="Times New Roman" panose="02020603050405020304" pitchFamily="18" charset="0"/>
              </a:rPr>
            </a:br>
            <a:r>
              <a:rPr lang="en-IN" sz="2400" b="1" dirty="0" smtClean="0">
                <a:latin typeface="Times" pitchFamily="18" charset="0"/>
                <a:cs typeface="Times" pitchFamily="18" charset="0"/>
              </a:rPr>
              <a:t>Fundamentals of Machine Learning:</a:t>
            </a:r>
            <a:r>
              <a:rPr lang="en-IN" sz="2400" dirty="0" smtClean="0">
                <a:latin typeface="Times" pitchFamily="18" charset="0"/>
                <a:cs typeface="Times" pitchFamily="18" charset="0"/>
              </a:rPr>
              <a:t> Introduction to Machine Learning (ML), Different types of Machine Learning, Machine Learning Life Cycle: Data Discovery, Exploratory Analysis: Data Preparation, Model Planning, Model Building, Model Evaluation, Real World Case Study. Foundation of ML: ML Techniques.</a:t>
            </a:r>
            <a:endParaRPr lang="en-US" sz="2400" dirty="0" smtClean="0">
              <a:latin typeface="Times" pitchFamily="18" charset="0"/>
              <a:cs typeface="Times" pitchFamily="18" charset="0"/>
            </a:endParaRPr>
          </a:p>
          <a:p>
            <a:pPr marL="0" indent="0">
              <a:buNone/>
            </a:pPr>
            <a:r>
              <a:rPr lang="en-IN" sz="2400" dirty="0" smtClean="0">
                <a:latin typeface="Times" pitchFamily="18" charset="0"/>
                <a:cs typeface="Times" pitchFamily="18" charset="0"/>
              </a:rPr>
              <a:t/>
            </a:r>
            <a:br>
              <a:rPr lang="en-IN" sz="2400" dirty="0" smtClean="0">
                <a:latin typeface="Times" pitchFamily="18" charset="0"/>
                <a:cs typeface="Times" pitchFamily="18" charset="0"/>
              </a:rPr>
            </a:br>
            <a:r>
              <a:rPr lang="en-IN" sz="2400" dirty="0" smtClean="0">
                <a:latin typeface="Times" pitchFamily="18" charset="0"/>
                <a:cs typeface="Times" pitchFamily="18" charset="0"/>
              </a:rPr>
              <a:t/>
            </a:r>
            <a:br>
              <a:rPr lang="en-IN" sz="2400" dirty="0" smtClean="0">
                <a:latin typeface="Times" pitchFamily="18" charset="0"/>
                <a:cs typeface="Times" pitchFamily="18" charset="0"/>
              </a:rPr>
            </a:br>
            <a:r>
              <a:rPr lang="en-IN" sz="2400" b="1" dirty="0" smtClean="0">
                <a:latin typeface="Times" pitchFamily="18" charset="0"/>
                <a:cs typeface="Times" pitchFamily="18" charset="0"/>
              </a:rPr>
              <a:t>                                                            </a:t>
            </a:r>
            <a:endParaRPr lang="en-US" sz="2400" dirty="0" smtClean="0">
              <a:latin typeface="Times" pitchFamily="18" charset="0"/>
              <a:cs typeface="Times"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3468457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89940"/>
            <a:ext cx="10515600" cy="1325563"/>
          </a:xfrm>
        </p:spPr>
        <p:txBody>
          <a:bodyPr/>
          <a:lstStyle/>
          <a:p>
            <a:pPr algn="ctr"/>
            <a:r>
              <a:rPr lang="en-US" b="1" dirty="0" smtClean="0">
                <a:solidFill>
                  <a:srgbClr val="C00000"/>
                </a:solidFill>
                <a:latin typeface="Times New Roman" pitchFamily="18" charset="0"/>
                <a:cs typeface="Times New Roman" pitchFamily="18" charset="0"/>
              </a:rPr>
              <a:t>Deep Learning</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Content Placeholder 4"/>
          <p:cNvSpPr>
            <a:spLocks noGrp="1"/>
          </p:cNvSpPr>
          <p:nvPr>
            <p:ph idx="1"/>
          </p:nvPr>
        </p:nvSpPr>
        <p:spPr>
          <a:xfrm>
            <a:off x="838200" y="4682331"/>
            <a:ext cx="10515600" cy="4351338"/>
          </a:xfrm>
        </p:spPr>
        <p:txBody>
          <a:bodyPr/>
          <a:lstStyle/>
          <a:p>
            <a:r>
              <a:rPr lang="en-IN" sz="2400" b="1" dirty="0">
                <a:latin typeface="Times New Roman" panose="02020603050405020304" pitchFamily="18" charset="0"/>
                <a:cs typeface="Times New Roman" panose="02020603050405020304" pitchFamily="18" charset="0"/>
              </a:rPr>
              <a:t>Deep learning </a:t>
            </a:r>
            <a:r>
              <a:rPr lang="en-IN" sz="2400" dirty="0">
                <a:latin typeface="Times New Roman" panose="02020603050405020304" pitchFamily="18" charset="0"/>
                <a:cs typeface="Times New Roman" panose="02020603050405020304" pitchFamily="18" charset="0"/>
              </a:rPr>
              <a:t>is a class of </a:t>
            </a:r>
            <a:r>
              <a:rPr lang="en-IN" sz="2400" b="1" dirty="0">
                <a:latin typeface="Times New Roman" panose="02020603050405020304" pitchFamily="18" charset="0"/>
                <a:cs typeface="Times New Roman" panose="02020603050405020304" pitchFamily="18" charset="0"/>
              </a:rPr>
              <a:t>machine learning</a:t>
            </a:r>
            <a:r>
              <a:rPr lang="en-IN" sz="2400" dirty="0">
                <a:latin typeface="Times New Roman" panose="02020603050405020304" pitchFamily="18" charset="0"/>
                <a:cs typeface="Times New Roman" panose="02020603050405020304" pitchFamily="18" charset="0"/>
              </a:rPr>
              <a:t> algorithms </a:t>
            </a:r>
            <a:r>
              <a:rPr lang="en-IN" sz="2400" dirty="0" smtClean="0">
                <a:latin typeface="Times New Roman" panose="02020603050405020304" pitchFamily="18" charset="0"/>
                <a:cs typeface="Times New Roman" panose="02020603050405020304" pitchFamily="18" charset="0"/>
              </a:rPr>
              <a:t>that</a:t>
            </a:r>
            <a:r>
              <a:rPr lang="en-IN" sz="2400" dirty="0">
                <a:latin typeface="Times New Roman" panose="02020603050405020304" pitchFamily="18" charset="0"/>
                <a:cs typeface="Times New Roman" panose="02020603050405020304" pitchFamily="18" charset="0"/>
              </a:rPr>
              <a:t> uses multiple layers </a:t>
            </a:r>
            <a:r>
              <a:rPr lang="en-IN" sz="2400"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artificial neural networks</a:t>
            </a: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progressively extract higher level features from the raw input. </a:t>
            </a:r>
            <a:endParaRPr lang="en-IN" sz="2400" dirty="0" smtClean="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For </a:t>
            </a:r>
            <a:r>
              <a:rPr lang="en-IN" sz="2400" b="1"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in image processing, lower layers may identify edges, while higher layers may identify the concepts relevant to a human such as digits or letters or faces.</a:t>
            </a:r>
          </a:p>
          <a:p>
            <a:pPr marL="0" indent="0">
              <a:buNone/>
            </a:pPr>
            <a:endParaRPr lang="en-IN" dirty="0"/>
          </a:p>
        </p:txBody>
      </p:sp>
      <p:pic>
        <p:nvPicPr>
          <p:cNvPr id="6" name="Picture 5" descr="deep learning&#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01919" y="953739"/>
            <a:ext cx="8979232" cy="3592115"/>
          </a:xfrm>
          <a:prstGeom prst="rect">
            <a:avLst/>
          </a:prstGeom>
        </p:spPr>
      </p:pic>
      <p:sp>
        <p:nvSpPr>
          <p:cNvPr id="7" name="Rectangle 6"/>
          <p:cNvSpPr/>
          <p:nvPr/>
        </p:nvSpPr>
        <p:spPr>
          <a:xfrm>
            <a:off x="6826015" y="1872633"/>
            <a:ext cx="3156185" cy="1754326"/>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5400" dirty="0" smtClean="0">
                <a:ln w="0">
                  <a:solidFill>
                    <a:schemeClr val="bg1"/>
                  </a:solidFill>
                </a:ln>
                <a:solidFill>
                  <a:schemeClr val="accent5">
                    <a:lumMod val="20000"/>
                    <a:lumOff val="80000"/>
                  </a:schemeClr>
                </a:solidFill>
                <a:effectLst>
                  <a:glow rad="101600">
                    <a:schemeClr val="accent5">
                      <a:satMod val="175000"/>
                      <a:alpha val="40000"/>
                    </a:schemeClr>
                  </a:glow>
                  <a:reflection blurRad="6350" stA="53000" endA="300" endPos="35500" dir="5400000" sy="-90000" algn="bl" rotWithShape="0"/>
                </a:effectLst>
              </a:rPr>
              <a:t>DEEP </a:t>
            </a:r>
          </a:p>
          <a:p>
            <a:pPr algn="ctr"/>
            <a:r>
              <a:rPr lang="en-US" sz="5400" dirty="0" smtClean="0">
                <a:ln w="0">
                  <a:solidFill>
                    <a:schemeClr val="bg1"/>
                  </a:solidFill>
                </a:ln>
                <a:solidFill>
                  <a:schemeClr val="accent5">
                    <a:lumMod val="20000"/>
                    <a:lumOff val="80000"/>
                  </a:schemeClr>
                </a:solidFill>
                <a:effectLst>
                  <a:glow rad="101600">
                    <a:schemeClr val="accent5">
                      <a:satMod val="175000"/>
                      <a:alpha val="40000"/>
                    </a:schemeClr>
                  </a:glow>
                  <a:reflection blurRad="6350" stA="53000" endA="300" endPos="35500" dir="5400000" sy="-90000" algn="bl" rotWithShape="0"/>
                </a:effectLst>
              </a:rPr>
              <a:t>LEARNING</a:t>
            </a:r>
            <a:endParaRPr lang="en-US" sz="5400" dirty="0">
              <a:ln w="0">
                <a:solidFill>
                  <a:schemeClr val="bg1"/>
                </a:solidFill>
              </a:ln>
              <a:solidFill>
                <a:schemeClr val="accent5">
                  <a:lumMod val="20000"/>
                  <a:lumOff val="80000"/>
                </a:schemeClr>
              </a:solidFill>
              <a:effectLst>
                <a:glow rad="101600">
                  <a:schemeClr val="accent5">
                    <a:satMod val="175000"/>
                    <a:alpha val="40000"/>
                  </a:schemeClr>
                </a:glow>
                <a:reflection blurRad="6350" stA="53000" endA="300" endPos="35500" dir="5400000" sy="-90000" algn="bl" rotWithShape="0"/>
              </a:effectLst>
            </a:endParaRPr>
          </a:p>
        </p:txBody>
      </p:sp>
    </p:spTree>
    <p:extLst>
      <p:ext uri="{BB962C8B-B14F-4D97-AF65-F5344CB8AC3E}">
        <p14:creationId xmlns:p14="http://schemas.microsoft.com/office/powerpoint/2010/main" xmlns="" val="2746274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Terminology</a:t>
            </a:r>
          </a:p>
          <a:p>
            <a:pPr algn="just"/>
            <a:r>
              <a:rPr lang="en-US" dirty="0" smtClean="0">
                <a:latin typeface="Times New Roman" pitchFamily="18" charset="0"/>
                <a:cs typeface="Times New Roman" pitchFamily="18" charset="0"/>
              </a:rPr>
              <a:t>Process</a:t>
            </a:r>
          </a:p>
          <a:p>
            <a:pPr algn="just"/>
            <a:r>
              <a:rPr lang="en-US" dirty="0" smtClean="0">
                <a:latin typeface="Times New Roman" pitchFamily="18" charset="0"/>
                <a:cs typeface="Times New Roman" pitchFamily="18" charset="0"/>
              </a:rPr>
              <a:t>Machine Learning Types</a:t>
            </a:r>
          </a:p>
          <a:p>
            <a:pPr algn="just"/>
            <a:r>
              <a:rPr lang="en-US" dirty="0" smtClean="0">
                <a:latin typeface="Times New Roman" pitchFamily="18" charset="0"/>
                <a:cs typeface="Times New Roman" pitchFamily="18" charset="0"/>
              </a:rPr>
              <a:t>Supervised Learning</a:t>
            </a:r>
          </a:p>
          <a:p>
            <a:pPr algn="just"/>
            <a:r>
              <a:rPr lang="en-US" dirty="0" smtClean="0">
                <a:latin typeface="Times New Roman" pitchFamily="18" charset="0"/>
                <a:cs typeface="Times New Roman" pitchFamily="18" charset="0"/>
              </a:rPr>
              <a:t>Classification</a:t>
            </a:r>
          </a:p>
          <a:p>
            <a:pPr algn="just"/>
            <a:r>
              <a:rPr lang="en-US" dirty="0" smtClean="0">
                <a:latin typeface="Times New Roman" pitchFamily="18" charset="0"/>
                <a:cs typeface="Times New Roman" pitchFamily="18" charset="0"/>
              </a:rPr>
              <a:t>Regression</a:t>
            </a:r>
          </a:p>
          <a:p>
            <a:pPr algn="just"/>
            <a:r>
              <a:rPr lang="en-US" dirty="0" smtClean="0">
                <a:latin typeface="Times New Roman" pitchFamily="18" charset="0"/>
                <a:cs typeface="Times New Roman" pitchFamily="18" charset="0"/>
              </a:rPr>
              <a:t>Unsupervised Learning</a:t>
            </a:r>
          </a:p>
          <a:p>
            <a:pPr algn="just"/>
            <a:r>
              <a:rPr lang="en-US" dirty="0" smtClean="0">
                <a:latin typeface="Times New Roman" pitchFamily="18" charset="0"/>
                <a:cs typeface="Times New Roman" pitchFamily="18" charset="0"/>
              </a:rPr>
              <a:t>Clustering</a:t>
            </a:r>
          </a:p>
          <a:p>
            <a:pPr algn="just"/>
            <a:r>
              <a:rPr lang="en-US" dirty="0" smtClean="0">
                <a:latin typeface="Times New Roman" pitchFamily="18" charset="0"/>
                <a:cs typeface="Times New Roman" pitchFamily="18" charset="0"/>
              </a:rPr>
              <a:t>Association</a:t>
            </a:r>
          </a:p>
          <a:p>
            <a:pPr algn="just"/>
            <a:r>
              <a:rPr lang="en-US" dirty="0" smtClean="0">
                <a:latin typeface="Times New Roman" pitchFamily="18" charset="0"/>
                <a:cs typeface="Times New Roman" pitchFamily="18" charset="0"/>
              </a:rPr>
              <a:t>Semi-supervised Learning</a:t>
            </a:r>
          </a:p>
          <a:p>
            <a:pPr algn="just"/>
            <a:r>
              <a:rPr lang="en-US" dirty="0" smtClean="0">
                <a:latin typeface="Times New Roman" pitchFamily="18" charset="0"/>
                <a:cs typeface="Times New Roman" pitchFamily="18" charset="0"/>
              </a:rPr>
              <a:t>Reinforcement Learning</a:t>
            </a: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218156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Terminology</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3" name="Content Placeholder 2"/>
          <p:cNvSpPr>
            <a:spLocks noGrp="1"/>
          </p:cNvSpPr>
          <p:nvPr>
            <p:ph idx="1"/>
          </p:nvPr>
        </p:nvSpPr>
        <p:spPr>
          <a:xfrm>
            <a:off x="838200" y="1173707"/>
            <a:ext cx="10515600" cy="5003256"/>
          </a:xfrm>
        </p:spPr>
        <p:txBody>
          <a:bodyPr>
            <a:noAutofit/>
          </a:bodyPr>
          <a:lstStyle/>
          <a:p>
            <a:r>
              <a:rPr lang="en-IN" sz="2400" b="1" dirty="0">
                <a:latin typeface="Times New Roman" panose="02020603050405020304" pitchFamily="18" charset="0"/>
                <a:cs typeface="Times New Roman" panose="02020603050405020304" pitchFamily="18" charset="0"/>
              </a:rPr>
              <a:t>Dataset</a:t>
            </a:r>
            <a:r>
              <a:rPr lang="en-IN" sz="2400" dirty="0">
                <a:latin typeface="Times New Roman" panose="02020603050405020304" pitchFamily="18" charset="0"/>
                <a:cs typeface="Times New Roman" panose="02020603050405020304" pitchFamily="18" charset="0"/>
              </a:rPr>
              <a:t>: A set of data examples, that contain features important to solving the problem.</a:t>
            </a:r>
          </a:p>
          <a:p>
            <a:r>
              <a:rPr lang="en-IN" sz="2400" b="1" dirty="0">
                <a:latin typeface="Times New Roman" panose="02020603050405020304" pitchFamily="18" charset="0"/>
                <a:cs typeface="Times New Roman" panose="02020603050405020304" pitchFamily="18" charset="0"/>
              </a:rPr>
              <a:t>Feature</a:t>
            </a:r>
            <a:r>
              <a:rPr lang="en-IN" sz="2400" dirty="0">
                <a:latin typeface="Times New Roman" panose="02020603050405020304" pitchFamily="18" charset="0"/>
                <a:cs typeface="Times New Roman" panose="02020603050405020304" pitchFamily="18" charset="0"/>
              </a:rPr>
              <a:t>: With respect to a dataset, a feature represents an attribute and value combination. Colour is an attribute. “Colour is blue” is a feature.</a:t>
            </a:r>
          </a:p>
          <a:p>
            <a:r>
              <a:rPr lang="en-IN" sz="2400" b="1" dirty="0">
                <a:latin typeface="Times New Roman" panose="02020603050405020304" pitchFamily="18" charset="0"/>
                <a:cs typeface="Times New Roman" panose="02020603050405020304" pitchFamily="18" charset="0"/>
              </a:rPr>
              <a:t>Model</a:t>
            </a:r>
            <a:r>
              <a:rPr lang="en-IN" sz="2400" dirty="0">
                <a:latin typeface="Times New Roman" panose="02020603050405020304" pitchFamily="18" charset="0"/>
                <a:cs typeface="Times New Roman" panose="02020603050405020304" pitchFamily="18" charset="0"/>
              </a:rPr>
              <a:t> : A data structure that stores a representation of a dataset (weights and biases). Models are created/learned when you train an algorithm on a dataset.</a:t>
            </a:r>
          </a:p>
          <a:p>
            <a:r>
              <a:rPr lang="en-IN" sz="2400" b="1" dirty="0">
                <a:latin typeface="Times New Roman" panose="02020603050405020304" pitchFamily="18" charset="0"/>
                <a:cs typeface="Times New Roman" panose="02020603050405020304" pitchFamily="18" charset="0"/>
              </a:rPr>
              <a:t>Noise</a:t>
            </a:r>
            <a:r>
              <a:rPr lang="en-IN" sz="2400" dirty="0">
                <a:latin typeface="Times New Roman" panose="02020603050405020304" pitchFamily="18" charset="0"/>
                <a:cs typeface="Times New Roman" panose="02020603050405020304" pitchFamily="18" charset="0"/>
              </a:rPr>
              <a:t> :Any irrelevant information or randomness in a dataset which obscures the underlying pattern.</a:t>
            </a:r>
          </a:p>
          <a:p>
            <a:r>
              <a:rPr lang="en-IN" sz="2400" b="1" dirty="0">
                <a:latin typeface="Times New Roman" panose="02020603050405020304" pitchFamily="18" charset="0"/>
                <a:cs typeface="Times New Roman" panose="02020603050405020304" pitchFamily="18" charset="0"/>
              </a:rPr>
              <a:t>Outlier</a:t>
            </a:r>
            <a:r>
              <a:rPr lang="en-IN" sz="2400" dirty="0">
                <a:latin typeface="Times New Roman" panose="02020603050405020304" pitchFamily="18" charset="0"/>
                <a:cs typeface="Times New Roman" panose="02020603050405020304" pitchFamily="18" charset="0"/>
              </a:rPr>
              <a:t> :An observation that deviates significantly from other observations in the dataset.</a:t>
            </a:r>
          </a:p>
          <a:p>
            <a:r>
              <a:rPr lang="en-IN" sz="2400" b="1" dirty="0">
                <a:latin typeface="Times New Roman" panose="02020603050405020304" pitchFamily="18" charset="0"/>
                <a:cs typeface="Times New Roman" panose="02020603050405020304" pitchFamily="18" charset="0"/>
              </a:rPr>
              <a:t>Test set:</a:t>
            </a:r>
            <a:r>
              <a:rPr lang="en-IN" sz="2400" dirty="0">
                <a:latin typeface="Times New Roman" panose="02020603050405020304" pitchFamily="18" charset="0"/>
                <a:cs typeface="Times New Roman" panose="02020603050405020304" pitchFamily="18" charset="0"/>
              </a:rPr>
              <a:t> A set of observations used at the end of model training and validation to assess the predictive power of your model. How generalizable is your model to unseen data?</a:t>
            </a:r>
          </a:p>
          <a:p>
            <a:r>
              <a:rPr lang="en-IN" sz="2400" b="1" dirty="0">
                <a:latin typeface="Times New Roman" panose="02020603050405020304" pitchFamily="18" charset="0"/>
                <a:cs typeface="Times New Roman" panose="02020603050405020304" pitchFamily="18" charset="0"/>
              </a:rPr>
              <a:t>Training set</a:t>
            </a:r>
            <a:r>
              <a:rPr lang="en-IN" sz="2400" dirty="0">
                <a:latin typeface="Times New Roman" panose="02020603050405020304" pitchFamily="18" charset="0"/>
                <a:cs typeface="Times New Roman" panose="02020603050405020304" pitchFamily="18" charset="0"/>
              </a:rPr>
              <a:t> : A set of observations used to generate machine learning models.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74089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Process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Data Collection:</a:t>
            </a:r>
            <a:r>
              <a:rPr lang="en-IN" sz="2400" dirty="0">
                <a:latin typeface="Times New Roman" panose="02020603050405020304" pitchFamily="18" charset="0"/>
                <a:cs typeface="Times New Roman" panose="02020603050405020304" pitchFamily="18" charset="0"/>
              </a:rPr>
              <a:t> Collect the data that the algorithm will learn from</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Data Preparation:</a:t>
            </a:r>
            <a:r>
              <a:rPr lang="en-IN" sz="2400" dirty="0">
                <a:latin typeface="Times New Roman" panose="02020603050405020304" pitchFamily="18" charset="0"/>
                <a:cs typeface="Times New Roman" panose="02020603050405020304" pitchFamily="18" charset="0"/>
              </a:rPr>
              <a:t> Format and engineer the data into the optimal format, extracting important features and performing dimensionality reduction</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Training:</a:t>
            </a:r>
            <a:r>
              <a:rPr lang="en-IN" sz="2400" dirty="0">
                <a:latin typeface="Times New Roman" panose="02020603050405020304" pitchFamily="18" charset="0"/>
                <a:cs typeface="Times New Roman" panose="02020603050405020304" pitchFamily="18" charset="0"/>
              </a:rPr>
              <a:t> Also known as the fitting stage, this is where the Machine Learning algorithm actually learns by showing it the data that has been collected and prepared</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Evaluation:</a:t>
            </a:r>
            <a:r>
              <a:rPr lang="en-IN" sz="2400" dirty="0">
                <a:latin typeface="Times New Roman" panose="02020603050405020304" pitchFamily="18" charset="0"/>
                <a:cs typeface="Times New Roman" panose="02020603050405020304" pitchFamily="18" charset="0"/>
              </a:rPr>
              <a:t> Test the model to see how well it performs</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Tuning:</a:t>
            </a:r>
            <a:r>
              <a:rPr lang="en-IN" sz="2400" dirty="0">
                <a:latin typeface="Times New Roman" panose="02020603050405020304" pitchFamily="18" charset="0"/>
                <a:cs typeface="Times New Roman" panose="02020603050405020304" pitchFamily="18" charset="0"/>
              </a:rPr>
              <a:t> Fine tune the model to maximise it’s performance.</a:t>
            </a:r>
          </a:p>
          <a:p>
            <a:pPr marL="342900" lvl="1" indent="-342900"/>
            <a:endParaRPr lang="en-IN" sz="2000" dirty="0" smtClean="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67908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Approaches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dirty="0" smtClean="0">
                <a:latin typeface="Times New Roman" panose="02020603050405020304" pitchFamily="18" charset="0"/>
                <a:cs typeface="Times New Roman" panose="02020603050405020304" pitchFamily="18" charset="0"/>
              </a:rPr>
              <a:t>Supervised Learning</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Unsupervised </a:t>
            </a:r>
            <a:r>
              <a:rPr lang="en-IN" b="1" dirty="0" smtClean="0">
                <a:latin typeface="Times New Roman" panose="02020603050405020304" pitchFamily="18" charset="0"/>
                <a:cs typeface="Times New Roman" panose="02020603050405020304" pitchFamily="18" charset="0"/>
              </a:rPr>
              <a:t>Learning</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Semi-supervised </a:t>
            </a:r>
            <a:r>
              <a:rPr lang="en-IN" b="1" dirty="0" smtClean="0">
                <a:latin typeface="Times New Roman" panose="02020603050405020304" pitchFamily="18" charset="0"/>
                <a:cs typeface="Times New Roman" panose="02020603050405020304" pitchFamily="18" charset="0"/>
              </a:rPr>
              <a:t>Learning</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Reinforcement Learning</a:t>
            </a: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xmlns="" val="1955386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5123</TotalTime>
  <Words>782</Words>
  <Application>Microsoft Office PowerPoint</Application>
  <PresentationFormat>Custom</PresentationFormat>
  <Paragraphs>258</Paragraphs>
  <Slides>29</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1_Office Theme</vt:lpstr>
      <vt:lpstr>Contents Slide Master</vt:lpstr>
      <vt:lpstr>CorelDRAW</vt:lpstr>
      <vt:lpstr>Slide 1</vt:lpstr>
      <vt:lpstr>Course Outcomes</vt:lpstr>
      <vt:lpstr>Course Objectives</vt:lpstr>
      <vt:lpstr>Syllabus</vt:lpstr>
      <vt:lpstr>Deep Learning</vt:lpstr>
      <vt:lpstr>CONTENTS</vt:lpstr>
      <vt:lpstr>Terminology</vt:lpstr>
      <vt:lpstr>Process</vt:lpstr>
      <vt:lpstr>Approaches</vt:lpstr>
      <vt:lpstr>Supervised Learning</vt:lpstr>
      <vt:lpstr>Supervised Learning</vt:lpstr>
      <vt:lpstr>Supervised Learning</vt:lpstr>
      <vt:lpstr>Supervised Learning-Classification</vt:lpstr>
      <vt:lpstr>Supervised Learning-Classification</vt:lpstr>
      <vt:lpstr>Binary Classification</vt:lpstr>
      <vt:lpstr>Multi-Class Classification</vt:lpstr>
      <vt:lpstr>Multi-Label Classification</vt:lpstr>
      <vt:lpstr>Imbalanced Classification</vt:lpstr>
      <vt:lpstr>Supervised Learning-Regression</vt:lpstr>
      <vt:lpstr>Unsupervised Learning</vt:lpstr>
      <vt:lpstr>Unsupervised Learning</vt:lpstr>
      <vt:lpstr>Unsupervised Learning-Clustering</vt:lpstr>
      <vt:lpstr>Unsupervised Learning-Association</vt:lpstr>
      <vt:lpstr>Semi-supervised Learning</vt:lpstr>
      <vt:lpstr>Reinforcement Learning</vt:lpstr>
      <vt:lpstr>Reinforcement Learning</vt:lpstr>
      <vt:lpstr>Reinforcement Learning</vt:lpstr>
      <vt:lpstr>References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396</cp:revision>
  <dcterms:created xsi:type="dcterms:W3CDTF">2019-01-09T10:33:58Z</dcterms:created>
  <dcterms:modified xsi:type="dcterms:W3CDTF">2022-06-24T17:01:49Z</dcterms:modified>
</cp:coreProperties>
</file>