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86" r:id="rId2"/>
  </p:sldMasterIdLst>
  <p:notesMasterIdLst>
    <p:notesMasterId r:id="rId39"/>
  </p:notesMasterIdLst>
  <p:handoutMasterIdLst>
    <p:handoutMasterId r:id="rId40"/>
  </p:handoutMasterIdLst>
  <p:sldIdLst>
    <p:sldId id="1024" r:id="rId3"/>
    <p:sldId id="1111" r:id="rId4"/>
    <p:sldId id="1112" r:id="rId5"/>
    <p:sldId id="1113" r:id="rId6"/>
    <p:sldId id="1114" r:id="rId7"/>
    <p:sldId id="1117" r:id="rId8"/>
    <p:sldId id="1119" r:id="rId9"/>
    <p:sldId id="1120" r:id="rId10"/>
    <p:sldId id="1121" r:id="rId11"/>
    <p:sldId id="1122" r:id="rId12"/>
    <p:sldId id="1123" r:id="rId13"/>
    <p:sldId id="1109" r:id="rId14"/>
    <p:sldId id="1100" r:id="rId15"/>
    <p:sldId id="1130" r:id="rId16"/>
    <p:sldId id="1137" r:id="rId17"/>
    <p:sldId id="1134" r:id="rId18"/>
    <p:sldId id="1129" r:id="rId19"/>
    <p:sldId id="1135" r:id="rId20"/>
    <p:sldId id="1136" r:id="rId21"/>
    <p:sldId id="1125" r:id="rId22"/>
    <p:sldId id="1126" r:id="rId23"/>
    <p:sldId id="1115" r:id="rId24"/>
    <p:sldId id="1107" r:id="rId25"/>
    <p:sldId id="907" r:id="rId26"/>
    <p:sldId id="1099" r:id="rId27"/>
    <p:sldId id="1029" r:id="rId28"/>
    <p:sldId id="993" r:id="rId29"/>
    <p:sldId id="1005" r:id="rId30"/>
    <p:sldId id="1044" r:id="rId31"/>
    <p:sldId id="1006" r:id="rId32"/>
    <p:sldId id="1133" r:id="rId33"/>
    <p:sldId id="1025" r:id="rId34"/>
    <p:sldId id="1131" r:id="rId35"/>
    <p:sldId id="1127" r:id="rId36"/>
    <p:sldId id="1128" r:id="rId37"/>
    <p:sldId id="9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a:srgbClr val="FF66FF"/>
    <a:srgbClr val="FFCC00"/>
    <a:srgbClr val="00FF99"/>
    <a:srgbClr val="CC0099"/>
    <a:srgbClr val="9900FF"/>
    <a:srgbClr val="ED8137"/>
    <a:srgbClr val="FF6699"/>
    <a:srgbClr val="FFFFCC"/>
    <a:srgbClr val="66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p:scale>
          <a:sx n="90" d="100"/>
          <a:sy n="90" d="100"/>
        </p:scale>
        <p:origin x="5" y="53"/>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1" dirty="0" smtClean="0">
              <a:latin typeface="Times New Roman" pitchFamily="18" charset="0"/>
              <a:cs typeface="Times New Roman" pitchFamily="18" charset="0"/>
            </a:rPr>
            <a:t>CO-1:Apply the basic concept of Machine learning and statistics learning to deal with real-life Problems.</a:t>
          </a:r>
          <a:endParaRPr lang="en-IN" sz="1400" b="1"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400" b="1" dirty="0" smtClean="0">
              <a:latin typeface="Times" pitchFamily="18" charset="0"/>
              <a:cs typeface="Times" pitchFamily="18" charset="0"/>
            </a:rPr>
            <a:t>CO-2: </a:t>
          </a:r>
          <a:r>
            <a:rPr lang="en-US" sz="1400" b="1" dirty="0" smtClean="0">
              <a:latin typeface="Times" pitchFamily="18" charset="0"/>
              <a:cs typeface="Times" pitchFamily="18" charset="0"/>
            </a:rPr>
            <a:t>Understand different machine learning algorithms, as well as underlying theories the behind them.</a:t>
          </a:r>
          <a:endParaRPr lang="en-IN" sz="1400" b="1" dirty="0">
            <a:latin typeface="Times" pitchFamily="18" charset="0"/>
            <a:cs typeface="Times"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400" b="1" dirty="0" smtClean="0">
              <a:latin typeface="Times" pitchFamily="18" charset="0"/>
              <a:cs typeface="Times" pitchFamily="18" charset="0"/>
            </a:rPr>
            <a:t>CO-3: Select and apply the appropriate machine learning algorithm to solve problems of moderate complexity</a:t>
          </a:r>
          <a:endParaRPr lang="en-IN" sz="1400" b="1" dirty="0">
            <a:latin typeface="Times" pitchFamily="18" charset="0"/>
            <a:cs typeface="Times" pitchFamily="18" charset="0"/>
          </a:endParaRPr>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400" b="1" dirty="0" smtClean="0">
              <a:latin typeface="Times" pitchFamily="18" charset="0"/>
              <a:cs typeface="Times" pitchFamily="18" charset="0"/>
            </a:rPr>
            <a:t>CO-4: Interpret and evaluate models generated from data.</a:t>
          </a:r>
          <a:endParaRPr lang="en-IN" sz="1400" b="1" dirty="0">
            <a:latin typeface="Times" pitchFamily="18" charset="0"/>
            <a:cs typeface="Times"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400" b="1" dirty="0" smtClean="0">
              <a:latin typeface="Times" pitchFamily="18" charset="0"/>
              <a:cs typeface="Times" pitchFamily="18" charset="0"/>
            </a:rPr>
            <a:t>CO-5: Optimize the models learned and report on the expected accuracy that can be attained by applying the algorithms to a real-world problem.</a:t>
          </a:r>
          <a:endParaRPr lang="en-IN" sz="14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7DDC7924-154E-4364-A74F-F26F909D3799}" srcId="{0ECD8E82-1EDC-48D9-BD3A-343344AF3DBE}" destId="{42B7D287-B06F-4860-BF6D-66967ED63566}" srcOrd="2" destOrd="0" parTransId="{57DC1ED3-C728-4E8A-B191-EAE392F0BEEA}" sibTransId="{011A6C04-F795-4BB4-8D9E-6C0E2AEA7658}"/>
    <dgm:cxn modelId="{2C65EAAF-5B56-4CA4-975F-9640D077BF5C}" type="presOf" srcId="{6578FE76-9D52-42C7-9A08-2D703DEDB889}" destId="{71BB48DD-FA8E-48AB-8BCD-B38FD926FA57}"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83CFB968-C057-4C1B-A899-2209C4130B1C}" type="presOf" srcId="{0ECD8E82-1EDC-48D9-BD3A-343344AF3DBE}" destId="{E722635D-9BCF-4168-AF49-C59115C9709E}" srcOrd="0" destOrd="0" presId="urn:microsoft.com/office/officeart/2005/8/layout/pyramid2"/>
    <dgm:cxn modelId="{64760AF4-B3AB-4389-9CD4-75D81600AFE3}" type="presOf" srcId="{42B7D287-B06F-4860-BF6D-66967ED63566}" destId="{DAB1C5DE-D37A-465E-92B2-343488CEB278}"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C2509099-AC0C-486F-BF54-58C464C566D0}" type="presOf" srcId="{B60A9B08-E7FD-4FE6-8037-C7FA94A638AB}" destId="{D2FCBDAE-4285-4B23-88C6-0DED421A418E}" srcOrd="0" destOrd="0" presId="urn:microsoft.com/office/officeart/2005/8/layout/pyramid2"/>
    <dgm:cxn modelId="{B05A6E0A-A545-4A92-BD3B-8A8920E56CE9}" type="presOf" srcId="{F1BB7016-B67B-4569-BAB3-0274171CE331}" destId="{F478A005-C19F-47F1-A9D2-DA26E5AFEC0A}"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DC0C8F34-ADB0-44F6-AA66-CBBE54717BDC}" type="presOf" srcId="{BC04120A-B7ED-4D86-B067-8DD56AFAAD85}" destId="{515F210A-249C-4CD7-A0CC-1834E039A7DC}" srcOrd="0" destOrd="0" presId="urn:microsoft.com/office/officeart/2005/8/layout/pyramid2"/>
    <dgm:cxn modelId="{0B69628D-8008-4F26-9D2D-3AF8C023A1EC}" srcId="{0ECD8E82-1EDC-48D9-BD3A-343344AF3DBE}" destId="{F1BB7016-B67B-4569-BAB3-0274171CE331}" srcOrd="4" destOrd="0" parTransId="{1A867DB6-F3D9-4717-A818-B7ECC2C5C5A3}" sibTransId="{705748FD-6959-4253-A059-E5C8271B36FB}"/>
    <dgm:cxn modelId="{E5BF736D-9EB4-4039-B7BC-0B8C3E5599E2}" type="presParOf" srcId="{E722635D-9BCF-4168-AF49-C59115C9709E}" destId="{5E4C2482-B8D0-4FC2-9FA2-E973D546DD57}" srcOrd="0" destOrd="0" presId="urn:microsoft.com/office/officeart/2005/8/layout/pyramid2"/>
    <dgm:cxn modelId="{88001C5E-E0A3-4353-BFE4-32C1615EA666}" type="presParOf" srcId="{E722635D-9BCF-4168-AF49-C59115C9709E}" destId="{98DE14CE-00C4-40A5-8D4A-6A1F67DB1EF9}" srcOrd="1" destOrd="0" presId="urn:microsoft.com/office/officeart/2005/8/layout/pyramid2"/>
    <dgm:cxn modelId="{C9BCC1A3-0EE3-4703-914A-D17AD09A2686}" type="presParOf" srcId="{98DE14CE-00C4-40A5-8D4A-6A1F67DB1EF9}" destId="{71BB48DD-FA8E-48AB-8BCD-B38FD926FA57}" srcOrd="0" destOrd="0" presId="urn:microsoft.com/office/officeart/2005/8/layout/pyramid2"/>
    <dgm:cxn modelId="{846760B0-3A8E-41A2-8C6A-2D06D11337B6}" type="presParOf" srcId="{98DE14CE-00C4-40A5-8D4A-6A1F67DB1EF9}" destId="{86A2CD65-AC1E-43A6-A98A-94947674F148}" srcOrd="1" destOrd="0" presId="urn:microsoft.com/office/officeart/2005/8/layout/pyramid2"/>
    <dgm:cxn modelId="{214E0663-143E-4303-9073-1A12D358A5DE}" type="presParOf" srcId="{98DE14CE-00C4-40A5-8D4A-6A1F67DB1EF9}" destId="{D2FCBDAE-4285-4B23-88C6-0DED421A418E}" srcOrd="2" destOrd="0" presId="urn:microsoft.com/office/officeart/2005/8/layout/pyramid2"/>
    <dgm:cxn modelId="{277B1ECD-2F0C-4410-AAF5-AE58F4EBB2A7}" type="presParOf" srcId="{98DE14CE-00C4-40A5-8D4A-6A1F67DB1EF9}" destId="{8BBD24E4-AA73-4F72-BB9C-BC92D0D1ECFD}" srcOrd="3" destOrd="0" presId="urn:microsoft.com/office/officeart/2005/8/layout/pyramid2"/>
    <dgm:cxn modelId="{5C9A987B-8D11-4F5D-942D-3551BC5143AE}" type="presParOf" srcId="{98DE14CE-00C4-40A5-8D4A-6A1F67DB1EF9}" destId="{DAB1C5DE-D37A-465E-92B2-343488CEB278}" srcOrd="4" destOrd="0" presId="urn:microsoft.com/office/officeart/2005/8/layout/pyramid2"/>
    <dgm:cxn modelId="{B119E238-4C23-4AD3-9DA3-9994AEA0FA67}" type="presParOf" srcId="{98DE14CE-00C4-40A5-8D4A-6A1F67DB1EF9}" destId="{2A8B4318-4367-4EFD-B8D3-CFAF8D93713A}" srcOrd="5" destOrd="0" presId="urn:microsoft.com/office/officeart/2005/8/layout/pyramid2"/>
    <dgm:cxn modelId="{71B54718-672A-4957-9E78-6A5C53A3FC80}" type="presParOf" srcId="{98DE14CE-00C4-40A5-8D4A-6A1F67DB1EF9}" destId="{515F210A-249C-4CD7-A0CC-1834E039A7DC}" srcOrd="6" destOrd="0" presId="urn:microsoft.com/office/officeart/2005/8/layout/pyramid2"/>
    <dgm:cxn modelId="{1AE14B18-7B07-43CE-B442-6C5E2945BCFD}" type="presParOf" srcId="{98DE14CE-00C4-40A5-8D4A-6A1F67DB1EF9}" destId="{21D033E3-A2EA-4A1B-9539-7E1D40F63E29}" srcOrd="7" destOrd="0" presId="urn:microsoft.com/office/officeart/2005/8/layout/pyramid2"/>
    <dgm:cxn modelId="{ACE1B7E9-B2DA-40CD-AC27-62CF42E85BC9}" type="presParOf" srcId="{98DE14CE-00C4-40A5-8D4A-6A1F67DB1EF9}" destId="{F478A005-C19F-47F1-A9D2-DA26E5AFEC0A}" srcOrd="8" destOrd="0" presId="urn:microsoft.com/office/officeart/2005/8/layout/pyramid2"/>
    <dgm:cxn modelId="{A6671F4F-88FC-43DA-B1FB-582D7A28DFBF}"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latin typeface="Times" pitchFamily="18" charset="0"/>
              <a:cs typeface="Times" pitchFamily="18" charset="0"/>
            </a:rPr>
            <a:t>To understand the history and development of Machine Learning</a:t>
          </a:r>
          <a:r>
            <a:rPr lang="en-IN" sz="1600" b="1" dirty="0" smtClean="0"/>
            <a:t>.</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400" b="1" dirty="0" smtClean="0">
              <a:latin typeface="Times" pitchFamily="18" charset="0"/>
              <a:cs typeface="Times" pitchFamily="18" charset="0"/>
            </a:rPr>
            <a:t>To study learning processes: supervised and unsupervised, deterministic and statistical knowledge of Machine learners, and ensemble learning</a:t>
          </a:r>
          <a:endParaRPr lang="en-IN" sz="1400" b="1" dirty="0">
            <a:latin typeface="Times" pitchFamily="18" charset="0"/>
            <a:cs typeface="Times" pitchFamily="18" charset="0"/>
          </a:endParaRPr>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400" b="1" dirty="0" smtClean="0">
              <a:latin typeface="Times" pitchFamily="18" charset="0"/>
              <a:cs typeface="Times" pitchFamily="18" charset="0"/>
            </a:rPr>
            <a:t>To understand modern techniques and practical trends of Machine learning</a:t>
          </a:r>
          <a:r>
            <a:rPr lang="en-IN" sz="1600" b="1" dirty="0" smtClean="0"/>
            <a:t>.</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E212E415-C573-4112-BEEA-A50F30156E7C}" type="presOf" srcId="{0F0296FB-8ADD-4838-9F9A-1BE68FFAB191}" destId="{AF4734E7-1ED5-44E4-B1E4-44C4223EABC2}"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37272932-89E1-4EAA-843E-87758E777A8D}" srcId="{6F51F1E1-5774-4F1F-BC35-A681E82679CF}" destId="{22774629-A9AF-46EC-81EB-5BCC1F3A9C86}" srcOrd="0" destOrd="0" parTransId="{AEDFCF34-A09A-4FC7-9E0D-4CC176EAD940}" sibTransId="{7E040EE3-1663-4478-8979-5F561B67BBC6}"/>
    <dgm:cxn modelId="{6C779E3C-2908-4C9A-BC20-4B4BB9B80E59}" type="presOf" srcId="{BEC27646-216E-41FA-B6F9-E5F3B442AA07}" destId="{73A2E943-AB3A-4641-AEFD-BB51F509B476}" srcOrd="0" destOrd="0" presId="urn:microsoft.com/office/officeart/2005/8/layout/venn3"/>
    <dgm:cxn modelId="{484881BA-6166-472E-AD3F-2E3184C32E05}" type="presOf" srcId="{93C2B856-9E92-42DC-A772-1E39906DE85D}" destId="{520F853D-D5C2-4B43-93D2-153698AFDA17}" srcOrd="0" destOrd="0" presId="urn:microsoft.com/office/officeart/2005/8/layout/venn3"/>
    <dgm:cxn modelId="{3A09E9DF-5A53-49A4-B72B-C46F3BC3A80B}" type="presOf" srcId="{6F51F1E1-5774-4F1F-BC35-A681E82679CF}" destId="{73701E7B-FBC3-42D6-8A7A-B8FE6360C809}" srcOrd="0" destOrd="0" presId="urn:microsoft.com/office/officeart/2005/8/layout/venn3"/>
    <dgm:cxn modelId="{66C31CA2-C27F-42F0-BF23-5A811D07FE22}" type="presOf" srcId="{22774629-A9AF-46EC-81EB-5BCC1F3A9C86}" destId="{22AE914A-85B6-414D-B985-4C1BCDCDEB28}"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1DC9DF44-1888-434C-832F-FE2C6CAA4EC0}" type="presParOf" srcId="{73701E7B-FBC3-42D6-8A7A-B8FE6360C809}" destId="{22AE914A-85B6-414D-B985-4C1BCDCDEB28}" srcOrd="0" destOrd="0" presId="urn:microsoft.com/office/officeart/2005/8/layout/venn3"/>
    <dgm:cxn modelId="{C3ED7494-F013-4879-9A24-CDB6EE78D01E}" type="presParOf" srcId="{73701E7B-FBC3-42D6-8A7A-B8FE6360C809}" destId="{3E6FBC2B-7E38-4A4E-AAC7-9B708FC1F1C6}" srcOrd="1" destOrd="0" presId="urn:microsoft.com/office/officeart/2005/8/layout/venn3"/>
    <dgm:cxn modelId="{95966AC7-F2B3-45D2-B840-4F4A644A90F0}" type="presParOf" srcId="{73701E7B-FBC3-42D6-8A7A-B8FE6360C809}" destId="{73A2E943-AB3A-4641-AEFD-BB51F509B476}" srcOrd="2" destOrd="0" presId="urn:microsoft.com/office/officeart/2005/8/layout/venn3"/>
    <dgm:cxn modelId="{5648807A-B8FA-496A-903F-527678C8F9B5}" type="presParOf" srcId="{73701E7B-FBC3-42D6-8A7A-B8FE6360C809}" destId="{43789ED7-8F32-4F90-9146-CF649FD801B9}" srcOrd="3" destOrd="0" presId="urn:microsoft.com/office/officeart/2005/8/layout/venn3"/>
    <dgm:cxn modelId="{E812465D-F883-48AA-8FC2-A833BAA3867E}" type="presParOf" srcId="{73701E7B-FBC3-42D6-8A7A-B8FE6360C809}" destId="{AF4734E7-1ED5-44E4-B1E4-44C4223EABC2}" srcOrd="4" destOrd="0" presId="urn:microsoft.com/office/officeart/2005/8/layout/venn3"/>
    <dgm:cxn modelId="{FA32200A-8BF7-4023-B32C-D703548042D5}" type="presParOf" srcId="{73701E7B-FBC3-42D6-8A7A-B8FE6360C809}" destId="{828442D6-7009-43F0-A59F-D33608F4100B}" srcOrd="5" destOrd="0" presId="urn:microsoft.com/office/officeart/2005/8/layout/venn3"/>
    <dgm:cxn modelId="{DD513E59-CF6B-476C-892B-0F10722CC16F}"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1" kern="1200" dirty="0" smtClean="0">
              <a:latin typeface="Times New Roman" pitchFamily="18" charset="0"/>
              <a:cs typeface="Times New Roman" pitchFamily="18" charset="0"/>
            </a:rPr>
            <a:t>CO-1:Apply the basic concept of Machine learning and statistics learning to deal with real-life Problems.</a:t>
          </a:r>
          <a:endParaRPr lang="en-IN" sz="1400" b="1"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IN" sz="1400" b="1" kern="1200" dirty="0" smtClean="0">
              <a:latin typeface="Times" pitchFamily="18" charset="0"/>
              <a:cs typeface="Times" pitchFamily="18" charset="0"/>
            </a:rPr>
            <a:t>CO-2: </a:t>
          </a:r>
          <a:r>
            <a:rPr lang="en-US" sz="1400" b="1" kern="1200" dirty="0" smtClean="0">
              <a:latin typeface="Times" pitchFamily="18" charset="0"/>
              <a:cs typeface="Times" pitchFamily="18" charset="0"/>
            </a:rPr>
            <a:t>Understand different machine learning algorithms, as well as underlying theories the behind them.</a:t>
          </a:r>
          <a:endParaRPr lang="en-IN" sz="1400" b="1" kern="1200" dirty="0">
            <a:latin typeface="Times" pitchFamily="18" charset="0"/>
            <a:cs typeface="Times"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IN" sz="1400" b="1" kern="1200" dirty="0" smtClean="0">
              <a:latin typeface="Times" pitchFamily="18" charset="0"/>
              <a:cs typeface="Times" pitchFamily="18" charset="0"/>
            </a:rPr>
            <a:t>CO-3: Select and apply the appropriate machine learning algorithm to solve problems of moderate complexity</a:t>
          </a:r>
          <a:endParaRPr lang="en-IN" sz="1400" b="1" kern="1200" dirty="0">
            <a:latin typeface="Times" pitchFamily="18" charset="0"/>
            <a:cs typeface="Times" pitchFamily="18" charset="0"/>
          </a:endParaRPr>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IN" sz="1400" b="1" kern="1200" dirty="0" smtClean="0">
              <a:latin typeface="Times" pitchFamily="18" charset="0"/>
              <a:cs typeface="Times" pitchFamily="18" charset="0"/>
            </a:rPr>
            <a:t>CO-4: Interpret and evaluate models generated from data.</a:t>
          </a:r>
          <a:endParaRPr lang="en-IN" sz="1400" b="1" kern="1200" dirty="0">
            <a:latin typeface="Times" pitchFamily="18" charset="0"/>
            <a:cs typeface="Times"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IN" sz="1400" b="1" kern="1200" dirty="0" smtClean="0">
              <a:latin typeface="Times" pitchFamily="18" charset="0"/>
              <a:cs typeface="Times" pitchFamily="18" charset="0"/>
            </a:rPr>
            <a:t>CO-5: Optimize the models learned and report on the expected accuracy that can be attained by applying the algorithms to a real-world problem.</a:t>
          </a:r>
          <a:endParaRPr lang="en-IN" sz="14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latin typeface="Times" pitchFamily="18" charset="0"/>
              <a:cs typeface="Times" pitchFamily="18" charset="0"/>
            </a:rPr>
            <a:t>To understand the history and development of Machine Learning</a:t>
          </a:r>
          <a:r>
            <a:rPr lang="en-IN" sz="1600" b="1" kern="1200" dirty="0" smtClean="0"/>
            <a:t>.</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17780" rIns="158499" bIns="17780" numCol="1" spcCol="1270" anchor="ctr" anchorCtr="0">
          <a:noAutofit/>
        </a:bodyPr>
        <a:lstStyle/>
        <a:p>
          <a:pPr lvl="0" algn="ctr" defTabSz="622300" rtl="0">
            <a:lnSpc>
              <a:spcPct val="90000"/>
            </a:lnSpc>
            <a:spcBef>
              <a:spcPct val="0"/>
            </a:spcBef>
            <a:spcAft>
              <a:spcPct val="35000"/>
            </a:spcAft>
          </a:pPr>
          <a:r>
            <a:rPr lang="en-IN" sz="1400" b="1" kern="1200" dirty="0" smtClean="0">
              <a:latin typeface="Times" pitchFamily="18" charset="0"/>
              <a:cs typeface="Times" pitchFamily="18" charset="0"/>
            </a:rPr>
            <a:t>To study learning processes: supervised and unsupervised, deterministic and statistical knowledge of Machine learners, and ensemble learning</a:t>
          </a:r>
          <a:endParaRPr lang="en-IN" sz="1400" b="1" kern="1200" dirty="0">
            <a:latin typeface="Times" pitchFamily="18" charset="0"/>
            <a:cs typeface="Times" pitchFamily="18" charset="0"/>
          </a:endParaRPr>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17780" rIns="158499" bIns="17780" numCol="1" spcCol="1270" anchor="ctr" anchorCtr="0">
          <a:noAutofit/>
        </a:bodyPr>
        <a:lstStyle/>
        <a:p>
          <a:pPr lvl="0" algn="ctr" defTabSz="622300" rtl="0">
            <a:lnSpc>
              <a:spcPct val="90000"/>
            </a:lnSpc>
            <a:spcBef>
              <a:spcPct val="0"/>
            </a:spcBef>
            <a:spcAft>
              <a:spcPct val="35000"/>
            </a:spcAft>
          </a:pPr>
          <a:r>
            <a:rPr lang="en-IN" sz="1400" b="1" kern="1200" dirty="0" smtClean="0">
              <a:latin typeface="Times" pitchFamily="18" charset="0"/>
              <a:cs typeface="Times" pitchFamily="18" charset="0"/>
            </a:rPr>
            <a:t>To understand modern techniques and practical trends of Machine learning</a:t>
          </a:r>
          <a:r>
            <a:rPr lang="en-IN" sz="1600" b="1" kern="1200" dirty="0" smtClean="0"/>
            <a:t>.</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NOZMDxXfjYGDetoVvO_cQlc9vlQkgb2pWFrfbSd1_0Q/edit?usp=sharing" TargetMode="External"/><Relationship Id="rId2" Type="http://schemas.openxmlformats.org/officeDocument/2006/relationships/hyperlink" Target="https://drive.google.com/file/d/1CHp7Sn0zaw-5TRydAj6Dz5uoh5EOejsY/view?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google.com/document/d/1Lt0C1XzOpUtWAUjI7YLVPYG3tfPg7jKMCIhulTfJ2E0/edit?usp=sha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introduction-to-machine-learning-f41aabc55264" TargetMode="External"/><Relationship Id="rId5" Type="http://schemas.openxmlformats.org/officeDocument/2006/relationships/hyperlink" Target="https://towardsdatascience.com/machine-learning-an-introduction-23b84d51e6d0" TargetMode="External"/><Relationship Id="rId4" Type="http://schemas.openxmlformats.org/officeDocument/2006/relationships/hyperlink" Target="https://www.youtube.com/watch?v=GwIo3gDZCV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2618087685"/>
              </p:ext>
            </p:extLst>
          </p:nvPr>
        </p:nvGraphicFramePr>
        <p:xfrm>
          <a:off x="76788" y="3121720"/>
          <a:ext cx="3303056" cy="3148059"/>
        </p:xfrm>
        <a:graphic>
          <a:graphicData uri="http://schemas.openxmlformats.org/presentationml/2006/ole">
            <p:oleObj spid="_x0000_s12332"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Times" pitchFamily="18" charset="0"/>
                <a:ea typeface="Karla" pitchFamily="2" charset="0"/>
                <a:cs typeface="Times" pitchFamily="18" charset="0"/>
              </a:rPr>
              <a:t>University Institute of Engineering</a:t>
            </a:r>
          </a:p>
          <a:p>
            <a:pPr lvl="0" algn="ctr" defTabSz="622300">
              <a:lnSpc>
                <a:spcPct val="90000"/>
              </a:lnSpc>
              <a:spcBef>
                <a:spcPct val="0"/>
              </a:spcBef>
              <a:spcAft>
                <a:spcPct val="35000"/>
              </a:spcAft>
            </a:pPr>
            <a:r>
              <a:rPr lang="en-US" sz="3200" b="1" dirty="0">
                <a:solidFill>
                  <a:srgbClr val="990000"/>
                </a:solidFill>
                <a:latin typeface="Times" pitchFamily="18" charset="0"/>
                <a:ea typeface="Karla" pitchFamily="2" charset="0"/>
                <a:cs typeface="Times" pitchFamily="18"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Machine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a:t>
            </a:r>
            <a:r>
              <a:rPr lang="en-IN" sz="2800" b="1" dirty="0" smtClean="0">
                <a:latin typeface="Times New Roman" pitchFamily="18" charset="0"/>
                <a:cs typeface="Times New Roman" pitchFamily="18" charset="0"/>
              </a:rPr>
              <a:t>CST-316</a:t>
            </a:r>
            <a:endParaRPr lang="en-US" altLang="en-US" sz="2800" dirty="0" smtClean="0">
              <a:latin typeface="Times New Roman" pitchFamily="18" charset="0"/>
              <a:ea typeface="Calibri" panose="020F0502020204030204" pitchFamily="34" charset="0"/>
              <a:cs typeface="Times New Roman"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Machine learning Introduction</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 Zero(1</a:t>
            </a:r>
            <a:r>
              <a:rPr lang="en-US" sz="3200" b="1" baseline="30000" dirty="0" smtClean="0">
                <a:solidFill>
                  <a:prstClr val="black">
                    <a:lumMod val="85000"/>
                    <a:lumOff val="15000"/>
                  </a:prstClr>
                </a:solidFill>
                <a:latin typeface="Times New Roman" panose="02020603050405020304" pitchFamily="18" charset="0"/>
                <a:cs typeface="Times New Roman" panose="02020603050405020304" pitchFamily="18" charset="0"/>
              </a:rPr>
              <a:t>st</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Day)</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Baljeet Kaur Nagra</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C00000"/>
                </a:solidFill>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04800" y="1143001"/>
            <a:ext cx="11277600" cy="4983163"/>
          </a:xfrm>
        </p:spPr>
        <p:txBody>
          <a:bodyPr>
            <a:noAutofit/>
          </a:bodyPr>
          <a:lstStyle/>
          <a:p>
            <a:pPr algn="just"/>
            <a:r>
              <a:rPr lang="en-US" sz="2400" dirty="0" smtClean="0">
                <a:latin typeface="Times New Roman" pitchFamily="18" charset="0"/>
                <a:cs typeface="Times New Roman" pitchFamily="18" charset="0"/>
              </a:rPr>
              <a:t>PO10: Communication: Communicate effectively on complex computer science engineering activities with the engineering community like CSI society at large, such as, being able to comprehend and write effective reports and design documentation, make effective presentations, and give and receive clear instructions.</a:t>
            </a:r>
          </a:p>
          <a:p>
            <a:pPr algn="just"/>
            <a:r>
              <a:rPr lang="en-US" sz="2400" dirty="0" smtClean="0">
                <a:latin typeface="Times New Roman" pitchFamily="18" charset="0"/>
                <a:cs typeface="Times New Roman" pitchFamily="18" charset="0"/>
              </a:rPr>
              <a:t>PO11: Project management and finance: Demonstrate knowledge and understanding of the computer science engineering and management principles and apply these to one’s own work, as a member and leader in a team, to manage projects and in multidisciplinary environments.</a:t>
            </a:r>
          </a:p>
          <a:p>
            <a:pPr algn="just"/>
            <a:r>
              <a:rPr lang="en-US" sz="2400" dirty="0" smtClean="0">
                <a:latin typeface="Times New Roman" pitchFamily="18" charset="0"/>
                <a:cs typeface="Times New Roman" pitchFamily="18" charset="0"/>
              </a:rPr>
              <a:t>PO12: Life-long learning: Recognize the need for, and have the preparation and ability to engage in independent and life- long learning in the broadest context of computer science engineering changes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CSE</a:t>
            </a:r>
            <a:endParaRPr lang="en-US" dirty="0"/>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Program Specific Outcomes (PSOs)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71601"/>
            <a:ext cx="10972800" cy="4754563"/>
          </a:xfrm>
        </p:spPr>
        <p:txBody>
          <a:bodyPr/>
          <a:lstStyle/>
          <a:p>
            <a:pPr algn="just"/>
            <a:r>
              <a:rPr lang="en-US" sz="2400" dirty="0" smtClean="0">
                <a:latin typeface="Times New Roman" pitchFamily="18" charset="0"/>
                <a:cs typeface="Times New Roman" pitchFamily="18" charset="0"/>
              </a:rPr>
              <a:t>A Graduate of Computer Science and Engineering Program will be able:</a:t>
            </a:r>
          </a:p>
          <a:p>
            <a:pPr algn="just"/>
            <a:r>
              <a:rPr lang="en-US" sz="2400" dirty="0" smtClean="0">
                <a:latin typeface="Times New Roman" pitchFamily="18" charset="0"/>
                <a:cs typeface="Times New Roman" pitchFamily="18" charset="0"/>
              </a:rPr>
              <a:t>PSO1. To acquire proficiency in developing and implementing efficient solutions using emerging technologies, platforms and Free and Open-Source Software (FOSS).</a:t>
            </a:r>
          </a:p>
          <a:p>
            <a:pPr algn="just"/>
            <a:r>
              <a:rPr lang="en-US" sz="2400" dirty="0" smtClean="0">
                <a:latin typeface="Times New Roman" pitchFamily="18" charset="0"/>
                <a:cs typeface="Times New Roman" pitchFamily="18" charset="0"/>
              </a:rPr>
              <a:t>PSO2. To gain critical understanding of hardware and software tools catering to the contemporary needs of IT industry.</a:t>
            </a:r>
          </a:p>
          <a:p>
            <a:endParaRPr lang="en-US" dirty="0"/>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5400" b="1" dirty="0" smtClean="0">
                <a:solidFill>
                  <a:srgbClr val="C00000"/>
                </a:solidFill>
                <a:latin typeface="Times New Roman" pitchFamily="18" charset="0"/>
                <a:cs typeface="Times New Roman" pitchFamily="18" charset="0"/>
              </a:rPr>
              <a:t>Course Outcomes</a:t>
            </a:r>
            <a:endParaRPr lang="en-US" sz="54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graphicFrame>
        <p:nvGraphicFramePr>
          <p:cNvPr id="6" name="Content Placeholder 10"/>
          <p:cNvGraphicFramePr>
            <a:graphicFrameLocks/>
          </p:cNvGraphicFramePr>
          <p:nvPr>
            <p:extLst>
              <p:ext uri="{D42A27DB-BD31-4B8C-83A1-F6EECF244321}">
                <p14:modId xmlns=""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5751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graphicFrame>
        <p:nvGraphicFramePr>
          <p:cNvPr id="5" name="Diagram 4"/>
          <p:cNvGraphicFramePr/>
          <p:nvPr>
            <p:extLst>
              <p:ext uri="{D42A27DB-BD31-4B8C-83A1-F6EECF244321}">
                <p14:modId xmlns=""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10679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itchFamily="18" charset="0"/>
                <a:cs typeface="Times New Roman" pitchFamily="18" charset="0"/>
              </a:rPr>
              <a:t>Syllabus( Theory)</a:t>
            </a:r>
            <a:endParaRPr lang="en-US" dirty="0">
              <a:solidFill>
                <a:srgbClr val="C00000"/>
              </a:solidFill>
            </a:endParaRPr>
          </a:p>
        </p:txBody>
      </p:sp>
      <p:sp>
        <p:nvSpPr>
          <p:cNvPr id="3" name="Content Placeholder 2"/>
          <p:cNvSpPr>
            <a:spLocks noGrp="1"/>
          </p:cNvSpPr>
          <p:nvPr>
            <p:ph idx="1"/>
          </p:nvPr>
        </p:nvSpPr>
        <p:spPr>
          <a:xfrm>
            <a:off x="1024813" y="1545707"/>
            <a:ext cx="10515600" cy="4351338"/>
          </a:xfrm>
        </p:spPr>
        <p:txBody>
          <a:bodyPr>
            <a:normAutofit fontScale="85000" lnSpcReduction="20000"/>
          </a:bodyPr>
          <a:lstStyle/>
          <a:p>
            <a:pPr>
              <a:buNone/>
            </a:pPr>
            <a:r>
              <a:rPr lang="en-IN" b="1" dirty="0" smtClean="0"/>
              <a:t>Unit 1                                                                                                                                                                                                                                           (14 hrs)</a:t>
            </a:r>
            <a:endParaRPr lang="en-US" dirty="0" smtClean="0"/>
          </a:p>
          <a:p>
            <a:r>
              <a:rPr lang="en-IN" b="1" dirty="0" smtClean="0"/>
              <a:t>Fundamentals of Machine Learning:</a:t>
            </a:r>
            <a:r>
              <a:rPr lang="en-IN" dirty="0" smtClean="0"/>
              <a:t> Introduction to Machine Learning (ML), Different types of Machine Learning, Machine Learning Life Cycle: Data Discovery, Exploratory Analysis: Data Preparation, Model Planning, Model Building, Model Evaluation, Real World Case Study. Foundation of ML: ML Techniques.</a:t>
            </a:r>
            <a:endParaRPr lang="en-US" dirty="0" smtClean="0"/>
          </a:p>
          <a:p>
            <a:r>
              <a:rPr lang="en-IN" b="1" dirty="0" smtClean="0"/>
              <a:t>Statistics Learning and Exploratory Data Analysis </a:t>
            </a:r>
            <a:r>
              <a:rPr lang="en-US" dirty="0" smtClean="0"/>
              <a:t>:  Mean Median, Mode, Correlation, Covariance, Quartile, Maximum Likelihood, Bayesian Inference, Bias, Variance, Distance metrics: Euclidean Distance, Manhattan Distance, </a:t>
            </a:r>
            <a:r>
              <a:rPr lang="en-IN" dirty="0" smtClean="0"/>
              <a:t>Gaussian (or Normal) Distributions, statistical hypothesis testing. </a:t>
            </a:r>
            <a:r>
              <a:rPr lang="en-US" dirty="0" smtClean="0"/>
              <a:t>Missing Value treatment, Outlier Detection, Feature Engineering, Graphs and Plots. </a:t>
            </a:r>
          </a:p>
          <a:p>
            <a:r>
              <a:rPr lang="en-IN" b="1" dirty="0" smtClean="0"/>
              <a:t>Supervised Learning with Regression and Classification techniques -1:</a:t>
            </a:r>
            <a:r>
              <a:rPr lang="en-IN" dirty="0" smtClean="0"/>
              <a:t> </a:t>
            </a:r>
            <a:r>
              <a:rPr lang="en-US" dirty="0" smtClean="0"/>
              <a:t>Linear Regression, Multiple Regression,</a:t>
            </a:r>
            <a:r>
              <a:rPr lang="en-IN" dirty="0" smtClean="0"/>
              <a:t> Bias-Variance Dichotomy, Model Validation Approaches</a:t>
            </a:r>
            <a:r>
              <a:rPr lang="en-US" dirty="0" smtClean="0"/>
              <a:t>, Evaluation of the performance of an algorithm: Mean Squared Error, Root Mean Squared Error.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Unit 2                                                                                                                                                                                                                                          (15 hrs)</a:t>
            </a:r>
            <a:endParaRPr lang="en-US" dirty="0" smtClean="0"/>
          </a:p>
          <a:p>
            <a:r>
              <a:rPr lang="en-IN" b="1" dirty="0" smtClean="0"/>
              <a:t>Supervised Learning with Regression and Classification techniques -2:</a:t>
            </a:r>
            <a:endParaRPr lang="en-US" b="1" dirty="0" smtClean="0"/>
          </a:p>
          <a:p>
            <a:r>
              <a:rPr lang="en-US" dirty="0" smtClean="0"/>
              <a:t>Logistic Regression, Support Vector Machine (SVM), Naive Bayesian Classifier, K-Nearest Neighbor (KNN), Cross-Validation, Confusion Matrix. Evaluation of the performance of an algorithm: Accuracy, Error Rate, Precision, Recall, Specificity, F1 Score. Decision Tree: </a:t>
            </a:r>
            <a:r>
              <a:rPr lang="en-IN" dirty="0" smtClean="0"/>
              <a:t>Picking the best splitting attribute, entropy and information gain</a:t>
            </a:r>
            <a:r>
              <a:rPr lang="en-US" dirty="0" smtClean="0"/>
              <a:t>, </a:t>
            </a:r>
            <a:r>
              <a:rPr lang="en-IN" dirty="0" smtClean="0"/>
              <a:t>over fitting and under fitting</a:t>
            </a:r>
            <a:r>
              <a:rPr lang="en-US" dirty="0" smtClean="0"/>
              <a:t>, noisy data and pruning.</a:t>
            </a:r>
            <a:r>
              <a:rPr lang="en-US" b="1" dirty="0" smtClean="0"/>
              <a:t> </a:t>
            </a:r>
            <a:r>
              <a:rPr lang="en-IN" dirty="0" smtClean="0"/>
              <a:t>Ensemble Methods: Random Forest</a:t>
            </a:r>
            <a:r>
              <a:rPr lang="en-US" dirty="0" smtClean="0"/>
              <a:t>, </a:t>
            </a:r>
          </a:p>
          <a:p>
            <a:pPr>
              <a:buNone/>
            </a:pPr>
            <a:r>
              <a:rPr lang="en-US" b="1" dirty="0" smtClean="0"/>
              <a:t>Unit 3                                                                                                                                                                                                                                                (16 hrs)</a:t>
            </a:r>
            <a:endParaRPr lang="en-US" dirty="0" smtClean="0"/>
          </a:p>
          <a:p>
            <a:pPr fontAlgn="base"/>
            <a:r>
              <a:rPr lang="en-US" b="1" dirty="0" smtClean="0"/>
              <a:t>Unsupervised Learning</a:t>
            </a:r>
            <a:r>
              <a:rPr lang="en-US" dirty="0" smtClean="0"/>
              <a:t>: Clustering, Partitioning Method - K-means, K-medioids, Hierarchical Clustering- Agglomerative and divisive clustering, Evaluation of clustering algorithms.</a:t>
            </a:r>
            <a:r>
              <a:rPr lang="en-US" i="1" dirty="0" smtClean="0"/>
              <a:t> </a:t>
            </a:r>
            <a:r>
              <a:rPr lang="en-IN" dirty="0" smtClean="0"/>
              <a:t>Principal Component Analysis (Eigen values, Eigen Vectors, Orthogonality). </a:t>
            </a:r>
            <a:r>
              <a:rPr lang="en-US" dirty="0" smtClean="0"/>
              <a:t>Association Rules: Association Rule mining, Apriori Algorithm, Support and Confidence Parameters, Lift and Leverage. </a:t>
            </a:r>
            <a:r>
              <a:rPr lang="en-IN" dirty="0" smtClean="0"/>
              <a:t>Feature Reduction and Dimensionality Reduction. </a:t>
            </a:r>
            <a:endParaRPr lang="en-US" dirty="0" smtClean="0"/>
          </a:p>
          <a:p>
            <a:r>
              <a:rPr lang="en-IN" b="1" dirty="0" smtClean="0"/>
              <a:t>Semi-Supervised Learning</a:t>
            </a:r>
            <a:r>
              <a:rPr lang="en-IN" dirty="0" smtClean="0"/>
              <a:t>: Introduction, Assumptions, Working and Real-World Applications. Reinforcement Learning: Introduction, Applications and Examples, Challenges of applying reinforcement learning, reinforcement learning algorithm.</a:t>
            </a: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CO_PO_SO Mapping</a:t>
            </a:r>
            <a:endParaRPr lang="en-US" b="1" dirty="0">
              <a:solidFill>
                <a:srgbClr val="C00000"/>
              </a:solidFill>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73730" name="Picture 2"/>
          <p:cNvPicPr>
            <a:picLocks noGrp="1" noChangeAspect="1" noChangeArrowheads="1"/>
          </p:cNvPicPr>
          <p:nvPr>
            <p:ph idx="1"/>
          </p:nvPr>
        </p:nvPicPr>
        <p:blipFill>
          <a:blip r:embed="rId2" cstate="print"/>
          <a:srcRect/>
          <a:stretch>
            <a:fillRect/>
          </a:stretch>
        </p:blipFill>
        <p:spPr bwMode="auto">
          <a:xfrm>
            <a:off x="1996751" y="1800808"/>
            <a:ext cx="7380514" cy="428275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Assessment Model Theory</a:t>
            </a:r>
            <a:endParaRPr lang="en-US" b="1" dirty="0">
              <a:solidFill>
                <a:srgbClr val="C00000"/>
              </a:solidFill>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71682" name="Picture 2" descr="C:\Users\balje\Downloads\Theory_ Assessment.png"/>
          <p:cNvPicPr>
            <a:picLocks noGrp="1" noChangeAspect="1" noChangeArrowheads="1"/>
          </p:cNvPicPr>
          <p:nvPr>
            <p:ph idx="1"/>
          </p:nvPr>
        </p:nvPicPr>
        <p:blipFill>
          <a:blip r:embed="rId2" cstate="print"/>
          <a:srcRect/>
          <a:stretch>
            <a:fillRect/>
          </a:stretch>
        </p:blipFill>
        <p:spPr bwMode="auto">
          <a:xfrm>
            <a:off x="2790363" y="2362765"/>
            <a:ext cx="6611273" cy="327705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Syllabus Practical(List Of Experiments )</a:t>
            </a:r>
            <a:endParaRPr lang="en-US" b="1" dirty="0">
              <a:solidFill>
                <a:srgbClr val="C00000"/>
              </a:solidFill>
              <a:latin typeface="Times" pitchFamily="18" charset="0"/>
              <a:cs typeface="Times" pitchFamily="18" charset="0"/>
            </a:endParaRPr>
          </a:p>
        </p:txBody>
      </p:sp>
      <p:sp>
        <p:nvSpPr>
          <p:cNvPr id="3" name="Content Placeholder 2"/>
          <p:cNvSpPr>
            <a:spLocks noGrp="1"/>
          </p:cNvSpPr>
          <p:nvPr>
            <p:ph idx="1"/>
          </p:nvPr>
        </p:nvSpPr>
        <p:spPr>
          <a:xfrm>
            <a:off x="894183" y="1760311"/>
            <a:ext cx="10515600" cy="4351338"/>
          </a:xfrm>
        </p:spPr>
        <p:txBody>
          <a:bodyPr>
            <a:normAutofit fontScale="62500" lnSpcReduction="20000"/>
          </a:bodyPr>
          <a:lstStyle/>
          <a:p>
            <a:pPr>
              <a:buNone/>
            </a:pPr>
            <a:r>
              <a:rPr lang="en-IN" b="1" dirty="0" smtClean="0">
                <a:latin typeface="Times" pitchFamily="18" charset="0"/>
                <a:cs typeface="Times" pitchFamily="18" charset="0"/>
              </a:rPr>
              <a:t>UNIT-I</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Exploratory Data Analysis on any data set.</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Data Visualization.</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Linear Regression on any data set.</a:t>
            </a:r>
            <a:endParaRPr lang="en-US" dirty="0" smtClean="0">
              <a:latin typeface="Times" pitchFamily="18" charset="0"/>
              <a:cs typeface="Times" pitchFamily="18" charset="0"/>
            </a:endParaRPr>
          </a:p>
          <a:p>
            <a:pPr>
              <a:buNone/>
            </a:pPr>
            <a:r>
              <a:rPr lang="en-IN" b="1" dirty="0" smtClean="0">
                <a:latin typeface="Times" pitchFamily="18" charset="0"/>
                <a:cs typeface="Times" pitchFamily="18" charset="0"/>
              </a:rPr>
              <a:t>UNIT-II</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Support Vector Machine on any data set and analyze the accuracy with Logistic regression</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Naïve Bayes on any dataset.</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K-Nearest Neighbor on any data set</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Decision Tree and compare the performance with Random Forest on any data set.</a:t>
            </a:r>
            <a:endParaRPr lang="en-US" dirty="0" smtClean="0">
              <a:latin typeface="Times" pitchFamily="18" charset="0"/>
              <a:cs typeface="Times" pitchFamily="18" charset="0"/>
            </a:endParaRPr>
          </a:p>
          <a:p>
            <a:pPr>
              <a:buNone/>
            </a:pPr>
            <a:r>
              <a:rPr lang="en-IN" b="1" dirty="0" smtClean="0">
                <a:latin typeface="Times" pitchFamily="18" charset="0"/>
                <a:cs typeface="Times" pitchFamily="18" charset="0"/>
              </a:rPr>
              <a:t>UNIT-III</a:t>
            </a:r>
            <a:r>
              <a:rPr lang="en-IN" dirty="0" smtClean="0">
                <a:latin typeface="Times" pitchFamily="18" charset="0"/>
                <a:cs typeface="Times" pitchFamily="18" charset="0"/>
              </a:rPr>
              <a:t> </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K-means clustering algorithm (cluster some sample data set into disjoint clusters using K-means).</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Principle Component Analysis.</a:t>
            </a:r>
            <a:endParaRPr lang="en-US" dirty="0" smtClean="0">
              <a:latin typeface="Times" pitchFamily="18" charset="0"/>
              <a:cs typeface="Times" pitchFamily="18" charset="0"/>
            </a:endParaRPr>
          </a:p>
          <a:p>
            <a:pPr lvl="0"/>
            <a:r>
              <a:rPr lang="en-IN" dirty="0" smtClean="0">
                <a:latin typeface="Times" pitchFamily="18" charset="0"/>
                <a:cs typeface="Times" pitchFamily="18" charset="0"/>
              </a:rPr>
              <a:t>Implement Association Rule Mining.</a:t>
            </a:r>
            <a:endParaRPr lang="en-US" dirty="0" smtClean="0">
              <a:latin typeface="Times" pitchFamily="18" charset="0"/>
              <a:cs typeface="Times"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CO_PO_SO Mapping</a:t>
            </a:r>
            <a:endParaRPr lang="en-US" b="1" dirty="0">
              <a:solidFill>
                <a:srgbClr val="C00000"/>
              </a:solidFill>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74754" name="Picture 2"/>
          <p:cNvPicPr>
            <a:picLocks noGrp="1" noChangeAspect="1" noChangeArrowheads="1"/>
          </p:cNvPicPr>
          <p:nvPr>
            <p:ph idx="1"/>
          </p:nvPr>
        </p:nvPicPr>
        <p:blipFill>
          <a:blip r:embed="rId2" cstate="print"/>
          <a:srcRect/>
          <a:stretch>
            <a:fillRect/>
          </a:stretch>
        </p:blipFill>
        <p:spPr bwMode="auto">
          <a:xfrm>
            <a:off x="1595536" y="1660849"/>
            <a:ext cx="9153330" cy="423036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Vision Of University</a:t>
            </a:r>
            <a:endParaRPr lang="en-US" b="1" dirty="0">
              <a:solidFill>
                <a:srgbClr val="C00000"/>
              </a:solidFill>
              <a:latin typeface="Times" pitchFamily="18" charset="0"/>
              <a:cs typeface="Times" pitchFamily="18" charset="0"/>
            </a:endParaRPr>
          </a:p>
        </p:txBody>
      </p:sp>
      <p:sp>
        <p:nvSpPr>
          <p:cNvPr id="6" name="Content Placeholder 5"/>
          <p:cNvSpPr>
            <a:spLocks noGrp="1"/>
          </p:cNvSpPr>
          <p:nvPr>
            <p:ph idx="1"/>
          </p:nvPr>
        </p:nvSpPr>
        <p:spPr/>
        <p:txBody>
          <a:bodyPr>
            <a:normAutofit/>
          </a:bodyPr>
          <a:lstStyle/>
          <a:p>
            <a:r>
              <a:rPr lang="en-US" sz="2400" dirty="0" smtClean="0">
                <a:latin typeface="Times New Roman" pitchFamily="18" charset="0"/>
                <a:cs typeface="Times New Roman" pitchFamily="18" charset="0"/>
              </a:rPr>
              <a:t>“To be globally recognized as a Centre of Excellence for Research, Innovation, Entrepreneurship and disseminating knowledge by providing inspirational learning to produce professional leaders for serving the society”.</a:t>
            </a:r>
            <a:endParaRPr lang="en-US" sz="24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pPr algn="ctr"/>
            <a:r>
              <a:rPr lang="en-US" sz="3600" b="1" dirty="0" smtClean="0">
                <a:solidFill>
                  <a:srgbClr val="C00000"/>
                </a:solidFill>
                <a:latin typeface="Times New Roman" pitchFamily="18" charset="0"/>
                <a:cs typeface="Times New Roman" pitchFamily="18" charset="0"/>
              </a:rPr>
              <a:t>Method of Teaching Practical</a:t>
            </a:r>
            <a:endParaRPr lang="en-US" sz="3600" b="1"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20</a:t>
            </a:fld>
            <a:endParaRPr lang="en-US"/>
          </a:p>
        </p:txBody>
      </p:sp>
      <p:pic>
        <p:nvPicPr>
          <p:cNvPr id="3074" name="Picture 2"/>
          <p:cNvPicPr>
            <a:picLocks noGrp="1" noChangeAspect="1" noChangeArrowheads="1"/>
          </p:cNvPicPr>
          <p:nvPr>
            <p:ph idx="1"/>
          </p:nvPr>
        </p:nvPicPr>
        <p:blipFill>
          <a:blip r:embed="rId2" cstate="print"/>
          <a:srcRect l="40534" t="20203" r="20656" b="17503"/>
          <a:stretch>
            <a:fillRect/>
          </a:stretch>
        </p:blipFill>
        <p:spPr bwMode="auto">
          <a:xfrm>
            <a:off x="609600" y="1066800"/>
            <a:ext cx="10972800" cy="5181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C00000"/>
                </a:solidFill>
                <a:latin typeface="Times New Roman" pitchFamily="18" charset="0"/>
                <a:cs typeface="Times New Roman" pitchFamily="18" charset="0"/>
              </a:rPr>
              <a:t>Assessment Model for Lab </a:t>
            </a:r>
            <a:endParaRPr lang="en-US" sz="4000" b="1"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21</a:t>
            </a:fld>
            <a:endParaRPr lang="en-US"/>
          </a:p>
        </p:txBody>
      </p:sp>
      <p:pic>
        <p:nvPicPr>
          <p:cNvPr id="2050" name="Picture 2"/>
          <p:cNvPicPr>
            <a:picLocks noGrp="1" noChangeAspect="1" noChangeArrowheads="1"/>
          </p:cNvPicPr>
          <p:nvPr>
            <p:ph idx="1"/>
          </p:nvPr>
        </p:nvPicPr>
        <p:blipFill>
          <a:blip r:embed="rId2" cstate="print"/>
          <a:srcRect l="39588" t="24373" r="18763" b="14135"/>
          <a:stretch>
            <a:fillRect/>
          </a:stretch>
        </p:blipFill>
        <p:spPr bwMode="auto">
          <a:xfrm>
            <a:off x="1727200" y="1371600"/>
            <a:ext cx="9347200" cy="4876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pitchFamily="18" charset="0"/>
                <a:cs typeface="Times" pitchFamily="18" charset="0"/>
              </a:rPr>
              <a:t>Student Attendance/Leave Policy</a:t>
            </a:r>
          </a:p>
        </p:txBody>
      </p:sp>
      <p:sp>
        <p:nvSpPr>
          <p:cNvPr id="3" name="Content Placeholder 2"/>
          <p:cNvSpPr>
            <a:spLocks noGrp="1"/>
          </p:cNvSpPr>
          <p:nvPr>
            <p:ph idx="1"/>
          </p:nvPr>
        </p:nvSpPr>
        <p:spPr/>
        <p:txBody>
          <a:bodyPr>
            <a:noAutofit/>
          </a:bodyPr>
          <a:lstStyle/>
          <a:p>
            <a:r>
              <a:rPr lang="en-US" sz="1600" dirty="0" smtClean="0">
                <a:latin typeface="Times" pitchFamily="18" charset="0"/>
                <a:cs typeface="Times" pitchFamily="18" charset="0"/>
                <a:hlinkClick r:id="rId2"/>
              </a:rPr>
              <a:t>https://drive.google.com/file/d/1CHp7Sn0zaw-5TRydAj6Dz5uoh5EOejsY/view?usp=sharing</a:t>
            </a:r>
            <a:endParaRPr lang="en-US" sz="1600" dirty="0" smtClean="0">
              <a:latin typeface="Times" pitchFamily="18" charset="0"/>
              <a:cs typeface="Times" pitchFamily="18" charset="0"/>
            </a:endParaRPr>
          </a:p>
          <a:p>
            <a:r>
              <a:rPr lang="en-US" sz="1600" dirty="0" smtClean="0">
                <a:latin typeface="Times" pitchFamily="18" charset="0"/>
                <a:cs typeface="Times" pitchFamily="18" charset="0"/>
                <a:hlinkClick r:id="rId3"/>
              </a:rPr>
              <a:t>https://docs.google.com/document/d/1NOZMDxXfjYGDetoVvO_cQlc9vlQkgb2pWFrfbSd1_0Q/edit?usp=sharing</a:t>
            </a:r>
            <a:endParaRPr lang="en-US" sz="1600" dirty="0" smtClean="0">
              <a:latin typeface="Times" pitchFamily="18" charset="0"/>
              <a:cs typeface="Times" pitchFamily="18" charset="0"/>
            </a:endParaRPr>
          </a:p>
          <a:p>
            <a:endParaRPr lang="en-US" sz="1600" dirty="0" smtClean="0">
              <a:latin typeface="Times" pitchFamily="18" charset="0"/>
              <a:cs typeface="Times" pitchFamily="18" charset="0"/>
            </a:endParaRPr>
          </a:p>
          <a:p>
            <a:pPr>
              <a:buNone/>
            </a:pPr>
            <a:endParaRPr lang="en-US" sz="1600" dirty="0" smtClean="0">
              <a:latin typeface="Times" pitchFamily="18" charset="0"/>
              <a:cs typeface="Times" pitchFamily="18" charset="0"/>
            </a:endParaRPr>
          </a:p>
          <a:p>
            <a:pPr>
              <a:buNone/>
            </a:pPr>
            <a:endParaRPr lang="en-US" sz="1600" dirty="0" smtClean="0">
              <a:latin typeface="Times" pitchFamily="18" charset="0"/>
              <a:cs typeface="Times" pitchFamily="18" charset="0"/>
            </a:endParaRPr>
          </a:p>
          <a:p>
            <a:pPr>
              <a:buNone/>
            </a:pPr>
            <a:endParaRPr lang="en-US" sz="16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Machine Learning Introduction</a:t>
            </a:r>
          </a:p>
          <a:p>
            <a:pPr algn="just"/>
            <a:r>
              <a:rPr lang="en-US" dirty="0" smtClean="0">
                <a:latin typeface="Times New Roman" pitchFamily="18" charset="0"/>
                <a:cs typeface="Times New Roman" pitchFamily="18" charset="0"/>
              </a:rPr>
              <a:t>History</a:t>
            </a:r>
          </a:p>
          <a:p>
            <a:pPr algn="just"/>
            <a:r>
              <a:rPr lang="en-US" dirty="0" smtClean="0">
                <a:latin typeface="Times New Roman" pitchFamily="18" charset="0"/>
                <a:cs typeface="Times New Roman" pitchFamily="18" charset="0"/>
              </a:rPr>
              <a:t>Need/Importance</a:t>
            </a:r>
          </a:p>
          <a:p>
            <a:pPr algn="just"/>
            <a:r>
              <a:rPr lang="en-US" dirty="0">
                <a:latin typeface="Times New Roman" pitchFamily="18" charset="0"/>
                <a:cs typeface="Times New Roman" pitchFamily="18" charset="0"/>
              </a:rPr>
              <a:t>Advantages</a:t>
            </a:r>
          </a:p>
          <a:p>
            <a:pPr algn="just"/>
            <a:r>
              <a:rPr lang="en-US" dirty="0">
                <a:latin typeface="Times New Roman" pitchFamily="18" charset="0"/>
                <a:cs typeface="Times New Roman" pitchFamily="18" charset="0"/>
              </a:rPr>
              <a:t>Limitations</a:t>
            </a:r>
          </a:p>
          <a:p>
            <a:pPr algn="just"/>
            <a:r>
              <a:rPr lang="en-US" dirty="0" smtClean="0">
                <a:latin typeface="Times New Roman" pitchFamily="18" charset="0"/>
                <a:cs typeface="Times New Roman" pitchFamily="18" charset="0"/>
              </a:rPr>
              <a:t>Applications</a:t>
            </a: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 xmlns:p14="http://schemas.microsoft.com/office/powerpoint/2010/main" val="218156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Machine Learning Introduction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M</a:t>
            </a:r>
            <a:r>
              <a:rPr lang="en-IN" sz="2400" b="1" dirty="0" smtClean="0">
                <a:latin typeface="Times New Roman" panose="02020603050405020304" pitchFamily="18" charset="0"/>
                <a:cs typeface="Times New Roman" panose="02020603050405020304" pitchFamily="18" charset="0"/>
              </a:rPr>
              <a:t>achine </a:t>
            </a:r>
            <a:r>
              <a:rPr lang="en-IN" sz="2400" b="1" dirty="0">
                <a:latin typeface="Times New Roman" panose="02020603050405020304" pitchFamily="18" charset="0"/>
                <a:cs typeface="Times New Roman" panose="02020603050405020304" pitchFamily="18" charset="0"/>
              </a:rPr>
              <a:t>learning is the science of getting computers to realize a task without being explicitly programmed</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the big difference between classical and machine learning algorithms lies in the way we define them</a:t>
            </a:r>
            <a:r>
              <a:rPr lang="en-IN" sz="2400" dirty="0" smtClean="0">
                <a:latin typeface="Times New Roman" panose="02020603050405020304" pitchFamily="18" charset="0"/>
                <a:cs typeface="Times New Roman" panose="02020603050405020304" pitchFamily="18" charset="0"/>
              </a:rPr>
              <a:t>.</a:t>
            </a:r>
          </a:p>
          <a:p>
            <a:pPr fontAlgn="base"/>
            <a:r>
              <a:rPr lang="en-IN" sz="2400" b="1" dirty="0">
                <a:latin typeface="Times New Roman" panose="02020603050405020304" pitchFamily="18" charset="0"/>
                <a:cs typeface="Times New Roman" panose="02020603050405020304" pitchFamily="18" charset="0"/>
              </a:rPr>
              <a:t>Classical algorithms</a:t>
            </a:r>
            <a:r>
              <a:rPr lang="en-IN" sz="2400" dirty="0">
                <a:latin typeface="Times New Roman" panose="02020603050405020304" pitchFamily="18" charset="0"/>
                <a:cs typeface="Times New Roman" panose="02020603050405020304" pitchFamily="18" charset="0"/>
              </a:rPr>
              <a:t> are given exact and complete rules to complete a task. </a:t>
            </a:r>
            <a:endParaRPr lang="en-IN" sz="2400" dirty="0" smtClean="0">
              <a:latin typeface="Times New Roman" panose="02020603050405020304" pitchFamily="18" charset="0"/>
              <a:cs typeface="Times New Roman" panose="02020603050405020304" pitchFamily="18" charset="0"/>
            </a:endParaRPr>
          </a:p>
          <a:p>
            <a:pPr fontAlgn="base"/>
            <a:r>
              <a:rPr lang="en-IN" sz="2400" b="1" dirty="0" smtClean="0">
                <a:latin typeface="Times New Roman" panose="02020603050405020304" pitchFamily="18" charset="0"/>
                <a:cs typeface="Times New Roman" panose="02020603050405020304" pitchFamily="18" charset="0"/>
              </a:rPr>
              <a:t>Machine </a:t>
            </a:r>
            <a:r>
              <a:rPr lang="en-IN" sz="2400" b="1" dirty="0">
                <a:latin typeface="Times New Roman" panose="02020603050405020304" pitchFamily="18" charset="0"/>
                <a:cs typeface="Times New Roman" panose="02020603050405020304" pitchFamily="18" charset="0"/>
              </a:rPr>
              <a:t>learning algorithms</a:t>
            </a:r>
            <a:r>
              <a:rPr lang="en-IN" sz="2400" dirty="0">
                <a:latin typeface="Times New Roman" panose="02020603050405020304" pitchFamily="18" charset="0"/>
                <a:cs typeface="Times New Roman" panose="02020603050405020304" pitchFamily="18" charset="0"/>
              </a:rPr>
              <a:t> are given general guidelines that define the model, along with data.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data should contain the missing information necessary for the model to complete the task.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So</a:t>
            </a:r>
            <a:r>
              <a:rPr lang="en-IN" sz="2400" dirty="0">
                <a:latin typeface="Times New Roman" panose="02020603050405020304" pitchFamily="18" charset="0"/>
                <a:cs typeface="Times New Roman" panose="02020603050405020304" pitchFamily="18" charset="0"/>
              </a:rPr>
              <a:t>, a machine learning algorithm can accomplish its task when the model has been adjusted with respect to the data.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say that we </a:t>
            </a:r>
            <a:r>
              <a:rPr lang="en-IN" sz="2400" b="1" dirty="0">
                <a:latin typeface="Times New Roman" panose="02020603050405020304" pitchFamily="18" charset="0"/>
                <a:cs typeface="Times New Roman" panose="02020603050405020304" pitchFamily="18" charset="0"/>
              </a:rPr>
              <a:t>“fit the model on the data”</a:t>
            </a:r>
            <a:r>
              <a:rPr lang="en-IN" sz="2400" dirty="0">
                <a:latin typeface="Times New Roman" panose="02020603050405020304" pitchFamily="18" charset="0"/>
                <a:cs typeface="Times New Roman" panose="02020603050405020304" pitchFamily="18" charset="0"/>
              </a:rPr>
              <a:t> or that </a:t>
            </a:r>
            <a:r>
              <a:rPr lang="en-IN" sz="2400" b="1" dirty="0">
                <a:latin typeface="Times New Roman" panose="02020603050405020304" pitchFamily="18" charset="0"/>
                <a:cs typeface="Times New Roman" panose="02020603050405020304" pitchFamily="18" charset="0"/>
              </a:rPr>
              <a:t>“the model has to be trained on the data.”</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 xmlns:p14="http://schemas.microsoft.com/office/powerpoint/2010/main" val="2019386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History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55344"/>
            <a:ext cx="11367407" cy="5880432"/>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Computers are used in almost all disciplines that include science, technology and medical science etc. </a:t>
            </a:r>
          </a:p>
          <a:p>
            <a:pPr algn="just"/>
            <a:r>
              <a:rPr lang="en-IN" sz="2400" dirty="0" smtClean="0">
                <a:latin typeface="Times New Roman" panose="02020603050405020304" pitchFamily="18" charset="0"/>
                <a:cs typeface="Times New Roman" panose="02020603050405020304" pitchFamily="18" charset="0"/>
              </a:rPr>
              <a:t>Computing </a:t>
            </a:r>
            <a:r>
              <a:rPr lang="en-IN" sz="2400" dirty="0">
                <a:latin typeface="Times New Roman" panose="02020603050405020304" pitchFamily="18" charset="0"/>
                <a:cs typeface="Times New Roman" panose="02020603050405020304" pitchFamily="18" charset="0"/>
              </a:rPr>
              <a:t>techniques are used to find exact solutions of scientific problems.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solutions are attempted on the basis of two valued logic and classical mathematics.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all real life problems cannot be handled by conventional methods. </a:t>
            </a:r>
            <a:endParaRPr lang="en-IN" sz="2400" dirty="0" smtClean="0">
              <a:latin typeface="Times New Roman" panose="02020603050405020304" pitchFamily="18" charset="0"/>
              <a:cs typeface="Times New Roman" panose="02020603050405020304" pitchFamily="18" charset="0"/>
            </a:endParaRPr>
          </a:p>
          <a:p>
            <a:pPr algn="just"/>
            <a:r>
              <a:rPr lang="en-IN" sz="2400" b="1" dirty="0" err="1" smtClean="0">
                <a:latin typeface="Times New Roman" panose="02020603050405020304" pitchFamily="18" charset="0"/>
                <a:cs typeface="Times New Roman" panose="02020603050405020304" pitchFamily="18" charset="0"/>
              </a:rPr>
              <a:t>Zadeh</a:t>
            </a:r>
            <a:r>
              <a:rPr lang="en-IN" sz="2400" dirty="0">
                <a:latin typeface="Times New Roman" panose="02020603050405020304" pitchFamily="18" charset="0"/>
                <a:cs typeface="Times New Roman" panose="02020603050405020304" pitchFamily="18" charset="0"/>
              </a:rPr>
              <a:t>, who is known as the father of Fuzzy Logic has mentioned that humans are able to resolve tasks of high complexity without measurement or computation.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Hence </a:t>
            </a:r>
            <a:r>
              <a:rPr lang="en-IN" sz="2400" dirty="0">
                <a:latin typeface="Times New Roman" panose="02020603050405020304" pitchFamily="18" charset="0"/>
                <a:cs typeface="Times New Roman" panose="02020603050405020304" pitchFamily="18" charset="0"/>
              </a:rPr>
              <a:t>the need arose for developing systems that work on </a:t>
            </a:r>
            <a:r>
              <a:rPr lang="en-IN" sz="2400" b="1" dirty="0">
                <a:latin typeface="Times New Roman" panose="02020603050405020304" pitchFamily="18" charset="0"/>
                <a:cs typeface="Times New Roman" panose="02020603050405020304" pitchFamily="18" charset="0"/>
              </a:rPr>
              <a:t>Artificial Intelligence </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Artificial Intelligence (AI) is the field that studies how machine can be made to act </a:t>
            </a:r>
            <a:r>
              <a:rPr lang="en-IN" sz="2400" dirty="0" err="1" smtClean="0">
                <a:latin typeface="Times New Roman" panose="02020603050405020304" pitchFamily="18" charset="0"/>
                <a:cs typeface="Times New Roman" panose="02020603050405020304" pitchFamily="18" charset="0"/>
              </a:rPr>
              <a:t>intelligently.The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term "Artificial Intelligence" was coined by John </a:t>
            </a:r>
            <a:r>
              <a:rPr lang="en-IN" sz="2400" dirty="0" smtClean="0">
                <a:latin typeface="Times New Roman" panose="02020603050405020304" pitchFamily="18" charset="0"/>
                <a:cs typeface="Times New Roman" panose="02020603050405020304" pitchFamily="18" charset="0"/>
              </a:rPr>
              <a:t>McCarthy in 1956.</a:t>
            </a:r>
          </a:p>
          <a:p>
            <a:pPr algn="just"/>
            <a:r>
              <a:rPr lang="en-IN" sz="2400" dirty="0">
                <a:latin typeface="Times New Roman" panose="02020603050405020304" pitchFamily="18" charset="0"/>
                <a:cs typeface="Times New Roman" panose="02020603050405020304" pitchFamily="18" charset="0"/>
              </a:rPr>
              <a:t>M</a:t>
            </a:r>
            <a:r>
              <a:rPr lang="en-IN" sz="2400" dirty="0" smtClean="0">
                <a:latin typeface="Times New Roman" panose="02020603050405020304" pitchFamily="18" charset="0"/>
                <a:cs typeface="Times New Roman" panose="02020603050405020304" pitchFamily="18" charset="0"/>
              </a:rPr>
              <a:t>achine </a:t>
            </a:r>
            <a:r>
              <a:rPr lang="en-IN" sz="2400" dirty="0">
                <a:latin typeface="Times New Roman" panose="02020603050405020304" pitchFamily="18" charset="0"/>
                <a:cs typeface="Times New Roman" panose="02020603050405020304" pitchFamily="18" charset="0"/>
              </a:rPr>
              <a:t>learning grew out of the quest for artificial </a:t>
            </a:r>
            <a:r>
              <a:rPr lang="en-IN" sz="2400" dirty="0" smtClean="0">
                <a:latin typeface="Times New Roman" panose="02020603050405020304" pitchFamily="18" charset="0"/>
                <a:cs typeface="Times New Roman" panose="02020603050405020304" pitchFamily="18" charset="0"/>
              </a:rPr>
              <a:t>intelligence when </a:t>
            </a:r>
            <a:r>
              <a:rPr lang="en-IN" sz="2400" dirty="0">
                <a:latin typeface="Times New Roman" panose="02020603050405020304" pitchFamily="18" charset="0"/>
                <a:cs typeface="Times New Roman" panose="02020603050405020304" pitchFamily="18" charset="0"/>
              </a:rPr>
              <a:t>some researchers were interested in having machines learn from </a:t>
            </a:r>
            <a:r>
              <a:rPr lang="en-IN" sz="2400" dirty="0" err="1" smtClean="0">
                <a:latin typeface="Times New Roman" panose="02020603050405020304" pitchFamily="18" charset="0"/>
                <a:cs typeface="Times New Roman" panose="02020603050405020304" pitchFamily="18" charset="0"/>
              </a:rPr>
              <a:t>data.The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term machine learning was coined in 1959 by Arthur </a:t>
            </a:r>
            <a:r>
              <a:rPr lang="en-IN" sz="2400" dirty="0" smtClean="0">
                <a:latin typeface="Times New Roman" panose="02020603050405020304" pitchFamily="18" charset="0"/>
                <a:cs typeface="Times New Roman" panose="02020603050405020304" pitchFamily="18" charset="0"/>
              </a:rPr>
              <a:t>Samuel</a:t>
            </a:r>
            <a:r>
              <a:rPr lang="en-IN" sz="2400" dirty="0">
                <a:latin typeface="Times New Roman" panose="02020603050405020304" pitchFamily="18" charset="0"/>
                <a:cs typeface="Times New Roman" panose="02020603050405020304" pitchFamily="18" charset="0"/>
              </a:rPr>
              <a:t>.</a:t>
            </a:r>
          </a:p>
          <a:p>
            <a:pPr algn="just"/>
            <a:endParaRPr lang="en-US" sz="24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 xmlns:p14="http://schemas.microsoft.com/office/powerpoint/2010/main" val="2040695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History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AI </a:t>
            </a:r>
            <a:r>
              <a:rPr lang="en-IN" sz="2400" dirty="0">
                <a:latin typeface="Times New Roman" panose="02020603050405020304" pitchFamily="18" charset="0"/>
                <a:cs typeface="Times New Roman" panose="02020603050405020304" pitchFamily="18" charset="0"/>
              </a:rPr>
              <a:t>became a field of research to build models and systems that act intelligently without human intervention.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mid 1980s </a:t>
            </a:r>
            <a:r>
              <a:rPr lang="en-IN" sz="2400" dirty="0" err="1">
                <a:latin typeface="Times New Roman" panose="02020603050405020304" pitchFamily="18" charset="0"/>
                <a:cs typeface="Times New Roman" panose="02020603050405020304" pitchFamily="18" charset="0"/>
              </a:rPr>
              <a:t>Zadeh</a:t>
            </a:r>
            <a:r>
              <a:rPr lang="en-IN" sz="2400" dirty="0">
                <a:latin typeface="Times New Roman" panose="02020603050405020304" pitchFamily="18" charset="0"/>
                <a:cs typeface="Times New Roman" panose="02020603050405020304" pitchFamily="18" charset="0"/>
              </a:rPr>
              <a:t> focused on building systems or making computers think like </a:t>
            </a:r>
            <a:r>
              <a:rPr lang="en-IN" sz="2400" dirty="0" smtClean="0">
                <a:latin typeface="Times New Roman" panose="02020603050405020304" pitchFamily="18" charset="0"/>
                <a:cs typeface="Times New Roman" panose="02020603050405020304" pitchFamily="18" charset="0"/>
              </a:rPr>
              <a:t>humans. </a:t>
            </a:r>
          </a:p>
          <a:p>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this purpose, the Machines’ ability to compute with numbers which is named as hard computing has to be supplemented by an additional ability more similar to human thinking which is named as </a:t>
            </a:r>
            <a:r>
              <a:rPr lang="en-IN" sz="2400" b="1" dirty="0">
                <a:latin typeface="Times New Roman" panose="02020603050405020304" pitchFamily="18" charset="0"/>
                <a:cs typeface="Times New Roman" panose="02020603050405020304" pitchFamily="18" charset="0"/>
              </a:rPr>
              <a:t>soft </a:t>
            </a:r>
            <a:r>
              <a:rPr lang="en-IN" sz="2400" b="1" dirty="0" smtClean="0">
                <a:latin typeface="Times New Roman" panose="02020603050405020304" pitchFamily="18" charset="0"/>
                <a:cs typeface="Times New Roman" panose="02020603050405020304" pitchFamily="18" charset="0"/>
              </a:rPr>
              <a:t>computing</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Soft computing is a term coined by </a:t>
            </a:r>
            <a:r>
              <a:rPr lang="en-IN" sz="2400" dirty="0" err="1">
                <a:latin typeface="Times New Roman" panose="02020603050405020304" pitchFamily="18" charset="0"/>
                <a:cs typeface="Times New Roman" panose="02020603050405020304" pitchFamily="18" charset="0"/>
              </a:rPr>
              <a:t>Zadeh</a:t>
            </a:r>
            <a:r>
              <a:rPr lang="en-IN" sz="2400" dirty="0">
                <a:latin typeface="Times New Roman" panose="02020603050405020304" pitchFamily="18" charset="0"/>
                <a:cs typeface="Times New Roman" panose="02020603050405020304" pitchFamily="18" charset="0"/>
              </a:rPr>
              <a:t>, combing a collection of computing techniques, spanning many fields that fall under various categories in computational intelligence.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Soft </a:t>
            </a:r>
            <a:r>
              <a:rPr lang="en-IN" sz="2400" dirty="0">
                <a:latin typeface="Times New Roman" panose="02020603050405020304" pitchFamily="18" charset="0"/>
                <a:cs typeface="Times New Roman" panose="02020603050405020304" pitchFamily="18" charset="0"/>
              </a:rPr>
              <a:t>computing has three main branches, Fuzzy system, Evolutionary computation, Artificial Neural computing which sub-sums Machine </a:t>
            </a:r>
            <a:r>
              <a:rPr lang="en-IN" sz="2400" dirty="0" smtClean="0">
                <a:latin typeface="Times New Roman" panose="02020603050405020304" pitchFamily="18" charset="0"/>
                <a:cs typeface="Times New Roman" panose="02020603050405020304" pitchFamily="18" charset="0"/>
              </a:rPr>
              <a:t>Learning.</a:t>
            </a:r>
          </a:p>
          <a:p>
            <a:r>
              <a:rPr lang="en-IN" sz="2400" dirty="0">
                <a:latin typeface="Times New Roman" panose="02020603050405020304" pitchFamily="18" charset="0"/>
                <a:cs typeface="Times New Roman" panose="02020603050405020304" pitchFamily="18" charset="0"/>
              </a:rPr>
              <a:t>The guiding principle of soft computing is “Exploit the tolerance for imprecision, uncertainty and partial truth to achieve tractability, robustness and low solution cost”.</a:t>
            </a:r>
            <a:endParaRPr lang="en-US" sz="24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 xmlns:p14="http://schemas.microsoft.com/office/powerpoint/2010/main" val="1751568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Need/Importance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Machine learning techniques are used to automatically find the valuable underlying patterns within complex data that we would otherwise struggle to discover.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hidden patterns and knowledge about a problem can be used to predict future events and perform all kinds of complex decision making</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Traditionally, software engineering combined human created </a:t>
            </a:r>
            <a:r>
              <a:rPr lang="en-IN" sz="2400" i="1" dirty="0">
                <a:latin typeface="Times New Roman" panose="02020603050405020304" pitchFamily="18" charset="0"/>
                <a:cs typeface="Times New Roman" panose="02020603050405020304" pitchFamily="18" charset="0"/>
              </a:rPr>
              <a:t>rules </a:t>
            </a:r>
            <a:r>
              <a:rPr lang="en-IN" sz="2400" dirty="0">
                <a:latin typeface="Times New Roman" panose="02020603050405020304" pitchFamily="18" charset="0"/>
                <a:cs typeface="Times New Roman" panose="02020603050405020304" pitchFamily="18" charset="0"/>
              </a:rPr>
              <a:t>with </a:t>
            </a:r>
            <a:r>
              <a:rPr lang="en-IN" sz="2400" i="1" dirty="0">
                <a:latin typeface="Times New Roman" panose="02020603050405020304" pitchFamily="18" charset="0"/>
                <a:cs typeface="Times New Roman" panose="02020603050405020304" pitchFamily="18" charset="0"/>
              </a:rPr>
              <a:t>data </a:t>
            </a:r>
            <a:r>
              <a:rPr lang="en-IN" sz="2400" dirty="0">
                <a:latin typeface="Times New Roman" panose="02020603050405020304" pitchFamily="18" charset="0"/>
                <a:cs typeface="Times New Roman" panose="02020603050405020304" pitchFamily="18" charset="0"/>
              </a:rPr>
              <a:t>to </a:t>
            </a:r>
            <a:r>
              <a:rPr lang="en-IN" sz="2400" b="1" dirty="0">
                <a:latin typeface="Times New Roman" panose="02020603050405020304" pitchFamily="18" charset="0"/>
                <a:cs typeface="Times New Roman" panose="02020603050405020304" pitchFamily="18" charset="0"/>
              </a:rPr>
              <a:t>create answers to a problem</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Instead</a:t>
            </a:r>
            <a:r>
              <a:rPr lang="en-IN" sz="2400" dirty="0">
                <a:latin typeface="Times New Roman" panose="02020603050405020304" pitchFamily="18" charset="0"/>
                <a:cs typeface="Times New Roman" panose="02020603050405020304" pitchFamily="18" charset="0"/>
              </a:rPr>
              <a:t>, machine learning uses </a:t>
            </a:r>
            <a:r>
              <a:rPr lang="en-IN" sz="2400" i="1" dirty="0">
                <a:latin typeface="Times New Roman" panose="02020603050405020304" pitchFamily="18" charset="0"/>
                <a:cs typeface="Times New Roman" panose="02020603050405020304" pitchFamily="18" charset="0"/>
              </a:rPr>
              <a:t>data </a:t>
            </a:r>
            <a:r>
              <a:rPr lang="en-IN" sz="2400" dirty="0">
                <a:latin typeface="Times New Roman" panose="02020603050405020304" pitchFamily="18" charset="0"/>
                <a:cs typeface="Times New Roman" panose="02020603050405020304" pitchFamily="18" charset="0"/>
              </a:rPr>
              <a:t>and </a:t>
            </a:r>
            <a:r>
              <a:rPr lang="en-IN" sz="2400" i="1" dirty="0">
                <a:latin typeface="Times New Roman" panose="02020603050405020304" pitchFamily="18" charset="0"/>
                <a:cs typeface="Times New Roman" panose="02020603050405020304" pitchFamily="18" charset="0"/>
              </a:rPr>
              <a:t>answers </a:t>
            </a:r>
            <a:r>
              <a:rPr lang="en-IN" sz="2400" dirty="0">
                <a:latin typeface="Times New Roman" panose="02020603050405020304" pitchFamily="18" charset="0"/>
                <a:cs typeface="Times New Roman" panose="02020603050405020304" pitchFamily="18" charset="0"/>
              </a:rPr>
              <a:t>to </a:t>
            </a:r>
            <a:r>
              <a:rPr lang="en-IN" sz="2400" b="1" dirty="0">
                <a:latin typeface="Times New Roman" panose="02020603050405020304" pitchFamily="18" charset="0"/>
                <a:cs typeface="Times New Roman" panose="02020603050405020304" pitchFamily="18" charset="0"/>
              </a:rPr>
              <a:t>discover the rules behind a </a:t>
            </a:r>
            <a:r>
              <a:rPr lang="en-IN" sz="2400" b="1" dirty="0" smtClean="0">
                <a:latin typeface="Times New Roman" panose="02020603050405020304" pitchFamily="18" charset="0"/>
                <a:cs typeface="Times New Roman" panose="02020603050405020304" pitchFamily="18" charset="0"/>
              </a:rPr>
              <a:t>problem.</a:t>
            </a:r>
          </a:p>
          <a:p>
            <a:r>
              <a:rPr lang="en-IN" sz="2400" dirty="0">
                <a:latin typeface="Times New Roman" panose="02020603050405020304" pitchFamily="18" charset="0"/>
                <a:cs typeface="Times New Roman" panose="02020603050405020304" pitchFamily="18" charset="0"/>
              </a:rPr>
              <a:t>To learn the rules governing a phenomenon, machines have to go through a </a:t>
            </a:r>
            <a:r>
              <a:rPr lang="en-IN" sz="2400" b="1" dirty="0">
                <a:latin typeface="Times New Roman" panose="02020603050405020304" pitchFamily="18" charset="0"/>
                <a:cs typeface="Times New Roman" panose="02020603050405020304" pitchFamily="18" charset="0"/>
              </a:rPr>
              <a:t>learning process, </a:t>
            </a:r>
            <a:r>
              <a:rPr lang="en-IN" sz="2400" dirty="0">
                <a:latin typeface="Times New Roman" panose="02020603050405020304" pitchFamily="18" charset="0"/>
                <a:cs typeface="Times New Roman" panose="02020603050405020304" pitchFamily="18" charset="0"/>
              </a:rPr>
              <a:t>trying different rules and learning from how well they perform.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Hence</a:t>
            </a:r>
            <a:r>
              <a:rPr lang="en-IN" sz="2400" dirty="0">
                <a:latin typeface="Times New Roman" panose="02020603050405020304" pitchFamily="18" charset="0"/>
                <a:cs typeface="Times New Roman" panose="02020603050405020304" pitchFamily="18" charset="0"/>
              </a:rPr>
              <a:t>, why it’s known as Machine Learning.</a:t>
            </a:r>
            <a:endParaRPr lang="en-IN" sz="2400" b="1"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 xmlns:p14="http://schemas.microsoft.com/office/powerpoint/2010/main" val="3296504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Advantages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132764"/>
            <a:ext cx="11367407" cy="5703011"/>
          </a:xfrm>
        </p:spPr>
        <p:txBody>
          <a:bodyPr>
            <a:noAutofit/>
          </a:bodyPr>
          <a:lstStyle/>
          <a:p>
            <a:pPr marL="0" indent="0" fontAlgn="base">
              <a:buNone/>
            </a:pPr>
            <a:r>
              <a:rPr lang="en-IN" sz="2400"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Easily identifies trends and </a:t>
            </a:r>
            <a:r>
              <a:rPr lang="en-IN" sz="2400" b="1" dirty="0" smtClean="0">
                <a:latin typeface="Times New Roman" panose="02020603050405020304" pitchFamily="18" charset="0"/>
                <a:cs typeface="Times New Roman" panose="02020603050405020304" pitchFamily="18" charset="0"/>
              </a:rPr>
              <a:t>patterns</a:t>
            </a:r>
            <a:endParaRPr lang="en-IN" sz="2400" b="1" dirty="0">
              <a:latin typeface="Times New Roman" panose="02020603050405020304" pitchFamily="18" charset="0"/>
              <a:cs typeface="Times New Roman" panose="02020603050405020304" pitchFamily="18" charset="0"/>
            </a:endParaRPr>
          </a:p>
          <a:p>
            <a:pPr marL="457200" lvl="1" indent="0" fontAlgn="base">
              <a:buNone/>
            </a:pPr>
            <a:r>
              <a:rPr lang="en-IN" sz="2000" dirty="0" smtClean="0">
                <a:latin typeface="Times New Roman" panose="02020603050405020304" pitchFamily="18" charset="0"/>
                <a:cs typeface="Times New Roman" panose="02020603050405020304" pitchFamily="18" charset="0"/>
              </a:rPr>
              <a:t>Machine </a:t>
            </a:r>
            <a:r>
              <a:rPr lang="en-IN" sz="2000" dirty="0">
                <a:latin typeface="Times New Roman" panose="02020603050405020304" pitchFamily="18" charset="0"/>
                <a:cs typeface="Times New Roman" panose="02020603050405020304" pitchFamily="18" charset="0"/>
              </a:rPr>
              <a:t>Learning can review large volumes of data and discover specific trends and patterns that would not be apparent to humans. </a:t>
            </a:r>
            <a:endParaRPr lang="en-IN" sz="2000" dirty="0" smtClean="0">
              <a:latin typeface="Times New Roman" panose="02020603050405020304" pitchFamily="18" charset="0"/>
              <a:cs typeface="Times New Roman" panose="02020603050405020304" pitchFamily="18" charset="0"/>
            </a:endParaRPr>
          </a:p>
          <a:p>
            <a:pPr marL="0" indent="0" fontAlgn="base">
              <a:buNone/>
            </a:pPr>
            <a:r>
              <a:rPr lang="en-IN" sz="2400" dirty="0" smtClean="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No human intervention needed (automation)</a:t>
            </a:r>
          </a:p>
          <a:p>
            <a:pPr marL="457200" lvl="1" indent="0" fontAlgn="base">
              <a:buNone/>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ML, you don’t need to babysit your project every step of the way. Since it means giving machines the ability to learn, it lets them make predictions and also improve the algorithms on their own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Continuous Improvement</a:t>
            </a:r>
          </a:p>
          <a:p>
            <a:pPr marL="457200" lvl="1" indent="0" fontAlgn="base">
              <a:buNone/>
            </a:pPr>
            <a:r>
              <a:rPr lang="en-IN" sz="2000" dirty="0">
                <a:latin typeface="Times New Roman" panose="02020603050405020304" pitchFamily="18" charset="0"/>
                <a:cs typeface="Times New Roman" panose="02020603050405020304" pitchFamily="18" charset="0"/>
              </a:rPr>
              <a:t>As </a:t>
            </a:r>
            <a:r>
              <a:rPr lang="en-IN" sz="2000" b="1" dirty="0">
                <a:latin typeface="Times New Roman" panose="02020603050405020304" pitchFamily="18" charset="0"/>
                <a:cs typeface="Times New Roman" panose="02020603050405020304" pitchFamily="18" charset="0"/>
              </a:rPr>
              <a:t>ML algorithms</a:t>
            </a:r>
            <a:r>
              <a:rPr lang="en-IN" sz="2000" dirty="0">
                <a:latin typeface="Times New Roman" panose="02020603050405020304" pitchFamily="18" charset="0"/>
                <a:cs typeface="Times New Roman" panose="02020603050405020304" pitchFamily="18" charset="0"/>
              </a:rPr>
              <a:t> gain experience, they keep improving in accuracy and efficiency. This lets them make better decisions. </a:t>
            </a:r>
            <a:endParaRPr lang="en-IN" sz="2000" dirty="0" smtClean="0">
              <a:latin typeface="Times New Roman" panose="02020603050405020304" pitchFamily="18" charset="0"/>
              <a:cs typeface="Times New Roman" panose="02020603050405020304" pitchFamily="18" charset="0"/>
            </a:endParaRPr>
          </a:p>
          <a:p>
            <a:pPr marL="0" indent="0" fontAlgn="base">
              <a:buNone/>
            </a:pPr>
            <a:r>
              <a:rPr lang="en-IN" sz="2400" dirty="0" smtClean="0">
                <a:latin typeface="Times New Roman" panose="02020603050405020304" pitchFamily="18" charset="0"/>
                <a:cs typeface="Times New Roman" panose="02020603050405020304" pitchFamily="18" charset="0"/>
              </a:rPr>
              <a:t>4</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Handling multi-dimensional and multi-variety data</a:t>
            </a:r>
          </a:p>
          <a:p>
            <a:pPr marL="457200" lvl="1" indent="0" fontAlgn="base">
              <a:buNone/>
            </a:pPr>
            <a:r>
              <a:rPr lang="en-IN" sz="2000" dirty="0">
                <a:latin typeface="Times New Roman" panose="02020603050405020304" pitchFamily="18" charset="0"/>
                <a:cs typeface="Times New Roman" panose="02020603050405020304" pitchFamily="18" charset="0"/>
              </a:rPr>
              <a:t>Machine Learning algorithms are good at handling data that are multi-dimensional and multi-variety, and they can do this in dynamic or uncertain environments.</a:t>
            </a:r>
          </a:p>
          <a:p>
            <a:pPr marL="0" indent="0" fontAlgn="base">
              <a:buNone/>
            </a:pPr>
            <a:r>
              <a:rPr lang="en-IN" sz="2400" dirty="0">
                <a:latin typeface="Times New Roman" panose="02020603050405020304" pitchFamily="18" charset="0"/>
                <a:cs typeface="Times New Roman" panose="02020603050405020304" pitchFamily="18" charset="0"/>
              </a:rPr>
              <a:t>5. </a:t>
            </a:r>
            <a:r>
              <a:rPr lang="en-IN" sz="2400" b="1" dirty="0">
                <a:latin typeface="Times New Roman" panose="02020603050405020304" pitchFamily="18" charset="0"/>
                <a:cs typeface="Times New Roman" panose="02020603050405020304" pitchFamily="18" charset="0"/>
              </a:rPr>
              <a:t>Wide Applications</a:t>
            </a:r>
          </a:p>
          <a:p>
            <a:pPr marL="457200" lvl="1" indent="0">
              <a:buNone/>
            </a:pPr>
            <a:r>
              <a:rPr lang="en-IN" sz="2000" dirty="0" smtClean="0">
                <a:latin typeface="Times New Roman" panose="02020603050405020304" pitchFamily="18" charset="0"/>
                <a:cs typeface="Times New Roman" panose="02020603050405020304" pitchFamily="18" charset="0"/>
              </a:rPr>
              <a:t>It holds </a:t>
            </a:r>
            <a:r>
              <a:rPr lang="en-IN" sz="2000" dirty="0">
                <a:latin typeface="Times New Roman" panose="02020603050405020304" pitchFamily="18" charset="0"/>
                <a:cs typeface="Times New Roman" panose="02020603050405020304" pitchFamily="18" charset="0"/>
              </a:rPr>
              <a:t>the capability to help deliver a much more personal experience to customers while also targeting the right customers.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 xmlns:p14="http://schemas.microsoft.com/office/powerpoint/2010/main" val="1179198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Limitations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023582"/>
            <a:ext cx="11367407" cy="5812193"/>
          </a:xfrm>
        </p:spPr>
        <p:txBody>
          <a:bodyPr>
            <a:noAutofit/>
          </a:bodyPr>
          <a:lstStyle/>
          <a:p>
            <a:pPr marL="0" indent="0" fontAlgn="base">
              <a:buNone/>
            </a:pPr>
            <a:r>
              <a:rPr lang="en-IN" sz="2400"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Data Acquisition</a:t>
            </a:r>
          </a:p>
          <a:p>
            <a:pPr marL="457200" lvl="1" indent="0" fontAlgn="base">
              <a:buNone/>
            </a:pPr>
            <a:r>
              <a:rPr lang="en-IN" sz="2000" dirty="0">
                <a:latin typeface="Times New Roman" panose="02020603050405020304" pitchFamily="18" charset="0"/>
                <a:cs typeface="Times New Roman" panose="02020603050405020304" pitchFamily="18" charset="0"/>
              </a:rPr>
              <a:t>Machine Learning requires massive data sets to train on, and these should be inclusive/unbiased, and of good quality. There can also be times where they must wait for new data to be generated.</a:t>
            </a:r>
          </a:p>
          <a:p>
            <a:pPr marL="0" indent="0" fontAlgn="base">
              <a:buNone/>
            </a:pPr>
            <a:r>
              <a:rPr lang="en-IN" sz="2400" dirty="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Time and Resources</a:t>
            </a:r>
          </a:p>
          <a:p>
            <a:pPr marL="457200" lvl="1" indent="0" fontAlgn="base">
              <a:buNone/>
            </a:pPr>
            <a:r>
              <a:rPr lang="en-IN" sz="2000" dirty="0">
                <a:latin typeface="Times New Roman" panose="02020603050405020304" pitchFamily="18" charset="0"/>
                <a:cs typeface="Times New Roman" panose="02020603050405020304" pitchFamily="18" charset="0"/>
              </a:rPr>
              <a:t>ML needs enough time to let the algorithms learn and develop enough to </a:t>
            </a:r>
            <a:r>
              <a:rPr lang="en-IN" sz="2000" dirty="0" err="1">
                <a:latin typeface="Times New Roman" panose="02020603050405020304" pitchFamily="18" charset="0"/>
                <a:cs typeface="Times New Roman" panose="02020603050405020304" pitchFamily="18" charset="0"/>
              </a:rPr>
              <a:t>fulfill</a:t>
            </a:r>
            <a:r>
              <a:rPr lang="en-IN" sz="2000" dirty="0">
                <a:latin typeface="Times New Roman" panose="02020603050405020304" pitchFamily="18" charset="0"/>
                <a:cs typeface="Times New Roman" panose="02020603050405020304" pitchFamily="18" charset="0"/>
              </a:rPr>
              <a:t> their purpose with a considerable amount of accuracy and relevancy. It also needs massive resources to function. This can mean additional requirements of computer power for you.</a:t>
            </a:r>
          </a:p>
          <a:p>
            <a:pPr marL="0" indent="0" fontAlgn="base">
              <a:buNone/>
            </a:pPr>
            <a:r>
              <a:rPr lang="en-IN" sz="2400" dirty="0" smtClean="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Interpretation of Results</a:t>
            </a:r>
          </a:p>
          <a:p>
            <a:pPr marL="457200" lvl="1" indent="0" fontAlgn="base">
              <a:buNone/>
            </a:pPr>
            <a:r>
              <a:rPr lang="en-IN" sz="2000" dirty="0">
                <a:latin typeface="Times New Roman" panose="02020603050405020304" pitchFamily="18" charset="0"/>
                <a:cs typeface="Times New Roman" panose="02020603050405020304" pitchFamily="18" charset="0"/>
              </a:rPr>
              <a:t>Another major challenge is the ability to accurately interpret results generated by the algorithms. You must also carefully choose the algorithms for your purpose.</a:t>
            </a:r>
          </a:p>
          <a:p>
            <a:pPr marL="0" indent="0" fontAlgn="base">
              <a:buNone/>
            </a:pPr>
            <a:r>
              <a:rPr lang="en-IN" sz="2400" dirty="0">
                <a:latin typeface="Times New Roman" panose="02020603050405020304" pitchFamily="18" charset="0"/>
                <a:cs typeface="Times New Roman" panose="02020603050405020304" pitchFamily="18" charset="0"/>
              </a:rPr>
              <a:t>4. </a:t>
            </a:r>
            <a:r>
              <a:rPr lang="en-IN" sz="2400" b="1" dirty="0">
                <a:latin typeface="Times New Roman" panose="02020603050405020304" pitchFamily="18" charset="0"/>
                <a:cs typeface="Times New Roman" panose="02020603050405020304" pitchFamily="18" charset="0"/>
              </a:rPr>
              <a:t>High error-susceptibility</a:t>
            </a:r>
          </a:p>
          <a:p>
            <a:pPr marL="457200" lvl="1" indent="0" fontAlgn="base">
              <a:buNone/>
            </a:pPr>
            <a:r>
              <a:rPr lang="en-IN" sz="2000" dirty="0" smtClean="0">
                <a:latin typeface="Times New Roman" panose="02020603050405020304" pitchFamily="18" charset="0"/>
                <a:cs typeface="Times New Roman" panose="02020603050405020304" pitchFamily="18" charset="0"/>
              </a:rPr>
              <a:t>Suppose </a:t>
            </a:r>
            <a:r>
              <a:rPr lang="en-IN" sz="2000" dirty="0">
                <a:latin typeface="Times New Roman" panose="02020603050405020304" pitchFamily="18" charset="0"/>
                <a:cs typeface="Times New Roman" panose="02020603050405020304" pitchFamily="18" charset="0"/>
              </a:rPr>
              <a:t>you train an algorithm with data sets small enough to not be inclusive. You end up with biased predictions coming from a biased training set. This leads to irrelevant advertisements being displayed to customers. </a:t>
            </a:r>
            <a:endParaRPr lang="en-IN" sz="2000" dirty="0" smtClean="0">
              <a:latin typeface="Times New Roman" panose="02020603050405020304" pitchFamily="18" charset="0"/>
              <a:cs typeface="Times New Roman" panose="02020603050405020304" pitchFamily="18" charset="0"/>
            </a:endParaRPr>
          </a:p>
          <a:p>
            <a:pPr marL="457200" lvl="1" indent="0" fontAlgn="base">
              <a:buNone/>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case of ML, such blunders can set off a chain of errors that can go undetected for long periods of time. And when they do get noticed, it takes quite some time to recognize the source of the issue, and even longer to correct it.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spTree>
    <p:extLst>
      <p:ext uri="{BB962C8B-B14F-4D97-AF65-F5344CB8AC3E}">
        <p14:creationId xmlns="" xmlns:p14="http://schemas.microsoft.com/office/powerpoint/2010/main" val="1911492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Mission Of University</a:t>
            </a:r>
            <a:endParaRPr lang="en-US" b="1" dirty="0">
              <a:solidFill>
                <a:srgbClr val="C00000"/>
              </a:solidFill>
              <a:latin typeface="Times" pitchFamily="18" charset="0"/>
              <a:cs typeface="Times" pitchFamily="18" charset="0"/>
            </a:endParaRPr>
          </a:p>
        </p:txBody>
      </p:sp>
      <p:sp>
        <p:nvSpPr>
          <p:cNvPr id="6" name="Content Placeholder 5"/>
          <p:cNvSpPr>
            <a:spLocks noGrp="1"/>
          </p:cNvSpPr>
          <p:nvPr>
            <p:ph idx="1"/>
          </p:nvPr>
        </p:nvSpPr>
        <p:spPr/>
        <p:txBody>
          <a:bodyPr>
            <a:normAutofit fontScale="92500"/>
          </a:bodyPr>
          <a:lstStyle/>
          <a:p>
            <a:pPr algn="just"/>
            <a:r>
              <a:rPr lang="en-US" sz="1800" dirty="0" smtClean="0">
                <a:latin typeface="Times New Roman" pitchFamily="18" charset="0"/>
                <a:cs typeface="Times New Roman" pitchFamily="18" charset="0"/>
              </a:rPr>
              <a:t>Providing world class infrastructure, renowned academicians and ideal environment for Research, Innovation, Consultancy and Entrepreneurship relevant to the society.</a:t>
            </a:r>
          </a:p>
          <a:p>
            <a:pPr algn="just"/>
            <a:r>
              <a:rPr lang="en-US" sz="1800" dirty="0" smtClean="0">
                <a:latin typeface="Times New Roman" pitchFamily="18" charset="0"/>
                <a:cs typeface="Times New Roman" pitchFamily="18" charset="0"/>
              </a:rPr>
              <a:t>Offering programs &amp; courses in consonance with National policies for nation building and meeting global challenges.</a:t>
            </a:r>
          </a:p>
          <a:p>
            <a:pPr algn="just"/>
            <a:r>
              <a:rPr lang="en-US" sz="1800" dirty="0" smtClean="0">
                <a:latin typeface="Times New Roman" pitchFamily="18" charset="0"/>
                <a:cs typeface="Times New Roman" pitchFamily="18" charset="0"/>
              </a:rPr>
              <a:t>Designing Curriculum to match International standards, needs of Industry, civil society and for inculcation of traits of Creative Thinking and Critical Analysis as well as Human and Ethical values.</a:t>
            </a:r>
          </a:p>
          <a:p>
            <a:pPr algn="just"/>
            <a:r>
              <a:rPr lang="en-US" sz="1800" dirty="0" smtClean="0">
                <a:latin typeface="Times New Roman" pitchFamily="18" charset="0"/>
                <a:cs typeface="Times New Roman" pitchFamily="18" charset="0"/>
              </a:rPr>
              <a:t>Ensuring students delight by meeting their aspirations through blended learning, corporate mentoring, professional grooming, flexible curriculum and healthy atmosphere based on co-curricular and extra-curricular activities.</a:t>
            </a:r>
          </a:p>
          <a:p>
            <a:pPr algn="just"/>
            <a:r>
              <a:rPr lang="en-US" sz="1900" dirty="0" smtClean="0">
                <a:latin typeface="Times New Roman" pitchFamily="18" charset="0"/>
                <a:cs typeface="Times New Roman" pitchFamily="18" charset="0"/>
              </a:rPr>
              <a:t>Creating a scientific, transparent and objective examination/evaluation system to ensure an ideal certification.</a:t>
            </a:r>
          </a:p>
          <a:p>
            <a:pPr algn="just"/>
            <a:r>
              <a:rPr lang="en-US" sz="1900" dirty="0" smtClean="0">
                <a:latin typeface="Times New Roman" pitchFamily="18" charset="0"/>
                <a:cs typeface="Times New Roman" pitchFamily="18" charset="0"/>
              </a:rPr>
              <a:t>Establishing strategic relationships with leading National and International corporate and universities for academic as well as research collaborations.</a:t>
            </a:r>
          </a:p>
          <a:p>
            <a:pPr algn="just"/>
            <a:r>
              <a:rPr lang="en-US" sz="1900" dirty="0" smtClean="0">
                <a:latin typeface="Times New Roman" pitchFamily="18" charset="0"/>
                <a:cs typeface="Times New Roman" pitchFamily="18" charset="0"/>
              </a:rPr>
              <a:t>Contributing for creation of healthy, vibrant and sustainable society by involving in Institutional Social Responsibility (ISR) activities like rural development, welfare of senior citizens, women empowerment, community service, health and hygiene awareness and environmental protection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lstStyle/>
          <a:p>
            <a:pPr algn="ctr"/>
            <a:r>
              <a:rPr lang="en-US" b="1" dirty="0" smtClean="0">
                <a:solidFill>
                  <a:srgbClr val="C00000"/>
                </a:solidFill>
                <a:latin typeface="Times New Roman" pitchFamily="18" charset="0"/>
                <a:cs typeface="Times New Roman" pitchFamily="18" charset="0"/>
              </a:rPr>
              <a:t>Applications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p:txBody>
          <a:bodyPr>
            <a:noAutofit/>
          </a:bodyPr>
          <a:lstStyle/>
          <a:p>
            <a:pPr marL="0" indent="0">
              <a:buNone/>
            </a:pPr>
            <a:r>
              <a:rPr lang="en-IN" sz="2400" b="1" dirty="0" smtClean="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 Virtual Personal </a:t>
            </a:r>
            <a:r>
              <a:rPr lang="en-IN" sz="2400" b="1" dirty="0" smtClean="0">
                <a:latin typeface="Times New Roman" panose="02020603050405020304" pitchFamily="18" charset="0"/>
                <a:cs typeface="Times New Roman" panose="02020603050405020304" pitchFamily="18" charset="0"/>
              </a:rPr>
              <a:t>Assistants</a:t>
            </a:r>
            <a:r>
              <a:rPr lang="en-IN" sz="2400" dirty="0" smtClean="0">
                <a:latin typeface="Times New Roman" panose="02020603050405020304" pitchFamily="18" charset="0"/>
                <a:cs typeface="Times New Roman" panose="02020603050405020304" pitchFamily="18" charset="0"/>
              </a:rPr>
              <a:t>: Amazon </a:t>
            </a:r>
            <a:r>
              <a:rPr lang="en-IN" sz="2400" dirty="0">
                <a:latin typeface="Times New Roman" panose="02020603050405020304" pitchFamily="18" charset="0"/>
                <a:cs typeface="Times New Roman" panose="02020603050405020304" pitchFamily="18" charset="0"/>
              </a:rPr>
              <a:t>Echo and Google </a:t>
            </a:r>
            <a:r>
              <a:rPr lang="en-IN" sz="2400" dirty="0" smtClean="0">
                <a:latin typeface="Times New Roman" panose="02020603050405020304" pitchFamily="18" charset="0"/>
                <a:cs typeface="Times New Roman" panose="02020603050405020304" pitchFamily="18" charset="0"/>
              </a:rPr>
              <a:t>Home, Siri, Alexa</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Predictions while </a:t>
            </a:r>
            <a:r>
              <a:rPr lang="en-IN" sz="2400" b="1" dirty="0" smtClean="0">
                <a:latin typeface="Times New Roman" panose="02020603050405020304" pitchFamily="18" charset="0"/>
                <a:cs typeface="Times New Roman" panose="02020603050405020304" pitchFamily="18" charset="0"/>
              </a:rPr>
              <a:t>Commuting</a:t>
            </a:r>
            <a:r>
              <a:rPr lang="en-IN" sz="2400" dirty="0" smtClean="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Traffic Predictions</a:t>
            </a:r>
            <a:r>
              <a:rPr lang="en-IN" sz="2400" dirty="0" smtClean="0">
                <a:latin typeface="Times New Roman" panose="02020603050405020304" pitchFamily="18" charset="0"/>
                <a:cs typeface="Times New Roman" panose="02020603050405020304" pitchFamily="18" charset="0"/>
              </a:rPr>
              <a:t>, Weather Predictions</a:t>
            </a:r>
          </a:p>
          <a:p>
            <a:pPr marL="0" indent="0">
              <a:buNone/>
            </a:pPr>
            <a:r>
              <a:rPr lang="en-IN" sz="2400" b="1" dirty="0" smtClean="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Videos </a:t>
            </a:r>
            <a:r>
              <a:rPr lang="en-IN" sz="2400" b="1" dirty="0" smtClean="0">
                <a:latin typeface="Times New Roman" panose="02020603050405020304" pitchFamily="18" charset="0"/>
                <a:cs typeface="Times New Roman" panose="02020603050405020304" pitchFamily="18" charset="0"/>
              </a:rPr>
              <a:t>Surveillance</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4. Social Media </a:t>
            </a:r>
            <a:r>
              <a:rPr lang="en-IN" sz="2400" b="1" dirty="0" smtClean="0">
                <a:latin typeface="Times New Roman" panose="02020603050405020304" pitchFamily="18" charset="0"/>
                <a:cs typeface="Times New Roman" panose="02020603050405020304" pitchFamily="18" charset="0"/>
              </a:rPr>
              <a:t>Services</a:t>
            </a:r>
            <a:r>
              <a:rPr lang="en-IN" sz="2400" dirty="0" smtClean="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People </a:t>
            </a:r>
            <a:r>
              <a:rPr lang="en-IN" sz="2400" i="1" dirty="0">
                <a:latin typeface="Times New Roman" panose="02020603050405020304" pitchFamily="18" charset="0"/>
                <a:cs typeface="Times New Roman" panose="02020603050405020304" pitchFamily="18" charset="0"/>
              </a:rPr>
              <a:t>You May </a:t>
            </a:r>
            <a:r>
              <a:rPr lang="en-IN" sz="2400" i="1" dirty="0" smtClean="0">
                <a:latin typeface="Times New Roman" panose="02020603050405020304" pitchFamily="18" charset="0"/>
                <a:cs typeface="Times New Roman" panose="02020603050405020304" pitchFamily="18" charset="0"/>
              </a:rPr>
              <a:t>Know</a:t>
            </a:r>
            <a:r>
              <a:rPr lang="en-IN" sz="2400" dirty="0" smtClean="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Face Recognition, Similar Pins</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5</a:t>
            </a:r>
            <a:r>
              <a:rPr lang="en-IN" sz="2400" b="1" dirty="0">
                <a:latin typeface="Times New Roman" panose="02020603050405020304" pitchFamily="18" charset="0"/>
                <a:cs typeface="Times New Roman" panose="02020603050405020304" pitchFamily="18" charset="0"/>
              </a:rPr>
              <a:t>. Email Spam and Malware Filtering</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6</a:t>
            </a:r>
            <a:r>
              <a:rPr lang="en-IN" sz="2400" b="1" dirty="0">
                <a:latin typeface="Times New Roman" panose="02020603050405020304" pitchFamily="18" charset="0"/>
                <a:cs typeface="Times New Roman" panose="02020603050405020304" pitchFamily="18" charset="0"/>
              </a:rPr>
              <a:t>. Online Customer Support</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7</a:t>
            </a:r>
            <a:r>
              <a:rPr lang="en-IN" sz="2400" b="1" dirty="0">
                <a:latin typeface="Times New Roman" panose="02020603050405020304" pitchFamily="18" charset="0"/>
                <a:cs typeface="Times New Roman" panose="02020603050405020304" pitchFamily="18" charset="0"/>
              </a:rPr>
              <a:t>. Search Engine Result Refining</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8</a:t>
            </a:r>
            <a:r>
              <a:rPr lang="en-IN" sz="2400" b="1" dirty="0">
                <a:latin typeface="Times New Roman" panose="02020603050405020304" pitchFamily="18" charset="0"/>
                <a:cs typeface="Times New Roman" panose="02020603050405020304" pitchFamily="18" charset="0"/>
              </a:rPr>
              <a:t>. Product Recommendations</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9</a:t>
            </a:r>
            <a:r>
              <a:rPr lang="en-IN" sz="2400" b="1" dirty="0">
                <a:latin typeface="Times New Roman" panose="02020603050405020304" pitchFamily="18" charset="0"/>
                <a:cs typeface="Times New Roman" panose="02020603050405020304" pitchFamily="18" charset="0"/>
              </a:rPr>
              <a:t>. Online Fraud </a:t>
            </a:r>
            <a:r>
              <a:rPr lang="en-IN" sz="2400" b="1" dirty="0" smtClean="0">
                <a:latin typeface="Times New Roman" panose="02020603050405020304" pitchFamily="18" charset="0"/>
                <a:cs typeface="Times New Roman" panose="02020603050405020304" pitchFamily="18" charset="0"/>
              </a:rPr>
              <a:t>Detection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 xmlns:p14="http://schemas.microsoft.com/office/powerpoint/2010/main" val="1511961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Case Study</a:t>
            </a:r>
            <a:endParaRPr lang="en-US" b="1" dirty="0">
              <a:solidFill>
                <a:srgbClr val="C00000"/>
              </a:solidFill>
              <a:latin typeface="Times" pitchFamily="18" charset="0"/>
              <a:cs typeface="Times" pitchFamily="18" charset="0"/>
            </a:endParaRPr>
          </a:p>
        </p:txBody>
      </p:sp>
      <p:sp>
        <p:nvSpPr>
          <p:cNvPr id="3" name="Content Placeholder 2"/>
          <p:cNvSpPr>
            <a:spLocks noGrp="1"/>
          </p:cNvSpPr>
          <p:nvPr>
            <p:ph idx="1"/>
          </p:nvPr>
        </p:nvSpPr>
        <p:spPr/>
        <p:txBody>
          <a:bodyPr>
            <a:normAutofit/>
          </a:bodyPr>
          <a:lstStyle/>
          <a:p>
            <a:pPr>
              <a:buNone/>
            </a:pPr>
            <a:r>
              <a:rPr lang="en-US" b="1" dirty="0" smtClean="0">
                <a:latin typeface="Times" pitchFamily="18" charset="0"/>
                <a:cs typeface="Times" pitchFamily="18" charset="0"/>
              </a:rPr>
              <a:t>Practical Bayesian Optimization of Machine Learning Algorithms</a:t>
            </a:r>
            <a:endParaRPr lang="en-US" dirty="0" smtClean="0">
              <a:latin typeface="Times" pitchFamily="18" charset="0"/>
              <a:cs typeface="Times" pitchFamily="18" charset="0"/>
            </a:endParaRPr>
          </a:p>
          <a:p>
            <a:pPr>
              <a:buNone/>
            </a:pPr>
            <a:r>
              <a:rPr lang="en-US" dirty="0" smtClean="0">
                <a:hlinkClick r:id="rId2"/>
              </a:rPr>
              <a:t>https://docs.google.com/document/d/1Lt0C1XzOpUtWAUjI7YLVPYG3tfPg7jKMCIhulTfJ2E0/edit?usp=sharing</a:t>
            </a: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solidFill>
                <a:srgbClr val="C00000"/>
              </a:solidFill>
            </a:endParaRPr>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buNone/>
            </a:pPr>
            <a:r>
              <a:rPr lang="en-IN" sz="2000" b="1" dirty="0" smtClean="0">
                <a:latin typeface="Times New Roman" panose="02020603050405020304" pitchFamily="18" charset="0"/>
                <a:cs typeface="Times New Roman" panose="02020603050405020304" pitchFamily="18" charset="0"/>
              </a:rPr>
              <a:t>Books and Journals:</a:t>
            </a:r>
          </a:p>
          <a:p>
            <a:pPr fontAlgn="base">
              <a:buNone/>
            </a:pPr>
            <a:endParaRPr lang="en-IN" sz="2000" b="1"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pitchFamily="18" charset="0"/>
                <a:cs typeface="Times" pitchFamily="18" charset="0"/>
              </a:rPr>
              <a:t>Introduction </a:t>
            </a:r>
            <a:r>
              <a:rPr lang="en-IN" sz="2000" b="1" dirty="0">
                <a:latin typeface="Times" pitchFamily="18" charset="0"/>
                <a:cs typeface="Times" pitchFamily="18" charset="0"/>
              </a:rPr>
              <a:t>to machine Learning – the Wikipedia Guide by Osman Omer</a:t>
            </a:r>
            <a:r>
              <a:rPr lang="en-IN" sz="2000" b="1" dirty="0" smtClean="0">
                <a:latin typeface="Times" pitchFamily="18" charset="0"/>
                <a:cs typeface="Times" pitchFamily="18" charset="0"/>
              </a:rPr>
              <a:t>.</a:t>
            </a:r>
          </a:p>
          <a:p>
            <a:pPr lvl="0"/>
            <a:r>
              <a:rPr lang="en-IN" sz="2000" b="1" dirty="0" smtClean="0">
                <a:latin typeface="Times" pitchFamily="18" charset="0"/>
                <a:cs typeface="Times" pitchFamily="18" charset="0"/>
              </a:rPr>
              <a:t>Kevin P. Murphy, Machine Learning: A Probabilistic Perspective (Adaptive Computation and Machine Learning series) Illustrated Edition, MIT Press, 2012.</a:t>
            </a:r>
            <a:endParaRPr lang="en-US" sz="2000" b="1" dirty="0" smtClean="0">
              <a:latin typeface="Times" pitchFamily="18" charset="0"/>
              <a:cs typeface="Times" pitchFamily="18" charset="0"/>
            </a:endParaRPr>
          </a:p>
          <a:p>
            <a:pPr lvl="0"/>
            <a:r>
              <a:rPr lang="en-IN" sz="2000" b="1" dirty="0" err="1" smtClean="0">
                <a:latin typeface="Times" pitchFamily="18" charset="0"/>
                <a:cs typeface="Times" pitchFamily="18" charset="0"/>
              </a:rPr>
              <a:t>Mehryar</a:t>
            </a:r>
            <a:r>
              <a:rPr lang="en-IN" sz="2000" b="1" dirty="0" smtClean="0">
                <a:latin typeface="Times" pitchFamily="18" charset="0"/>
                <a:cs typeface="Times" pitchFamily="18" charset="0"/>
              </a:rPr>
              <a:t> </a:t>
            </a:r>
            <a:r>
              <a:rPr lang="en-IN" sz="2000" b="1" dirty="0" err="1" smtClean="0">
                <a:latin typeface="Times" pitchFamily="18" charset="0"/>
                <a:cs typeface="Times" pitchFamily="18" charset="0"/>
              </a:rPr>
              <a:t>Mohri</a:t>
            </a:r>
            <a:r>
              <a:rPr lang="en-IN" sz="2000" b="1" dirty="0" smtClean="0">
                <a:latin typeface="Times" pitchFamily="18" charset="0"/>
                <a:cs typeface="Times" pitchFamily="18" charset="0"/>
              </a:rPr>
              <a:t>. T, Foundations of Machine Learning (Adaptive Computation and Machine Learning series), MIT Press,2012.</a:t>
            </a:r>
            <a:endParaRPr lang="en-US" sz="2000" b="1" dirty="0" smtClean="0">
              <a:latin typeface="Times" pitchFamily="18" charset="0"/>
              <a:cs typeface="Times" pitchFamily="18" charset="0"/>
            </a:endParaRPr>
          </a:p>
          <a:p>
            <a:pPr lvl="0"/>
            <a:r>
              <a:rPr lang="en-IN" sz="2000" b="1" dirty="0" smtClean="0">
                <a:latin typeface="Times" pitchFamily="18" charset="0"/>
                <a:cs typeface="Times" pitchFamily="18" charset="0"/>
              </a:rPr>
              <a:t> Andreas C. Mueller  "Introduction to Machine Learning with Python: A Guide for Data Scientists.", O′Reilly, 2016</a:t>
            </a:r>
            <a:endParaRPr lang="en-US" sz="2000" b="1" dirty="0" smtClean="0">
              <a:latin typeface="Times" pitchFamily="18" charset="0"/>
              <a:cs typeface="Times" pitchFamily="18" charset="0"/>
            </a:endParaRPr>
          </a:p>
          <a:p>
            <a:pPr lvl="0"/>
            <a:r>
              <a:rPr lang="en-IN" sz="2000" b="1" dirty="0" smtClean="0">
                <a:latin typeface="Times" pitchFamily="18" charset="0"/>
                <a:cs typeface="Times" pitchFamily="18" charset="0"/>
              </a:rPr>
              <a:t>The Elements of Statistical Learning, by Trevor Hastie, Robert </a:t>
            </a:r>
            <a:r>
              <a:rPr lang="en-IN" sz="2000" b="1" dirty="0" err="1" smtClean="0">
                <a:latin typeface="Times" pitchFamily="18" charset="0"/>
                <a:cs typeface="Times" pitchFamily="18" charset="0"/>
              </a:rPr>
              <a:t>Tibshirani</a:t>
            </a:r>
            <a:r>
              <a:rPr lang="en-IN" sz="2000" b="1" dirty="0" smtClean="0">
                <a:latin typeface="Times" pitchFamily="18" charset="0"/>
                <a:cs typeface="Times" pitchFamily="18" charset="0"/>
              </a:rPr>
              <a:t>, Jerome H. Friedman</a:t>
            </a:r>
            <a:endParaRPr lang="en-US" sz="2000" b="1" dirty="0" smtClean="0">
              <a:latin typeface="Times" pitchFamily="18" charset="0"/>
              <a:cs typeface="Times" pitchFamily="18" charset="0"/>
            </a:endParaRPr>
          </a:p>
          <a:p>
            <a:endParaRPr lang="en-US" sz="2000" dirty="0" smtClean="0"/>
          </a:p>
          <a:p>
            <a:pPr fontAlgn="base"/>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 xmlns:p14="http://schemas.microsoft.com/office/powerpoint/2010/main" val="3752079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E-Learning</a:t>
            </a:r>
            <a:endParaRPr lang="en-US" b="1" dirty="0">
              <a:solidFill>
                <a:srgbClr val="C00000"/>
              </a:solidFill>
              <a:latin typeface="Times" pitchFamily="18" charset="0"/>
              <a:cs typeface="Times" pitchFamily="18" charset="0"/>
            </a:endParaRPr>
          </a:p>
        </p:txBody>
      </p:sp>
      <p:sp>
        <p:nvSpPr>
          <p:cNvPr id="3" name="Content Placeholder 2"/>
          <p:cNvSpPr>
            <a:spLocks noGrp="1"/>
          </p:cNvSpPr>
          <p:nvPr>
            <p:ph idx="1"/>
          </p:nvPr>
        </p:nvSpPr>
        <p:spPr/>
        <p:txBody>
          <a:bodyPr>
            <a:normAutofit fontScale="92500" lnSpcReduction="20000"/>
          </a:bodyPr>
          <a:lstStyle/>
          <a:p>
            <a:pPr fontAlgn="base">
              <a:buNone/>
            </a:pPr>
            <a:r>
              <a:rPr lang="en-IN" b="1" dirty="0" smtClean="0">
                <a:latin typeface="Times New Roman" panose="02020603050405020304" pitchFamily="18" charset="0"/>
                <a:cs typeface="Times New Roman" panose="02020603050405020304" pitchFamily="18" charset="0"/>
              </a:rPr>
              <a:t>Video Link-</a:t>
            </a:r>
            <a:endParaRPr lang="en-IN" b="1" dirty="0" smtClean="0">
              <a:latin typeface="Times New Roman" panose="02020603050405020304" pitchFamily="18" charset="0"/>
              <a:cs typeface="Times New Roman" panose="02020603050405020304" pitchFamily="18" charset="0"/>
              <a:hlinkClick r:id="rId2"/>
            </a:endParaRPr>
          </a:p>
          <a:p>
            <a:pPr fontAlgn="base"/>
            <a:r>
              <a:rPr lang="en-IN" dirty="0" smtClean="0">
                <a:latin typeface="Times New Roman" panose="02020603050405020304" pitchFamily="18" charset="0"/>
                <a:cs typeface="Times New Roman" panose="02020603050405020304" pitchFamily="18" charset="0"/>
                <a:hlinkClick r:id="rId3"/>
              </a:rPr>
              <a:t>https://www.youtube.com/watch?v=9f-GarcDY58</a:t>
            </a:r>
            <a:endParaRPr lang="en-IN" dirty="0" smtClean="0">
              <a:latin typeface="Times New Roman" panose="02020603050405020304" pitchFamily="18" charset="0"/>
              <a:cs typeface="Times New Roman" panose="02020603050405020304" pitchFamily="18" charset="0"/>
            </a:endParaRPr>
          </a:p>
          <a:p>
            <a:pPr fontAlgn="base"/>
            <a:r>
              <a:rPr lang="en-IN" dirty="0" smtClean="0">
                <a:latin typeface="Times New Roman" panose="02020603050405020304" pitchFamily="18" charset="0"/>
                <a:cs typeface="Times New Roman" panose="02020603050405020304" pitchFamily="18" charset="0"/>
                <a:hlinkClick r:id="rId4"/>
              </a:rPr>
              <a:t>https://www.youtube.com/watch?v=GwIo3gDZCVQ</a:t>
            </a:r>
            <a:endParaRPr lang="en-IN" dirty="0" smtClean="0">
              <a:latin typeface="Times New Roman" panose="02020603050405020304" pitchFamily="18" charset="0"/>
              <a:cs typeface="Times New Roman" panose="02020603050405020304" pitchFamily="18" charset="0"/>
            </a:endParaRPr>
          </a:p>
          <a:p>
            <a:pPr fontAlgn="base"/>
            <a:endParaRPr lang="en-IN" dirty="0" smtClean="0">
              <a:latin typeface="Times New Roman" panose="02020603050405020304" pitchFamily="18" charset="0"/>
              <a:cs typeface="Times New Roman" panose="02020603050405020304" pitchFamily="18" charset="0"/>
            </a:endParaRPr>
          </a:p>
          <a:p>
            <a:pPr fontAlgn="base">
              <a:buNone/>
            </a:pPr>
            <a:r>
              <a:rPr lang="en-IN" b="1" dirty="0" smtClean="0">
                <a:latin typeface="Times New Roman" panose="02020603050405020304" pitchFamily="18" charset="0"/>
                <a:cs typeface="Times New Roman" panose="02020603050405020304" pitchFamily="18" charset="0"/>
              </a:rPr>
              <a:t>Web Link-</a:t>
            </a:r>
          </a:p>
          <a:p>
            <a:pPr fontAlgn="base"/>
            <a:r>
              <a:rPr lang="en-IN" dirty="0" smtClean="0">
                <a:latin typeface="Times New Roman" panose="02020603050405020304" pitchFamily="18" charset="0"/>
                <a:cs typeface="Times New Roman" panose="02020603050405020304" pitchFamily="18" charset="0"/>
                <a:hlinkClick r:id="rId2"/>
              </a:rPr>
              <a:t>https://data-flair.training/blogs/advantages-and-disadvantages-of-machine-learning/</a:t>
            </a:r>
            <a:endParaRPr lang="en-IN" dirty="0" smtClean="0">
              <a:latin typeface="Times New Roman" panose="02020603050405020304" pitchFamily="18" charset="0"/>
              <a:cs typeface="Times New Roman" panose="02020603050405020304" pitchFamily="18" charset="0"/>
            </a:endParaRPr>
          </a:p>
          <a:p>
            <a:pPr fontAlgn="base"/>
            <a:r>
              <a:rPr lang="en-IN" dirty="0" smtClean="0">
                <a:latin typeface="Times New Roman" panose="02020603050405020304" pitchFamily="18" charset="0"/>
                <a:cs typeface="Times New Roman" panose="02020603050405020304" pitchFamily="18" charset="0"/>
                <a:hlinkClick r:id="rId5"/>
              </a:rPr>
              <a:t>https://towardsdatascience.com/machine-learning-an-introduction-23b84d51e6d0</a:t>
            </a:r>
            <a:endParaRPr lang="en-IN" dirty="0" smtClean="0">
              <a:latin typeface="Times New Roman" panose="02020603050405020304" pitchFamily="18" charset="0"/>
              <a:cs typeface="Times New Roman" panose="02020603050405020304" pitchFamily="18" charset="0"/>
            </a:endParaRPr>
          </a:p>
          <a:p>
            <a:pPr fontAlgn="base"/>
            <a:r>
              <a:rPr lang="en-IN" dirty="0" smtClean="0">
                <a:latin typeface="Times New Roman" panose="02020603050405020304" pitchFamily="18" charset="0"/>
                <a:cs typeface="Times New Roman" panose="02020603050405020304" pitchFamily="18" charset="0"/>
                <a:hlinkClick r:id="rId6"/>
              </a:rPr>
              <a:t>https://towardsdatascience.com/introduction-to-machine-learning-f41aabc55264</a:t>
            </a:r>
            <a:endParaRPr lang="en-IN"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20762"/>
          </a:xfrm>
        </p:spPr>
        <p:txBody>
          <a:bodyPr>
            <a:normAutofit/>
          </a:bodyPr>
          <a:lstStyle/>
          <a:p>
            <a:pPr algn="ctr"/>
            <a:r>
              <a:rPr lang="en-US" sz="3600" b="1" dirty="0" smtClean="0">
                <a:solidFill>
                  <a:srgbClr val="C00000"/>
                </a:solidFill>
                <a:latin typeface="Times New Roman" pitchFamily="18" charset="0"/>
                <a:cs typeface="Times New Roman" pitchFamily="18" charset="0"/>
              </a:rPr>
              <a:t>Target Companies</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1"/>
            <a:ext cx="10972800" cy="4830763"/>
          </a:xfrm>
        </p:spPr>
        <p:txBody>
          <a:bodyPr>
            <a:normAutofit fontScale="92500" lnSpcReduction="20000"/>
          </a:bodyPr>
          <a:lstStyle/>
          <a:p>
            <a:endParaRPr lang="it-IT" sz="2400" dirty="0" smtClean="0">
              <a:solidFill>
                <a:srgbClr val="000000"/>
              </a:solidFill>
              <a:latin typeface="Times New Roman" pitchFamily="18" charset="0"/>
              <a:cs typeface="Times New Roman" pitchFamily="18" charset="0"/>
            </a:endParaRPr>
          </a:p>
          <a:p>
            <a:r>
              <a:rPr lang="it-IT" sz="2400" dirty="0" smtClean="0">
                <a:solidFill>
                  <a:srgbClr val="000000"/>
                </a:solidFill>
                <a:latin typeface="Times New Roman" pitchFamily="18" charset="0"/>
                <a:cs typeface="Times New Roman" pitchFamily="18" charset="0"/>
              </a:rPr>
              <a:t>CommScope India Private Limited (Commscope.com)</a:t>
            </a:r>
          </a:p>
          <a:p>
            <a:r>
              <a:rPr lang="fr-FR" sz="2400" dirty="0" err="1" smtClean="0">
                <a:latin typeface="Times New Roman" pitchFamily="18" charset="0"/>
                <a:cs typeface="Times New Roman" pitchFamily="18" charset="0"/>
              </a:rPr>
              <a:t>Nutanix</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India</a:t>
            </a:r>
            <a:r>
              <a:rPr lang="fr-FR" sz="2400" dirty="0" smtClean="0">
                <a:latin typeface="Times New Roman" pitchFamily="18" charset="0"/>
                <a:cs typeface="Times New Roman" pitchFamily="18" charset="0"/>
              </a:rPr>
              <a:t> Technologies Pvt. Ltd</a:t>
            </a:r>
          </a:p>
          <a:p>
            <a:r>
              <a:rPr lang="en-US" sz="2400" dirty="0" err="1" smtClean="0">
                <a:latin typeface="Times New Roman" pitchFamily="18" charset="0"/>
                <a:cs typeface="Times New Roman" pitchFamily="18" charset="0"/>
              </a:rPr>
              <a:t>Apisero</a:t>
            </a:r>
            <a:r>
              <a:rPr lang="en-US" sz="2400" dirty="0" smtClean="0">
                <a:latin typeface="Times New Roman" pitchFamily="18" charset="0"/>
                <a:cs typeface="Times New Roman" pitchFamily="18" charset="0"/>
              </a:rPr>
              <a:t> India Pvt. Ltd</a:t>
            </a:r>
          </a:p>
          <a:p>
            <a:r>
              <a:rPr lang="en-US" sz="2400" dirty="0" err="1" smtClean="0">
                <a:latin typeface="Times New Roman" pitchFamily="18" charset="0"/>
                <a:cs typeface="Times New Roman" pitchFamily="18" charset="0"/>
              </a:rPr>
              <a:t>EPIKInDiFi</a:t>
            </a:r>
            <a:r>
              <a:rPr lang="en-US" sz="2400" dirty="0" smtClean="0">
                <a:latin typeface="Times New Roman" pitchFamily="18" charset="0"/>
                <a:cs typeface="Times New Roman" pitchFamily="18" charset="0"/>
              </a:rPr>
              <a:t> Software &amp; Solutions Private Limited</a:t>
            </a:r>
          </a:p>
          <a:p>
            <a:r>
              <a:rPr lang="en-US" sz="2400" dirty="0" err="1" smtClean="0">
                <a:latin typeface="Times New Roman" pitchFamily="18" charset="0"/>
                <a:cs typeface="Times New Roman" pitchFamily="18" charset="0"/>
              </a:rPr>
              <a:t>WorkIndia</a:t>
            </a:r>
            <a:r>
              <a:rPr lang="en-US" sz="2400" dirty="0" smtClean="0">
                <a:latin typeface="Times New Roman" pitchFamily="18" charset="0"/>
                <a:cs typeface="Times New Roman" pitchFamily="18" charset="0"/>
              </a:rPr>
              <a:t> (Eloquent Info Solutions Pvt. Ltd.)</a:t>
            </a:r>
          </a:p>
          <a:p>
            <a:r>
              <a:rPr lang="en-US" sz="2400" dirty="0" err="1" smtClean="0">
                <a:latin typeface="Times New Roman" pitchFamily="18" charset="0"/>
                <a:cs typeface="Times New Roman" pitchFamily="18" charset="0"/>
              </a:rPr>
              <a:t>ShareChat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Mohalla</a:t>
            </a:r>
            <a:r>
              <a:rPr lang="en-US" sz="2400" dirty="0" smtClean="0">
                <a:latin typeface="Times New Roman" pitchFamily="18" charset="0"/>
                <a:cs typeface="Times New Roman" pitchFamily="18" charset="0"/>
              </a:rPr>
              <a:t> Tech Private Limited)</a:t>
            </a:r>
          </a:p>
          <a:p>
            <a:r>
              <a:rPr lang="en-US" sz="2400" dirty="0" err="1" smtClean="0">
                <a:latin typeface="Times New Roman" pitchFamily="18" charset="0"/>
                <a:cs typeface="Times New Roman" pitchFamily="18" charset="0"/>
              </a:rPr>
              <a:t>Salesforce</a:t>
            </a:r>
            <a:r>
              <a:rPr lang="en-US" sz="2400" dirty="0" smtClean="0">
                <a:latin typeface="Times New Roman" pitchFamily="18" charset="0"/>
                <a:cs typeface="Times New Roman" pitchFamily="18" charset="0"/>
              </a:rPr>
              <a:t> India </a:t>
            </a:r>
            <a:r>
              <a:rPr lang="en-US" sz="2400" dirty="0" err="1" smtClean="0">
                <a:latin typeface="Times New Roman" pitchFamily="18" charset="0"/>
                <a:cs typeface="Times New Roman" pitchFamily="18" charset="0"/>
              </a:rPr>
              <a:t>Pvt</a:t>
            </a:r>
            <a:r>
              <a:rPr lang="en-US" sz="2400" dirty="0" smtClean="0">
                <a:latin typeface="Times New Roman" pitchFamily="18" charset="0"/>
                <a:cs typeface="Times New Roman" pitchFamily="18" charset="0"/>
              </a:rPr>
              <a:t> Ltd</a:t>
            </a:r>
          </a:p>
          <a:p>
            <a:r>
              <a:rPr lang="en-US" sz="2400" dirty="0" err="1" smtClean="0">
                <a:latin typeface="Times New Roman" pitchFamily="18" charset="0"/>
                <a:cs typeface="Times New Roman" pitchFamily="18" charset="0"/>
              </a:rPr>
              <a:t>BrowserStack</a:t>
            </a:r>
            <a:r>
              <a:rPr lang="en-US" sz="2400" dirty="0" smtClean="0">
                <a:latin typeface="Times New Roman" pitchFamily="18" charset="0"/>
                <a:cs typeface="Times New Roman" pitchFamily="18" charset="0"/>
              </a:rPr>
              <a:t> Software Pvt. Ltd</a:t>
            </a:r>
          </a:p>
          <a:p>
            <a:r>
              <a:rPr lang="en-US" sz="2400" dirty="0" err="1" smtClean="0">
                <a:latin typeface="Times New Roman" pitchFamily="18" charset="0"/>
                <a:cs typeface="Times New Roman" pitchFamily="18" charset="0"/>
              </a:rPr>
              <a:t>Zscaler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Softech</a:t>
            </a:r>
            <a:r>
              <a:rPr lang="en-US" sz="2400" dirty="0" smtClean="0">
                <a:latin typeface="Times New Roman" pitchFamily="18" charset="0"/>
                <a:cs typeface="Times New Roman" pitchFamily="18" charset="0"/>
              </a:rPr>
              <a:t> India Private Limited</a:t>
            </a:r>
          </a:p>
          <a:p>
            <a:r>
              <a:rPr lang="en-US" sz="2400" dirty="0" smtClean="0">
                <a:latin typeface="Times New Roman" pitchFamily="18" charset="0"/>
                <a:cs typeface="Times New Roman" pitchFamily="18" charset="0"/>
              </a:rPr>
              <a:t>Daffodil Software</a:t>
            </a:r>
          </a:p>
          <a:p>
            <a:r>
              <a:rPr lang="en-US" sz="2400" dirty="0" err="1" smtClean="0">
                <a:latin typeface="Times New Roman" pitchFamily="18" charset="0"/>
                <a:cs typeface="Times New Roman" pitchFamily="18" charset="0"/>
              </a:rPr>
              <a:t>Saviynt</a:t>
            </a:r>
            <a:r>
              <a:rPr lang="en-US" sz="2400" dirty="0" smtClean="0">
                <a:latin typeface="Times New Roman" pitchFamily="18" charset="0"/>
                <a:cs typeface="Times New Roman" pitchFamily="18" charset="0"/>
              </a:rPr>
              <a:t> India Private Limited</a:t>
            </a:r>
          </a:p>
          <a:p>
            <a:r>
              <a:rPr lang="en-US" sz="2400" dirty="0" err="1" smtClean="0">
                <a:latin typeface="Times New Roman" pitchFamily="18" charset="0"/>
                <a:cs typeface="Times New Roman" pitchFamily="18" charset="0"/>
              </a:rPr>
              <a:t>GlobalLogic</a:t>
            </a:r>
            <a:r>
              <a:rPr lang="en-US" sz="2400" dirty="0" smtClean="0">
                <a:latin typeface="Times New Roman" pitchFamily="18" charset="0"/>
                <a:cs typeface="Times New Roman" pitchFamily="18" charset="0"/>
              </a:rPr>
              <a:t>-Hitachi</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C00000"/>
                </a:solidFill>
                <a:latin typeface="Times New Roman" pitchFamily="18" charset="0"/>
                <a:cs typeface="Times New Roman" pitchFamily="18" charset="0"/>
              </a:rPr>
              <a:t>Target Companies</a:t>
            </a:r>
            <a:endParaRPr lang="en-US" sz="40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err="1" smtClean="0">
                <a:latin typeface="Times New Roman" pitchFamily="18" charset="0"/>
                <a:cs typeface="Times New Roman" pitchFamily="18" charset="0"/>
              </a:rPr>
              <a:t>Clarivate</a:t>
            </a:r>
            <a:r>
              <a:rPr lang="en-US" sz="2400" dirty="0" smtClean="0">
                <a:latin typeface="Times New Roman" pitchFamily="18" charset="0"/>
                <a:cs typeface="Times New Roman" pitchFamily="18" charset="0"/>
              </a:rPr>
              <a:t> Analytics </a:t>
            </a:r>
          </a:p>
          <a:p>
            <a:r>
              <a:rPr lang="en-US" sz="2400" dirty="0" err="1" smtClean="0">
                <a:latin typeface="Times New Roman" pitchFamily="18" charset="0"/>
                <a:cs typeface="Times New Roman" pitchFamily="18" charset="0"/>
              </a:rPr>
              <a:t>Avalara</a:t>
            </a:r>
            <a:r>
              <a:rPr lang="en-US" sz="2400" dirty="0" smtClean="0">
                <a:latin typeface="Times New Roman" pitchFamily="18" charset="0"/>
                <a:cs typeface="Times New Roman" pitchFamily="18" charset="0"/>
              </a:rPr>
              <a:t> Technologies Private Limited </a:t>
            </a:r>
          </a:p>
          <a:p>
            <a:r>
              <a:rPr lang="en-US" sz="2400" dirty="0" smtClean="0">
                <a:latin typeface="Times New Roman" pitchFamily="18" charset="0"/>
                <a:cs typeface="Times New Roman" pitchFamily="18" charset="0"/>
              </a:rPr>
              <a:t>F5 Networks Innovation Private Limited </a:t>
            </a:r>
          </a:p>
          <a:p>
            <a:r>
              <a:rPr lang="en-US" sz="2400" dirty="0" err="1" smtClean="0">
                <a:latin typeface="Times New Roman" pitchFamily="18" charset="0"/>
                <a:cs typeface="Times New Roman" pitchFamily="18" charset="0"/>
              </a:rPr>
              <a:t>Innovaccer</a:t>
            </a:r>
            <a:r>
              <a:rPr lang="en-US" sz="2400" dirty="0" smtClean="0">
                <a:latin typeface="Times New Roman" pitchFamily="18" charset="0"/>
                <a:cs typeface="Times New Roman" pitchFamily="18" charset="0"/>
              </a:rPr>
              <a:t> Analytics </a:t>
            </a:r>
            <a:r>
              <a:rPr lang="en-US" sz="2400" dirty="0" err="1" smtClean="0">
                <a:latin typeface="Times New Roman" pitchFamily="18" charset="0"/>
                <a:cs typeface="Times New Roman" pitchFamily="18" charset="0"/>
              </a:rPr>
              <a:t>Pvt</a:t>
            </a:r>
            <a:r>
              <a:rPr lang="en-US" sz="2400" dirty="0" smtClean="0">
                <a:latin typeface="Times New Roman" pitchFamily="18" charset="0"/>
                <a:cs typeface="Times New Roman" pitchFamily="18" charset="0"/>
              </a:rPr>
              <a:t> Ltd </a:t>
            </a:r>
          </a:p>
          <a:p>
            <a:r>
              <a:rPr lang="en-US" sz="2400" dirty="0" smtClean="0">
                <a:latin typeface="Times New Roman" pitchFamily="18" charset="0"/>
                <a:cs typeface="Times New Roman" pitchFamily="18" charset="0"/>
              </a:rPr>
              <a:t>GRAB GRECO LLP </a:t>
            </a:r>
          </a:p>
          <a:p>
            <a:r>
              <a:rPr lang="en-US" sz="2400" dirty="0" err="1" smtClean="0">
                <a:latin typeface="Times New Roman" pitchFamily="18" charset="0"/>
                <a:cs typeface="Times New Roman" pitchFamily="18" charset="0"/>
              </a:rPr>
              <a:t>Virtusa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Codelite</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Clumio</a:t>
            </a:r>
            <a:r>
              <a:rPr lang="en-US" sz="2400" dirty="0" smtClean="0">
                <a:latin typeface="Times New Roman" pitchFamily="18" charset="0"/>
                <a:cs typeface="Times New Roman" pitchFamily="18" charset="0"/>
              </a:rPr>
              <a:t> Technologies </a:t>
            </a:r>
          </a:p>
          <a:p>
            <a:r>
              <a:rPr lang="en-US" sz="2400" dirty="0" err="1" smtClean="0">
                <a:latin typeface="Times New Roman" pitchFamily="18" charset="0"/>
                <a:cs typeface="Times New Roman" pitchFamily="18" charset="0"/>
              </a:rPr>
              <a:t>Zscaler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Softech</a:t>
            </a:r>
            <a:r>
              <a:rPr lang="en-US" sz="2400" dirty="0" smtClean="0">
                <a:latin typeface="Times New Roman" pitchFamily="18" charset="0"/>
                <a:cs typeface="Times New Roman" pitchFamily="18" charset="0"/>
              </a:rPr>
              <a:t> India Private Limited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C0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25"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 xmlns:p14="http://schemas.microsoft.com/office/powerpoint/2010/main" val="62325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Vision Of Department</a:t>
            </a:r>
            <a:endParaRPr lang="en-US" b="1" dirty="0">
              <a:solidFill>
                <a:srgbClr val="C00000"/>
              </a:solidFill>
              <a:latin typeface="Times" pitchFamily="18" charset="0"/>
              <a:cs typeface="Times" pitchFamily="18" charset="0"/>
            </a:endParaRPr>
          </a:p>
        </p:txBody>
      </p:sp>
      <p:sp>
        <p:nvSpPr>
          <p:cNvPr id="6" name="Content Placeholder 5"/>
          <p:cNvSpPr>
            <a:spLocks noGrp="1"/>
          </p:cNvSpPr>
          <p:nvPr>
            <p:ph idx="1"/>
          </p:nvPr>
        </p:nvSpPr>
        <p:spPr/>
        <p:txBody>
          <a:bodyPr/>
          <a:lstStyle/>
          <a:p>
            <a:r>
              <a:rPr lang="en-US" sz="2400" dirty="0" smtClean="0">
                <a:latin typeface="Times" pitchFamily="18" charset="0"/>
                <a:cs typeface="Times" pitchFamily="18" charset="0"/>
              </a:rPr>
              <a:t>“To be recognized as a leading Computer Science and Engineering department through effective teaching practices and excellence in research and innovation for creating competent professionals with ethics, values and entrepreneurial attitude to deliver service to society and to meet the current industry standards at the global level</a:t>
            </a:r>
            <a:r>
              <a:rPr lang="en-US" dirty="0" smtClean="0">
                <a:latin typeface="Times" pitchFamily="18" charset="0"/>
                <a:cs typeface="Times" pitchFamily="18" charset="0"/>
              </a:rPr>
              <a:t>”.</a:t>
            </a:r>
            <a:endParaRPr lang="en-US"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pitchFamily="18" charset="0"/>
                <a:cs typeface="Times" pitchFamily="18" charset="0"/>
              </a:rPr>
              <a:t>Mission Of Department</a:t>
            </a:r>
            <a:endParaRPr lang="en-US" b="1" dirty="0">
              <a:solidFill>
                <a:srgbClr val="C00000"/>
              </a:solidFill>
              <a:latin typeface="Times" pitchFamily="18" charset="0"/>
              <a:cs typeface="Times"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M1: To provide practical knowledge using state-of-the-art technological support for the experiential learning of our students.</a:t>
            </a:r>
          </a:p>
          <a:p>
            <a:pPr algn="just"/>
            <a:r>
              <a:rPr lang="en-US" sz="2400" dirty="0" smtClean="0">
                <a:latin typeface="Times New Roman" pitchFamily="18" charset="0"/>
                <a:cs typeface="Times New Roman" pitchFamily="18" charset="0"/>
              </a:rPr>
              <a:t>M2: To provide industry recommended curriculum and transparent assessment for quality learning experiences.</a:t>
            </a:r>
          </a:p>
          <a:p>
            <a:pPr algn="just"/>
            <a:r>
              <a:rPr lang="en-US" sz="2400" dirty="0" smtClean="0">
                <a:latin typeface="Times New Roman" pitchFamily="18" charset="0"/>
                <a:cs typeface="Times New Roman" pitchFamily="18" charset="0"/>
              </a:rPr>
              <a:t>M3: To create global linkages for interdisciplinary collaborative learning and research.</a:t>
            </a:r>
          </a:p>
          <a:p>
            <a:pPr algn="just"/>
            <a:r>
              <a:rPr lang="en-US" sz="2400" dirty="0" smtClean="0">
                <a:latin typeface="Times New Roman" pitchFamily="18" charset="0"/>
                <a:cs typeface="Times New Roman" pitchFamily="18" charset="0"/>
              </a:rPr>
              <a:t>M4: To nurture advanced learning platform for research and innovation for students’ profound future growth.</a:t>
            </a:r>
          </a:p>
          <a:p>
            <a:r>
              <a:rPr lang="en-US" sz="2400" dirty="0" smtClean="0">
                <a:latin typeface="Times New Roman" pitchFamily="18" charset="0"/>
                <a:cs typeface="Times New Roman" pitchFamily="18" charset="0"/>
              </a:rPr>
              <a:t>M5: To inculcate leadership qualities and strong ethical values through value based education</a:t>
            </a:r>
            <a:r>
              <a:rPr lang="en-US" dirty="0" smtClean="0">
                <a:latin typeface="Times New Roman" pitchFamily="18" charset="0"/>
                <a:cs typeface="Times New Roman" pitchFamily="18" charset="0"/>
              </a:rPr>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itchFamily="18" charset="0"/>
                <a:cs typeface="Times New Roman" pitchFamily="18" charset="0"/>
              </a:rPr>
              <a:t>PEO’s(Program Educational Objectives )</a:t>
            </a:r>
            <a:endParaRPr lang="en-US" dirty="0">
              <a:solidFill>
                <a:srgbClr val="C00000"/>
              </a:solidFill>
            </a:endParaRPr>
          </a:p>
        </p:txBody>
      </p:sp>
      <p:sp>
        <p:nvSpPr>
          <p:cNvPr id="3" name="Content Placeholder 2"/>
          <p:cNvSpPr>
            <a:spLocks noGrp="1"/>
          </p:cNvSpPr>
          <p:nvPr>
            <p:ph idx="1"/>
          </p:nvPr>
        </p:nvSpPr>
        <p:spPr/>
        <p:txBody>
          <a:bodyPr>
            <a:noAutofit/>
          </a:bodyPr>
          <a:lstStyle/>
          <a:p>
            <a:pPr>
              <a:buNone/>
            </a:pPr>
            <a:r>
              <a:rPr lang="en-US" sz="2000" dirty="0" smtClean="0">
                <a:latin typeface="Times" pitchFamily="18" charset="0"/>
                <a:cs typeface="Times" pitchFamily="18" charset="0"/>
              </a:rPr>
              <a:t/>
            </a:r>
            <a:br>
              <a:rPr lang="en-US" sz="2000" dirty="0" smtClean="0">
                <a:latin typeface="Times" pitchFamily="18" charset="0"/>
                <a:cs typeface="Times" pitchFamily="18" charset="0"/>
              </a:rPr>
            </a:br>
            <a:r>
              <a:rPr lang="en-US" sz="2000" b="1" dirty="0" smtClean="0">
                <a:latin typeface="Times" pitchFamily="18" charset="0"/>
                <a:cs typeface="Times" pitchFamily="18" charset="0"/>
              </a:rPr>
              <a:t> The statements of PEOs (revised from 2022) are given below:</a:t>
            </a:r>
          </a:p>
          <a:p>
            <a:r>
              <a:rPr lang="en-US" sz="2000" b="1" dirty="0" smtClean="0">
                <a:latin typeface="Times" pitchFamily="18" charset="0"/>
                <a:cs typeface="Times" pitchFamily="18" charset="0"/>
              </a:rPr>
              <a:t>PEO 1.</a:t>
            </a:r>
            <a:r>
              <a:rPr lang="en-US" sz="2000" dirty="0" smtClean="0">
                <a:latin typeface="Times" pitchFamily="18" charset="0"/>
                <a:cs typeface="Times" pitchFamily="18" charset="0"/>
              </a:rPr>
              <a:t>    Graduates of the Computer Science and Engineering can contribute to the Nation’s growth through their ability to solve diverse and complex computer science &amp; engineering problems across a broad range of application areas.</a:t>
            </a:r>
          </a:p>
          <a:p>
            <a:r>
              <a:rPr lang="en-US" sz="2000" b="1" dirty="0" smtClean="0">
                <a:latin typeface="Times" pitchFamily="18" charset="0"/>
                <a:cs typeface="Times" pitchFamily="18" charset="0"/>
              </a:rPr>
              <a:t>PEO 2.</a:t>
            </a:r>
            <a:r>
              <a:rPr lang="en-US" sz="2000" dirty="0" smtClean="0">
                <a:latin typeface="Times" pitchFamily="18" charset="0"/>
                <a:cs typeface="Times" pitchFamily="18" charset="0"/>
              </a:rPr>
              <a:t>    Graduates of the Computer Science and Engineering can be successful professionals, designing and implementing Products &amp; Services of global standards in the field of Computer Science &amp; Engineering, becoming entrepreneurs, pursuing higher studies &amp; research.</a:t>
            </a:r>
          </a:p>
          <a:p>
            <a:r>
              <a:rPr lang="en-US" sz="2000" b="1" dirty="0" smtClean="0">
                <a:latin typeface="Times" pitchFamily="18" charset="0"/>
                <a:cs typeface="Times" pitchFamily="18" charset="0"/>
              </a:rPr>
              <a:t>PEO 3.</a:t>
            </a:r>
            <a:r>
              <a:rPr lang="en-US" sz="2000" dirty="0" smtClean="0">
                <a:latin typeface="Times" pitchFamily="18" charset="0"/>
                <a:cs typeface="Times" pitchFamily="18" charset="0"/>
              </a:rPr>
              <a:t>    Graduates of the Computer Science and Engineering Program can be able to adapt to changing scenario of dynamic technology with an ability to solve larger societal problems using logical and flexible approach in decision making. </a:t>
            </a:r>
          </a:p>
          <a:p>
            <a:pPr>
              <a:buNone/>
            </a:pPr>
            <a:endParaRPr lang="en-US" sz="2000" dirty="0" smtClean="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1"/>
            <a:ext cx="11582400" cy="4830763"/>
          </a:xfrm>
        </p:spPr>
        <p:txBody>
          <a:bodyPr>
            <a:noAutofit/>
          </a:bodyPr>
          <a:lstStyle/>
          <a:p>
            <a:pPr algn="just"/>
            <a:r>
              <a:rPr lang="en-US" sz="2200" dirty="0" smtClean="0">
                <a:latin typeface="Times New Roman" pitchFamily="18" charset="0"/>
                <a:cs typeface="Times New Roman" pitchFamily="18" charset="0"/>
              </a:rPr>
              <a:t>PO1: Engineering knowledge: Apply the knowledge of Mathematics, Science, Engineering fundamentals and computer science fundamental and strategies which have the solution of complex computer science engineering problems.</a:t>
            </a:r>
          </a:p>
          <a:p>
            <a:pPr algn="just"/>
            <a:r>
              <a:rPr lang="en-US" sz="2200" dirty="0" smtClean="0">
                <a:latin typeface="Times New Roman" pitchFamily="18" charset="0"/>
                <a:cs typeface="Times New Roman" pitchFamily="18" charset="0"/>
              </a:rPr>
              <a:t>PO2: Problem analysis: Identify, formulate, research literature, and analyze complex computer science engineering problems reaching substantiated conclusions using first principles of mathematics, natural sciences, and engineering sciences.</a:t>
            </a:r>
          </a:p>
          <a:p>
            <a:pPr algn="just"/>
            <a:r>
              <a:rPr lang="en-US" sz="2200" dirty="0" smtClean="0">
                <a:latin typeface="Times New Roman" pitchFamily="18" charset="0"/>
                <a:cs typeface="Times New Roman" pitchFamily="18" charset="0"/>
              </a:rPr>
              <a:t>PO3: Design/development of solutions: Design solutions for complex database and software engineering problems and design system components or processes that meet the specified needs with appropriate considerations for the public health and safety, and the cultural, societal, and environmental considerations.</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04800" y="1600201"/>
            <a:ext cx="11277600" cy="4525963"/>
          </a:xfrm>
        </p:spPr>
        <p:txBody>
          <a:bodyPr>
            <a:normAutofit fontScale="92500" lnSpcReduction="10000"/>
          </a:bodyPr>
          <a:lstStyle/>
          <a:p>
            <a:pPr algn="just"/>
            <a:r>
              <a:rPr lang="en-US" dirty="0" smtClean="0">
                <a:latin typeface="Times New Roman" pitchFamily="18" charset="0"/>
                <a:cs typeface="Times New Roman" pitchFamily="18" charset="0"/>
              </a:rPr>
              <a:t>PO4: Conduct investigations of complex problems: Use research-based knowledge and research methods including design of software engineering &amp; networking based experiments, analysis and Interpretation of data, and synthesis of the information to provide valid conclusions.</a:t>
            </a:r>
          </a:p>
          <a:p>
            <a:pPr algn="just"/>
            <a:r>
              <a:rPr lang="en-US" dirty="0" smtClean="0">
                <a:latin typeface="Times New Roman" pitchFamily="18" charset="0"/>
                <a:cs typeface="Times New Roman" pitchFamily="18" charset="0"/>
              </a:rPr>
              <a:t>PO5: Modern tool usage: Create, select, and apply appropriate techniques, resources, and modern Computer science engineering and IT tools including prediction and modeling to complex database or software engineering activities with an understanding of the limitations.</a:t>
            </a:r>
          </a:p>
          <a:p>
            <a:pPr algn="just"/>
            <a:r>
              <a:rPr lang="en-US" dirty="0" smtClean="0">
                <a:latin typeface="Times New Roman" pitchFamily="18" charset="0"/>
                <a:cs typeface="Times New Roman" pitchFamily="18" charset="0"/>
              </a:rPr>
              <a:t>PO6: The engineer and society: Apply reasoning informed by the contextual knowledge to assess social, health, safety, legal and cultural issues and the consequent responsibilities relevant to the Professional Computer Science &amp; Engineering practice.</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C00000"/>
                </a:solidFill>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PO7: Environment and sustainability: Understand the impact of the professional computer science and engineering solutions in social and environmental contexts, and demonstrate the knowledge of, and need for sustainable development goals.</a:t>
            </a:r>
          </a:p>
          <a:p>
            <a:pPr algn="just"/>
            <a:r>
              <a:rPr lang="en-US" sz="2400" dirty="0" smtClean="0">
                <a:latin typeface="Times New Roman" pitchFamily="18" charset="0"/>
                <a:cs typeface="Times New Roman" pitchFamily="18" charset="0"/>
              </a:rPr>
              <a:t>PO8: Ethics: Apply ethical principles and commit to professional ethics and responsibilities and norms of computer science engineering practice</a:t>
            </a:r>
          </a:p>
          <a:p>
            <a:pPr algn="just"/>
            <a:r>
              <a:rPr lang="en-US" sz="2400" dirty="0" smtClean="0">
                <a:latin typeface="Times New Roman" pitchFamily="18" charset="0"/>
                <a:cs typeface="Times New Roman" pitchFamily="18" charset="0"/>
              </a:rPr>
              <a:t>PO9: Individual and team work: Function effectively as an individual, and as a member or leader in diverse teams, and in multidisciplinary settings</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5943</TotalTime>
  <Words>2350</Words>
  <Application>Microsoft Office PowerPoint</Application>
  <PresentationFormat>Custom</PresentationFormat>
  <Paragraphs>271</Paragraphs>
  <Slides>36</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39" baseType="lpstr">
      <vt:lpstr>1_Office Theme</vt:lpstr>
      <vt:lpstr>Contents Slide Master</vt:lpstr>
      <vt:lpstr>CorelDRAW</vt:lpstr>
      <vt:lpstr>Slide 1</vt:lpstr>
      <vt:lpstr>Vision Of University</vt:lpstr>
      <vt:lpstr>Mission Of University</vt:lpstr>
      <vt:lpstr>Vision Of Department</vt:lpstr>
      <vt:lpstr>Mission Of Department</vt:lpstr>
      <vt:lpstr>PEO’s(Program Educational Objectives )</vt:lpstr>
      <vt:lpstr> Program Outcomes (POs) </vt:lpstr>
      <vt:lpstr> Program Outcomes (POs) </vt:lpstr>
      <vt:lpstr>Program Outcomes (POs) </vt:lpstr>
      <vt:lpstr>Program Outcomes (POs) </vt:lpstr>
      <vt:lpstr>Program Specific Outcomes (PSOs) </vt:lpstr>
      <vt:lpstr>Course Outcomes</vt:lpstr>
      <vt:lpstr>Course Objectives</vt:lpstr>
      <vt:lpstr>Syllabus( Theory)</vt:lpstr>
      <vt:lpstr>Slide 15</vt:lpstr>
      <vt:lpstr>CO_PO_SO Mapping</vt:lpstr>
      <vt:lpstr>Assessment Model Theory</vt:lpstr>
      <vt:lpstr>Syllabus Practical(List Of Experiments )</vt:lpstr>
      <vt:lpstr>CO_PO_SO Mapping</vt:lpstr>
      <vt:lpstr>Method of Teaching Practical</vt:lpstr>
      <vt:lpstr>Assessment Model for Lab </vt:lpstr>
      <vt:lpstr>Student Attendance/Leave Policy</vt:lpstr>
      <vt:lpstr>Contents</vt:lpstr>
      <vt:lpstr>Machine Learning Introduction</vt:lpstr>
      <vt:lpstr>History</vt:lpstr>
      <vt:lpstr>History</vt:lpstr>
      <vt:lpstr>Need/Importance</vt:lpstr>
      <vt:lpstr>Advantages</vt:lpstr>
      <vt:lpstr>Limitations</vt:lpstr>
      <vt:lpstr>Applications</vt:lpstr>
      <vt:lpstr>Case Study</vt:lpstr>
      <vt:lpstr>References</vt:lpstr>
      <vt:lpstr>E-Learning</vt:lpstr>
      <vt:lpstr>Target Companies</vt:lpstr>
      <vt:lpstr>Target Companies</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416</cp:revision>
  <dcterms:created xsi:type="dcterms:W3CDTF">2019-01-09T10:33:58Z</dcterms:created>
  <dcterms:modified xsi:type="dcterms:W3CDTF">2022-08-04T09:28:00Z</dcterms:modified>
</cp:coreProperties>
</file>