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4" r:id="rId1"/>
    <p:sldMasterId id="2147483686" r:id="rId2"/>
  </p:sldMasterIdLst>
  <p:notesMasterIdLst>
    <p:notesMasterId r:id="rId26"/>
  </p:notesMasterIdLst>
  <p:handoutMasterIdLst>
    <p:handoutMasterId r:id="rId27"/>
  </p:handoutMasterIdLst>
  <p:sldIdLst>
    <p:sldId id="1024" r:id="rId3"/>
    <p:sldId id="1235" r:id="rId4"/>
    <p:sldId id="1236" r:id="rId5"/>
    <p:sldId id="1237" r:id="rId6"/>
    <p:sldId id="1238" r:id="rId7"/>
    <p:sldId id="1239" r:id="rId8"/>
    <p:sldId id="1240" r:id="rId9"/>
    <p:sldId id="1241" r:id="rId10"/>
    <p:sldId id="1242" r:id="rId11"/>
    <p:sldId id="1243" r:id="rId12"/>
    <p:sldId id="1244" r:id="rId13"/>
    <p:sldId id="1245" r:id="rId14"/>
    <p:sldId id="1246" r:id="rId15"/>
    <p:sldId id="1247" r:id="rId16"/>
    <p:sldId id="1248" r:id="rId17"/>
    <p:sldId id="1249" r:id="rId18"/>
    <p:sldId id="1250" r:id="rId19"/>
    <p:sldId id="1251" r:id="rId20"/>
    <p:sldId id="1252" r:id="rId21"/>
    <p:sldId id="1253" r:id="rId22"/>
    <p:sldId id="1254" r:id="rId23"/>
    <p:sldId id="1184" r:id="rId24"/>
    <p:sldId id="9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CC00"/>
    <a:srgbClr val="00FF99"/>
    <a:srgbClr val="CC0099"/>
    <a:srgbClr val="990000"/>
    <a:srgbClr val="9900FF"/>
    <a:srgbClr val="ED8137"/>
    <a:srgbClr val="FF6699"/>
    <a:srgbClr val="FFFF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62" autoAdjust="0"/>
    <p:restoredTop sz="94660"/>
  </p:normalViewPr>
  <p:slideViewPr>
    <p:cSldViewPr snapToGrid="0">
      <p:cViewPr>
        <p:scale>
          <a:sx n="76" d="100"/>
          <a:sy n="76" d="100"/>
        </p:scale>
        <p:origin x="-16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29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4274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4274">
              <a:defRPr sz="29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4274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4274">
              <a:defRPr sz="2900"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1AA838D-327D-4D1E-961F-0AF8B04855D6}" type="slidenum">
              <a:rPr lang="en-US" altLang="en-US" sz="1300"/>
              <a:pPr/>
              <a:t>2</a:t>
            </a:fld>
            <a:endParaRPr lang="en-US" altLang="en-US" sz="13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0563"/>
            <a:ext cx="6072187" cy="3416300"/>
          </a:xfrm>
          <a:ln w="12700" cap="flat">
            <a:solidFill>
              <a:schemeClr val="tx1"/>
            </a:solidFill>
          </a:ln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15" y="4343713"/>
            <a:ext cx="5028370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965" tIns="41981" rIns="83965" bIns="41981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22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C2FD4-2704-4873-8528-276AE88A61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87285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  <p:sldLayoutId id="214748370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primo.ai/index.php?title=Evaluation_-_Measures" TargetMode="External"/><Relationship Id="rId2" Type="http://schemas.openxmlformats.org/officeDocument/2006/relationships/hyperlink" Target="https://data-flair.training/blogs/advantages-and-disadvantages-of-machine-learn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accuracy-recall-precision-f-score-specificity-which-to-optimize-on-867d3f11124" TargetMode="External"/><Relationship Id="rId4" Type="http://schemas.openxmlformats.org/officeDocument/2006/relationships/hyperlink" Target="https://builtin.com/data-science/precision-and-recal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 descr="Logoof CU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087685"/>
              </p:ext>
            </p:extLst>
          </p:nvPr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Picture 63" descr="Logoof CU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Chandigarh University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903785" y="6269779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310933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399840" y="1150785"/>
            <a:ext cx="9063318" cy="793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 : Machine </a:t>
            </a:r>
            <a:r>
              <a:rPr lang="en-US" alt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Learning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Code: CST-316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lang="en-US" altLang="en-US" sz="3200" b="1" dirty="0">
                <a:solidFill>
                  <a:srgbClr val="FF0000"/>
                </a:solidFill>
              </a:rPr>
              <a:t>Evaluation of classifiers</a:t>
            </a: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Lecture-2.3.2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524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3A64769-9016-4522-A531-BF663433448D}" type="slidenum">
              <a:rPr lang="en-US" altLang="en-US" sz="1200">
                <a:latin typeface="Garamond" pitchFamily="18" charset="0"/>
              </a:rPr>
              <a:pPr/>
              <a:t>10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 example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4918" y="2924176"/>
            <a:ext cx="10814049" cy="3095625"/>
          </a:xfrm>
        </p:spPr>
        <p:txBody>
          <a:bodyPr/>
          <a:lstStyle/>
          <a:p>
            <a:pPr eaLnBrk="1" hangingPunct="1"/>
            <a:r>
              <a:rPr lang="en-US" altLang="ja-JP" sz="2600" smtClean="0">
                <a:solidFill>
                  <a:srgbClr val="FF0000"/>
                </a:solidFill>
                <a:ea typeface="ＭＳ Ｐゴシック" pitchFamily="34" charset="-128"/>
              </a:rPr>
              <a:t>This confusion matrix gives</a:t>
            </a:r>
            <a:r>
              <a:rPr lang="en-US" altLang="ja-JP" sz="2600" smtClean="0">
                <a:ea typeface="ＭＳ Ｐゴシック" pitchFamily="34" charset="-128"/>
              </a:rPr>
              <a:t> </a:t>
            </a:r>
          </a:p>
          <a:p>
            <a:pPr lvl="1" eaLnBrk="1" hangingPunct="1"/>
            <a:r>
              <a:rPr lang="en-US" altLang="ja-JP" sz="2200" smtClean="0">
                <a:solidFill>
                  <a:srgbClr val="3333CC"/>
                </a:solidFill>
                <a:ea typeface="ＭＳ Ｐゴシック" pitchFamily="34" charset="-128"/>
              </a:rPr>
              <a:t>precision </a:t>
            </a:r>
            <a:r>
              <a:rPr lang="en-US" altLang="ja-JP" sz="2200" i="1" smtClean="0">
                <a:solidFill>
                  <a:srgbClr val="3333CC"/>
                </a:solidFill>
                <a:ea typeface="ＭＳ Ｐゴシック" pitchFamily="34" charset="-128"/>
              </a:rPr>
              <a:t>p</a:t>
            </a:r>
            <a:r>
              <a:rPr lang="en-US" altLang="ja-JP" sz="2200" smtClean="0">
                <a:solidFill>
                  <a:srgbClr val="3333CC"/>
                </a:solidFill>
                <a:ea typeface="ＭＳ Ｐゴシック" pitchFamily="34" charset="-128"/>
              </a:rPr>
              <a:t> = 100% and </a:t>
            </a:r>
          </a:p>
          <a:p>
            <a:pPr lvl="1" eaLnBrk="1" hangingPunct="1"/>
            <a:r>
              <a:rPr lang="en-US" altLang="ja-JP" sz="2200" smtClean="0">
                <a:solidFill>
                  <a:srgbClr val="3333CC"/>
                </a:solidFill>
                <a:ea typeface="ＭＳ Ｐゴシック" pitchFamily="34" charset="-128"/>
              </a:rPr>
              <a:t>recall </a:t>
            </a:r>
            <a:r>
              <a:rPr lang="en-US" altLang="ja-JP" sz="2200" i="1" smtClean="0">
                <a:solidFill>
                  <a:srgbClr val="3333CC"/>
                </a:solidFill>
                <a:ea typeface="ＭＳ Ｐゴシック" pitchFamily="34" charset="-128"/>
              </a:rPr>
              <a:t>r</a:t>
            </a:r>
            <a:r>
              <a:rPr lang="en-US" altLang="ja-JP" sz="2200" smtClean="0">
                <a:solidFill>
                  <a:srgbClr val="3333CC"/>
                </a:solidFill>
                <a:ea typeface="ＭＳ Ｐゴシック" pitchFamily="34" charset="-128"/>
              </a:rPr>
              <a:t> = 1%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ja-JP" sz="2200" smtClean="0">
                <a:ea typeface="ＭＳ Ｐゴシック" pitchFamily="34" charset="-128"/>
              </a:rPr>
              <a:t>	because we only classified one positive example correctly and no negative examples wrongly. </a:t>
            </a:r>
          </a:p>
          <a:p>
            <a:pPr eaLnBrk="1" hangingPunct="1"/>
            <a:r>
              <a:rPr lang="en-US" altLang="en-US" sz="2600" smtClean="0">
                <a:solidFill>
                  <a:srgbClr val="3333CC"/>
                </a:solidFill>
              </a:rPr>
              <a:t>Note: </a:t>
            </a:r>
            <a:r>
              <a:rPr lang="en-US" altLang="en-US" sz="2600" smtClean="0"/>
              <a:t>precision and recall only measure classification on the positive class. </a:t>
            </a:r>
          </a:p>
        </p:txBody>
      </p:sp>
      <p:pic>
        <p:nvPicPr>
          <p:cNvPr id="5120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4417" y="1341439"/>
            <a:ext cx="10752667" cy="1220787"/>
          </a:xfrm>
          <a:noFill/>
        </p:spPr>
      </p:pic>
    </p:spTree>
    <p:extLst>
      <p:ext uri="{BB962C8B-B14F-4D97-AF65-F5344CB8AC3E}">
        <p14:creationId xmlns:p14="http://schemas.microsoft.com/office/powerpoint/2010/main" val="2304604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60FA097-0E03-4C94-B7D5-BB371775D659}" type="slidenum">
              <a:rPr lang="en-US" altLang="en-US" sz="1200">
                <a:latin typeface="Garamond" pitchFamily="18" charset="0"/>
              </a:rPr>
              <a:pPr/>
              <a:t>11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F1-value (also called F1-score)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96976"/>
            <a:ext cx="10862733" cy="4860925"/>
          </a:xfrm>
        </p:spPr>
        <p:txBody>
          <a:bodyPr/>
          <a:lstStyle/>
          <a:p>
            <a:pPr eaLnBrk="1" hangingPunct="1"/>
            <a:r>
              <a:rPr lang="en-US" altLang="en-US" sz="2200" smtClean="0"/>
              <a:t>It is hard to compare two classifiers using two measures. F</a:t>
            </a:r>
            <a:r>
              <a:rPr lang="en-US" altLang="en-US" sz="2200" baseline="-25000" smtClean="0">
                <a:ea typeface="ＭＳ Ｐゴシック" pitchFamily="34" charset="-128"/>
              </a:rPr>
              <a:t>1</a:t>
            </a:r>
            <a:r>
              <a:rPr lang="en-US" altLang="en-US" sz="2200" smtClean="0"/>
              <a:t> score combines precision and recall into one measure</a:t>
            </a:r>
          </a:p>
          <a:p>
            <a:pPr eaLnBrk="1" hangingPunct="1"/>
            <a:endParaRPr lang="en-US" altLang="en-US" sz="2200" smtClean="0"/>
          </a:p>
          <a:p>
            <a:pPr eaLnBrk="1" hangingPunct="1"/>
            <a:endParaRPr lang="en-US" altLang="en-US" sz="2200" smtClean="0"/>
          </a:p>
          <a:p>
            <a:pPr eaLnBrk="1" hangingPunct="1"/>
            <a:endParaRPr lang="en-US" altLang="en-US" sz="2200" smtClean="0"/>
          </a:p>
          <a:p>
            <a:pPr eaLnBrk="1" hangingPunct="1"/>
            <a:endParaRPr lang="en-US" altLang="en-US" sz="2200" smtClean="0"/>
          </a:p>
          <a:p>
            <a:pPr eaLnBrk="1" hangingPunct="1"/>
            <a:endParaRPr lang="en-US" altLang="en-US" sz="2200" smtClean="0"/>
          </a:p>
          <a:p>
            <a:pPr eaLnBrk="1" hangingPunct="1"/>
            <a:endParaRPr lang="en-US" altLang="ja-JP" sz="2200" smtClean="0">
              <a:ea typeface="ＭＳ Ｐゴシック" pitchFamily="34" charset="-128"/>
            </a:endParaRPr>
          </a:p>
          <a:p>
            <a:pPr eaLnBrk="1" hangingPunct="1"/>
            <a:endParaRPr lang="en-US" altLang="ja-JP" sz="2200" smtClean="0">
              <a:ea typeface="ＭＳ Ｐゴシック" pitchFamily="34" charset="-128"/>
            </a:endParaRPr>
          </a:p>
          <a:p>
            <a:pPr eaLnBrk="1" hangingPunct="1"/>
            <a:r>
              <a:rPr lang="en-US" altLang="ja-JP" sz="2200" smtClean="0">
                <a:ea typeface="ＭＳ Ｐゴシック" pitchFamily="34" charset="-128"/>
              </a:rPr>
              <a:t>The harmonic mean of two numbers tends to be closer to the smaller of the two. </a:t>
            </a:r>
          </a:p>
          <a:p>
            <a:pPr eaLnBrk="1" hangingPunct="1"/>
            <a:r>
              <a:rPr lang="en-US" altLang="ja-JP" sz="2200" smtClean="0">
                <a:ea typeface="ＭＳ Ｐゴシック" pitchFamily="34" charset="-128"/>
              </a:rPr>
              <a:t>For F</a:t>
            </a:r>
            <a:r>
              <a:rPr lang="en-US" altLang="ja-JP" sz="2200" baseline="-25000" smtClean="0">
                <a:ea typeface="ＭＳ Ｐゴシック" pitchFamily="34" charset="-128"/>
              </a:rPr>
              <a:t>1</a:t>
            </a:r>
            <a:r>
              <a:rPr lang="en-US" altLang="ja-JP" sz="2200" smtClean="0">
                <a:ea typeface="ＭＳ Ｐゴシック" pitchFamily="34" charset="-128"/>
              </a:rPr>
              <a:t>-value to be large, both </a:t>
            </a:r>
            <a:r>
              <a:rPr lang="en-US" altLang="ja-JP" sz="2200" i="1" smtClean="0">
                <a:ea typeface="ＭＳ Ｐゴシック" pitchFamily="34" charset="-128"/>
              </a:rPr>
              <a:t>p</a:t>
            </a:r>
            <a:r>
              <a:rPr lang="en-US" altLang="ja-JP" sz="2200" smtClean="0">
                <a:ea typeface="ＭＳ Ｐゴシック" pitchFamily="34" charset="-128"/>
              </a:rPr>
              <a:t> and </a:t>
            </a:r>
            <a:r>
              <a:rPr lang="en-US" altLang="ja-JP" sz="2200" i="1" smtClean="0">
                <a:ea typeface="ＭＳ Ｐゴシック" pitchFamily="34" charset="-128"/>
              </a:rPr>
              <a:t>r</a:t>
            </a:r>
            <a:r>
              <a:rPr lang="en-US" altLang="ja-JP" sz="2200" smtClean="0">
                <a:ea typeface="ＭＳ Ｐゴシック" pitchFamily="34" charset="-128"/>
              </a:rPr>
              <a:t> much be large. </a:t>
            </a:r>
            <a:endParaRPr lang="en-US" altLang="en-US" sz="2200" smtClean="0"/>
          </a:p>
        </p:txBody>
      </p:sp>
      <p:pic>
        <p:nvPicPr>
          <p:cNvPr id="5223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6218" y="2133600"/>
            <a:ext cx="8449733" cy="2541588"/>
          </a:xfrm>
          <a:noFill/>
        </p:spPr>
      </p:pic>
    </p:spTree>
    <p:extLst>
      <p:ext uri="{BB962C8B-B14F-4D97-AF65-F5344CB8AC3E}">
        <p14:creationId xmlns:p14="http://schemas.microsoft.com/office/powerpoint/2010/main" val="1911467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609601" y="277814"/>
            <a:ext cx="11343217" cy="1139825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Receive operating characteristics curve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 is commonly called the </a:t>
            </a:r>
            <a:r>
              <a:rPr lang="en-US" altLang="en-US" smtClean="0">
                <a:solidFill>
                  <a:srgbClr val="FF0000"/>
                </a:solidFill>
              </a:rPr>
              <a:t>ROC curve.</a:t>
            </a:r>
          </a:p>
          <a:p>
            <a:pPr eaLnBrk="1" hangingPunct="1"/>
            <a:r>
              <a:rPr lang="en-US" altLang="en-US" smtClean="0"/>
              <a:t>It is a plot of the </a:t>
            </a:r>
            <a:r>
              <a:rPr lang="en-US" altLang="en-US" smtClean="0">
                <a:solidFill>
                  <a:srgbClr val="3333CC"/>
                </a:solidFill>
              </a:rPr>
              <a:t>true positive rate (TPR) </a:t>
            </a:r>
            <a:r>
              <a:rPr lang="en-US" altLang="en-US" smtClean="0"/>
              <a:t>against the </a:t>
            </a:r>
            <a:r>
              <a:rPr lang="en-US" altLang="en-US" smtClean="0">
                <a:solidFill>
                  <a:srgbClr val="3333CC"/>
                </a:solidFill>
              </a:rPr>
              <a:t>false positive rate (FPR).</a:t>
            </a:r>
          </a:p>
          <a:p>
            <a:pPr eaLnBrk="1" hangingPunct="1"/>
            <a:r>
              <a:rPr lang="en-US" altLang="en-US" smtClean="0">
                <a:solidFill>
                  <a:srgbClr val="3333CC"/>
                </a:solidFill>
              </a:rPr>
              <a:t>True positive rate:</a:t>
            </a:r>
          </a:p>
          <a:p>
            <a:pPr eaLnBrk="1" hangingPunct="1"/>
            <a:endParaRPr lang="en-US" altLang="en-US" smtClean="0">
              <a:solidFill>
                <a:srgbClr val="FF0000"/>
              </a:solidFill>
            </a:endParaRPr>
          </a:p>
          <a:p>
            <a:pPr eaLnBrk="1" hangingPunct="1"/>
            <a:endParaRPr lang="en-US" altLang="en-US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mtClean="0">
                <a:solidFill>
                  <a:srgbClr val="3333CC"/>
                </a:solidFill>
              </a:rPr>
              <a:t>False positive rate: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3A7A73E-E47A-414D-AE36-7EF3BE2F5C8F}" type="slidenum">
              <a:rPr lang="en-US" altLang="en-US" sz="1200">
                <a:latin typeface="Garamond" pitchFamily="18" charset="0"/>
              </a:rPr>
              <a:pPr/>
              <a:t>12</a:t>
            </a:fld>
            <a:endParaRPr lang="en-US" altLang="en-US" sz="1200">
              <a:latin typeface="Garamond" pitchFamily="18" charset="0"/>
            </a:endParaRPr>
          </a:p>
        </p:txBody>
      </p:sp>
      <p:pic>
        <p:nvPicPr>
          <p:cNvPr id="532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1" y="3321051"/>
            <a:ext cx="336973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567" y="4905376"/>
            <a:ext cx="35687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61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2946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Sensitivity and Specificity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statistics, there are two other evaluation measures:</a:t>
            </a:r>
          </a:p>
          <a:p>
            <a:pPr lvl="1" eaLnBrk="1" hangingPunct="1"/>
            <a:r>
              <a:rPr lang="en-US" altLang="en-US" smtClean="0">
                <a:solidFill>
                  <a:srgbClr val="3333CC"/>
                </a:solidFill>
              </a:rPr>
              <a:t>Sensitivity</a:t>
            </a:r>
            <a:r>
              <a:rPr lang="en-US" altLang="en-US" smtClean="0"/>
              <a:t>: Same as TPR</a:t>
            </a:r>
          </a:p>
          <a:p>
            <a:pPr lvl="1" eaLnBrk="1" hangingPunct="1"/>
            <a:r>
              <a:rPr lang="en-US" altLang="en-US" smtClean="0">
                <a:solidFill>
                  <a:srgbClr val="3333CC"/>
                </a:solidFill>
              </a:rPr>
              <a:t>Specificity</a:t>
            </a:r>
            <a:r>
              <a:rPr lang="en-US" altLang="en-US" smtClean="0"/>
              <a:t>: Also called </a:t>
            </a:r>
            <a:r>
              <a:rPr lang="en-US" altLang="en-US" smtClean="0">
                <a:solidFill>
                  <a:srgbClr val="3333CC"/>
                </a:solidFill>
              </a:rPr>
              <a:t>True Negative Rate </a:t>
            </a:r>
            <a:r>
              <a:rPr lang="en-US" altLang="en-US" smtClean="0"/>
              <a:t>(TNR)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Then we have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E41033C-082E-4AA0-BF34-91A4D91366A6}" type="slidenum">
              <a:rPr lang="en-US" altLang="en-US" sz="1200">
                <a:latin typeface="Garamond" pitchFamily="18" charset="0"/>
              </a:rPr>
              <a:pPr/>
              <a:t>13</a:t>
            </a:fld>
            <a:endParaRPr lang="en-US" altLang="en-US" sz="1200">
              <a:latin typeface="Garamond" pitchFamily="18" charset="0"/>
            </a:endParaRPr>
          </a:p>
        </p:txBody>
      </p:sp>
      <p:pic>
        <p:nvPicPr>
          <p:cNvPr id="542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918" y="3608388"/>
            <a:ext cx="35941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918" y="5265738"/>
            <a:ext cx="4806949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81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1238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ROC curves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D60DBDE-1A69-4EAF-972D-5EEF46DEA03A}" type="slidenum">
              <a:rPr lang="en-US" altLang="en-US" sz="1200">
                <a:latin typeface="Garamond" pitchFamily="18" charset="0"/>
              </a:rPr>
              <a:pPr/>
              <a:t>14</a:t>
            </a:fld>
            <a:endParaRPr lang="en-US" altLang="en-US" sz="1200">
              <a:latin typeface="Garamond" pitchFamily="18" charset="0"/>
            </a:endParaRPr>
          </a:p>
        </p:txBody>
      </p:sp>
      <p:pic>
        <p:nvPicPr>
          <p:cNvPr id="553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376363"/>
            <a:ext cx="1135591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95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Area under the curve (AUC)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Which classifier is better, C</a:t>
            </a:r>
            <a:r>
              <a:rPr lang="en-US" baseline="-25000" dirty="0" smtClean="0"/>
              <a:t>1</a:t>
            </a:r>
            <a:r>
              <a:rPr lang="en-US" dirty="0" smtClean="0"/>
              <a:t> or C</a:t>
            </a:r>
            <a:r>
              <a:rPr lang="en-US" baseline="-25000" dirty="0" smtClean="0"/>
              <a:t>2</a:t>
            </a:r>
            <a:r>
              <a:rPr lang="en-US" dirty="0" smtClean="0"/>
              <a:t>? </a:t>
            </a:r>
          </a:p>
          <a:p>
            <a:pPr lvl="1" eaLnBrk="1" hangingPunct="1">
              <a:defRPr/>
            </a:pPr>
            <a:r>
              <a:rPr lang="en-US" dirty="0" smtClean="0"/>
              <a:t>It depends on which region you talk about.</a:t>
            </a:r>
          </a:p>
          <a:p>
            <a:pPr eaLnBrk="1" hangingPunct="1">
              <a:defRPr/>
            </a:pPr>
            <a:r>
              <a:rPr lang="en-US" dirty="0" smtClean="0"/>
              <a:t>Can we have one measure?</a:t>
            </a:r>
          </a:p>
          <a:p>
            <a:pPr lvl="1" eaLnBrk="1" hangingPunct="1">
              <a:defRPr/>
            </a:pPr>
            <a:r>
              <a:rPr lang="en-US" dirty="0" smtClean="0"/>
              <a:t>Yes, we compute the area under the curve (AUC)</a:t>
            </a:r>
          </a:p>
          <a:p>
            <a:pPr eaLnBrk="1" hangingPunct="1">
              <a:defRPr/>
            </a:pPr>
            <a:r>
              <a:rPr lang="en-US" dirty="0" smtClean="0"/>
              <a:t>If AUC for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is greater than that of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j</a:t>
            </a:r>
            <a:r>
              <a:rPr lang="en-US" dirty="0" smtClean="0"/>
              <a:t>, it is said that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is better than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j</a:t>
            </a:r>
            <a:r>
              <a:rPr lang="en-US" dirty="0" smtClean="0"/>
              <a:t>. 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If a classifier is perfect, its AUC value is 1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If a classifier makes all random guesses, its AUC value is 0.5.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9D2FE91-D86B-40C9-9C9D-B055C2035D8C}" type="slidenum">
              <a:rPr lang="en-US" altLang="en-US" sz="1200">
                <a:latin typeface="Garamond" pitchFamily="18" charset="0"/>
              </a:rPr>
              <a:pPr/>
              <a:t>15</a:t>
            </a:fld>
            <a:endParaRPr lang="en-US" altLang="en-US" sz="12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17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862542" y="189761"/>
            <a:ext cx="10515600" cy="899266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Drawing an ROC curve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5C8A1CF-2343-406C-BF8F-5C45EE08A7D3}" type="slidenum">
              <a:rPr lang="en-US" altLang="en-US" sz="1200">
                <a:latin typeface="Garamond" pitchFamily="18" charset="0"/>
              </a:rPr>
              <a:pPr/>
              <a:t>16</a:t>
            </a:fld>
            <a:endParaRPr lang="en-US" altLang="en-US" sz="1200">
              <a:latin typeface="Garamond" pitchFamily="18" charset="0"/>
            </a:endParaRPr>
          </a:p>
        </p:txBody>
      </p:sp>
      <p:pic>
        <p:nvPicPr>
          <p:cNvPr id="5734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1" y="1089026"/>
            <a:ext cx="11186583" cy="53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40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29C2B6D-026E-435E-9A20-8099D743F39E}" type="slidenum">
              <a:rPr lang="en-US" altLang="en-US" sz="1200">
                <a:latin typeface="Garamond" pitchFamily="18" charset="0"/>
              </a:rPr>
              <a:pPr/>
              <a:t>17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10972800" cy="1314450"/>
          </a:xfrm>
        </p:spPr>
        <p:txBody>
          <a:bodyPr>
            <a:normAutofit/>
          </a:bodyPr>
          <a:lstStyle/>
          <a:p>
            <a:pPr algn="ctr"/>
            <a:r>
              <a:rPr lang="en-GB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Another evaluation method: </a:t>
            </a:r>
            <a:br>
              <a:rPr lang="en-GB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Scoring and ranking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418" y="1987550"/>
            <a:ext cx="11228916" cy="4321175"/>
          </a:xfrm>
        </p:spPr>
        <p:txBody>
          <a:bodyPr/>
          <a:lstStyle/>
          <a:p>
            <a:pPr eaLnBrk="1" hangingPunct="1"/>
            <a:r>
              <a:rPr lang="en-GB" altLang="en-US" smtClean="0">
                <a:solidFill>
                  <a:srgbClr val="FF0000"/>
                </a:solidFill>
              </a:rPr>
              <a:t>Scoring</a:t>
            </a:r>
            <a:r>
              <a:rPr lang="en-GB" altLang="en-US" smtClean="0"/>
              <a:t> is related to classification.</a:t>
            </a:r>
          </a:p>
          <a:p>
            <a:pPr eaLnBrk="1" hangingPunct="1"/>
            <a:r>
              <a:rPr lang="en-GB" altLang="en-US" smtClean="0"/>
              <a:t>We are interested in a single class (</a:t>
            </a:r>
            <a:r>
              <a:rPr lang="en-GB" altLang="en-US" smtClean="0">
                <a:solidFill>
                  <a:srgbClr val="FF0000"/>
                </a:solidFill>
              </a:rPr>
              <a:t>positive class</a:t>
            </a:r>
            <a:r>
              <a:rPr lang="en-GB" altLang="en-US" smtClean="0"/>
              <a:t>), e.g., buyers class in a marketing database. </a:t>
            </a:r>
          </a:p>
          <a:p>
            <a:pPr eaLnBrk="1" hangingPunct="1"/>
            <a:r>
              <a:rPr lang="en-GB" altLang="en-US" smtClean="0"/>
              <a:t>Instead of assigning each test instance a definite class, scoring assigns a probability estimate (PE) to indicate the likelihood that the example belongs to the positive class. </a:t>
            </a:r>
          </a:p>
        </p:txBody>
      </p:sp>
    </p:spTree>
    <p:extLst>
      <p:ext uri="{BB962C8B-B14F-4D97-AF65-F5344CB8AC3E}">
        <p14:creationId xmlns:p14="http://schemas.microsoft.com/office/powerpoint/2010/main" val="48926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3B42238-C4EB-4F2E-AC90-C3D4B312E881}" type="slidenum">
              <a:rPr lang="en-US" altLang="en-US" sz="1200">
                <a:latin typeface="Garamond" pitchFamily="18" charset="0"/>
              </a:rPr>
              <a:pPr/>
              <a:t>18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888304" y="1396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Ranking and lift analysis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2875"/>
            <a:ext cx="10905067" cy="4911725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After each example is given a PE score, we can rank all examples according to their PEs. </a:t>
            </a:r>
          </a:p>
          <a:p>
            <a:pPr eaLnBrk="1" hangingPunct="1"/>
            <a:r>
              <a:rPr lang="en-GB" altLang="en-US" sz="2800" smtClean="0"/>
              <a:t>We then divide the data into n (say 10) bins. A lift curve can be drawn according how many positive examples are in each bin. This is called </a:t>
            </a:r>
            <a:r>
              <a:rPr lang="en-GB" altLang="en-US" sz="2800" smtClean="0">
                <a:solidFill>
                  <a:srgbClr val="FF0000"/>
                </a:solidFill>
              </a:rPr>
              <a:t>lift analysis</a:t>
            </a:r>
            <a:r>
              <a:rPr lang="en-GB" altLang="en-US" sz="2800" smtClean="0"/>
              <a:t>. </a:t>
            </a:r>
          </a:p>
          <a:p>
            <a:pPr eaLnBrk="1" hangingPunct="1"/>
            <a:r>
              <a:rPr lang="en-GB" altLang="en-US" sz="2800" smtClean="0"/>
              <a:t>Classification systems can be used for scoring. Need to produce a probability estimate.</a:t>
            </a:r>
            <a:r>
              <a:rPr lang="en-GB" altLang="en-US" sz="2600" smtClean="0"/>
              <a:t> </a:t>
            </a:r>
          </a:p>
          <a:p>
            <a:pPr marL="742950" lvl="1" indent="-285750" eaLnBrk="1" hangingPunct="1"/>
            <a:r>
              <a:rPr lang="en-GB" altLang="en-US" sz="2200" smtClean="0"/>
              <a:t>E.g., in decision trees, we can use the confidence value at each leaf node as the score. </a:t>
            </a:r>
          </a:p>
        </p:txBody>
      </p:sp>
    </p:spTree>
    <p:extLst>
      <p:ext uri="{BB962C8B-B14F-4D97-AF65-F5344CB8AC3E}">
        <p14:creationId xmlns:p14="http://schemas.microsoft.com/office/powerpoint/2010/main" val="70482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82055E1-957D-437E-BC6A-7E6497BFF9F2}" type="slidenum">
              <a:rPr lang="en-US" altLang="en-US" sz="1200">
                <a:latin typeface="Garamond" pitchFamily="18" charset="0"/>
              </a:rPr>
              <a:pPr/>
              <a:t>19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 example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60463"/>
            <a:ext cx="10972800" cy="5040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We want to send promotion materials to potential customers to sell a watch.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Each package cost $0.50 to send (material and postage).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a watch is sold, we make $5 profit.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Suppose we have a large amount of past data for building a predictive/classification model. We also have a large list of potential customers.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How many packages should we send and who should we send to?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952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3345430-45F1-449C-810A-BFE3D72FBFD9}" type="slidenum">
              <a:rPr lang="en-US" altLang="en-US" sz="1200">
                <a:latin typeface="Garamond" pitchFamily="18" charset="0"/>
              </a:rPr>
              <a:pPr/>
              <a:t>2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152400"/>
            <a:ext cx="10972800" cy="833438"/>
          </a:xfrm>
          <a:noFill/>
        </p:spPr>
        <p:txBody>
          <a:bodyPr lIns="92075" tIns="46038" rIns="92075" bIns="46038" anchor="b">
            <a:norm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Evaluating classification methods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12876"/>
            <a:ext cx="10814051" cy="4970463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smtClean="0">
                <a:solidFill>
                  <a:srgbClr val="FF0000"/>
                </a:solidFill>
              </a:rPr>
              <a:t>Predictive accuracy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b="1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400" b="1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400" b="1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FF0000"/>
                </a:solidFill>
              </a:rPr>
              <a:t>Efficiency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smtClean="0"/>
              <a:t>time to construct the model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smtClean="0"/>
              <a:t>time to use the model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FF0000"/>
                </a:solidFill>
              </a:rPr>
              <a:t>Robustness</a:t>
            </a:r>
            <a:r>
              <a:rPr lang="en-US" altLang="en-US" sz="2400" smtClean="0"/>
              <a:t>: handling noise and missing values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FF0000"/>
                </a:solidFill>
              </a:rPr>
              <a:t>Scalability</a:t>
            </a:r>
            <a:r>
              <a:rPr lang="en-US" altLang="en-US" sz="2400" smtClean="0"/>
              <a:t>: efficiency in disk-resident databases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FF0000"/>
                </a:solidFill>
              </a:rPr>
              <a:t>Interpretability</a:t>
            </a:r>
            <a:r>
              <a:rPr lang="en-US" altLang="en-US" sz="2400" smtClean="0"/>
              <a:t>: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smtClean="0"/>
              <a:t>understandable and insight provided by the model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FF0000"/>
                </a:solidFill>
              </a:rPr>
              <a:t>Compactness of the model</a:t>
            </a:r>
            <a:r>
              <a:rPr lang="en-US" altLang="en-US" sz="2400" smtClean="0"/>
              <a:t>: size of the tree, or the number of rules. </a:t>
            </a:r>
          </a:p>
        </p:txBody>
      </p:sp>
      <p:pic>
        <p:nvPicPr>
          <p:cNvPr id="4301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7201" y="1916114"/>
            <a:ext cx="7488767" cy="865187"/>
          </a:xfrm>
          <a:noFill/>
        </p:spPr>
      </p:pic>
    </p:spTree>
    <p:extLst>
      <p:ext uri="{BB962C8B-B14F-4D97-AF65-F5344CB8AC3E}">
        <p14:creationId xmlns:p14="http://schemas.microsoft.com/office/powerpoint/2010/main" val="2979661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F759438-58D8-402B-8461-3F79038739C1}" type="slidenum">
              <a:rPr lang="en-US" altLang="en-US" sz="1200">
                <a:latin typeface="Garamond" pitchFamily="18" charset="0"/>
              </a:rPr>
              <a:pPr/>
              <a:t>20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 example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96975"/>
            <a:ext cx="1097280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Assume that the test set has 10000 instances. Out of this, 500 are positive cases.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After the classifier is built, we score each test instance. We then rank the test set, and divide the ranked test set into 10 bins.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Each bin has 1000 test instances.</a:t>
            </a:r>
            <a:r>
              <a:rPr lang="en-US" altLang="en-US" dirty="0" smtClean="0">
                <a:solidFill>
                  <a:srgbClr val="3333CC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3333CC"/>
                </a:solidFill>
              </a:rPr>
              <a:t>Bin 1 has 210 actual positive instances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3333CC"/>
                </a:solidFill>
              </a:rPr>
              <a:t>Bin 2 has 120 actual positive instances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3333CC"/>
                </a:solidFill>
              </a:rPr>
              <a:t>Bin 3 has 60 actual positive instances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3333CC"/>
                </a:solidFill>
              </a:rPr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3333CC"/>
                </a:solidFill>
              </a:rPr>
              <a:t>Bin 10 has 5 actual positive instances</a:t>
            </a:r>
          </a:p>
        </p:txBody>
      </p:sp>
    </p:spTree>
    <p:extLst>
      <p:ext uri="{BB962C8B-B14F-4D97-AF65-F5344CB8AC3E}">
        <p14:creationId xmlns:p14="http://schemas.microsoft.com/office/powerpoint/2010/main" val="299240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7D5D6B9-A4BF-4EB8-A7AB-F1E06B60DF07}" type="slidenum">
              <a:rPr lang="en-US" altLang="en-US" sz="1200">
                <a:latin typeface="Garamond" pitchFamily="18" charset="0"/>
              </a:rPr>
              <a:pPr/>
              <a:t>21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31850"/>
          </a:xfrm>
        </p:spPr>
        <p:txBody>
          <a:bodyPr>
            <a:normAutofit/>
          </a:bodyPr>
          <a:lstStyle/>
          <a:p>
            <a:pPr algn="ctr"/>
            <a:r>
              <a:rPr lang="en-GB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Lift curve</a:t>
            </a:r>
          </a:p>
        </p:txBody>
      </p:sp>
      <p:grpSp>
        <p:nvGrpSpPr>
          <p:cNvPr id="62469" name="Group 3"/>
          <p:cNvGrpSpPr>
            <a:grpSpLocks/>
          </p:cNvGrpSpPr>
          <p:nvPr/>
        </p:nvGrpSpPr>
        <p:grpSpPr bwMode="auto">
          <a:xfrm>
            <a:off x="1219200" y="1654175"/>
            <a:ext cx="10160000" cy="4419600"/>
            <a:chOff x="2338" y="9990"/>
            <a:chExt cx="8300" cy="5160"/>
          </a:xfrm>
        </p:grpSpPr>
        <p:pic>
          <p:nvPicPr>
            <p:cNvPr id="62471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" y="9990"/>
              <a:ext cx="8300" cy="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472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9" y="10844"/>
              <a:ext cx="7861" cy="4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508000" y="1196975"/>
            <a:ext cx="10871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400">
                <a:latin typeface="Times New Roman" pitchFamily="18" charset="0"/>
              </a:rPr>
              <a:t>Bin    1	        2        3        4       5        6       7        8         9       10</a:t>
            </a:r>
          </a:p>
        </p:txBody>
      </p:sp>
    </p:spTree>
    <p:extLst>
      <p:ext uri="{BB962C8B-B14F-4D97-AF65-F5344CB8AC3E}">
        <p14:creationId xmlns:p14="http://schemas.microsoft.com/office/powerpoint/2010/main" val="58365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83" y="1050925"/>
            <a:ext cx="11367407" cy="5487987"/>
          </a:xfrm>
        </p:spPr>
        <p:txBody>
          <a:bodyPr>
            <a:noAutofit/>
          </a:bodyPr>
          <a:lstStyle/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Books and Journals</a:t>
            </a:r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 From Theory to Algorithms by Shai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Shalev-Shwartz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Shai Ben-David-Cambridge University Press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machine Learning – the Wikipedia Guide by Osman Omer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Link-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fontAlgn="base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http://primo.ai/index.php?title=Evaluation_-_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Measures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builtin.com/data-science/precision-and-recall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Link-</a:t>
            </a:r>
          </a:p>
          <a:p>
            <a:pPr fontAlgn="base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towardsdatascience.com/accuracy-recall-precision-f-score-specificity-which-to-optimize-on-867d3f11124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4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9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7" y="6294599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7" y="5129691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3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pitchFamily="18" charset="0"/>
                <a:ea typeface="Segoe UI" panose="020B0502040204020203" pitchFamily="34" charset="0"/>
                <a:cs typeface="Times" pitchFamily="18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1601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775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1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3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062249" y="539444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5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5DED160-38B4-4B02-AB47-846935BC7136}" type="slidenum">
              <a:rPr lang="en-US" altLang="en-US" sz="1200">
                <a:latin typeface="Garamond" pitchFamily="18" charset="0"/>
              </a:rPr>
              <a:pPr/>
              <a:t>3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900004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Evaluation methods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417" y="1268413"/>
            <a:ext cx="10972800" cy="500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b="1" smtClean="0">
                <a:solidFill>
                  <a:srgbClr val="FF0000"/>
                </a:solidFill>
              </a:rPr>
              <a:t>Holdout set</a:t>
            </a:r>
            <a:r>
              <a:rPr lang="en-US" altLang="en-US" sz="2600" smtClean="0"/>
              <a:t>: </a:t>
            </a:r>
            <a:r>
              <a:rPr lang="en-US" altLang="ja-JP" sz="2600" smtClean="0">
                <a:ea typeface="ＭＳ Ｐゴシック" pitchFamily="34" charset="-128"/>
              </a:rPr>
              <a:t>The available data set </a:t>
            </a:r>
            <a:r>
              <a:rPr lang="en-US" altLang="ja-JP" sz="2600" i="1" smtClean="0">
                <a:ea typeface="ＭＳ Ｐゴシック" pitchFamily="34" charset="-128"/>
              </a:rPr>
              <a:t>D</a:t>
            </a:r>
            <a:r>
              <a:rPr lang="en-US" altLang="ja-JP" sz="2600" smtClean="0">
                <a:ea typeface="ＭＳ Ｐゴシック" pitchFamily="34" charset="-128"/>
              </a:rPr>
              <a:t> is divided into two disjoint subsets,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 smtClean="0">
                <a:ea typeface="ＭＳ Ｐゴシック" pitchFamily="34" charset="-128"/>
              </a:rPr>
              <a:t>the </a:t>
            </a:r>
            <a:r>
              <a:rPr lang="en-US" altLang="ja-JP" sz="2200" i="1" smtClean="0">
                <a:ea typeface="ＭＳ Ｐゴシック" pitchFamily="34" charset="-128"/>
              </a:rPr>
              <a:t>training set</a:t>
            </a:r>
            <a:r>
              <a:rPr lang="en-US" altLang="ja-JP" sz="2200" smtClean="0">
                <a:ea typeface="ＭＳ Ｐゴシック" pitchFamily="34" charset="-128"/>
              </a:rPr>
              <a:t> </a:t>
            </a:r>
            <a:r>
              <a:rPr lang="en-US" altLang="ja-JP" sz="2200" i="1" smtClean="0">
                <a:ea typeface="ＭＳ Ｐゴシック" pitchFamily="34" charset="-128"/>
              </a:rPr>
              <a:t>D</a:t>
            </a:r>
            <a:r>
              <a:rPr lang="en-US" altLang="ja-JP" sz="2200" i="1" baseline="-25000" smtClean="0">
                <a:ea typeface="ＭＳ Ｐゴシック" pitchFamily="34" charset="-128"/>
              </a:rPr>
              <a:t>train</a:t>
            </a:r>
            <a:r>
              <a:rPr lang="en-US" altLang="ja-JP" sz="2200" smtClean="0">
                <a:ea typeface="ＭＳ Ｐゴシック" pitchFamily="34" charset="-128"/>
              </a:rPr>
              <a:t> (for learning a model)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 smtClean="0">
                <a:ea typeface="ＭＳ Ｐゴシック" pitchFamily="34" charset="-128"/>
              </a:rPr>
              <a:t>the </a:t>
            </a:r>
            <a:r>
              <a:rPr lang="en-US" altLang="ja-JP" sz="2200" i="1" smtClean="0">
                <a:ea typeface="ＭＳ Ｐゴシック" pitchFamily="34" charset="-128"/>
              </a:rPr>
              <a:t>test set</a:t>
            </a:r>
            <a:r>
              <a:rPr lang="en-US" altLang="ja-JP" sz="2200" smtClean="0">
                <a:ea typeface="ＭＳ Ｐゴシック" pitchFamily="34" charset="-128"/>
              </a:rPr>
              <a:t> </a:t>
            </a:r>
            <a:r>
              <a:rPr lang="en-US" altLang="ja-JP" sz="2200" i="1" smtClean="0">
                <a:ea typeface="ＭＳ Ｐゴシック" pitchFamily="34" charset="-128"/>
              </a:rPr>
              <a:t>D</a:t>
            </a:r>
            <a:r>
              <a:rPr lang="en-US" altLang="ja-JP" sz="2200" i="1" baseline="-25000" smtClean="0">
                <a:ea typeface="ＭＳ Ｐゴシック" pitchFamily="34" charset="-128"/>
              </a:rPr>
              <a:t>test </a:t>
            </a:r>
            <a:r>
              <a:rPr lang="en-US" altLang="ja-JP" sz="2200" smtClean="0">
                <a:ea typeface="ＭＳ Ｐゴシック" pitchFamily="34" charset="-128"/>
              </a:rPr>
              <a:t>(for testing the model)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 b="1" smtClean="0">
                <a:solidFill>
                  <a:srgbClr val="3333CC"/>
                </a:solidFill>
                <a:ea typeface="ＭＳ Ｐゴシック" pitchFamily="34" charset="-128"/>
              </a:rPr>
              <a:t>Important:</a:t>
            </a:r>
            <a:r>
              <a:rPr lang="en-US" altLang="ja-JP" sz="2600" smtClean="0">
                <a:ea typeface="ＭＳ Ｐゴシック" pitchFamily="34" charset="-128"/>
              </a:rPr>
              <a:t> training set should not be used in testing and the test set should not be used in learning.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 smtClean="0">
                <a:ea typeface="ＭＳ Ｐゴシック" pitchFamily="34" charset="-128"/>
              </a:rPr>
              <a:t>Unseen test set provides a unbiased estimate of accuracy.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 smtClean="0">
                <a:ea typeface="ＭＳ Ｐゴシック" pitchFamily="34" charset="-128"/>
              </a:rPr>
              <a:t>The test set is also called the </a:t>
            </a:r>
            <a:r>
              <a:rPr lang="en-US" altLang="ja-JP" sz="2600" smtClean="0">
                <a:solidFill>
                  <a:srgbClr val="3333CC"/>
                </a:solidFill>
                <a:ea typeface="ＭＳ Ｐゴシック" pitchFamily="34" charset="-128"/>
              </a:rPr>
              <a:t>holdout set</a:t>
            </a:r>
            <a:r>
              <a:rPr lang="en-US" altLang="ja-JP" sz="2600" smtClean="0">
                <a:ea typeface="ＭＳ Ｐゴシック" pitchFamily="34" charset="-128"/>
              </a:rPr>
              <a:t>. (the examples in the original data set </a:t>
            </a:r>
            <a:r>
              <a:rPr lang="en-US" altLang="ja-JP" sz="2600" i="1" smtClean="0">
                <a:ea typeface="ＭＳ Ｐゴシック" pitchFamily="34" charset="-128"/>
              </a:rPr>
              <a:t>D</a:t>
            </a:r>
            <a:r>
              <a:rPr lang="en-US" altLang="ja-JP" sz="2600" smtClean="0">
                <a:ea typeface="ＭＳ Ｐゴシック" pitchFamily="34" charset="-128"/>
              </a:rPr>
              <a:t> are all labeled with classes.)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 smtClean="0">
                <a:ea typeface="ＭＳ Ｐゴシック" pitchFamily="34" charset="-128"/>
              </a:rPr>
              <a:t>This method is mainly used when the data set </a:t>
            </a:r>
            <a:r>
              <a:rPr lang="en-US" altLang="ja-JP" sz="2600" i="1" smtClean="0">
                <a:ea typeface="ＭＳ Ｐゴシック" pitchFamily="34" charset="-128"/>
              </a:rPr>
              <a:t>D</a:t>
            </a:r>
            <a:r>
              <a:rPr lang="en-US" altLang="ja-JP" sz="2600" smtClean="0">
                <a:ea typeface="ＭＳ Ｐゴシック" pitchFamily="34" charset="-128"/>
              </a:rPr>
              <a:t> is large. </a:t>
            </a:r>
            <a:endParaRPr lang="en-US" altLang="en-US" sz="2600" smtClean="0"/>
          </a:p>
        </p:txBody>
      </p:sp>
    </p:spTree>
    <p:extLst>
      <p:ext uri="{BB962C8B-B14F-4D97-AF65-F5344CB8AC3E}">
        <p14:creationId xmlns:p14="http://schemas.microsoft.com/office/powerpoint/2010/main" val="172622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2CB78B5-9132-46BE-99E7-D7200B8FFF9F}" type="slidenum">
              <a:rPr lang="en-US" altLang="en-US" sz="1200">
                <a:latin typeface="Garamond" pitchFamily="18" charset="0"/>
              </a:rPr>
              <a:pPr/>
              <a:t>4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062842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Evaluation methods (</a:t>
            </a:r>
            <a:r>
              <a:rPr lang="en-US" alt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…)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96975"/>
            <a:ext cx="11294533" cy="5113338"/>
          </a:xfrm>
        </p:spPr>
        <p:txBody>
          <a:bodyPr/>
          <a:lstStyle/>
          <a:p>
            <a:pPr eaLnBrk="1" hangingPunct="1"/>
            <a:r>
              <a:rPr lang="en-US" altLang="en-US" sz="2600" b="1" smtClean="0">
                <a:solidFill>
                  <a:srgbClr val="FF0000"/>
                </a:solidFill>
              </a:rPr>
              <a:t>n-fold cross-validation</a:t>
            </a:r>
            <a:r>
              <a:rPr lang="en-US" altLang="en-US" sz="2600" smtClean="0"/>
              <a:t>: T</a:t>
            </a:r>
            <a:r>
              <a:rPr lang="en-US" altLang="ja-JP" sz="2600" smtClean="0">
                <a:ea typeface="ＭＳ Ｐゴシック" pitchFamily="34" charset="-128"/>
              </a:rPr>
              <a:t>he available data is partitioned into </a:t>
            </a:r>
            <a:r>
              <a:rPr lang="en-US" altLang="ja-JP" sz="2600" i="1" smtClean="0">
                <a:ea typeface="ＭＳ Ｐゴシック" pitchFamily="34" charset="-128"/>
              </a:rPr>
              <a:t>n</a:t>
            </a:r>
            <a:r>
              <a:rPr lang="en-US" altLang="ja-JP" sz="2600" smtClean="0">
                <a:ea typeface="ＭＳ Ｐゴシック" pitchFamily="34" charset="-128"/>
              </a:rPr>
              <a:t> equal-size disjoint subsets. </a:t>
            </a:r>
          </a:p>
          <a:p>
            <a:pPr eaLnBrk="1" hangingPunct="1"/>
            <a:r>
              <a:rPr lang="en-US" altLang="ja-JP" sz="2600" smtClean="0">
                <a:ea typeface="ＭＳ Ｐゴシック" pitchFamily="34" charset="-128"/>
              </a:rPr>
              <a:t>Use each subset as the test set and combine the rest </a:t>
            </a:r>
            <a:r>
              <a:rPr lang="en-US" altLang="ja-JP" sz="2600" i="1" smtClean="0">
                <a:ea typeface="ＭＳ Ｐゴシック" pitchFamily="34" charset="-128"/>
              </a:rPr>
              <a:t>n</a:t>
            </a:r>
            <a:r>
              <a:rPr lang="en-US" altLang="ja-JP" sz="2600" smtClean="0">
                <a:ea typeface="ＭＳ Ｐゴシック" pitchFamily="34" charset="-128"/>
              </a:rPr>
              <a:t>-1 subsets as the training set to learn a classifier. </a:t>
            </a:r>
          </a:p>
          <a:p>
            <a:pPr eaLnBrk="1" hangingPunct="1"/>
            <a:r>
              <a:rPr lang="en-US" altLang="ja-JP" sz="2600" smtClean="0">
                <a:ea typeface="ＭＳ Ｐゴシック" pitchFamily="34" charset="-128"/>
              </a:rPr>
              <a:t>The procedure is run </a:t>
            </a:r>
            <a:r>
              <a:rPr lang="en-US" altLang="ja-JP" sz="2600" i="1" smtClean="0">
                <a:ea typeface="ＭＳ Ｐゴシック" pitchFamily="34" charset="-128"/>
              </a:rPr>
              <a:t>n</a:t>
            </a:r>
            <a:r>
              <a:rPr lang="en-US" altLang="ja-JP" sz="2600" smtClean="0">
                <a:ea typeface="ＭＳ Ｐゴシック" pitchFamily="34" charset="-128"/>
              </a:rPr>
              <a:t> times, which give </a:t>
            </a:r>
            <a:r>
              <a:rPr lang="en-US" altLang="ja-JP" sz="2600" i="1" smtClean="0">
                <a:ea typeface="ＭＳ Ｐゴシック" pitchFamily="34" charset="-128"/>
              </a:rPr>
              <a:t>n</a:t>
            </a:r>
            <a:r>
              <a:rPr lang="en-US" altLang="ja-JP" sz="2600" smtClean="0">
                <a:ea typeface="ＭＳ Ｐゴシック" pitchFamily="34" charset="-128"/>
              </a:rPr>
              <a:t> accuracies. </a:t>
            </a:r>
          </a:p>
          <a:p>
            <a:pPr eaLnBrk="1" hangingPunct="1"/>
            <a:r>
              <a:rPr lang="en-US" altLang="ja-JP" sz="2600" smtClean="0">
                <a:ea typeface="ＭＳ Ｐゴシック" pitchFamily="34" charset="-128"/>
              </a:rPr>
              <a:t>The final estimated accuracy of learning is the average of the </a:t>
            </a:r>
            <a:r>
              <a:rPr lang="en-US" altLang="ja-JP" sz="2600" i="1" smtClean="0">
                <a:ea typeface="ＭＳ Ｐゴシック" pitchFamily="34" charset="-128"/>
              </a:rPr>
              <a:t>n</a:t>
            </a:r>
            <a:r>
              <a:rPr lang="en-US" altLang="ja-JP" sz="2600" smtClean="0">
                <a:ea typeface="ＭＳ Ｐゴシック" pitchFamily="34" charset="-128"/>
              </a:rPr>
              <a:t> accuracies. </a:t>
            </a:r>
          </a:p>
          <a:p>
            <a:pPr eaLnBrk="1" hangingPunct="1"/>
            <a:r>
              <a:rPr lang="en-US" altLang="ja-JP" sz="2600" smtClean="0">
                <a:ea typeface="ＭＳ Ｐゴシック" pitchFamily="34" charset="-128"/>
              </a:rPr>
              <a:t>10-fold and 5-fold cross-validations are commonly used. </a:t>
            </a:r>
            <a:r>
              <a:rPr lang="en-US" altLang="en-US" sz="2600" smtClean="0"/>
              <a:t> </a:t>
            </a:r>
          </a:p>
          <a:p>
            <a:pPr eaLnBrk="1" hangingPunct="1"/>
            <a:r>
              <a:rPr lang="en-US" altLang="en-US" sz="2600" smtClean="0"/>
              <a:t>This method is used when the available data is not large. </a:t>
            </a:r>
          </a:p>
        </p:txBody>
      </p:sp>
    </p:spTree>
    <p:extLst>
      <p:ext uri="{BB962C8B-B14F-4D97-AF65-F5344CB8AC3E}">
        <p14:creationId xmlns:p14="http://schemas.microsoft.com/office/powerpoint/2010/main" val="324446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8A875A9-E44E-4D61-A4C9-FAD506910929}" type="slidenum">
              <a:rPr lang="en-US" altLang="en-US" sz="1200">
                <a:latin typeface="Garamond" pitchFamily="18" charset="0"/>
              </a:rPr>
              <a:pPr/>
              <a:t>5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Evaluation methods (</a:t>
            </a:r>
            <a:r>
              <a:rPr lang="en-US" alt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…)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1439"/>
            <a:ext cx="10972800" cy="4789487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FF0000"/>
                </a:solidFill>
              </a:rPr>
              <a:t>Leave-one-out cross-validation</a:t>
            </a:r>
            <a:r>
              <a:rPr lang="en-US" altLang="en-US" smtClean="0"/>
              <a:t>: This method is used when the data set is very small. </a:t>
            </a:r>
          </a:p>
          <a:p>
            <a:pPr eaLnBrk="1" hangingPunct="1"/>
            <a:r>
              <a:rPr lang="en-US" altLang="en-US" smtClean="0"/>
              <a:t>It is a special case of cross-validation</a:t>
            </a:r>
          </a:p>
          <a:p>
            <a:pPr eaLnBrk="1" hangingPunct="1"/>
            <a:r>
              <a:rPr lang="en-US" altLang="ja-JP" smtClean="0">
                <a:ea typeface="ＭＳ Ｐゴシック" pitchFamily="34" charset="-128"/>
              </a:rPr>
              <a:t>Each fold of the cross validation has only </a:t>
            </a:r>
            <a:r>
              <a:rPr lang="en-US" altLang="ja-JP" smtClean="0">
                <a:solidFill>
                  <a:srgbClr val="3333CC"/>
                </a:solidFill>
                <a:ea typeface="ＭＳ Ｐゴシック" pitchFamily="34" charset="-128"/>
              </a:rPr>
              <a:t>a single test example</a:t>
            </a:r>
            <a:r>
              <a:rPr lang="en-US" altLang="ja-JP" smtClean="0">
                <a:ea typeface="ＭＳ Ｐゴシック" pitchFamily="34" charset="-128"/>
              </a:rPr>
              <a:t> and all the rest of the data is used in training. </a:t>
            </a:r>
          </a:p>
          <a:p>
            <a:pPr eaLnBrk="1" hangingPunct="1"/>
            <a:r>
              <a:rPr lang="en-US" altLang="ja-JP" smtClean="0">
                <a:ea typeface="ＭＳ Ｐゴシック" pitchFamily="34" charset="-128"/>
              </a:rPr>
              <a:t>If the original data has </a:t>
            </a:r>
            <a:r>
              <a:rPr lang="en-US" altLang="ja-JP" i="1" smtClean="0">
                <a:ea typeface="ＭＳ Ｐゴシック" pitchFamily="34" charset="-128"/>
              </a:rPr>
              <a:t>m</a:t>
            </a:r>
            <a:r>
              <a:rPr lang="en-US" altLang="ja-JP" smtClean="0">
                <a:ea typeface="ＭＳ Ｐゴシック" pitchFamily="34" charset="-128"/>
              </a:rPr>
              <a:t> examples, this is </a:t>
            </a:r>
            <a:r>
              <a:rPr lang="en-US" altLang="ja-JP" i="1" smtClean="0">
                <a:solidFill>
                  <a:srgbClr val="3333CC"/>
                </a:solidFill>
                <a:ea typeface="ＭＳ Ｐゴシック" pitchFamily="34" charset="-128"/>
              </a:rPr>
              <a:t>m</a:t>
            </a:r>
            <a:r>
              <a:rPr lang="en-US" altLang="ja-JP" smtClean="0">
                <a:solidFill>
                  <a:srgbClr val="3333CC"/>
                </a:solidFill>
                <a:ea typeface="ＭＳ Ｐゴシック" pitchFamily="34" charset="-128"/>
              </a:rPr>
              <a:t>-fold cross-validation</a:t>
            </a:r>
            <a:r>
              <a:rPr lang="en-US" altLang="ja-JP" smtClean="0">
                <a:ea typeface="ＭＳ Ｐゴシック" pitchFamily="34" charset="-128"/>
              </a:rPr>
              <a:t> 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1855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7697BE7-6AE2-406D-967F-2D732E24E486}" type="slidenum">
              <a:rPr lang="en-US" altLang="en-US" sz="1200">
                <a:latin typeface="Garamond" pitchFamily="18" charset="0"/>
              </a:rPr>
              <a:pPr/>
              <a:t>6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950108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Evaluation methods (</a:t>
            </a:r>
            <a:r>
              <a:rPr lang="en-US" alt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…)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04925"/>
            <a:ext cx="10972800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b="1" smtClean="0">
                <a:solidFill>
                  <a:srgbClr val="FF0000"/>
                </a:solidFill>
              </a:rPr>
              <a:t>Validation set</a:t>
            </a:r>
            <a:r>
              <a:rPr lang="en-US" altLang="en-US" sz="2600" smtClean="0"/>
              <a:t>: </a:t>
            </a:r>
            <a:r>
              <a:rPr lang="en-US" altLang="ja-JP" sz="2600" smtClean="0">
                <a:ea typeface="ＭＳ Ｐゴシック" pitchFamily="34" charset="-128"/>
              </a:rPr>
              <a:t>the available data is divided into three subsets,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 smtClean="0">
                <a:ea typeface="ＭＳ Ｐゴシック" pitchFamily="34" charset="-128"/>
              </a:rPr>
              <a:t>a training set,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 smtClean="0">
                <a:ea typeface="ＭＳ Ｐゴシック" pitchFamily="34" charset="-128"/>
              </a:rPr>
              <a:t>a validation set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 smtClean="0">
                <a:ea typeface="ＭＳ Ｐゴシック" pitchFamily="34" charset="-128"/>
              </a:rPr>
              <a:t>a test set.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 smtClean="0">
                <a:ea typeface="ＭＳ Ｐゴシック" pitchFamily="34" charset="-128"/>
              </a:rPr>
              <a:t>A validation set is used frequently for estimating parameters in learning algorithms.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 smtClean="0">
                <a:ea typeface="ＭＳ Ｐゴシック" pitchFamily="34" charset="-128"/>
              </a:rPr>
              <a:t>In such cases, the values that give the best accuracy on the validation set are used as the final parameter values.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 smtClean="0">
                <a:ea typeface="ＭＳ Ｐゴシック" pitchFamily="34" charset="-128"/>
              </a:rPr>
              <a:t>Cross-validation can be used for parameter estimating as well. </a:t>
            </a:r>
            <a:endParaRPr lang="en-US" altLang="en-US" sz="260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803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7652A0F-40FE-49D8-9980-7C98FB91E62C}" type="slidenum">
              <a:rPr lang="en-US" altLang="en-US" sz="1200">
                <a:latin typeface="Garamond" pitchFamily="18" charset="0"/>
              </a:rPr>
              <a:pPr/>
              <a:t>7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01615"/>
            <a:ext cx="10972800" cy="875624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Classification measures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81076"/>
            <a:ext cx="10972800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smtClean="0">
                <a:solidFill>
                  <a:srgbClr val="3333CC"/>
                </a:solidFill>
              </a:rPr>
              <a:t>Accuracy is only one measure (error = 1-accuracy).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b="1" smtClean="0">
                <a:solidFill>
                  <a:srgbClr val="FF0000"/>
                </a:solidFill>
              </a:rPr>
              <a:t>Accuracy is not suitable in some applications</a:t>
            </a:r>
            <a:r>
              <a:rPr lang="en-US" altLang="en-US" sz="260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 smtClean="0">
                <a:ea typeface="ＭＳ Ｐゴシック" pitchFamily="34" charset="-128"/>
              </a:rPr>
              <a:t>In text mining, we may only be interested in the documents of a particular topic, which are only a small portion of a big document collection.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 smtClean="0">
                <a:ea typeface="ＭＳ Ｐゴシック" pitchFamily="34" charset="-128"/>
              </a:rPr>
              <a:t>In classification involving skewed or highly imbalanced data, e.g., network intrusion and financial fraud detections, </a:t>
            </a:r>
            <a:r>
              <a:rPr lang="en-US" altLang="ja-JP" sz="2600" smtClean="0">
                <a:solidFill>
                  <a:srgbClr val="3333CC"/>
                </a:solidFill>
                <a:ea typeface="ＭＳ Ｐゴシック" pitchFamily="34" charset="-128"/>
              </a:rPr>
              <a:t>we are interested only in the minority class</a:t>
            </a:r>
            <a:r>
              <a:rPr lang="en-US" altLang="ja-JP" sz="2600" smtClean="0">
                <a:ea typeface="ＭＳ Ｐゴシック" pitchFamily="34" charset="-128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 smtClean="0">
                <a:ea typeface="ＭＳ Ｐゴシック" pitchFamily="34" charset="-128"/>
              </a:rPr>
              <a:t>High accuracy does not mean any intrusion is detected.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 smtClean="0">
                <a:ea typeface="ＭＳ Ｐゴシック" pitchFamily="34" charset="-128"/>
              </a:rPr>
              <a:t>E.g., 1% intrusion. Achieve 99% accuracy by doing nothing.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 smtClean="0">
                <a:ea typeface="ＭＳ Ｐゴシック" pitchFamily="34" charset="-128"/>
              </a:rPr>
              <a:t>The class of interest is commonly called the </a:t>
            </a:r>
            <a:r>
              <a:rPr lang="en-US" altLang="ja-JP" sz="2600" b="1" smtClean="0">
                <a:solidFill>
                  <a:srgbClr val="3333CC"/>
                </a:solidFill>
                <a:ea typeface="ＭＳ Ｐゴシック" pitchFamily="34" charset="-128"/>
              </a:rPr>
              <a:t>positive class</a:t>
            </a:r>
            <a:r>
              <a:rPr lang="en-US" altLang="ja-JP" sz="2600" smtClean="0">
                <a:ea typeface="ＭＳ Ｐゴシック" pitchFamily="34" charset="-128"/>
              </a:rPr>
              <a:t>, and the rest </a:t>
            </a:r>
            <a:r>
              <a:rPr lang="en-US" altLang="ja-JP" sz="2600" b="1" smtClean="0">
                <a:solidFill>
                  <a:srgbClr val="3333CC"/>
                </a:solidFill>
                <a:ea typeface="ＭＳ Ｐゴシック" pitchFamily="34" charset="-128"/>
              </a:rPr>
              <a:t>negative classes</a:t>
            </a:r>
            <a:r>
              <a:rPr lang="en-US" altLang="ja-JP" sz="2600" b="1" smtClean="0">
                <a:ea typeface="ＭＳ Ｐゴシック" pitchFamily="34" charset="-128"/>
              </a:rPr>
              <a:t>.</a:t>
            </a:r>
            <a:endParaRPr lang="en-US" altLang="en-US" sz="2600" smtClean="0"/>
          </a:p>
        </p:txBody>
      </p:sp>
    </p:spTree>
    <p:extLst>
      <p:ext uri="{BB962C8B-B14F-4D97-AF65-F5344CB8AC3E}">
        <p14:creationId xmlns:p14="http://schemas.microsoft.com/office/powerpoint/2010/main" val="4909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D4EE64B-DCE6-4FE9-8F3F-0148215D676F}" type="slidenum">
              <a:rPr lang="en-US" altLang="en-US" sz="1200">
                <a:latin typeface="Garamond" pitchFamily="18" charset="0"/>
              </a:rPr>
              <a:pPr/>
              <a:t>8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Precision and recall measures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1" y="1233489"/>
            <a:ext cx="11104033" cy="4897437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Used in information retrieval and text classification. </a:t>
            </a:r>
          </a:p>
          <a:p>
            <a:pPr eaLnBrk="1" hangingPunct="1"/>
            <a:r>
              <a:rPr lang="en-US" altLang="en-US" sz="2600" smtClean="0"/>
              <a:t>We use a confusion matrix to introduce them. </a:t>
            </a:r>
          </a:p>
        </p:txBody>
      </p:sp>
      <p:pic>
        <p:nvPicPr>
          <p:cNvPr id="4915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2285" y="2276476"/>
            <a:ext cx="9986433" cy="3783013"/>
          </a:xfrm>
          <a:noFill/>
        </p:spPr>
      </p:pic>
    </p:spTree>
    <p:extLst>
      <p:ext uri="{BB962C8B-B14F-4D97-AF65-F5344CB8AC3E}">
        <p14:creationId xmlns:p14="http://schemas.microsoft.com/office/powerpoint/2010/main" val="4070487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54E156E-AC11-4935-B548-CF5AF7EF4369}" type="slidenum">
              <a:rPr lang="en-US" altLang="en-US" sz="1200">
                <a:latin typeface="Garamond" pitchFamily="18" charset="0"/>
              </a:rPr>
              <a:pPr/>
              <a:t>9</a:t>
            </a:fld>
            <a:endParaRPr lang="en-US" altLang="en-US" sz="1200">
              <a:latin typeface="Garamond" pitchFamily="18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188914"/>
            <a:ext cx="11343217" cy="1139825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Precision and recall measures (</a:t>
            </a:r>
            <a:r>
              <a:rPr lang="en-US" alt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…)</a:t>
            </a:r>
          </a:p>
        </p:txBody>
      </p:sp>
      <p:pic>
        <p:nvPicPr>
          <p:cNvPr id="5018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3601" y="1125539"/>
            <a:ext cx="10225617" cy="1366837"/>
          </a:xfrm>
          <a:noFill/>
        </p:spPr>
      </p:pic>
      <p:sp>
        <p:nvSpPr>
          <p:cNvPr id="50182" name="Text Box 8"/>
          <p:cNvSpPr txBox="1">
            <a:spLocks noChangeArrowheads="1"/>
          </p:cNvSpPr>
          <p:nvPr/>
        </p:nvSpPr>
        <p:spPr bwMode="auto">
          <a:xfrm>
            <a:off x="478367" y="3652838"/>
            <a:ext cx="11186584" cy="1732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ja-JP" sz="2600">
                <a:solidFill>
                  <a:srgbClr val="FF0000"/>
                </a:solidFill>
                <a:ea typeface="ＭＳ Ｐゴシック" pitchFamily="34" charset="-128"/>
              </a:rPr>
              <a:t>Precision </a:t>
            </a:r>
            <a:r>
              <a:rPr lang="en-US" altLang="ja-JP" sz="2600" i="1">
                <a:solidFill>
                  <a:srgbClr val="FF0000"/>
                </a:solidFill>
                <a:ea typeface="ＭＳ Ｐゴシック" pitchFamily="34" charset="-128"/>
              </a:rPr>
              <a:t>p</a:t>
            </a:r>
            <a:r>
              <a:rPr lang="en-US" altLang="ja-JP" sz="2600">
                <a:ea typeface="ＭＳ Ｐゴシック" pitchFamily="34" charset="-128"/>
              </a:rPr>
              <a:t> is the number of </a:t>
            </a:r>
            <a:r>
              <a:rPr lang="en-US" altLang="ja-JP" sz="2600">
                <a:solidFill>
                  <a:srgbClr val="3333CC"/>
                </a:solidFill>
                <a:ea typeface="ＭＳ Ｐゴシック" pitchFamily="34" charset="-128"/>
              </a:rPr>
              <a:t>correctly classified positive examples</a:t>
            </a:r>
            <a:r>
              <a:rPr lang="en-US" altLang="ja-JP" sz="2600">
                <a:ea typeface="ＭＳ Ｐゴシック" pitchFamily="34" charset="-128"/>
              </a:rPr>
              <a:t> divided by the total number of examples that are classified as positive. </a:t>
            </a:r>
          </a:p>
          <a:p>
            <a:pPr eaLnBrk="1" hangingPunct="1">
              <a:spcBef>
                <a:spcPct val="1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ja-JP" sz="2600">
                <a:solidFill>
                  <a:srgbClr val="FF0000"/>
                </a:solidFill>
                <a:ea typeface="ＭＳ Ｐゴシック" pitchFamily="34" charset="-128"/>
              </a:rPr>
              <a:t>Recall </a:t>
            </a:r>
            <a:r>
              <a:rPr lang="en-US" altLang="ja-JP" sz="2600" i="1">
                <a:solidFill>
                  <a:srgbClr val="FF0000"/>
                </a:solidFill>
                <a:ea typeface="ＭＳ Ｐゴシック" pitchFamily="34" charset="-128"/>
              </a:rPr>
              <a:t>r</a:t>
            </a:r>
            <a:r>
              <a:rPr lang="en-US" altLang="ja-JP" sz="2600">
                <a:ea typeface="ＭＳ Ｐゴシック" pitchFamily="34" charset="-128"/>
              </a:rPr>
              <a:t> is the number of </a:t>
            </a:r>
            <a:r>
              <a:rPr lang="en-US" altLang="ja-JP" sz="2600">
                <a:solidFill>
                  <a:srgbClr val="3333CC"/>
                </a:solidFill>
                <a:ea typeface="ＭＳ Ｐゴシック" pitchFamily="34" charset="-128"/>
              </a:rPr>
              <a:t>correctly classified positive examples</a:t>
            </a:r>
            <a:r>
              <a:rPr lang="en-US" altLang="ja-JP" sz="2600">
                <a:ea typeface="ＭＳ Ｐゴシック" pitchFamily="34" charset="-128"/>
              </a:rPr>
              <a:t> divided by the total number of actual positive examples in the test set. </a:t>
            </a:r>
            <a:endParaRPr lang="en-US" altLang="en-US" sz="2600"/>
          </a:p>
        </p:txBody>
      </p:sp>
      <p:sp>
        <p:nvSpPr>
          <p:cNvPr id="50183" name="Rectangle 10"/>
          <p:cNvSpPr>
            <a:spLocks noChangeArrowheads="1"/>
          </p:cNvSpPr>
          <p:nvPr/>
        </p:nvSpPr>
        <p:spPr bwMode="auto">
          <a:xfrm>
            <a:off x="0" y="3058597"/>
            <a:ext cx="296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en-US"/>
          </a:p>
        </p:txBody>
      </p:sp>
      <p:graphicFrame>
        <p:nvGraphicFramePr>
          <p:cNvPr id="50184" name="Object 9"/>
          <p:cNvGraphicFramePr>
            <a:graphicFrameLocks noChangeAspect="1"/>
          </p:cNvGraphicFramePr>
          <p:nvPr/>
        </p:nvGraphicFramePr>
        <p:xfrm>
          <a:off x="1968501" y="2470150"/>
          <a:ext cx="7008284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4" imgW="1828800" imgH="368300" progId="Equation.3">
                  <p:embed/>
                </p:oleObj>
              </mc:Choice>
              <mc:Fallback>
                <p:oleObj name="Equation" r:id="rId4" imgW="18288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1" y="2470150"/>
                        <a:ext cx="7008284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716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5787</TotalTime>
  <Words>1373</Words>
  <Application>Microsoft Office PowerPoint</Application>
  <PresentationFormat>Custom</PresentationFormat>
  <Paragraphs>191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1_Office Theme</vt:lpstr>
      <vt:lpstr>Contents Slide Master</vt:lpstr>
      <vt:lpstr>CorelDRAW</vt:lpstr>
      <vt:lpstr>Equation</vt:lpstr>
      <vt:lpstr>PowerPoint Presentation</vt:lpstr>
      <vt:lpstr>Evaluating classification methods</vt:lpstr>
      <vt:lpstr>Evaluation methods</vt:lpstr>
      <vt:lpstr>Evaluation methods (cont…)</vt:lpstr>
      <vt:lpstr>Evaluation methods (cont…)</vt:lpstr>
      <vt:lpstr>Evaluation methods (cont…)</vt:lpstr>
      <vt:lpstr>Classification measures</vt:lpstr>
      <vt:lpstr>Precision and recall measures</vt:lpstr>
      <vt:lpstr>Precision and recall measures (cont…)</vt:lpstr>
      <vt:lpstr>An example</vt:lpstr>
      <vt:lpstr>F1-value (also called F1-score)</vt:lpstr>
      <vt:lpstr>Receive operating characteristics curve</vt:lpstr>
      <vt:lpstr>Sensitivity and Specificity</vt:lpstr>
      <vt:lpstr>Example ROC curves</vt:lpstr>
      <vt:lpstr>Area under the curve (AUC)</vt:lpstr>
      <vt:lpstr>Drawing an ROC curve</vt:lpstr>
      <vt:lpstr>Another evaluation method:    Scoring and ranking</vt:lpstr>
      <vt:lpstr>Ranking and lift analysis</vt:lpstr>
      <vt:lpstr>An example</vt:lpstr>
      <vt:lpstr>An example</vt:lpstr>
      <vt:lpstr>Lift curve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Yashika</cp:lastModifiedBy>
  <cp:revision>451</cp:revision>
  <dcterms:created xsi:type="dcterms:W3CDTF">2019-01-09T10:33:58Z</dcterms:created>
  <dcterms:modified xsi:type="dcterms:W3CDTF">2022-09-13T08:32:18Z</dcterms:modified>
</cp:coreProperties>
</file>