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4" r:id="rId1"/>
    <p:sldMasterId id="2147483686" r:id="rId2"/>
  </p:sldMasterIdLst>
  <p:notesMasterIdLst>
    <p:notesMasterId r:id="rId22"/>
  </p:notesMasterIdLst>
  <p:handoutMasterIdLst>
    <p:handoutMasterId r:id="rId23"/>
  </p:handoutMasterIdLst>
  <p:sldIdLst>
    <p:sldId id="1024" r:id="rId3"/>
    <p:sldId id="1027" r:id="rId4"/>
    <p:sldId id="1028" r:id="rId5"/>
    <p:sldId id="1029" r:id="rId6"/>
    <p:sldId id="1030" r:id="rId7"/>
    <p:sldId id="1031" r:id="rId8"/>
    <p:sldId id="1032" r:id="rId9"/>
    <p:sldId id="1033" r:id="rId10"/>
    <p:sldId id="1034" r:id="rId11"/>
    <p:sldId id="1035" r:id="rId12"/>
    <p:sldId id="1036" r:id="rId13"/>
    <p:sldId id="1037" r:id="rId14"/>
    <p:sldId id="1038" r:id="rId15"/>
    <p:sldId id="1039" r:id="rId16"/>
    <p:sldId id="1040" r:id="rId17"/>
    <p:sldId id="1041" r:id="rId18"/>
    <p:sldId id="1044" r:id="rId19"/>
    <p:sldId id="1045" r:id="rId20"/>
    <p:sldId id="104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CC00"/>
    <a:srgbClr val="00FF99"/>
    <a:srgbClr val="CC0099"/>
    <a:srgbClr val="990000"/>
    <a:srgbClr val="9900FF"/>
    <a:srgbClr val="ED8137"/>
    <a:srgbClr val="FF6699"/>
    <a:srgbClr val="FFFF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2" autoAdjust="0"/>
    <p:restoredTop sz="94660"/>
  </p:normalViewPr>
  <p:slideViewPr>
    <p:cSldViewPr snapToGrid="0">
      <p:cViewPr>
        <p:scale>
          <a:sx n="76" d="100"/>
          <a:sy n="76" d="100"/>
        </p:scale>
        <p:origin x="-16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6CFDC7-AAB3-42FF-8871-6F6E96E5C85C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63" tIns="45883" rIns="91763" bIns="45883" anchor="b"/>
          <a:lstStyle>
            <a:lvl1pPr defTabSz="9175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1838" indent="-280988" defTabSz="9175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25538" indent="-225425" defTabSz="9175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76388" indent="-225425" defTabSz="9175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25650" indent="-223838" defTabSz="9175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28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400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972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544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0" hangingPunct="0"/>
            <a:fld id="{72F029CC-0252-4EAF-ABBE-30E501C028C6}" type="slidenum">
              <a:rPr lang="en-US" sz="1200">
                <a:latin typeface="Times New Roman" pitchFamily="18" charset="0"/>
              </a:rPr>
              <a:pPr algn="r" eaLnBrk="0" hangingPunct="0"/>
              <a:t>2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7865C-D632-4F86-B0DB-C775822227E8}" type="slidenum">
              <a:rPr lang="en-US"/>
              <a:pPr/>
              <a:t>12</a:t>
            </a:fld>
            <a:endParaRPr lang="en-US"/>
          </a:p>
        </p:txBody>
      </p:sp>
      <p:sp>
        <p:nvSpPr>
          <p:cNvPr id="163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63" tIns="45883" rIns="91763" bIns="45883" anchor="b"/>
          <a:lstStyle>
            <a:lvl1pPr defTabSz="9175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1838" indent="-280988" defTabSz="9175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25538" indent="-225425" defTabSz="9175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76388" indent="-225425" defTabSz="9175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25650" indent="-223838" defTabSz="9175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28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400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972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544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0" hangingPunct="0"/>
            <a:fld id="{90377B86-F09E-4EEB-AB8A-00E44BA689F5}" type="slidenum">
              <a:rPr lang="en-US" sz="1200">
                <a:latin typeface="Times New Roman" pitchFamily="18" charset="0"/>
              </a:rPr>
              <a:pPr algn="r" eaLnBrk="0" hangingPunct="0"/>
              <a:t>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763" tIns="45883" rIns="91763" bIns="45883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058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524001"/>
            <a:ext cx="5384800" cy="4640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524000"/>
            <a:ext cx="5384800" cy="22431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19539"/>
            <a:ext cx="5384800" cy="2244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98EAF2C-A685-41D4-B948-F60D7A24C2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386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 descr="Logoof CU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087685"/>
              </p:ext>
            </p:extLst>
          </p:nvPr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Picture 63" descr="Logoof CU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Chandigarh University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903785" y="6269779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310933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399840" y="1150785"/>
            <a:ext cx="9063318" cy="793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 : Machine </a:t>
            </a:r>
            <a:r>
              <a:rPr lang="en-US" alt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Learning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Code: CST-316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lang="en-IN" sz="3200" b="1" dirty="0"/>
              <a:t>Naive Bayesian </a:t>
            </a:r>
            <a:r>
              <a:rPr lang="en-IN" sz="3200" b="1" dirty="0" smtClean="0"/>
              <a:t>Classifier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Lecture-2.3</a:t>
            </a: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524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6504" y="373693"/>
            <a:ext cx="11582400" cy="5334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How to Estimate Probabilities 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3147" y="1261953"/>
            <a:ext cx="10710797" cy="470043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continuous attributes: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Discretize</a:t>
            </a:r>
            <a:r>
              <a:rPr lang="en-US" dirty="0"/>
              <a:t> the range into bins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one ordinal attribute per bin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violates independence assumption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Two-way split:</a:t>
            </a:r>
            <a:r>
              <a:rPr lang="en-US" dirty="0"/>
              <a:t>  (A &lt; v) or (A &gt; v)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choose only one of the two splits as new attribute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Probability density estimation: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Assume attribute follows a normal distribution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Use data to estimate parameters of distribution </a:t>
            </a:r>
            <a:br>
              <a:rPr lang="en-US" dirty="0"/>
            </a:br>
            <a:r>
              <a:rPr lang="en-US" dirty="0"/>
              <a:t>   (e.g., mean and standard deviation)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Once probability distribution is known, can use it to estimate the conditional probability P(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/>
              <a:t>|c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15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3874" y="271398"/>
            <a:ext cx="11582400" cy="5334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How to Estimate Probabilities from Data?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94400" y="1066800"/>
            <a:ext cx="5892800" cy="5181600"/>
          </a:xfrm>
        </p:spPr>
        <p:txBody>
          <a:bodyPr/>
          <a:lstStyle/>
          <a:p>
            <a:r>
              <a:rPr lang="en-US" sz="2600"/>
              <a:t>Normal distribution:</a:t>
            </a:r>
          </a:p>
          <a:p>
            <a:pPr lvl="1"/>
            <a:endParaRPr lang="en-US" sz="2200"/>
          </a:p>
          <a:p>
            <a:pPr lvl="1"/>
            <a:endParaRPr lang="en-US" sz="2200"/>
          </a:p>
          <a:p>
            <a:pPr lvl="1"/>
            <a:endParaRPr lang="en-US" sz="1000"/>
          </a:p>
          <a:p>
            <a:pPr lvl="1"/>
            <a:r>
              <a:rPr lang="en-US" sz="2200"/>
              <a:t>One for each (A</a:t>
            </a:r>
            <a:r>
              <a:rPr lang="en-US" sz="2200" baseline="-25000"/>
              <a:t>i</a:t>
            </a:r>
            <a:r>
              <a:rPr lang="en-US" sz="2200"/>
              <a:t>,c</a:t>
            </a:r>
            <a:r>
              <a:rPr lang="en-US" sz="2200" baseline="-25000"/>
              <a:t>i</a:t>
            </a:r>
            <a:r>
              <a:rPr lang="en-US" sz="2200"/>
              <a:t>) pair</a:t>
            </a:r>
          </a:p>
          <a:p>
            <a:pPr lvl="1"/>
            <a:endParaRPr lang="en-US" sz="700"/>
          </a:p>
          <a:p>
            <a:r>
              <a:rPr lang="en-US" sz="2600"/>
              <a:t>For (Income, Class=No):</a:t>
            </a:r>
          </a:p>
          <a:p>
            <a:pPr lvl="1"/>
            <a:r>
              <a:rPr lang="en-US" sz="2200"/>
              <a:t>If Class=No</a:t>
            </a:r>
          </a:p>
          <a:p>
            <a:pPr lvl="2"/>
            <a:r>
              <a:rPr lang="en-US" sz="2100"/>
              <a:t> sample mean = 110</a:t>
            </a:r>
          </a:p>
          <a:p>
            <a:pPr lvl="2"/>
            <a:r>
              <a:rPr lang="en-US" sz="2100"/>
              <a:t> sample variance = 2975</a:t>
            </a:r>
          </a:p>
          <a:p>
            <a:pPr lvl="1">
              <a:buFont typeface="Wingdings" pitchFamily="2" charset="2"/>
              <a:buNone/>
            </a:pPr>
            <a:endParaRPr lang="en-US" sz="2200"/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406401" y="1143000"/>
          <a:ext cx="5594351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VISIO" r:id="rId3" imgW="4390200" imgH="5341320" progId="Visio.Drawing.6">
                  <p:embed/>
                </p:oleObj>
              </mc:Choice>
              <mc:Fallback>
                <p:oleObj name="VISIO" r:id="rId3" imgW="4390200" imgH="5341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895"/>
                      <a:stretch>
                        <a:fillRect/>
                      </a:stretch>
                    </p:blipFill>
                    <p:spPr bwMode="auto">
                      <a:xfrm>
                        <a:off x="406401" y="1143000"/>
                        <a:ext cx="5594351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6688667" y="1447801"/>
          <a:ext cx="530013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5" imgW="2971800" imgH="838080" progId="Equation.3">
                  <p:embed/>
                </p:oleObj>
              </mc:Choice>
              <mc:Fallback>
                <p:oleObj name="Equation" r:id="rId5" imgW="29718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8667" y="1447801"/>
                        <a:ext cx="5300133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315384" y="5257800"/>
          <a:ext cx="11360149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7" imgW="6349680" imgH="787320" progId="Equation.3">
                  <p:embed/>
                </p:oleObj>
              </mc:Choice>
              <mc:Fallback>
                <p:oleObj name="Equation" r:id="rId7" imgW="634968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84" y="5257800"/>
                        <a:ext cx="11360149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30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 txBox="1">
            <a:spLocks noGrp="1"/>
          </p:cNvSpPr>
          <p:nvPr/>
        </p:nvSpPr>
        <p:spPr bwMode="auto">
          <a:xfrm>
            <a:off x="406400" y="6477000"/>
            <a:ext cx="254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70150932-A945-4E52-938F-A3D30448B57C}" type="datetime4">
              <a:rPr lang="en-US" sz="1200">
                <a:latin typeface="Tahoma" pitchFamily="34" charset="0"/>
              </a:rPr>
              <a:pPr/>
              <a:t>September 13, 2022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15363" name="Footer Placeholder 4"/>
          <p:cNvSpPr txBox="1">
            <a:spLocks noGrp="1"/>
          </p:cNvSpPr>
          <p:nvPr/>
        </p:nvSpPr>
        <p:spPr bwMode="auto">
          <a:xfrm>
            <a:off x="4470400" y="6477000"/>
            <a:ext cx="3860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latin typeface="Tahoma" pitchFamily="34" charset="0"/>
              </a:rPr>
              <a:t>Data Mining: Concepts and Techniques</a:t>
            </a:r>
          </a:p>
        </p:txBody>
      </p:sp>
      <p:sp>
        <p:nvSpPr>
          <p:cNvPr id="15364" name="Slide Number Placeholder 5"/>
          <p:cNvSpPr txBox="1">
            <a:spLocks noGrp="1"/>
          </p:cNvSpPr>
          <p:nvPr/>
        </p:nvSpPr>
        <p:spPr bwMode="auto">
          <a:xfrm>
            <a:off x="9652000" y="6477000"/>
            <a:ext cx="254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FF46B7AA-A22D-444B-B342-898A9B49D814}" type="slidenum">
              <a:rPr lang="en-US" sz="1200">
                <a:latin typeface="Tahoma" pitchFamily="34" charset="0"/>
              </a:rPr>
              <a:pPr algn="r"/>
              <a:t>12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4466"/>
            <a:ext cx="12192000" cy="6096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Naïve Bayesian Classifier: 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Training </a:t>
            </a: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914400" y="2057400"/>
            <a:ext cx="39624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rgbClr val="800000"/>
                </a:solidFill>
                <a:latin typeface="Tahoma" pitchFamily="34" charset="0"/>
              </a:rPr>
              <a:t>Class: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Tahoma" pitchFamily="34" charset="0"/>
              </a:rPr>
              <a:t>C1:buys_computer = ‘yes’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Tahoma" pitchFamily="34" charset="0"/>
              </a:rPr>
              <a:t>C2:buys_computer = ‘no’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Tahoma" pitchFamily="34" charset="0"/>
            </a:endParaRPr>
          </a:p>
          <a:p>
            <a:pPr>
              <a:lnSpc>
                <a:spcPct val="110000"/>
              </a:lnSpc>
            </a:pPr>
            <a:r>
              <a:rPr lang="tr-TR" sz="2000" b="1" dirty="0">
                <a:solidFill>
                  <a:srgbClr val="800000"/>
                </a:solidFill>
                <a:latin typeface="Tahoma" pitchFamily="34" charset="0"/>
              </a:rPr>
              <a:t>New </a:t>
            </a:r>
            <a:r>
              <a:rPr lang="en-US" sz="2000" b="1" dirty="0">
                <a:solidFill>
                  <a:srgbClr val="800000"/>
                </a:solidFill>
                <a:latin typeface="Tahoma" pitchFamily="34" charset="0"/>
              </a:rPr>
              <a:t>Data</a:t>
            </a:r>
            <a:r>
              <a:rPr lang="tr-TR" sz="2000" b="1" dirty="0">
                <a:solidFill>
                  <a:srgbClr val="800000"/>
                </a:solidFill>
                <a:latin typeface="Tahoma" pitchFamily="34" charset="0"/>
              </a:rPr>
              <a:t>:</a:t>
            </a:r>
            <a:endParaRPr lang="en-US" sz="2000" dirty="0">
              <a:latin typeface="Tahoma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Tahoma" pitchFamily="34" charset="0"/>
              </a:rPr>
              <a:t>X = (age &lt;=30,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Tahoma" pitchFamily="34" charset="0"/>
              </a:rPr>
              <a:t>Income = medium,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Tahoma" pitchFamily="34" charset="0"/>
              </a:rPr>
              <a:t>Student = yes</a:t>
            </a:r>
          </a:p>
          <a:p>
            <a:pPr>
              <a:lnSpc>
                <a:spcPct val="110000"/>
              </a:lnSpc>
            </a:pPr>
            <a:r>
              <a:rPr lang="en-US" sz="2000" dirty="0" err="1">
                <a:latin typeface="Tahoma" pitchFamily="34" charset="0"/>
              </a:rPr>
              <a:t>Credit_rating</a:t>
            </a:r>
            <a:r>
              <a:rPr lang="en-US" sz="2000" dirty="0">
                <a:latin typeface="Tahoma" pitchFamily="34" charset="0"/>
              </a:rPr>
              <a:t> = Fair)</a:t>
            </a:r>
          </a:p>
        </p:txBody>
      </p:sp>
      <p:graphicFrame>
        <p:nvGraphicFramePr>
          <p:cNvPr id="15367" name="Object 5"/>
          <p:cNvGraphicFramePr>
            <a:graphicFrameLocks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04226853"/>
              </p:ext>
            </p:extLst>
          </p:nvPr>
        </p:nvGraphicFramePr>
        <p:xfrm>
          <a:off x="4673602" y="1123952"/>
          <a:ext cx="6649928" cy="486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Worksheet" r:id="rId4" imgW="4450032" imgH="4366260" progId="Excel.Sheet.8">
                  <p:embed/>
                </p:oleObj>
              </mc:Choice>
              <mc:Fallback>
                <p:oleObj name="Worksheet" r:id="rId4" imgW="4450032" imgH="436626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602" y="1123952"/>
                        <a:ext cx="6649928" cy="486349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4717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Naïve Bayesian Classifier: 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200" dirty="0"/>
              <a:t>Given </a:t>
            </a:r>
            <a:r>
              <a:rPr lang="en-US" sz="2200" dirty="0">
                <a:solidFill>
                  <a:srgbClr val="0000FF"/>
                </a:solidFill>
              </a:rPr>
              <a:t>X (age=youth, income=medium, student=yes, credit=fair)</a:t>
            </a:r>
          </a:p>
          <a:p>
            <a:pPr marL="0" indent="0">
              <a:buFont typeface="Wingdings" pitchFamily="2" charset="2"/>
              <a:buNone/>
            </a:pPr>
            <a:r>
              <a:rPr lang="en-US" sz="2200" b="1" dirty="0">
                <a:solidFill>
                  <a:srgbClr val="800000"/>
                </a:solidFill>
              </a:rPr>
              <a:t>Maximize P(</a:t>
            </a:r>
            <a:r>
              <a:rPr lang="en-US" sz="2200" b="1" dirty="0" err="1">
                <a:solidFill>
                  <a:srgbClr val="800000"/>
                </a:solidFill>
              </a:rPr>
              <a:t>X|Ci</a:t>
            </a:r>
            <a:r>
              <a:rPr lang="en-US" sz="2200" b="1" dirty="0">
                <a:solidFill>
                  <a:srgbClr val="800000"/>
                </a:solidFill>
              </a:rPr>
              <a:t>)P(</a:t>
            </a:r>
            <a:r>
              <a:rPr lang="en-US" sz="2200" b="1" dirty="0" err="1">
                <a:solidFill>
                  <a:srgbClr val="800000"/>
                </a:solidFill>
              </a:rPr>
              <a:t>Ci</a:t>
            </a:r>
            <a:r>
              <a:rPr lang="en-US" sz="2200" b="1" dirty="0">
                <a:solidFill>
                  <a:srgbClr val="800000"/>
                </a:solidFill>
              </a:rPr>
              <a:t>)</a:t>
            </a:r>
            <a:r>
              <a:rPr lang="en-US" sz="2200" dirty="0"/>
              <a:t>, for i=1,2</a:t>
            </a:r>
            <a:endParaRPr lang="tr-TR" sz="2200" dirty="0"/>
          </a:p>
          <a:p>
            <a:pPr marL="0" indent="0">
              <a:buFont typeface="Wingdings" pitchFamily="2" charset="2"/>
              <a:buNone/>
            </a:pPr>
            <a:endParaRPr lang="tr-TR" sz="2200" dirty="0"/>
          </a:p>
          <a:p>
            <a:pPr marL="0" indent="0">
              <a:buFont typeface="Wingdings" pitchFamily="2" charset="2"/>
              <a:buNone/>
            </a:pPr>
            <a:r>
              <a:rPr lang="en-US" sz="2200" b="1" dirty="0"/>
              <a:t>First step</a:t>
            </a:r>
            <a:r>
              <a:rPr lang="en-US" sz="2200" dirty="0"/>
              <a:t>: Compute P(C) The prior probability of each class can be</a:t>
            </a:r>
            <a:r>
              <a:rPr lang="tr-TR" sz="2200" dirty="0"/>
              <a:t> </a:t>
            </a:r>
            <a:r>
              <a:rPr lang="en-US" sz="2200" dirty="0"/>
              <a:t>computed based on the training tuples:</a:t>
            </a:r>
          </a:p>
          <a:p>
            <a:pPr marL="0" indent="0">
              <a:buFont typeface="Wingdings" pitchFamily="2" charset="2"/>
              <a:buNone/>
            </a:pPr>
            <a:r>
              <a:rPr lang="tr-TR" sz="2200" dirty="0"/>
              <a:t>	</a:t>
            </a:r>
            <a:r>
              <a:rPr lang="en-US" sz="2200" dirty="0"/>
              <a:t>P(</a:t>
            </a:r>
            <a:r>
              <a:rPr lang="en-US" sz="2200" dirty="0" err="1"/>
              <a:t>buys_computer</a:t>
            </a:r>
            <a:r>
              <a:rPr lang="en-US" sz="2200" dirty="0"/>
              <a:t>=yes)=9/14=0.643</a:t>
            </a:r>
          </a:p>
          <a:p>
            <a:pPr marL="0" indent="0">
              <a:buFont typeface="Wingdings" pitchFamily="2" charset="2"/>
              <a:buNone/>
            </a:pPr>
            <a:r>
              <a:rPr lang="tr-TR" sz="2200" dirty="0"/>
              <a:t>	</a:t>
            </a:r>
            <a:r>
              <a:rPr lang="en-US" sz="2200" dirty="0"/>
              <a:t>P(</a:t>
            </a:r>
            <a:r>
              <a:rPr lang="en-US" sz="2200" dirty="0" err="1"/>
              <a:t>buys_computer</a:t>
            </a:r>
            <a:r>
              <a:rPr lang="en-US" sz="2200" dirty="0"/>
              <a:t>=no)=5/14=0.357</a:t>
            </a:r>
          </a:p>
        </p:txBody>
      </p:sp>
    </p:spTree>
    <p:extLst>
      <p:ext uri="{BB962C8B-B14F-4D97-AF65-F5344CB8AC3E}">
        <p14:creationId xmlns:p14="http://schemas.microsoft.com/office/powerpoint/2010/main" val="19672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Given </a:t>
            </a:r>
            <a:r>
              <a:rPr lang="en-US" sz="2000" dirty="0">
                <a:solidFill>
                  <a:srgbClr val="0000FF"/>
                </a:solidFill>
              </a:rPr>
              <a:t>X (age=youth, income=medium, student=yes, credit=fair)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800000"/>
                </a:solidFill>
              </a:rPr>
              <a:t>Maximize P(</a:t>
            </a:r>
            <a:r>
              <a:rPr lang="en-US" sz="2000" b="1" dirty="0" err="1">
                <a:solidFill>
                  <a:srgbClr val="800000"/>
                </a:solidFill>
              </a:rPr>
              <a:t>X|Ci</a:t>
            </a:r>
            <a:r>
              <a:rPr lang="en-US" sz="2000" b="1" dirty="0">
                <a:solidFill>
                  <a:srgbClr val="800000"/>
                </a:solidFill>
              </a:rPr>
              <a:t>)P(</a:t>
            </a:r>
            <a:r>
              <a:rPr lang="en-US" sz="2000" b="1" dirty="0" err="1">
                <a:solidFill>
                  <a:srgbClr val="800000"/>
                </a:solidFill>
              </a:rPr>
              <a:t>Ci</a:t>
            </a:r>
            <a:r>
              <a:rPr lang="en-US" sz="2000" b="1" dirty="0">
                <a:solidFill>
                  <a:srgbClr val="800000"/>
                </a:solidFill>
              </a:rPr>
              <a:t>)</a:t>
            </a:r>
            <a:r>
              <a:rPr lang="en-US" sz="2000" dirty="0"/>
              <a:t>, for i=1,2</a:t>
            </a:r>
            <a:endParaRPr lang="tr-TR" sz="20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tr-TR" sz="20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Second step:</a:t>
            </a:r>
            <a:r>
              <a:rPr lang="en-US" sz="2000" dirty="0"/>
              <a:t> compute P(</a:t>
            </a:r>
            <a:r>
              <a:rPr lang="en-US" sz="2000" dirty="0" err="1"/>
              <a:t>X|Ci</a:t>
            </a:r>
            <a:r>
              <a:rPr lang="en-US" sz="2000" dirty="0"/>
              <a:t>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P(</a:t>
            </a:r>
            <a:r>
              <a:rPr lang="en-US" sz="2000" b="1" dirty="0" err="1"/>
              <a:t>X|buys_computer</a:t>
            </a:r>
            <a:r>
              <a:rPr lang="en-US" sz="2000" b="1" dirty="0"/>
              <a:t>=yes</a:t>
            </a:r>
            <a:r>
              <a:rPr lang="en-US" sz="2000" dirty="0"/>
              <a:t>)= P(age=</a:t>
            </a:r>
            <a:r>
              <a:rPr lang="en-US" sz="2000" dirty="0" err="1"/>
              <a:t>youth|buys_computer</a:t>
            </a:r>
            <a:r>
              <a:rPr lang="en-US" sz="2000" dirty="0"/>
              <a:t>=yes)</a:t>
            </a:r>
            <a:r>
              <a:rPr lang="tr-TR" sz="2000" dirty="0"/>
              <a:t>x</a:t>
            </a:r>
            <a:endParaRPr lang="en-US" sz="20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tr-TR" sz="2000" dirty="0"/>
              <a:t>			</a:t>
            </a:r>
            <a:r>
              <a:rPr lang="en-US" sz="2000" dirty="0"/>
              <a:t>P(income=</a:t>
            </a:r>
            <a:r>
              <a:rPr lang="en-US" sz="2000" dirty="0" err="1"/>
              <a:t>medium|buys_computer</a:t>
            </a:r>
            <a:r>
              <a:rPr lang="en-US" sz="2000" dirty="0"/>
              <a:t>=yes) </a:t>
            </a:r>
            <a:r>
              <a:rPr lang="tr-TR" sz="2000" dirty="0"/>
              <a:t>x</a:t>
            </a:r>
            <a:endParaRPr lang="en-US" sz="20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tr-TR" sz="2000" dirty="0"/>
              <a:t>			</a:t>
            </a:r>
            <a:r>
              <a:rPr lang="en-US" sz="2000" dirty="0"/>
              <a:t>P(student=</a:t>
            </a:r>
            <a:r>
              <a:rPr lang="en-US" sz="2000" dirty="0" err="1"/>
              <a:t>yes|buys_computer</a:t>
            </a:r>
            <a:r>
              <a:rPr lang="en-US" sz="2000" dirty="0"/>
              <a:t>=yes)</a:t>
            </a:r>
            <a:r>
              <a:rPr lang="tr-TR" sz="2000" dirty="0"/>
              <a:t>x</a:t>
            </a:r>
            <a:endParaRPr lang="en-US" sz="20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tr-TR" sz="2000" dirty="0"/>
              <a:t>			</a:t>
            </a:r>
            <a:r>
              <a:rPr lang="en-US" sz="2000" dirty="0"/>
              <a:t>P(</a:t>
            </a:r>
            <a:r>
              <a:rPr lang="en-US" sz="2000" dirty="0" err="1"/>
              <a:t>credit_rating</a:t>
            </a:r>
            <a:r>
              <a:rPr lang="en-US" sz="2000" dirty="0"/>
              <a:t>=</a:t>
            </a:r>
            <a:r>
              <a:rPr lang="en-US" sz="2000" dirty="0" err="1"/>
              <a:t>fair|buys_computer</a:t>
            </a:r>
            <a:r>
              <a:rPr lang="en-US" sz="2000" dirty="0"/>
              <a:t>=yes)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tr-TR" sz="2000" dirty="0"/>
              <a:t>			</a:t>
            </a:r>
            <a:r>
              <a:rPr lang="en-US" sz="2000" dirty="0"/>
              <a:t>= 0.044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tx2"/>
                </a:solidFill>
              </a:rPr>
              <a:t>P(age=</a:t>
            </a:r>
            <a:r>
              <a:rPr lang="en-US" sz="2000" dirty="0" err="1">
                <a:solidFill>
                  <a:schemeClr val="tx2"/>
                </a:solidFill>
              </a:rPr>
              <a:t>youth|buys_computer</a:t>
            </a:r>
            <a:r>
              <a:rPr lang="en-US" sz="2000" dirty="0">
                <a:solidFill>
                  <a:schemeClr val="tx2"/>
                </a:solidFill>
              </a:rPr>
              <a:t>=yes)=0.222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009900"/>
                </a:solidFill>
              </a:rPr>
              <a:t>P(income=</a:t>
            </a:r>
            <a:r>
              <a:rPr lang="en-US" sz="2000" dirty="0" err="1">
                <a:solidFill>
                  <a:srgbClr val="009900"/>
                </a:solidFill>
              </a:rPr>
              <a:t>medium|buys_computer</a:t>
            </a:r>
            <a:r>
              <a:rPr lang="en-US" sz="2000" dirty="0">
                <a:solidFill>
                  <a:srgbClr val="009900"/>
                </a:solidFill>
              </a:rPr>
              <a:t>=yes)=0.444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P(student=</a:t>
            </a:r>
            <a:r>
              <a:rPr lang="en-US" sz="2000" dirty="0" err="1">
                <a:solidFill>
                  <a:srgbClr val="0000FF"/>
                </a:solidFill>
              </a:rPr>
              <a:t>yes|buys_computer</a:t>
            </a:r>
            <a:r>
              <a:rPr lang="en-US" sz="2000" dirty="0">
                <a:solidFill>
                  <a:srgbClr val="0000FF"/>
                </a:solidFill>
              </a:rPr>
              <a:t>=yes)=6/9=0.667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800000"/>
                </a:solidFill>
              </a:rPr>
              <a:t>P(</a:t>
            </a:r>
            <a:r>
              <a:rPr lang="en-US" sz="2000" dirty="0" err="1">
                <a:solidFill>
                  <a:srgbClr val="800000"/>
                </a:solidFill>
              </a:rPr>
              <a:t>credit_rating</a:t>
            </a:r>
            <a:r>
              <a:rPr lang="en-US" sz="2000" dirty="0">
                <a:solidFill>
                  <a:srgbClr val="800000"/>
                </a:solidFill>
              </a:rPr>
              <a:t>=</a:t>
            </a:r>
            <a:r>
              <a:rPr lang="en-US" sz="2000" dirty="0" err="1">
                <a:solidFill>
                  <a:srgbClr val="800000"/>
                </a:solidFill>
              </a:rPr>
              <a:t>fair|buys_computer</a:t>
            </a:r>
            <a:r>
              <a:rPr lang="en-US" sz="2000" dirty="0">
                <a:solidFill>
                  <a:srgbClr val="800000"/>
                </a:solidFill>
              </a:rPr>
              <a:t>=yes)=6/9=0.667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Naïve Bayesian Classifier: 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3889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Given </a:t>
            </a:r>
            <a:r>
              <a:rPr lang="en-US" sz="2000">
                <a:solidFill>
                  <a:srgbClr val="0000FF"/>
                </a:solidFill>
              </a:rPr>
              <a:t>X (age=youth, income=medium, student=yes, credit=fair)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800000"/>
                </a:solidFill>
              </a:rPr>
              <a:t>Maximize P(X|Ci)P(Ci)</a:t>
            </a:r>
            <a:r>
              <a:rPr lang="en-US" sz="2000"/>
              <a:t>, for i=1,2</a:t>
            </a:r>
            <a:endParaRPr lang="tr-TR" sz="200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tr-TR" sz="200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/>
              <a:t>Second step:</a:t>
            </a:r>
            <a:r>
              <a:rPr lang="en-US" sz="2000"/>
              <a:t> compute P(X|Ci)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P(</a:t>
            </a:r>
            <a:r>
              <a:rPr lang="en-US" sz="2000" b="1"/>
              <a:t>X|buys_computer=no</a:t>
            </a:r>
            <a:r>
              <a:rPr lang="en-US" sz="2000"/>
              <a:t>)= P(age=youth|buys_computer=no)</a:t>
            </a:r>
            <a:r>
              <a:rPr lang="tr-TR" sz="2000"/>
              <a:t>x</a:t>
            </a:r>
            <a:endParaRPr lang="en-US" sz="200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tr-TR" sz="2000"/>
              <a:t>			</a:t>
            </a:r>
            <a:r>
              <a:rPr lang="en-US" sz="2000"/>
              <a:t>P(income=medium|buys_computer=no) </a:t>
            </a:r>
            <a:r>
              <a:rPr lang="tr-TR" sz="2000"/>
              <a:t>x</a:t>
            </a:r>
            <a:endParaRPr lang="en-US" sz="200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tr-TR" sz="2000"/>
              <a:t>			</a:t>
            </a:r>
            <a:r>
              <a:rPr lang="en-US" sz="2000"/>
              <a:t>P(student=yes|buys_computer=no) </a:t>
            </a:r>
            <a:r>
              <a:rPr lang="tr-TR" sz="2000"/>
              <a:t>x</a:t>
            </a:r>
            <a:endParaRPr lang="en-US" sz="200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tr-TR" sz="2000"/>
              <a:t>			</a:t>
            </a:r>
            <a:r>
              <a:rPr lang="en-US" sz="2000"/>
              <a:t>P(credit_rating=fair|buys_computer=no)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tr-TR" sz="2000"/>
              <a:t>			</a:t>
            </a:r>
            <a:r>
              <a:rPr lang="en-US" sz="2000"/>
              <a:t>= 0.019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P(age=youth|buys_computer=no)=3/5=0.666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9900"/>
                </a:solidFill>
              </a:rPr>
              <a:t>P(income=medium|buys_computer=no)=2/5=0.400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00FF"/>
                </a:solidFill>
              </a:rPr>
              <a:t>P(</a:t>
            </a:r>
            <a:r>
              <a:rPr lang="tr-TR" sz="2000">
                <a:solidFill>
                  <a:srgbClr val="0000FF"/>
                </a:solidFill>
              </a:rPr>
              <a:t>s</a:t>
            </a:r>
            <a:r>
              <a:rPr lang="en-US" sz="2000">
                <a:solidFill>
                  <a:srgbClr val="0000FF"/>
                </a:solidFill>
              </a:rPr>
              <a:t>tudent=yes|buys_computer=no)=1/5=0.200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800000"/>
                </a:solidFill>
              </a:rPr>
              <a:t>P(credit_rating=fair|buys_computer=no)=2/5=0.400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Naïve Bayesian Classifier: 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0724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Given </a:t>
            </a:r>
            <a:r>
              <a:rPr lang="en-US" sz="2000" dirty="0">
                <a:solidFill>
                  <a:srgbClr val="0000FF"/>
                </a:solidFill>
              </a:rPr>
              <a:t>X (age=youth, income=medium, student=yes, credit=fair)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800000"/>
                </a:solidFill>
              </a:rPr>
              <a:t>Maximize P(</a:t>
            </a:r>
            <a:r>
              <a:rPr lang="en-US" sz="2000" b="1" dirty="0" err="1">
                <a:solidFill>
                  <a:srgbClr val="800000"/>
                </a:solidFill>
              </a:rPr>
              <a:t>X|Ci</a:t>
            </a:r>
            <a:r>
              <a:rPr lang="en-US" sz="2000" b="1" dirty="0">
                <a:solidFill>
                  <a:srgbClr val="800000"/>
                </a:solidFill>
              </a:rPr>
              <a:t>)P(</a:t>
            </a:r>
            <a:r>
              <a:rPr lang="en-US" sz="2000" b="1" dirty="0" err="1">
                <a:solidFill>
                  <a:srgbClr val="800000"/>
                </a:solidFill>
              </a:rPr>
              <a:t>Ci</a:t>
            </a:r>
            <a:r>
              <a:rPr lang="en-US" sz="2000" b="1" dirty="0">
                <a:solidFill>
                  <a:srgbClr val="800000"/>
                </a:solidFill>
              </a:rPr>
              <a:t>)</a:t>
            </a:r>
            <a:r>
              <a:rPr lang="en-US" sz="2000" dirty="0"/>
              <a:t>, for i=1,2</a:t>
            </a:r>
            <a:endParaRPr lang="tr-TR" sz="20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tr-TR" sz="20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We have computed in the first and second steps: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tr-TR" sz="2000" dirty="0"/>
              <a:t>	</a:t>
            </a:r>
            <a:r>
              <a:rPr lang="en-US" sz="2000" dirty="0"/>
              <a:t>P(</a:t>
            </a:r>
            <a:r>
              <a:rPr lang="en-US" sz="2000" dirty="0" err="1"/>
              <a:t>buys_computer</a:t>
            </a:r>
            <a:r>
              <a:rPr lang="en-US" sz="2000" dirty="0"/>
              <a:t>=yes)=9/14=0.643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tr-TR" sz="2000" dirty="0"/>
              <a:t>	</a:t>
            </a:r>
            <a:r>
              <a:rPr lang="en-US" sz="2000" dirty="0"/>
              <a:t>P(</a:t>
            </a:r>
            <a:r>
              <a:rPr lang="en-US" sz="2000" dirty="0" err="1"/>
              <a:t>buys_computer</a:t>
            </a:r>
            <a:r>
              <a:rPr lang="en-US" sz="2000" dirty="0"/>
              <a:t>=no)=5/14=0.357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tr-TR" sz="2000" dirty="0"/>
              <a:t>	</a:t>
            </a:r>
            <a:r>
              <a:rPr lang="en-US" sz="2000" dirty="0"/>
              <a:t>P(</a:t>
            </a:r>
            <a:r>
              <a:rPr lang="en-US" sz="2000" dirty="0" err="1"/>
              <a:t>X|buys_computer</a:t>
            </a:r>
            <a:r>
              <a:rPr lang="en-US" sz="2000" dirty="0"/>
              <a:t>=yes)= 0.044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tr-TR" sz="2000" dirty="0"/>
              <a:t>	</a:t>
            </a:r>
            <a:r>
              <a:rPr lang="en-US" sz="2000" dirty="0"/>
              <a:t>P(</a:t>
            </a:r>
            <a:r>
              <a:rPr lang="en-US" sz="2000" dirty="0" err="1"/>
              <a:t>X|buys_computer</a:t>
            </a:r>
            <a:r>
              <a:rPr lang="en-US" sz="2000" dirty="0"/>
              <a:t>=no)= 0.019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tr-TR" sz="20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Third step:</a:t>
            </a:r>
            <a:r>
              <a:rPr lang="en-US" sz="2000" dirty="0"/>
              <a:t> compute </a:t>
            </a:r>
            <a:r>
              <a:rPr lang="en-US" sz="2000" b="1" dirty="0"/>
              <a:t>P(</a:t>
            </a:r>
            <a:r>
              <a:rPr lang="en-US" sz="2000" b="1" dirty="0" err="1"/>
              <a:t>X|Ci</a:t>
            </a:r>
            <a:r>
              <a:rPr lang="en-US" sz="2000" b="1" dirty="0"/>
              <a:t>)P(</a:t>
            </a:r>
            <a:r>
              <a:rPr lang="en-US" sz="2000" b="1" dirty="0" err="1"/>
              <a:t>Ci</a:t>
            </a:r>
            <a:r>
              <a:rPr lang="en-US" sz="2000" b="1" dirty="0"/>
              <a:t>)</a:t>
            </a:r>
            <a:r>
              <a:rPr lang="en-US" sz="2000" dirty="0"/>
              <a:t> for each class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P(</a:t>
            </a:r>
            <a:r>
              <a:rPr lang="en-US" sz="2000" dirty="0" err="1">
                <a:solidFill>
                  <a:srgbClr val="0000FF"/>
                </a:solidFill>
              </a:rPr>
              <a:t>X|buys_computer</a:t>
            </a:r>
            <a:r>
              <a:rPr lang="en-US" sz="2000" dirty="0">
                <a:solidFill>
                  <a:srgbClr val="0000FF"/>
                </a:solidFill>
              </a:rPr>
              <a:t>=yes)P(</a:t>
            </a:r>
            <a:r>
              <a:rPr lang="en-US" sz="2000" dirty="0" err="1">
                <a:solidFill>
                  <a:srgbClr val="0000FF"/>
                </a:solidFill>
              </a:rPr>
              <a:t>buys_computer</a:t>
            </a:r>
            <a:r>
              <a:rPr lang="en-US" sz="2000" dirty="0">
                <a:solidFill>
                  <a:srgbClr val="0000FF"/>
                </a:solidFill>
              </a:rPr>
              <a:t>=yes)=0.044 </a:t>
            </a:r>
            <a:r>
              <a:rPr lang="tr-TR" sz="2000" dirty="0">
                <a:solidFill>
                  <a:srgbClr val="0000FF"/>
                </a:solidFill>
              </a:rPr>
              <a:t>x </a:t>
            </a:r>
            <a:r>
              <a:rPr lang="en-US" sz="2000" dirty="0">
                <a:solidFill>
                  <a:srgbClr val="0000FF"/>
                </a:solidFill>
              </a:rPr>
              <a:t>0.643=0.028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009900"/>
                </a:solidFill>
              </a:rPr>
              <a:t>P(</a:t>
            </a:r>
            <a:r>
              <a:rPr lang="en-US" sz="2000" dirty="0" err="1">
                <a:solidFill>
                  <a:srgbClr val="009900"/>
                </a:solidFill>
              </a:rPr>
              <a:t>X|buys_computer</a:t>
            </a:r>
            <a:r>
              <a:rPr lang="en-US" sz="2000" dirty="0">
                <a:solidFill>
                  <a:srgbClr val="009900"/>
                </a:solidFill>
              </a:rPr>
              <a:t>=no)P(</a:t>
            </a:r>
            <a:r>
              <a:rPr lang="en-US" sz="2000" dirty="0" err="1">
                <a:solidFill>
                  <a:srgbClr val="009900"/>
                </a:solidFill>
              </a:rPr>
              <a:t>buys_computer</a:t>
            </a:r>
            <a:r>
              <a:rPr lang="en-US" sz="2000" dirty="0">
                <a:solidFill>
                  <a:srgbClr val="009900"/>
                </a:solidFill>
              </a:rPr>
              <a:t>=no)=0.019 </a:t>
            </a:r>
            <a:r>
              <a:rPr lang="tr-TR" sz="2000" dirty="0">
                <a:solidFill>
                  <a:srgbClr val="009900"/>
                </a:solidFill>
              </a:rPr>
              <a:t>x </a:t>
            </a:r>
            <a:r>
              <a:rPr lang="en-US" sz="2000" dirty="0">
                <a:solidFill>
                  <a:srgbClr val="009900"/>
                </a:solidFill>
              </a:rPr>
              <a:t>0.357=0.007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The naïve Bayesian Classifier predicts </a:t>
            </a:r>
            <a:r>
              <a:rPr lang="en-US" sz="2100" b="1" dirty="0"/>
              <a:t>X belongs to class (“</a:t>
            </a:r>
            <a:r>
              <a:rPr lang="en-US" sz="2100" b="1" dirty="0" err="1"/>
              <a:t>buys_computer</a:t>
            </a:r>
            <a:r>
              <a:rPr lang="en-US" sz="2100" b="1" dirty="0"/>
              <a:t> = yes”)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Naïve Bayesian Classifier: 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0483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Avoiding the 0-Probability Problem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If one of the conditional probability is zero, then the entire expression becomes zero</a:t>
            </a:r>
          </a:p>
          <a:p>
            <a:r>
              <a:rPr lang="en-US" sz="2600"/>
              <a:t>Probability estimation:</a:t>
            </a:r>
          </a:p>
          <a:p>
            <a:pPr lvl="1">
              <a:buFont typeface="Wingdings" pitchFamily="2" charset="2"/>
              <a:buNone/>
            </a:pPr>
            <a:endParaRPr lang="en-US" sz="2200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219200" y="3276601"/>
          <a:ext cx="5791200" cy="270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3" imgW="2120760" imgH="1320480" progId="Equation.3">
                  <p:embed/>
                </p:oleObj>
              </mc:Choice>
              <mc:Fallback>
                <p:oleObj name="Equation" r:id="rId3" imgW="2120760" imgH="13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1"/>
                        <a:ext cx="5791200" cy="2703513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8026400" y="3581401"/>
            <a:ext cx="3657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c: number of classes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p: prior probability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m: parameter</a:t>
            </a:r>
          </a:p>
        </p:txBody>
      </p:sp>
    </p:spTree>
    <p:extLst>
      <p:ext uri="{BB962C8B-B14F-4D97-AF65-F5344CB8AC3E}">
        <p14:creationId xmlns:p14="http://schemas.microsoft.com/office/powerpoint/2010/main" val="19286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Naïve Bayes (Summary)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1"/>
            <a:ext cx="11277600" cy="4759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i="1" u="sng"/>
              <a:t>Advantage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Robust to isolated noise points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Handle missing values by ignoring the instance during probability estimate calculations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Robust to irrelevant attributes</a:t>
            </a:r>
          </a:p>
          <a:p>
            <a:pPr>
              <a:lnSpc>
                <a:spcPct val="90000"/>
              </a:lnSpc>
            </a:pPr>
            <a:r>
              <a:rPr lang="en-US" sz="2600" i="1" u="sng"/>
              <a:t>Disadvantage</a:t>
            </a:r>
          </a:p>
          <a:p>
            <a:pPr lvl="1"/>
            <a:r>
              <a:rPr lang="en-US" sz="2200"/>
              <a:t>Assumption: class conditional independence, </a:t>
            </a:r>
            <a:r>
              <a:rPr lang="tr-TR" sz="2200"/>
              <a:t>wh</a:t>
            </a:r>
            <a:r>
              <a:rPr lang="en-US" sz="2200"/>
              <a:t>ich may cause loss of accuracy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Independence assumption may not hold for some attribute. Practically, dependencies exist among variables</a:t>
            </a:r>
            <a:endParaRPr lang="en-US" sz="2000"/>
          </a:p>
          <a:p>
            <a:pPr lvl="2">
              <a:lnSpc>
                <a:spcPct val="90000"/>
              </a:lnSpc>
            </a:pPr>
            <a:r>
              <a:rPr lang="en-US" sz="2100"/>
              <a:t>Use other techniques such as Bayesian Belief Networks (BBN)</a:t>
            </a:r>
          </a:p>
        </p:txBody>
      </p:sp>
    </p:spTree>
    <p:extLst>
      <p:ext uri="{BB962C8B-B14F-4D97-AF65-F5344CB8AC3E}">
        <p14:creationId xmlns:p14="http://schemas.microsoft.com/office/powerpoint/2010/main" val="19536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Remember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11176000" cy="4525963"/>
          </a:xfrm>
        </p:spPr>
        <p:txBody>
          <a:bodyPr/>
          <a:lstStyle/>
          <a:p>
            <a:pPr>
              <a:spcAft>
                <a:spcPct val="35000"/>
              </a:spcAft>
            </a:pPr>
            <a:r>
              <a:rPr lang="en-GB" sz="2500"/>
              <a:t>Bayes’ rule can be turned into a classifier </a:t>
            </a:r>
          </a:p>
          <a:p>
            <a:pPr>
              <a:spcAft>
                <a:spcPct val="35000"/>
              </a:spcAft>
            </a:pPr>
            <a:r>
              <a:rPr lang="en-GB" sz="2500"/>
              <a:t>Maximum A Posteriori (MAP) hypothesis estimation incorporates prior knowledge; Max Likelihood (ML) doesn’t</a:t>
            </a:r>
          </a:p>
          <a:p>
            <a:pPr>
              <a:spcAft>
                <a:spcPct val="35000"/>
              </a:spcAft>
            </a:pPr>
            <a:r>
              <a:rPr lang="en-GB" sz="2500"/>
              <a:t>Naive Bayes Classifier is a simple but effective Bayesian classifier for vector data (i.e. data with several attributes) that assumes that attributes are independent given the class.</a:t>
            </a:r>
          </a:p>
          <a:p>
            <a:pPr>
              <a:spcAft>
                <a:spcPct val="35000"/>
              </a:spcAft>
            </a:pPr>
            <a:r>
              <a:rPr lang="en-GB" sz="2500"/>
              <a:t>Bayesian classification is a generative approach to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688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 txBox="1">
            <a:spLocks noGrp="1"/>
          </p:cNvSpPr>
          <p:nvPr/>
        </p:nvSpPr>
        <p:spPr bwMode="auto">
          <a:xfrm>
            <a:off x="406400" y="6477000"/>
            <a:ext cx="254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34EA65F-FA04-43DB-8B20-6222DD088B1F}" type="datetime4">
              <a:rPr lang="en-US" sz="1200">
                <a:latin typeface="Tahoma" pitchFamily="34" charset="0"/>
              </a:rPr>
              <a:pPr/>
              <a:t>September 13, 2022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4099" name="Footer Placeholder 4"/>
          <p:cNvSpPr txBox="1">
            <a:spLocks noGrp="1"/>
          </p:cNvSpPr>
          <p:nvPr/>
        </p:nvSpPr>
        <p:spPr bwMode="auto">
          <a:xfrm>
            <a:off x="4470400" y="6477000"/>
            <a:ext cx="3860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latin typeface="Tahoma" pitchFamily="34" charset="0"/>
              </a:rPr>
              <a:t>Data Mining: Concepts and Techniques</a:t>
            </a:r>
          </a:p>
        </p:txBody>
      </p:sp>
      <p:sp>
        <p:nvSpPr>
          <p:cNvPr id="4100" name="Slide Number Placeholder 5"/>
          <p:cNvSpPr txBox="1">
            <a:spLocks noGrp="1"/>
          </p:cNvSpPr>
          <p:nvPr/>
        </p:nvSpPr>
        <p:spPr bwMode="auto">
          <a:xfrm>
            <a:off x="9652000" y="6477000"/>
            <a:ext cx="254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3085879D-7CB1-4186-885C-C426EC80A62F}" type="slidenum">
              <a:rPr lang="en-US" sz="1200">
                <a:latin typeface="Tahoma" pitchFamily="34" charset="0"/>
              </a:rPr>
              <a:pPr algn="r"/>
              <a:t>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95867" y="325438"/>
            <a:ext cx="9406467" cy="457200"/>
          </a:xfrm>
          <a:noFill/>
        </p:spPr>
        <p:txBody>
          <a:bodyPr lIns="92075" tIns="46038" rIns="92075" bIns="46038" anchor="ctr">
            <a:no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Bayesian Classification: Why?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371600"/>
            <a:ext cx="11277600" cy="5105400"/>
          </a:xfrm>
          <a:noFill/>
        </p:spPr>
        <p:txBody>
          <a:bodyPr lIns="92075" tIns="46038" rIns="92075" bIns="46038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u="sng" dirty="0">
                <a:latin typeface="Arial" pitchFamily="34" charset="0"/>
                <a:cs typeface="Arial" pitchFamily="34" charset="0"/>
              </a:rPr>
              <a:t>A statistical classifier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performs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probabilistic prediction, i.e.,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predicts class membership probabilities</a:t>
            </a:r>
          </a:p>
          <a:p>
            <a:pPr algn="just">
              <a:lnSpc>
                <a:spcPct val="150000"/>
              </a:lnSpc>
            </a:pPr>
            <a:r>
              <a:rPr lang="en-US" sz="2000" u="sng" dirty="0">
                <a:latin typeface="Arial" pitchFamily="34" charset="0"/>
                <a:cs typeface="Arial" pitchFamily="34" charset="0"/>
              </a:rPr>
              <a:t>Foundation: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Based on Bayes’ Theorem. </a:t>
            </a:r>
          </a:p>
          <a:p>
            <a:pPr algn="just">
              <a:lnSpc>
                <a:spcPct val="150000"/>
              </a:lnSpc>
            </a:pPr>
            <a:r>
              <a:rPr lang="en-US" sz="2000" u="sng" dirty="0">
                <a:latin typeface="Arial" pitchFamily="34" charset="0"/>
                <a:cs typeface="Arial" pitchFamily="34" charset="0"/>
              </a:rPr>
              <a:t>Performance: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 simple Bayesian classifier,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naïve Bayesian classifier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has comparable performance with decision tree and selected neural network classifiers</a:t>
            </a:r>
          </a:p>
          <a:p>
            <a:pPr algn="just">
              <a:lnSpc>
                <a:spcPct val="150000"/>
              </a:lnSpc>
            </a:pPr>
            <a:r>
              <a:rPr lang="en-US" sz="2000" u="sng" dirty="0">
                <a:latin typeface="Arial" pitchFamily="34" charset="0"/>
                <a:cs typeface="Arial" pitchFamily="34" charset="0"/>
              </a:rPr>
              <a:t>Incremental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Each training example can incrementally increase/decrease the probability that a hypothesis is correct — prior knowledge can be combined with observed data</a:t>
            </a:r>
          </a:p>
        </p:txBody>
      </p:sp>
    </p:spTree>
    <p:extLst>
      <p:ext uri="{BB962C8B-B14F-4D97-AF65-F5344CB8AC3E}">
        <p14:creationId xmlns:p14="http://schemas.microsoft.com/office/powerpoint/2010/main" val="733212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1772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Bayes’ Rule</a:t>
            </a:r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914401" y="1558926"/>
          <a:ext cx="5001684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3" imgW="1447560" imgH="419040" progId="Equation.3">
                  <p:embed/>
                </p:oleObj>
              </mc:Choice>
              <mc:Fallback>
                <p:oleObj name="Equation" r:id="rId3" imgW="1447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1" y="1558926"/>
                        <a:ext cx="5001684" cy="1114425"/>
                      </a:xfrm>
                      <a:prstGeom prst="rect">
                        <a:avLst/>
                      </a:prstGeom>
                      <a:noFill/>
                      <a:ln w="38100" cmpd="sng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4"/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5555334"/>
              </p:ext>
            </p:extLst>
          </p:nvPr>
        </p:nvGraphicFramePr>
        <p:xfrm>
          <a:off x="1164920" y="4405313"/>
          <a:ext cx="9670093" cy="1406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5" imgW="5905440" imgH="1015920" progId="Equation.3">
                  <p:embed/>
                </p:oleObj>
              </mc:Choice>
              <mc:Fallback>
                <p:oleObj name="Equation" r:id="rId5" imgW="590544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920" y="4405313"/>
                        <a:ext cx="9670093" cy="1406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812800" y="3657600"/>
            <a:ext cx="55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u="sng"/>
              <a:t>Who is who in Bayes’ rule</a:t>
            </a:r>
            <a:endParaRPr lang="en-US" sz="2400" u="sng"/>
          </a:p>
        </p:txBody>
      </p:sp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6604001" y="1295400"/>
          <a:ext cx="348403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7" imgW="1739880" imgH="1777680" progId="Equation.3">
                  <p:embed/>
                </p:oleObj>
              </mc:Choice>
              <mc:Fallback>
                <p:oleObj name="Equation" r:id="rId7" imgW="1739880" imgH="1777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1" y="1295400"/>
                        <a:ext cx="3484033" cy="2667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CC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375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of Bayes Theorem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218" y="1143000"/>
            <a:ext cx="11440583" cy="5181600"/>
          </a:xfrm>
        </p:spPr>
        <p:txBody>
          <a:bodyPr/>
          <a:lstStyle/>
          <a:p>
            <a:r>
              <a:rPr lang="en-US" dirty="0"/>
              <a:t>Given: </a:t>
            </a:r>
          </a:p>
          <a:p>
            <a:pPr lvl="1"/>
            <a:r>
              <a:rPr lang="en-US" sz="2100" dirty="0"/>
              <a:t>A doctor knows that meningitis causes stiff neck 50% of the time</a:t>
            </a:r>
          </a:p>
          <a:p>
            <a:pPr lvl="1"/>
            <a:r>
              <a:rPr lang="en-US" sz="2100" dirty="0"/>
              <a:t>Prior probability of any patient having meningitis is 1/50,000</a:t>
            </a:r>
          </a:p>
          <a:p>
            <a:pPr lvl="1"/>
            <a:r>
              <a:rPr lang="en-US" sz="2100" dirty="0"/>
              <a:t>Prior probability of any patient having stiff neck is 1/20</a:t>
            </a:r>
          </a:p>
          <a:p>
            <a:pPr lvl="1">
              <a:buFont typeface="Wingdings" pitchFamily="2" charset="2"/>
              <a:buNone/>
            </a:pPr>
            <a:endParaRPr lang="en-US" sz="2100" dirty="0"/>
          </a:p>
          <a:p>
            <a:r>
              <a:rPr lang="en-US" dirty="0"/>
              <a:t>If a patient has stiff neck, what’s the probability he/she has meningitis?</a:t>
            </a:r>
            <a:endParaRPr lang="en-US" sz="2400" dirty="0"/>
          </a:p>
          <a:p>
            <a:endParaRPr lang="en-US" dirty="0"/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812800" y="4800601"/>
          <a:ext cx="103632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3" imgW="6362640" imgH="787320" progId="Equation.3">
                  <p:embed/>
                </p:oleObj>
              </mc:Choice>
              <mc:Fallback>
                <p:oleObj name="Equation" r:id="rId3" imgW="636264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4800601"/>
                        <a:ext cx="103632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3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Choosing Hypotheses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200" i="1">
                <a:solidFill>
                  <a:srgbClr val="CC3300"/>
                </a:solidFill>
              </a:rPr>
              <a:t>Maximum Likelihood</a:t>
            </a:r>
            <a:r>
              <a:rPr lang="en-GB" sz="2200"/>
              <a:t> hypothesis:</a:t>
            </a:r>
          </a:p>
          <a:p>
            <a:pPr>
              <a:lnSpc>
                <a:spcPct val="90000"/>
              </a:lnSpc>
            </a:pPr>
            <a:endParaRPr lang="en-GB" sz="2200"/>
          </a:p>
          <a:p>
            <a:pPr>
              <a:lnSpc>
                <a:spcPct val="90000"/>
              </a:lnSpc>
            </a:pPr>
            <a:endParaRPr lang="en-GB" sz="2200"/>
          </a:p>
          <a:p>
            <a:pPr>
              <a:lnSpc>
                <a:spcPct val="90000"/>
              </a:lnSpc>
            </a:pPr>
            <a:r>
              <a:rPr lang="en-GB" sz="2200"/>
              <a:t>Generally we want the most probable hypothesis given training data.This is the </a:t>
            </a:r>
            <a:r>
              <a:rPr lang="en-GB" sz="2200" i="1">
                <a:solidFill>
                  <a:srgbClr val="CC3300"/>
                </a:solidFill>
              </a:rPr>
              <a:t>maximum a posteriori</a:t>
            </a:r>
            <a:r>
              <a:rPr lang="en-GB" sz="2200"/>
              <a:t> hypothesis: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Useful observation: it does not depend on the denominator P(d)</a:t>
            </a:r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604000" y="2930525"/>
          <a:ext cx="4794251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3" imgW="1434960" imgH="304560" progId="Equation.3">
                  <p:embed/>
                </p:oleObj>
              </mc:Choice>
              <mc:Fallback>
                <p:oleObj name="Equation" r:id="rId3" imgW="1434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2930525"/>
                        <a:ext cx="4794251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6604001" y="1524001"/>
          <a:ext cx="4595284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5" imgW="1384200" imgH="304560" progId="Equation.3">
                  <p:embed/>
                </p:oleObj>
              </mc:Choice>
              <mc:Fallback>
                <p:oleObj name="Equation" r:id="rId5" imgW="13842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1" y="1524001"/>
                        <a:ext cx="4595284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12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Bayesian Classifiers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8488"/>
            <a:ext cx="11507244" cy="4493712"/>
          </a:xfrm>
        </p:spPr>
        <p:txBody>
          <a:bodyPr/>
          <a:lstStyle/>
          <a:p>
            <a:r>
              <a:rPr lang="en-US" dirty="0"/>
              <a:t>Consider each attribute and class label as random variables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Given a record with attributes (A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,…,A</a:t>
            </a:r>
            <a:r>
              <a:rPr lang="en-US" baseline="-25000" dirty="0"/>
              <a:t>n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Goal is to predict class C</a:t>
            </a:r>
          </a:p>
          <a:p>
            <a:pPr lvl="1"/>
            <a:r>
              <a:rPr lang="en-US" dirty="0"/>
              <a:t>Specifically, we want to find the value of C that maximizes P(C|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,…,A</a:t>
            </a:r>
            <a:r>
              <a:rPr lang="en-US" baseline="-25000" dirty="0"/>
              <a:t>n 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Can we estimate P(C|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,…,A</a:t>
            </a:r>
            <a:r>
              <a:rPr lang="en-US" baseline="-25000" dirty="0"/>
              <a:t>n </a:t>
            </a:r>
            <a:r>
              <a:rPr lang="en-US" dirty="0"/>
              <a:t>) directly from data?</a:t>
            </a:r>
          </a:p>
        </p:txBody>
      </p:sp>
    </p:spTree>
    <p:extLst>
      <p:ext uri="{BB962C8B-B14F-4D97-AF65-F5344CB8AC3E}">
        <p14:creationId xmlns:p14="http://schemas.microsoft.com/office/powerpoint/2010/main" val="211373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Bayesian Classifiers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43000"/>
            <a:ext cx="11440584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Approach: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compute the posterior probability P(C | A</a:t>
            </a:r>
            <a:r>
              <a:rPr lang="en-US" sz="2200" baseline="-25000"/>
              <a:t>1</a:t>
            </a:r>
            <a:r>
              <a:rPr lang="en-US" sz="2200"/>
              <a:t>, A</a:t>
            </a:r>
            <a:r>
              <a:rPr lang="en-US" sz="2200" baseline="-25000"/>
              <a:t>2</a:t>
            </a:r>
            <a:r>
              <a:rPr lang="en-US" sz="2200"/>
              <a:t>, …, A</a:t>
            </a:r>
            <a:r>
              <a:rPr lang="en-US" sz="2200" baseline="-25000"/>
              <a:t>n</a:t>
            </a:r>
            <a:r>
              <a:rPr lang="en-US" sz="2200"/>
              <a:t>) for all values of C using the Bayes theorem</a:t>
            </a:r>
          </a:p>
          <a:p>
            <a:pPr lvl="1">
              <a:lnSpc>
                <a:spcPct val="90000"/>
              </a:lnSpc>
            </a:pPr>
            <a:endParaRPr lang="en-US" sz="2200"/>
          </a:p>
          <a:p>
            <a:pPr lvl="1">
              <a:lnSpc>
                <a:spcPct val="90000"/>
              </a:lnSpc>
            </a:pPr>
            <a:endParaRPr lang="en-US" sz="22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200"/>
          </a:p>
          <a:p>
            <a:pPr lvl="1">
              <a:lnSpc>
                <a:spcPct val="90000"/>
              </a:lnSpc>
            </a:pPr>
            <a:r>
              <a:rPr lang="en-US" sz="2200"/>
              <a:t>Choose value of C that maximizes </a:t>
            </a:r>
            <a:br>
              <a:rPr lang="en-US" sz="2200"/>
            </a:br>
            <a:r>
              <a:rPr lang="en-US" sz="2200"/>
              <a:t>		P(C | A</a:t>
            </a:r>
            <a:r>
              <a:rPr lang="en-US" sz="2200" baseline="-25000"/>
              <a:t>1</a:t>
            </a:r>
            <a:r>
              <a:rPr lang="en-US" sz="2200"/>
              <a:t>, A</a:t>
            </a:r>
            <a:r>
              <a:rPr lang="en-US" sz="2200" baseline="-25000"/>
              <a:t>2</a:t>
            </a:r>
            <a:r>
              <a:rPr lang="en-US" sz="2200"/>
              <a:t>, …, A</a:t>
            </a:r>
            <a:r>
              <a:rPr lang="en-US" sz="2200" baseline="-25000"/>
              <a:t>n</a:t>
            </a:r>
            <a:r>
              <a:rPr lang="en-US" sz="2200"/>
              <a:t>)</a:t>
            </a:r>
            <a:br>
              <a:rPr lang="en-US" sz="2200"/>
            </a:br>
            <a:endParaRPr lang="en-US" sz="2200"/>
          </a:p>
          <a:p>
            <a:pPr lvl="1">
              <a:lnSpc>
                <a:spcPct val="90000"/>
              </a:lnSpc>
            </a:pPr>
            <a:r>
              <a:rPr lang="en-US" sz="2200"/>
              <a:t>Equivalent to choosing value of C that maximizes</a:t>
            </a:r>
            <a:br>
              <a:rPr lang="en-US" sz="2200"/>
            </a:br>
            <a:r>
              <a:rPr lang="en-US" sz="2200"/>
              <a:t>     	P(A</a:t>
            </a:r>
            <a:r>
              <a:rPr lang="en-US" sz="2200" baseline="-25000"/>
              <a:t>1</a:t>
            </a:r>
            <a:r>
              <a:rPr lang="en-US" sz="2200"/>
              <a:t>, A</a:t>
            </a:r>
            <a:r>
              <a:rPr lang="en-US" sz="2200" baseline="-25000"/>
              <a:t>2</a:t>
            </a:r>
            <a:r>
              <a:rPr lang="en-US" sz="2200"/>
              <a:t>, …, A</a:t>
            </a:r>
            <a:r>
              <a:rPr lang="en-US" sz="2200" baseline="-25000"/>
              <a:t>n</a:t>
            </a:r>
            <a:r>
              <a:rPr lang="en-US" sz="2200"/>
              <a:t>|C) P(C)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200"/>
          </a:p>
          <a:p>
            <a:pPr>
              <a:lnSpc>
                <a:spcPct val="90000"/>
              </a:lnSpc>
            </a:pPr>
            <a:r>
              <a:rPr lang="en-US" sz="2600"/>
              <a:t>How to estimate P(A</a:t>
            </a:r>
            <a:r>
              <a:rPr lang="en-US" sz="2600" baseline="-25000"/>
              <a:t>1</a:t>
            </a:r>
            <a:r>
              <a:rPr lang="en-US" sz="2600"/>
              <a:t>, A</a:t>
            </a:r>
            <a:r>
              <a:rPr lang="en-US" sz="2600" baseline="-25000"/>
              <a:t>2</a:t>
            </a:r>
            <a:r>
              <a:rPr lang="en-US" sz="2600"/>
              <a:t>, …, A</a:t>
            </a:r>
            <a:r>
              <a:rPr lang="en-US" sz="2600" baseline="-25000"/>
              <a:t>n </a:t>
            </a:r>
            <a:r>
              <a:rPr lang="en-US" sz="2600"/>
              <a:t>| C )?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2438400" y="2479676"/>
          <a:ext cx="77216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3" imgW="4863960" imgH="799920" progId="Equation.3">
                  <p:embed/>
                </p:oleObj>
              </mc:Choice>
              <mc:Fallback>
                <p:oleObj name="Equation" r:id="rId3" imgW="486396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479676"/>
                        <a:ext cx="7721600" cy="796925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11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533401"/>
            <a:ext cx="10058400" cy="49371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Naïve Bayes Classifier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1371600"/>
            <a:ext cx="10972800" cy="4792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Assume independence among attributes A</a:t>
            </a:r>
            <a:r>
              <a:rPr lang="en-US" sz="2400" baseline="-25000"/>
              <a:t>i</a:t>
            </a:r>
            <a:r>
              <a:rPr lang="en-US" sz="2400"/>
              <a:t> when class is given:</a:t>
            </a:r>
            <a:r>
              <a:rPr lang="en-US" sz="2800"/>
              <a:t>   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P(A</a:t>
            </a:r>
            <a:r>
              <a:rPr lang="en-US" sz="2400" baseline="-25000"/>
              <a:t>1</a:t>
            </a:r>
            <a:r>
              <a:rPr lang="en-US" sz="2400"/>
              <a:t>, A</a:t>
            </a:r>
            <a:r>
              <a:rPr lang="en-US" sz="2400" baseline="-25000"/>
              <a:t>2</a:t>
            </a:r>
            <a:r>
              <a:rPr lang="en-US" sz="2400"/>
              <a:t>, …, A</a:t>
            </a:r>
            <a:r>
              <a:rPr lang="en-US" sz="2400" baseline="-25000"/>
              <a:t>n </a:t>
            </a:r>
            <a:r>
              <a:rPr lang="en-US" sz="2400"/>
              <a:t>|C) = P(A</a:t>
            </a:r>
            <a:r>
              <a:rPr lang="en-US" sz="2400" baseline="-25000"/>
              <a:t>1</a:t>
            </a:r>
            <a:r>
              <a:rPr lang="en-US" sz="2400"/>
              <a:t>| C</a:t>
            </a:r>
            <a:r>
              <a:rPr lang="en-US" sz="2400" baseline="-25000"/>
              <a:t>j</a:t>
            </a:r>
            <a:r>
              <a:rPr lang="en-US" sz="2400"/>
              <a:t>) P(A</a:t>
            </a:r>
            <a:r>
              <a:rPr lang="en-US" sz="2400" baseline="-25000"/>
              <a:t>2</a:t>
            </a:r>
            <a:r>
              <a:rPr lang="en-US" sz="2400"/>
              <a:t>| C</a:t>
            </a:r>
            <a:r>
              <a:rPr lang="en-US" sz="2400" baseline="-25000"/>
              <a:t>j</a:t>
            </a:r>
            <a:r>
              <a:rPr lang="en-US" sz="2400"/>
              <a:t>)… P(A</a:t>
            </a:r>
            <a:r>
              <a:rPr lang="en-US" sz="2400" baseline="-25000"/>
              <a:t>n</a:t>
            </a:r>
            <a:r>
              <a:rPr lang="en-US" sz="2400"/>
              <a:t>| C</a:t>
            </a:r>
            <a:r>
              <a:rPr lang="en-US" sz="2400" baseline="-25000"/>
              <a:t>j</a:t>
            </a:r>
            <a:r>
              <a:rPr lang="en-US" sz="240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Can estimate P(A</a:t>
            </a:r>
            <a:r>
              <a:rPr lang="en-US" sz="2400" baseline="-25000"/>
              <a:t>i</a:t>
            </a:r>
            <a:r>
              <a:rPr lang="en-US" sz="2400"/>
              <a:t>| C</a:t>
            </a:r>
            <a:r>
              <a:rPr lang="en-US" sz="2400" baseline="-25000"/>
              <a:t>j</a:t>
            </a:r>
            <a:r>
              <a:rPr lang="en-US" sz="2400"/>
              <a:t>) for all A</a:t>
            </a:r>
            <a:r>
              <a:rPr lang="en-US" sz="2400" baseline="-25000"/>
              <a:t>i</a:t>
            </a:r>
            <a:r>
              <a:rPr lang="en-US" sz="2400"/>
              <a:t> and C</a:t>
            </a:r>
            <a:r>
              <a:rPr lang="en-US" sz="2400" baseline="-25000"/>
              <a:t>j</a:t>
            </a:r>
            <a:r>
              <a:rPr lang="en-US" sz="240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This is a simplifying assumption which may be violated in reality</a:t>
            </a:r>
          </a:p>
          <a:p>
            <a:pPr>
              <a:lnSpc>
                <a:spcPct val="90000"/>
              </a:lnSpc>
            </a:pPr>
            <a:r>
              <a:rPr lang="en-US" sz="2400"/>
              <a:t>The Bayesian classifier that uses the Naïve Bayes assumption and computes the MAP hypothesis is called Naïve Bayes classifier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812800" y="5029200"/>
          <a:ext cx="10492317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3" imgW="3593880" imgH="342720" progId="Equation.3">
                  <p:embed/>
                </p:oleObj>
              </mc:Choice>
              <mc:Fallback>
                <p:oleObj name="Equation" r:id="rId3" imgW="35938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5029200"/>
                        <a:ext cx="10492317" cy="7508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471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013" y="361167"/>
            <a:ext cx="11582400" cy="5334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How to Estimate Probabilities 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1199" y="1177448"/>
            <a:ext cx="5632537" cy="464715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Class:  P(C) = 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dirty="0"/>
              <a:t>/N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e.g.,  P(No) = 7/10, </a:t>
            </a:r>
            <a:br>
              <a:rPr lang="en-US" sz="2000" dirty="0"/>
            </a:br>
            <a:r>
              <a:rPr lang="en-US" sz="2000" dirty="0"/>
              <a:t>	        P(Yes) = 3/10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dirty="0"/>
              <a:t>For discrete attributes:</a:t>
            </a:r>
            <a:br>
              <a:rPr lang="en-US" dirty="0"/>
            </a:br>
            <a:r>
              <a:rPr lang="en-US" sz="1000" dirty="0"/>
              <a:t>  </a:t>
            </a:r>
            <a:br>
              <a:rPr lang="en-US" sz="1000" dirty="0"/>
            </a:br>
            <a:r>
              <a:rPr lang="en-US" dirty="0"/>
              <a:t>     P(A</a:t>
            </a:r>
            <a:r>
              <a:rPr lang="en-US" baseline="-25000" dirty="0"/>
              <a:t>i</a:t>
            </a:r>
            <a:r>
              <a:rPr lang="en-US" dirty="0"/>
              <a:t> | </a:t>
            </a:r>
            <a:r>
              <a:rPr lang="en-US" dirty="0" err="1"/>
              <a:t>C</a:t>
            </a:r>
            <a:r>
              <a:rPr lang="en-US" baseline="-25000" dirty="0" err="1"/>
              <a:t>k</a:t>
            </a:r>
            <a:r>
              <a:rPr lang="en-US" dirty="0"/>
              <a:t>) = |</a:t>
            </a:r>
            <a:r>
              <a:rPr lang="en-US" dirty="0" err="1"/>
              <a:t>A</a:t>
            </a:r>
            <a:r>
              <a:rPr lang="en-US" baseline="-25000" dirty="0" err="1"/>
              <a:t>ik</a:t>
            </a:r>
            <a:r>
              <a:rPr lang="en-US" dirty="0"/>
              <a:t>|/ 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baseline="-25000" dirty="0"/>
              <a:t> </a:t>
            </a:r>
          </a:p>
          <a:p>
            <a:pPr lvl="1">
              <a:lnSpc>
                <a:spcPct val="110000"/>
              </a:lnSpc>
            </a:pPr>
            <a:endParaRPr lang="en-US" sz="700" dirty="0"/>
          </a:p>
          <a:p>
            <a:pPr lvl="1">
              <a:lnSpc>
                <a:spcPct val="110000"/>
              </a:lnSpc>
            </a:pPr>
            <a:r>
              <a:rPr lang="en-US" sz="2200" dirty="0"/>
              <a:t>where |</a:t>
            </a:r>
            <a:r>
              <a:rPr lang="en-US" sz="2200" dirty="0" err="1"/>
              <a:t>A</a:t>
            </a:r>
            <a:r>
              <a:rPr lang="en-US" sz="2200" baseline="-25000" dirty="0" err="1"/>
              <a:t>ik</a:t>
            </a:r>
            <a:r>
              <a:rPr lang="en-US" sz="2200" dirty="0"/>
              <a:t>| is number of instances having attribute A</a:t>
            </a:r>
            <a:r>
              <a:rPr lang="en-US" sz="2200" baseline="-25000" dirty="0"/>
              <a:t>i</a:t>
            </a:r>
            <a:r>
              <a:rPr lang="en-US" sz="2200" dirty="0"/>
              <a:t> and belongs to </a:t>
            </a:r>
            <a:r>
              <a:rPr lang="en-US" sz="2200" dirty="0" smtClean="0"/>
              <a:t>class </a:t>
            </a:r>
            <a:r>
              <a:rPr lang="en-US" sz="2200" dirty="0" err="1" smtClean="0"/>
              <a:t>C</a:t>
            </a:r>
            <a:r>
              <a:rPr lang="en-US" sz="2200" baseline="-25000" dirty="0" err="1" smtClean="0"/>
              <a:t>k</a:t>
            </a:r>
            <a:endParaRPr lang="en-US" sz="2200" dirty="0"/>
          </a:p>
          <a:p>
            <a:pPr lvl="1">
              <a:lnSpc>
                <a:spcPct val="110000"/>
              </a:lnSpc>
            </a:pPr>
            <a:r>
              <a:rPr lang="en-US" sz="2200" dirty="0"/>
              <a:t>Examples:</a:t>
            </a:r>
            <a:br>
              <a:rPr lang="en-US" sz="2200" dirty="0"/>
            </a:br>
            <a:endParaRPr lang="en-US" sz="700" dirty="0"/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/>
              <a:t>	P(Status=</a:t>
            </a:r>
            <a:r>
              <a:rPr lang="en-US" sz="2000" dirty="0" err="1"/>
              <a:t>Married|No</a:t>
            </a:r>
            <a:r>
              <a:rPr lang="en-US" sz="2000" dirty="0"/>
              <a:t>) = 4/7</a:t>
            </a:r>
            <a:r>
              <a:rPr lang="en-US" sz="2000" baseline="-25000" dirty="0"/>
              <a:t/>
            </a:r>
            <a:br>
              <a:rPr lang="en-US" sz="2000" baseline="-25000" dirty="0"/>
            </a:br>
            <a:r>
              <a:rPr lang="en-US" sz="2000" dirty="0"/>
              <a:t>P(Refund=</a:t>
            </a:r>
            <a:r>
              <a:rPr lang="en-US" sz="2000" dirty="0" err="1"/>
              <a:t>Yes|Yes</a:t>
            </a:r>
            <a:r>
              <a:rPr lang="en-US" sz="2000" dirty="0"/>
              <a:t>)=0</a:t>
            </a:r>
            <a:endParaRPr lang="en-US" sz="2000" baseline="-25000" dirty="0"/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869796"/>
              </p:ext>
            </p:extLst>
          </p:nvPr>
        </p:nvGraphicFramePr>
        <p:xfrm>
          <a:off x="203200" y="1524000"/>
          <a:ext cx="6134970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VISIO" r:id="rId3" imgW="4390200" imgH="5341320" progId="Visio.Drawing.6">
                  <p:embed/>
                </p:oleObj>
              </mc:Choice>
              <mc:Fallback>
                <p:oleObj name="VISIO" r:id="rId3" imgW="4390200" imgH="5341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203200" y="1524000"/>
                        <a:ext cx="6134970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905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5837</TotalTime>
  <Words>874</Words>
  <Application>Microsoft Office PowerPoint</Application>
  <PresentationFormat>Custom</PresentationFormat>
  <Paragraphs>178</Paragraphs>
  <Slides>19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1_Office Theme</vt:lpstr>
      <vt:lpstr>Contents Slide Master</vt:lpstr>
      <vt:lpstr>CorelDRAW</vt:lpstr>
      <vt:lpstr>Microsoft Equation 3.0</vt:lpstr>
      <vt:lpstr>Microsoft Visio Drawing</vt:lpstr>
      <vt:lpstr>Microsoft Office Excel 97-2003 Worksheet</vt:lpstr>
      <vt:lpstr>PowerPoint Presentation</vt:lpstr>
      <vt:lpstr>Bayesian Classification: Why?</vt:lpstr>
      <vt:lpstr>Bayes’ Rule</vt:lpstr>
      <vt:lpstr>Example of Bayes Theorem</vt:lpstr>
      <vt:lpstr>Choosing Hypotheses</vt:lpstr>
      <vt:lpstr>Bayesian Classifiers</vt:lpstr>
      <vt:lpstr>Bayesian Classifiers</vt:lpstr>
      <vt:lpstr>Naïve Bayes Classifier</vt:lpstr>
      <vt:lpstr>How to Estimate Probabilities from Data?</vt:lpstr>
      <vt:lpstr>How to Estimate Probabilities from Data?</vt:lpstr>
      <vt:lpstr>How to Estimate Probabilities from Data?</vt:lpstr>
      <vt:lpstr>Naïve Bayesian Classifier: Training Dataset</vt:lpstr>
      <vt:lpstr>Naïve Bayesian Classifier: An Example</vt:lpstr>
      <vt:lpstr>Naïve Bayesian Classifier: An Example</vt:lpstr>
      <vt:lpstr>Naïve Bayesian Classifier: An Example</vt:lpstr>
      <vt:lpstr>Naïve Bayesian Classifier: An Example</vt:lpstr>
      <vt:lpstr>Avoiding the 0-Probability Problem</vt:lpstr>
      <vt:lpstr>Naïve Bayes (Summary)</vt:lpstr>
      <vt:lpstr>Remember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Yashika</cp:lastModifiedBy>
  <cp:revision>447</cp:revision>
  <dcterms:created xsi:type="dcterms:W3CDTF">2019-01-09T10:33:58Z</dcterms:created>
  <dcterms:modified xsi:type="dcterms:W3CDTF">2022-09-13T07:48:34Z</dcterms:modified>
</cp:coreProperties>
</file>