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74" r:id="rId1"/>
    <p:sldMasterId id="2147483686" r:id="rId2"/>
  </p:sldMasterIdLst>
  <p:notesMasterIdLst>
    <p:notesMasterId r:id="rId44"/>
  </p:notesMasterIdLst>
  <p:handoutMasterIdLst>
    <p:handoutMasterId r:id="rId45"/>
  </p:handoutMasterIdLst>
  <p:sldIdLst>
    <p:sldId id="1024" r:id="rId3"/>
    <p:sldId id="1170" r:id="rId4"/>
    <p:sldId id="1171" r:id="rId5"/>
    <p:sldId id="1107" r:id="rId6"/>
    <p:sldId id="1141" r:id="rId7"/>
    <p:sldId id="1142" r:id="rId8"/>
    <p:sldId id="1075" r:id="rId9"/>
    <p:sldId id="1124" r:id="rId10"/>
    <p:sldId id="1128" r:id="rId11"/>
    <p:sldId id="1129" r:id="rId12"/>
    <p:sldId id="1127" r:id="rId13"/>
    <p:sldId id="1130" r:id="rId14"/>
    <p:sldId id="1131" r:id="rId15"/>
    <p:sldId id="1132" r:id="rId16"/>
    <p:sldId id="1133" r:id="rId17"/>
    <p:sldId id="1134" r:id="rId18"/>
    <p:sldId id="1137" r:id="rId19"/>
    <p:sldId id="1138" r:id="rId20"/>
    <p:sldId id="1144" r:id="rId21"/>
    <p:sldId id="1145" r:id="rId22"/>
    <p:sldId id="1146" r:id="rId23"/>
    <p:sldId id="1147" r:id="rId24"/>
    <p:sldId id="1148" r:id="rId25"/>
    <p:sldId id="1149" r:id="rId26"/>
    <p:sldId id="1150" r:id="rId27"/>
    <p:sldId id="1151" r:id="rId28"/>
    <p:sldId id="1152" r:id="rId29"/>
    <p:sldId id="1158" r:id="rId30"/>
    <p:sldId id="1159" r:id="rId31"/>
    <p:sldId id="1160" r:id="rId32"/>
    <p:sldId id="1165" r:id="rId33"/>
    <p:sldId id="1166" r:id="rId34"/>
    <p:sldId id="1161" r:id="rId35"/>
    <p:sldId id="1167" r:id="rId36"/>
    <p:sldId id="1168" r:id="rId37"/>
    <p:sldId id="1162" r:id="rId38"/>
    <p:sldId id="1169" r:id="rId39"/>
    <p:sldId id="1163" r:id="rId40"/>
    <p:sldId id="1164" r:id="rId41"/>
    <p:sldId id="1157" r:id="rId42"/>
    <p:sldId id="96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FFCC00"/>
    <a:srgbClr val="00FF99"/>
    <a:srgbClr val="CC0099"/>
    <a:srgbClr val="990000"/>
    <a:srgbClr val="9900FF"/>
    <a:srgbClr val="ED8137"/>
    <a:srgbClr val="FF6699"/>
    <a:srgbClr val="FFFFCC"/>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162" autoAdjust="0"/>
    <p:restoredTop sz="94660"/>
  </p:normalViewPr>
  <p:slideViewPr>
    <p:cSldViewPr snapToGrid="0">
      <p:cViewPr>
        <p:scale>
          <a:sx n="76" d="100"/>
          <a:sy n="76" d="100"/>
        </p:scale>
        <p:origin x="-162" y="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CD8E82-1EDC-48D9-BD3A-343344AF3DBE}" type="doc">
      <dgm:prSet loTypeId="urn:microsoft.com/office/officeart/2005/8/layout/pyramid2" loCatId="pyramid" qsTypeId="urn:microsoft.com/office/officeart/2005/8/quickstyle/simple1" qsCatId="simple" csTypeId="urn:microsoft.com/office/officeart/2005/8/colors/colorful2" csCatId="colorful" phldr="1"/>
      <dgm:spPr/>
      <dgm:t>
        <a:bodyPr/>
        <a:lstStyle/>
        <a:p>
          <a:endParaRPr lang="en-IN"/>
        </a:p>
      </dgm:t>
    </dgm:pt>
    <dgm:pt modelId="{6578FE76-9D52-42C7-9A08-2D703DEDB889}">
      <dgm:prSet custT="1"/>
      <dgm:spPr/>
      <dgm:t>
        <a:bodyPr/>
        <a:lstStyle/>
        <a:p>
          <a:pPr rtl="0"/>
          <a:r>
            <a:rPr lang="en-IN" sz="1400" b="0" dirty="0" smtClean="0">
              <a:latin typeface="Times New Roman" pitchFamily="18" charset="0"/>
              <a:cs typeface="Times New Roman" pitchFamily="18" charset="0"/>
            </a:rPr>
            <a:t>CO-1:Apply the basic concept of Machine learning and statistics learning to deal with real-life Problems.</a:t>
          </a:r>
          <a:endParaRPr lang="en-IN" sz="1400" b="0" dirty="0">
            <a:latin typeface="Times New Roman" pitchFamily="18" charset="0"/>
            <a:cs typeface="Times New Roman" pitchFamily="18" charset="0"/>
          </a:endParaRPr>
        </a:p>
      </dgm:t>
    </dgm:pt>
    <dgm:pt modelId="{9D7F8322-B010-4AEA-B2C8-ABED8DA692AC}" type="parTrans" cxnId="{FCB90C43-334F-41E9-8B10-A2C04BB21436}">
      <dgm:prSet/>
      <dgm:spPr/>
      <dgm:t>
        <a:bodyPr/>
        <a:lstStyle/>
        <a:p>
          <a:endParaRPr lang="en-IN"/>
        </a:p>
      </dgm:t>
    </dgm:pt>
    <dgm:pt modelId="{156D1297-0002-46D1-ACA4-7141136CBED3}" type="sibTrans" cxnId="{FCB90C43-334F-41E9-8B10-A2C04BB21436}">
      <dgm:prSet/>
      <dgm:spPr/>
      <dgm:t>
        <a:bodyPr/>
        <a:lstStyle/>
        <a:p>
          <a:endParaRPr lang="en-IN"/>
        </a:p>
      </dgm:t>
    </dgm:pt>
    <dgm:pt modelId="{B60A9B08-E7FD-4FE6-8037-C7FA94A638AB}">
      <dgm:prSet custT="1"/>
      <dgm:spPr/>
      <dgm:t>
        <a:bodyPr/>
        <a:lstStyle/>
        <a:p>
          <a:pPr algn="l" rtl="0"/>
          <a:r>
            <a:rPr lang="en-IN" sz="1200" b="1" dirty="0" smtClean="0">
              <a:latin typeface="Times New Roman" pitchFamily="18" charset="0"/>
              <a:cs typeface="Times New Roman" pitchFamily="18" charset="0"/>
            </a:rPr>
            <a:t>CO-2: </a:t>
          </a:r>
          <a:r>
            <a:rPr lang="en-US" sz="1200" dirty="0" smtClean="0"/>
            <a:t>Understand different machine learning algorithms, as well as underlying theories the behind them.</a:t>
          </a:r>
          <a:endParaRPr lang="en-IN" sz="1200" b="1" dirty="0">
            <a:latin typeface="Times New Roman" pitchFamily="18" charset="0"/>
            <a:cs typeface="Times New Roman" pitchFamily="18" charset="0"/>
          </a:endParaRPr>
        </a:p>
      </dgm:t>
    </dgm:pt>
    <dgm:pt modelId="{1743A4BB-3420-4329-BD14-A855C7BE721C}" type="parTrans" cxnId="{14931E23-CC75-47DD-B94A-3A9131496891}">
      <dgm:prSet/>
      <dgm:spPr/>
      <dgm:t>
        <a:bodyPr/>
        <a:lstStyle/>
        <a:p>
          <a:endParaRPr lang="en-IN"/>
        </a:p>
      </dgm:t>
    </dgm:pt>
    <dgm:pt modelId="{5F67EDBF-CBEF-4869-9C4D-9DEE382706DE}" type="sibTrans" cxnId="{14931E23-CC75-47DD-B94A-3A9131496891}">
      <dgm:prSet/>
      <dgm:spPr/>
      <dgm:t>
        <a:bodyPr/>
        <a:lstStyle/>
        <a:p>
          <a:endParaRPr lang="en-IN"/>
        </a:p>
      </dgm:t>
    </dgm:pt>
    <dgm:pt modelId="{42B7D287-B06F-4860-BF6D-66967ED63566}">
      <dgm:prSet custT="1"/>
      <dgm:spPr/>
      <dgm:t>
        <a:bodyPr/>
        <a:lstStyle/>
        <a:p>
          <a:pPr algn="l" rtl="0"/>
          <a:r>
            <a:rPr lang="en-IN" sz="1200" b="1" dirty="0" smtClean="0"/>
            <a:t>CO-3: </a:t>
          </a:r>
          <a:r>
            <a:rPr lang="en-IN" sz="1200" dirty="0" smtClean="0"/>
            <a:t>Select and apply the appropriate machine learning algorithm to solve problems of moderate complexity</a:t>
          </a:r>
          <a:endParaRPr lang="en-IN" sz="1200" b="1" dirty="0"/>
        </a:p>
      </dgm:t>
    </dgm:pt>
    <dgm:pt modelId="{57DC1ED3-C728-4E8A-B191-EAE392F0BEEA}" type="parTrans" cxnId="{7DDC7924-154E-4364-A74F-F26F909D3799}">
      <dgm:prSet/>
      <dgm:spPr/>
      <dgm:t>
        <a:bodyPr/>
        <a:lstStyle/>
        <a:p>
          <a:endParaRPr lang="en-IN"/>
        </a:p>
      </dgm:t>
    </dgm:pt>
    <dgm:pt modelId="{011A6C04-F795-4BB4-8D9E-6C0E2AEA7658}" type="sibTrans" cxnId="{7DDC7924-154E-4364-A74F-F26F909D3799}">
      <dgm:prSet/>
      <dgm:spPr/>
      <dgm:t>
        <a:bodyPr/>
        <a:lstStyle/>
        <a:p>
          <a:endParaRPr lang="en-IN"/>
        </a:p>
      </dgm:t>
    </dgm:pt>
    <dgm:pt modelId="{BC04120A-B7ED-4D86-B067-8DD56AFAAD85}">
      <dgm:prSet custT="1"/>
      <dgm:spPr/>
      <dgm:t>
        <a:bodyPr/>
        <a:lstStyle/>
        <a:p>
          <a:pPr algn="l" rtl="0"/>
          <a:r>
            <a:rPr lang="en-IN" sz="1800" b="1" dirty="0" smtClean="0">
              <a:latin typeface="Times New Roman" pitchFamily="18" charset="0"/>
              <a:cs typeface="Times New Roman" pitchFamily="18" charset="0"/>
            </a:rPr>
            <a:t>CO-4: </a:t>
          </a:r>
          <a:r>
            <a:rPr lang="en-IN" sz="1800" dirty="0" smtClean="0"/>
            <a:t>Interpret and evaluate models generated from data.</a:t>
          </a:r>
          <a:endParaRPr lang="en-IN" sz="1800" b="1" dirty="0">
            <a:latin typeface="Times New Roman" pitchFamily="18" charset="0"/>
            <a:cs typeface="Times New Roman" pitchFamily="18" charset="0"/>
          </a:endParaRPr>
        </a:p>
      </dgm:t>
    </dgm:pt>
    <dgm:pt modelId="{9635C7B5-1C62-4B16-83C4-261F3B9B0E34}" type="parTrans" cxnId="{BCCD6AC9-834A-432E-ADFD-09D5BEA9ED9C}">
      <dgm:prSet/>
      <dgm:spPr/>
      <dgm:t>
        <a:bodyPr/>
        <a:lstStyle/>
        <a:p>
          <a:endParaRPr lang="en-US"/>
        </a:p>
      </dgm:t>
    </dgm:pt>
    <dgm:pt modelId="{7CEAAED2-76B4-4543-BC39-BC9D2E55E5C8}" type="sibTrans" cxnId="{BCCD6AC9-834A-432E-ADFD-09D5BEA9ED9C}">
      <dgm:prSet/>
      <dgm:spPr/>
      <dgm:t>
        <a:bodyPr/>
        <a:lstStyle/>
        <a:p>
          <a:endParaRPr lang="en-US"/>
        </a:p>
      </dgm:t>
    </dgm:pt>
    <dgm:pt modelId="{F1BB7016-B67B-4569-BAB3-0274171CE331}">
      <dgm:prSet custT="1"/>
      <dgm:spPr/>
      <dgm:t>
        <a:bodyPr/>
        <a:lstStyle/>
        <a:p>
          <a:pPr algn="l" rtl="0"/>
          <a:r>
            <a:rPr lang="en-IN" sz="1050" b="1" dirty="0" smtClean="0">
              <a:latin typeface="Times" pitchFamily="18" charset="0"/>
              <a:cs typeface="Times" pitchFamily="18" charset="0"/>
            </a:rPr>
            <a:t>CO-5</a:t>
          </a:r>
          <a:r>
            <a:rPr lang="en-IN" sz="1200" b="1" dirty="0" smtClean="0">
              <a:latin typeface="Times" pitchFamily="18" charset="0"/>
              <a:cs typeface="Times" pitchFamily="18" charset="0"/>
            </a:rPr>
            <a:t>: </a:t>
          </a:r>
          <a:r>
            <a:rPr lang="en-IN" sz="1200" dirty="0" smtClean="0">
              <a:latin typeface="Times" pitchFamily="18" charset="0"/>
              <a:cs typeface="Times" pitchFamily="18" charset="0"/>
            </a:rPr>
            <a:t>Optimize the models learned and report on the expected accuracy that can be attained by applying the algorithms to a real-world problem</a:t>
          </a:r>
          <a:r>
            <a:rPr lang="en-IN" sz="3200" dirty="0" smtClean="0">
              <a:latin typeface="Times" pitchFamily="18" charset="0"/>
              <a:cs typeface="Times" pitchFamily="18" charset="0"/>
            </a:rPr>
            <a:t>.</a:t>
          </a:r>
          <a:endParaRPr lang="en-IN" sz="3600" b="1" dirty="0">
            <a:latin typeface="Times" pitchFamily="18" charset="0"/>
            <a:cs typeface="Times" pitchFamily="18" charset="0"/>
          </a:endParaRPr>
        </a:p>
      </dgm:t>
    </dgm:pt>
    <dgm:pt modelId="{1A867DB6-F3D9-4717-A818-B7ECC2C5C5A3}" type="parTrans" cxnId="{0B69628D-8008-4F26-9D2D-3AF8C023A1EC}">
      <dgm:prSet/>
      <dgm:spPr/>
      <dgm:t>
        <a:bodyPr/>
        <a:lstStyle/>
        <a:p>
          <a:endParaRPr lang="en-US"/>
        </a:p>
      </dgm:t>
    </dgm:pt>
    <dgm:pt modelId="{705748FD-6959-4253-A059-E5C8271B36FB}" type="sibTrans" cxnId="{0B69628D-8008-4F26-9D2D-3AF8C023A1EC}">
      <dgm:prSet/>
      <dgm:spPr/>
      <dgm:t>
        <a:bodyPr/>
        <a:lstStyle/>
        <a:p>
          <a:endParaRPr lang="en-US"/>
        </a:p>
      </dgm:t>
    </dgm:pt>
    <dgm:pt modelId="{E722635D-9BCF-4168-AF49-C59115C9709E}" type="pres">
      <dgm:prSet presAssocID="{0ECD8E82-1EDC-48D9-BD3A-343344AF3DBE}" presName="compositeShape" presStyleCnt="0">
        <dgm:presLayoutVars>
          <dgm:dir/>
          <dgm:resizeHandles/>
        </dgm:presLayoutVars>
      </dgm:prSet>
      <dgm:spPr/>
      <dgm:t>
        <a:bodyPr/>
        <a:lstStyle/>
        <a:p>
          <a:endParaRPr lang="en-IN"/>
        </a:p>
      </dgm:t>
    </dgm:pt>
    <dgm:pt modelId="{5E4C2482-B8D0-4FC2-9FA2-E973D546DD57}" type="pres">
      <dgm:prSet presAssocID="{0ECD8E82-1EDC-48D9-BD3A-343344AF3DBE}" presName="pyramid" presStyleLbl="node1" presStyleIdx="0" presStyleCnt="1"/>
      <dgm:spPr/>
    </dgm:pt>
    <dgm:pt modelId="{98DE14CE-00C4-40A5-8D4A-6A1F67DB1EF9}" type="pres">
      <dgm:prSet presAssocID="{0ECD8E82-1EDC-48D9-BD3A-343344AF3DBE}" presName="theList" presStyleCnt="0"/>
      <dgm:spPr/>
    </dgm:pt>
    <dgm:pt modelId="{71BB48DD-FA8E-48AB-8BCD-B38FD926FA57}" type="pres">
      <dgm:prSet presAssocID="{6578FE76-9D52-42C7-9A08-2D703DEDB889}" presName="aNode" presStyleLbl="fgAcc1" presStyleIdx="0" presStyleCnt="5" custScaleX="124776" custLinFactX="-25931" custLinFactY="-17917" custLinFactNeighborX="-100000" custLinFactNeighborY="-100000">
        <dgm:presLayoutVars>
          <dgm:bulletEnabled val="1"/>
        </dgm:presLayoutVars>
      </dgm:prSet>
      <dgm:spPr/>
      <dgm:t>
        <a:bodyPr/>
        <a:lstStyle/>
        <a:p>
          <a:endParaRPr lang="en-IN"/>
        </a:p>
      </dgm:t>
    </dgm:pt>
    <dgm:pt modelId="{86A2CD65-AC1E-43A6-A98A-94947674F148}" type="pres">
      <dgm:prSet presAssocID="{6578FE76-9D52-42C7-9A08-2D703DEDB889}" presName="aSpace" presStyleCnt="0"/>
      <dgm:spPr/>
    </dgm:pt>
    <dgm:pt modelId="{D2FCBDAE-4285-4B23-88C6-0DED421A418E}" type="pres">
      <dgm:prSet presAssocID="{B60A9B08-E7FD-4FE6-8037-C7FA94A638AB}" presName="aNode" presStyleLbl="fgAcc1" presStyleIdx="1" presStyleCnt="5" custScaleX="124981" custLinFactY="-24321" custLinFactNeighborX="-93866" custLinFactNeighborY="-100000">
        <dgm:presLayoutVars>
          <dgm:bulletEnabled val="1"/>
        </dgm:presLayoutVars>
      </dgm:prSet>
      <dgm:spPr/>
      <dgm:t>
        <a:bodyPr/>
        <a:lstStyle/>
        <a:p>
          <a:endParaRPr lang="en-IN"/>
        </a:p>
      </dgm:t>
    </dgm:pt>
    <dgm:pt modelId="{8BBD24E4-AA73-4F72-BB9C-BC92D0D1ECFD}" type="pres">
      <dgm:prSet presAssocID="{B60A9B08-E7FD-4FE6-8037-C7FA94A638AB}" presName="aSpace" presStyleCnt="0"/>
      <dgm:spPr/>
    </dgm:pt>
    <dgm:pt modelId="{DAB1C5DE-D37A-465E-92B2-343488CEB278}" type="pres">
      <dgm:prSet presAssocID="{42B7D287-B06F-4860-BF6D-66967ED63566}" presName="aNode" presStyleLbl="fgAcc1" presStyleIdx="2" presStyleCnt="5" custScaleX="127695" custLinFactY="-18999" custLinFactNeighborX="-32648" custLinFactNeighborY="-100000">
        <dgm:presLayoutVars>
          <dgm:bulletEnabled val="1"/>
        </dgm:presLayoutVars>
      </dgm:prSet>
      <dgm:spPr/>
      <dgm:t>
        <a:bodyPr/>
        <a:lstStyle/>
        <a:p>
          <a:endParaRPr lang="en-IN"/>
        </a:p>
      </dgm:t>
    </dgm:pt>
    <dgm:pt modelId="{2A8B4318-4367-4EFD-B8D3-CFAF8D93713A}" type="pres">
      <dgm:prSet presAssocID="{42B7D287-B06F-4860-BF6D-66967ED63566}" presName="aSpace" presStyleCnt="0"/>
      <dgm:spPr/>
    </dgm:pt>
    <dgm:pt modelId="{515F210A-249C-4CD7-A0CC-1834E039A7DC}" type="pres">
      <dgm:prSet presAssocID="{BC04120A-B7ED-4D86-B067-8DD56AFAAD85}" presName="aNode" presStyleLbl="fgAcc1" presStyleIdx="3" presStyleCnt="5" custScaleX="127695" custLinFactY="-11003" custLinFactNeighborX="34107" custLinFactNeighborY="-100000">
        <dgm:presLayoutVars>
          <dgm:bulletEnabled val="1"/>
        </dgm:presLayoutVars>
      </dgm:prSet>
      <dgm:spPr/>
      <dgm:t>
        <a:bodyPr/>
        <a:lstStyle/>
        <a:p>
          <a:endParaRPr lang="en-US"/>
        </a:p>
      </dgm:t>
    </dgm:pt>
    <dgm:pt modelId="{21D033E3-A2EA-4A1B-9539-7E1D40F63E29}" type="pres">
      <dgm:prSet presAssocID="{BC04120A-B7ED-4D86-B067-8DD56AFAAD85}" presName="aSpace" presStyleCnt="0"/>
      <dgm:spPr/>
    </dgm:pt>
    <dgm:pt modelId="{F478A005-C19F-47F1-A9D2-DA26E5AFEC0A}" type="pres">
      <dgm:prSet presAssocID="{F1BB7016-B67B-4569-BAB3-0274171CE331}" presName="aNode" presStyleLbl="fgAcc1" presStyleIdx="4" presStyleCnt="5" custScaleX="127695" custScaleY="138176" custLinFactNeighborX="76531" custLinFactNeighborY="-81418">
        <dgm:presLayoutVars>
          <dgm:bulletEnabled val="1"/>
        </dgm:presLayoutVars>
      </dgm:prSet>
      <dgm:spPr/>
      <dgm:t>
        <a:bodyPr/>
        <a:lstStyle/>
        <a:p>
          <a:endParaRPr lang="en-US"/>
        </a:p>
      </dgm:t>
    </dgm:pt>
    <dgm:pt modelId="{6EBC380B-9C2E-4EC8-81F2-68A7926AEEAF}" type="pres">
      <dgm:prSet presAssocID="{F1BB7016-B67B-4569-BAB3-0274171CE331}" presName="aSpace" presStyleCnt="0"/>
      <dgm:spPr/>
    </dgm:pt>
  </dgm:ptLst>
  <dgm:cxnLst>
    <dgm:cxn modelId="{6152C903-7C76-4E16-8111-932CFDEDAA30}" type="presOf" srcId="{0ECD8E82-1EDC-48D9-BD3A-343344AF3DBE}" destId="{E722635D-9BCF-4168-AF49-C59115C9709E}" srcOrd="0" destOrd="0" presId="urn:microsoft.com/office/officeart/2005/8/layout/pyramid2"/>
    <dgm:cxn modelId="{BCCD6AC9-834A-432E-ADFD-09D5BEA9ED9C}" srcId="{0ECD8E82-1EDC-48D9-BD3A-343344AF3DBE}" destId="{BC04120A-B7ED-4D86-B067-8DD56AFAAD85}" srcOrd="3" destOrd="0" parTransId="{9635C7B5-1C62-4B16-83C4-261F3B9B0E34}" sibTransId="{7CEAAED2-76B4-4543-BC39-BC9D2E55E5C8}"/>
    <dgm:cxn modelId="{0B69628D-8008-4F26-9D2D-3AF8C023A1EC}" srcId="{0ECD8E82-1EDC-48D9-BD3A-343344AF3DBE}" destId="{F1BB7016-B67B-4569-BAB3-0274171CE331}" srcOrd="4" destOrd="0" parTransId="{1A867DB6-F3D9-4717-A818-B7ECC2C5C5A3}" sibTransId="{705748FD-6959-4253-A059-E5C8271B36FB}"/>
    <dgm:cxn modelId="{7DDC7924-154E-4364-A74F-F26F909D3799}" srcId="{0ECD8E82-1EDC-48D9-BD3A-343344AF3DBE}" destId="{42B7D287-B06F-4860-BF6D-66967ED63566}" srcOrd="2" destOrd="0" parTransId="{57DC1ED3-C728-4E8A-B191-EAE392F0BEEA}" sibTransId="{011A6C04-F795-4BB4-8D9E-6C0E2AEA7658}"/>
    <dgm:cxn modelId="{0B68549F-D1EF-445C-B893-64094DA6D3A4}" type="presOf" srcId="{BC04120A-B7ED-4D86-B067-8DD56AFAAD85}" destId="{515F210A-249C-4CD7-A0CC-1834E039A7DC}" srcOrd="0" destOrd="0" presId="urn:microsoft.com/office/officeart/2005/8/layout/pyramid2"/>
    <dgm:cxn modelId="{FCB90C43-334F-41E9-8B10-A2C04BB21436}" srcId="{0ECD8E82-1EDC-48D9-BD3A-343344AF3DBE}" destId="{6578FE76-9D52-42C7-9A08-2D703DEDB889}" srcOrd="0" destOrd="0" parTransId="{9D7F8322-B010-4AEA-B2C8-ABED8DA692AC}" sibTransId="{156D1297-0002-46D1-ACA4-7141136CBED3}"/>
    <dgm:cxn modelId="{14931E23-CC75-47DD-B94A-3A9131496891}" srcId="{0ECD8E82-1EDC-48D9-BD3A-343344AF3DBE}" destId="{B60A9B08-E7FD-4FE6-8037-C7FA94A638AB}" srcOrd="1" destOrd="0" parTransId="{1743A4BB-3420-4329-BD14-A855C7BE721C}" sibTransId="{5F67EDBF-CBEF-4869-9C4D-9DEE382706DE}"/>
    <dgm:cxn modelId="{9274EE01-940C-4BFF-925B-A8082DB03C7A}" type="presOf" srcId="{6578FE76-9D52-42C7-9A08-2D703DEDB889}" destId="{71BB48DD-FA8E-48AB-8BCD-B38FD926FA57}" srcOrd="0" destOrd="0" presId="urn:microsoft.com/office/officeart/2005/8/layout/pyramid2"/>
    <dgm:cxn modelId="{30DC4844-DD0B-459F-9BAC-7CDA01065F1D}" type="presOf" srcId="{42B7D287-B06F-4860-BF6D-66967ED63566}" destId="{DAB1C5DE-D37A-465E-92B2-343488CEB278}" srcOrd="0" destOrd="0" presId="urn:microsoft.com/office/officeart/2005/8/layout/pyramid2"/>
    <dgm:cxn modelId="{02AF5C9C-BB93-46F7-B703-1A6E5C43869F}" type="presOf" srcId="{F1BB7016-B67B-4569-BAB3-0274171CE331}" destId="{F478A005-C19F-47F1-A9D2-DA26E5AFEC0A}" srcOrd="0" destOrd="0" presId="urn:microsoft.com/office/officeart/2005/8/layout/pyramid2"/>
    <dgm:cxn modelId="{963F633C-56D0-48D2-8074-3115E7C7D4F5}" type="presOf" srcId="{B60A9B08-E7FD-4FE6-8037-C7FA94A638AB}" destId="{D2FCBDAE-4285-4B23-88C6-0DED421A418E}" srcOrd="0" destOrd="0" presId="urn:microsoft.com/office/officeart/2005/8/layout/pyramid2"/>
    <dgm:cxn modelId="{6B06876C-794B-4A0B-AB2F-73BF612C02FB}" type="presParOf" srcId="{E722635D-9BCF-4168-AF49-C59115C9709E}" destId="{5E4C2482-B8D0-4FC2-9FA2-E973D546DD57}" srcOrd="0" destOrd="0" presId="urn:microsoft.com/office/officeart/2005/8/layout/pyramid2"/>
    <dgm:cxn modelId="{AC24B905-9B34-436F-BC8D-1D2C801D7D14}" type="presParOf" srcId="{E722635D-9BCF-4168-AF49-C59115C9709E}" destId="{98DE14CE-00C4-40A5-8D4A-6A1F67DB1EF9}" srcOrd="1" destOrd="0" presId="urn:microsoft.com/office/officeart/2005/8/layout/pyramid2"/>
    <dgm:cxn modelId="{E58F3E92-D4DE-43E9-9FAD-9BA0F60B53F7}" type="presParOf" srcId="{98DE14CE-00C4-40A5-8D4A-6A1F67DB1EF9}" destId="{71BB48DD-FA8E-48AB-8BCD-B38FD926FA57}" srcOrd="0" destOrd="0" presId="urn:microsoft.com/office/officeart/2005/8/layout/pyramid2"/>
    <dgm:cxn modelId="{D9E5F576-5691-415A-A1DF-02FB3C189063}" type="presParOf" srcId="{98DE14CE-00C4-40A5-8D4A-6A1F67DB1EF9}" destId="{86A2CD65-AC1E-43A6-A98A-94947674F148}" srcOrd="1" destOrd="0" presId="urn:microsoft.com/office/officeart/2005/8/layout/pyramid2"/>
    <dgm:cxn modelId="{C851C0A3-ADC3-4978-A7FC-C61F650D9CAA}" type="presParOf" srcId="{98DE14CE-00C4-40A5-8D4A-6A1F67DB1EF9}" destId="{D2FCBDAE-4285-4B23-88C6-0DED421A418E}" srcOrd="2" destOrd="0" presId="urn:microsoft.com/office/officeart/2005/8/layout/pyramid2"/>
    <dgm:cxn modelId="{73688E6B-D9AB-46DC-8456-989FEA5FB79E}" type="presParOf" srcId="{98DE14CE-00C4-40A5-8D4A-6A1F67DB1EF9}" destId="{8BBD24E4-AA73-4F72-BB9C-BC92D0D1ECFD}" srcOrd="3" destOrd="0" presId="urn:microsoft.com/office/officeart/2005/8/layout/pyramid2"/>
    <dgm:cxn modelId="{1889B934-3315-4132-9689-C65787D145BC}" type="presParOf" srcId="{98DE14CE-00C4-40A5-8D4A-6A1F67DB1EF9}" destId="{DAB1C5DE-D37A-465E-92B2-343488CEB278}" srcOrd="4" destOrd="0" presId="urn:microsoft.com/office/officeart/2005/8/layout/pyramid2"/>
    <dgm:cxn modelId="{55CBD7B9-FCDF-40DC-9E5F-76506CA37D0A}" type="presParOf" srcId="{98DE14CE-00C4-40A5-8D4A-6A1F67DB1EF9}" destId="{2A8B4318-4367-4EFD-B8D3-CFAF8D93713A}" srcOrd="5" destOrd="0" presId="urn:microsoft.com/office/officeart/2005/8/layout/pyramid2"/>
    <dgm:cxn modelId="{430E0755-134D-4099-ABC2-9FE5C33A7D28}" type="presParOf" srcId="{98DE14CE-00C4-40A5-8D4A-6A1F67DB1EF9}" destId="{515F210A-249C-4CD7-A0CC-1834E039A7DC}" srcOrd="6" destOrd="0" presId="urn:microsoft.com/office/officeart/2005/8/layout/pyramid2"/>
    <dgm:cxn modelId="{15B80E21-0CE1-46DD-907E-F2395E3D7F0D}" type="presParOf" srcId="{98DE14CE-00C4-40A5-8D4A-6A1F67DB1EF9}" destId="{21D033E3-A2EA-4A1B-9539-7E1D40F63E29}" srcOrd="7" destOrd="0" presId="urn:microsoft.com/office/officeart/2005/8/layout/pyramid2"/>
    <dgm:cxn modelId="{0F4DF041-448E-444A-A9EB-E179E6E32577}" type="presParOf" srcId="{98DE14CE-00C4-40A5-8D4A-6A1F67DB1EF9}" destId="{F478A005-C19F-47F1-A9D2-DA26E5AFEC0A}" srcOrd="8" destOrd="0" presId="urn:microsoft.com/office/officeart/2005/8/layout/pyramid2"/>
    <dgm:cxn modelId="{B139889E-2024-4D53-B7AA-B7660D4A8A35}" type="presParOf" srcId="{98DE14CE-00C4-40A5-8D4A-6A1F67DB1EF9}" destId="{6EBC380B-9C2E-4EC8-81F2-68A7926AEEAF}" srcOrd="9"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51F1E1-5774-4F1F-BC35-A681E82679CF}" type="doc">
      <dgm:prSet loTypeId="urn:microsoft.com/office/officeart/2005/8/layout/venn3" loCatId="relationship" qsTypeId="urn:microsoft.com/office/officeart/2005/8/quickstyle/simple1" qsCatId="simple" csTypeId="urn:microsoft.com/office/officeart/2005/8/colors/colorful2" csCatId="colorful" phldr="1"/>
      <dgm:spPr/>
      <dgm:t>
        <a:bodyPr/>
        <a:lstStyle/>
        <a:p>
          <a:endParaRPr lang="en-IN"/>
        </a:p>
      </dgm:t>
    </dgm:pt>
    <dgm:pt modelId="{22774629-A9AF-46EC-81EB-5BCC1F3A9C86}">
      <dgm:prSet custT="1"/>
      <dgm:spPr/>
      <dgm:t>
        <a:bodyPr/>
        <a:lstStyle/>
        <a:p>
          <a:pPr rtl="0"/>
          <a:r>
            <a:rPr lang="en-IN" sz="1600" b="1" dirty="0" smtClean="0"/>
            <a:t>To understand the history and development of Machine Learning.</a:t>
          </a:r>
          <a:endParaRPr lang="en-IN" sz="1600" b="1" dirty="0"/>
        </a:p>
      </dgm:t>
    </dgm:pt>
    <dgm:pt modelId="{AEDFCF34-A09A-4FC7-9E0D-4CC176EAD940}" type="parTrans" cxnId="{37272932-89E1-4EAA-843E-87758E777A8D}">
      <dgm:prSet/>
      <dgm:spPr/>
      <dgm:t>
        <a:bodyPr/>
        <a:lstStyle/>
        <a:p>
          <a:endParaRPr lang="en-IN"/>
        </a:p>
      </dgm:t>
    </dgm:pt>
    <dgm:pt modelId="{7E040EE3-1663-4478-8979-5F561B67BBC6}" type="sibTrans" cxnId="{37272932-89E1-4EAA-843E-87758E777A8D}">
      <dgm:prSet/>
      <dgm:spPr/>
      <dgm:t>
        <a:bodyPr/>
        <a:lstStyle/>
        <a:p>
          <a:endParaRPr lang="en-IN"/>
        </a:p>
      </dgm:t>
    </dgm:pt>
    <dgm:pt modelId="{BEC27646-216E-41FA-B6F9-E5F3B442AA07}">
      <dgm:prSet custT="1"/>
      <dgm:spPr/>
      <dgm:t>
        <a:bodyPr/>
        <a:lstStyle/>
        <a:p>
          <a:pPr rtl="0"/>
          <a:r>
            <a:rPr lang="en-IN" sz="1600" b="1" dirty="0" smtClean="0"/>
            <a:t>To provide a comprehensive foundation to Machine Learning and Optimization methodology with applications t.</a:t>
          </a:r>
          <a:endParaRPr lang="en-IN" sz="1600" b="1" dirty="0"/>
        </a:p>
      </dgm:t>
    </dgm:pt>
    <dgm:pt modelId="{DA1F586B-A4C8-4B7A-B621-D704EA4D997A}" type="parTrans" cxnId="{3EFC9EE3-66EC-4176-AF25-FBC1D2C7EDB3}">
      <dgm:prSet/>
      <dgm:spPr/>
      <dgm:t>
        <a:bodyPr/>
        <a:lstStyle/>
        <a:p>
          <a:endParaRPr lang="en-IN"/>
        </a:p>
      </dgm:t>
    </dgm:pt>
    <dgm:pt modelId="{BCC79A71-E4EA-45B4-9897-4958965CEAB1}" type="sibTrans" cxnId="{3EFC9EE3-66EC-4176-AF25-FBC1D2C7EDB3}">
      <dgm:prSet/>
      <dgm:spPr/>
      <dgm:t>
        <a:bodyPr/>
        <a:lstStyle/>
        <a:p>
          <a:endParaRPr lang="en-IN"/>
        </a:p>
      </dgm:t>
    </dgm:pt>
    <dgm:pt modelId="{0F0296FB-8ADD-4838-9F9A-1BE68FFAB191}">
      <dgm:prSet custT="1"/>
      <dgm:spPr/>
      <dgm:t>
        <a:bodyPr/>
        <a:lstStyle/>
        <a:p>
          <a:pPr rtl="0"/>
          <a:r>
            <a:rPr lang="en-IN" sz="1600" b="1" dirty="0" smtClean="0"/>
            <a:t>To study learning processes: supervised and unsupervised, deterministic and statistical knowledge of Machine learners, and ensemble learning</a:t>
          </a:r>
          <a:endParaRPr lang="en-IN" sz="1600" b="1" dirty="0"/>
        </a:p>
      </dgm:t>
    </dgm:pt>
    <dgm:pt modelId="{160FAC7C-F894-4F8D-83BA-9F88A270E1D3}" type="parTrans" cxnId="{2ECDA0A1-80FF-45B3-A721-82FE5BF7D332}">
      <dgm:prSet/>
      <dgm:spPr/>
      <dgm:t>
        <a:bodyPr/>
        <a:lstStyle/>
        <a:p>
          <a:endParaRPr lang="en-IN"/>
        </a:p>
      </dgm:t>
    </dgm:pt>
    <dgm:pt modelId="{77479B65-8415-4638-B5DF-5B240C7171E1}" type="sibTrans" cxnId="{2ECDA0A1-80FF-45B3-A721-82FE5BF7D332}">
      <dgm:prSet/>
      <dgm:spPr/>
      <dgm:t>
        <a:bodyPr/>
        <a:lstStyle/>
        <a:p>
          <a:endParaRPr lang="en-IN"/>
        </a:p>
      </dgm:t>
    </dgm:pt>
    <dgm:pt modelId="{93C2B856-9E92-42DC-A772-1E39906DE85D}">
      <dgm:prSet custT="1"/>
      <dgm:spPr/>
      <dgm:t>
        <a:bodyPr/>
        <a:lstStyle/>
        <a:p>
          <a:pPr rtl="0"/>
          <a:r>
            <a:rPr lang="en-IN" sz="1600" b="1" dirty="0" smtClean="0"/>
            <a:t>To understand modern techniques and practical trends of Machine learning.</a:t>
          </a:r>
          <a:endParaRPr lang="en-IN" sz="1600" b="1" dirty="0"/>
        </a:p>
      </dgm:t>
    </dgm:pt>
    <dgm:pt modelId="{2E8BFE8F-A75C-4552-A4B9-B8479173B459}" type="parTrans" cxnId="{73C38D1F-25F9-4757-AC45-54F52501B931}">
      <dgm:prSet/>
      <dgm:spPr/>
      <dgm:t>
        <a:bodyPr/>
        <a:lstStyle/>
        <a:p>
          <a:endParaRPr lang="en-IN"/>
        </a:p>
      </dgm:t>
    </dgm:pt>
    <dgm:pt modelId="{55D74626-E5E5-4B38-94C7-B1E510557E84}" type="sibTrans" cxnId="{73C38D1F-25F9-4757-AC45-54F52501B931}">
      <dgm:prSet/>
      <dgm:spPr/>
      <dgm:t>
        <a:bodyPr/>
        <a:lstStyle/>
        <a:p>
          <a:endParaRPr lang="en-IN"/>
        </a:p>
      </dgm:t>
    </dgm:pt>
    <dgm:pt modelId="{73701E7B-FBC3-42D6-8A7A-B8FE6360C809}" type="pres">
      <dgm:prSet presAssocID="{6F51F1E1-5774-4F1F-BC35-A681E82679CF}" presName="Name0" presStyleCnt="0">
        <dgm:presLayoutVars>
          <dgm:dir/>
          <dgm:resizeHandles val="exact"/>
        </dgm:presLayoutVars>
      </dgm:prSet>
      <dgm:spPr/>
      <dgm:t>
        <a:bodyPr/>
        <a:lstStyle/>
        <a:p>
          <a:endParaRPr lang="en-IN"/>
        </a:p>
      </dgm:t>
    </dgm:pt>
    <dgm:pt modelId="{22AE914A-85B6-414D-B985-4C1BCDCDEB28}" type="pres">
      <dgm:prSet presAssocID="{22774629-A9AF-46EC-81EB-5BCC1F3A9C86}" presName="Name5" presStyleLbl="vennNode1" presStyleIdx="0" presStyleCnt="4">
        <dgm:presLayoutVars>
          <dgm:bulletEnabled val="1"/>
        </dgm:presLayoutVars>
      </dgm:prSet>
      <dgm:spPr/>
      <dgm:t>
        <a:bodyPr/>
        <a:lstStyle/>
        <a:p>
          <a:endParaRPr lang="en-IN"/>
        </a:p>
      </dgm:t>
    </dgm:pt>
    <dgm:pt modelId="{3E6FBC2B-7E38-4A4E-AAC7-9B708FC1F1C6}" type="pres">
      <dgm:prSet presAssocID="{7E040EE3-1663-4478-8979-5F561B67BBC6}" presName="space" presStyleCnt="0"/>
      <dgm:spPr/>
    </dgm:pt>
    <dgm:pt modelId="{73A2E943-AB3A-4641-AEFD-BB51F509B476}" type="pres">
      <dgm:prSet presAssocID="{BEC27646-216E-41FA-B6F9-E5F3B442AA07}" presName="Name5" presStyleLbl="vennNode1" presStyleIdx="1" presStyleCnt="4">
        <dgm:presLayoutVars>
          <dgm:bulletEnabled val="1"/>
        </dgm:presLayoutVars>
      </dgm:prSet>
      <dgm:spPr/>
      <dgm:t>
        <a:bodyPr/>
        <a:lstStyle/>
        <a:p>
          <a:endParaRPr lang="en-IN"/>
        </a:p>
      </dgm:t>
    </dgm:pt>
    <dgm:pt modelId="{43789ED7-8F32-4F90-9146-CF649FD801B9}" type="pres">
      <dgm:prSet presAssocID="{BCC79A71-E4EA-45B4-9897-4958965CEAB1}" presName="space" presStyleCnt="0"/>
      <dgm:spPr/>
    </dgm:pt>
    <dgm:pt modelId="{AF4734E7-1ED5-44E4-B1E4-44C4223EABC2}" type="pres">
      <dgm:prSet presAssocID="{0F0296FB-8ADD-4838-9F9A-1BE68FFAB191}" presName="Name5" presStyleLbl="vennNode1" presStyleIdx="2" presStyleCnt="4">
        <dgm:presLayoutVars>
          <dgm:bulletEnabled val="1"/>
        </dgm:presLayoutVars>
      </dgm:prSet>
      <dgm:spPr/>
      <dgm:t>
        <a:bodyPr/>
        <a:lstStyle/>
        <a:p>
          <a:endParaRPr lang="en-IN"/>
        </a:p>
      </dgm:t>
    </dgm:pt>
    <dgm:pt modelId="{828442D6-7009-43F0-A59F-D33608F4100B}" type="pres">
      <dgm:prSet presAssocID="{77479B65-8415-4638-B5DF-5B240C7171E1}" presName="space" presStyleCnt="0"/>
      <dgm:spPr/>
    </dgm:pt>
    <dgm:pt modelId="{520F853D-D5C2-4B43-93D2-153698AFDA17}" type="pres">
      <dgm:prSet presAssocID="{93C2B856-9E92-42DC-A772-1E39906DE85D}" presName="Name5" presStyleLbl="vennNode1" presStyleIdx="3" presStyleCnt="4">
        <dgm:presLayoutVars>
          <dgm:bulletEnabled val="1"/>
        </dgm:presLayoutVars>
      </dgm:prSet>
      <dgm:spPr/>
      <dgm:t>
        <a:bodyPr/>
        <a:lstStyle/>
        <a:p>
          <a:endParaRPr lang="en-IN"/>
        </a:p>
      </dgm:t>
    </dgm:pt>
  </dgm:ptLst>
  <dgm:cxnLst>
    <dgm:cxn modelId="{73C38D1F-25F9-4757-AC45-54F52501B931}" srcId="{6F51F1E1-5774-4F1F-BC35-A681E82679CF}" destId="{93C2B856-9E92-42DC-A772-1E39906DE85D}" srcOrd="3" destOrd="0" parTransId="{2E8BFE8F-A75C-4552-A4B9-B8479173B459}" sibTransId="{55D74626-E5E5-4B38-94C7-B1E510557E84}"/>
    <dgm:cxn modelId="{37272932-89E1-4EAA-843E-87758E777A8D}" srcId="{6F51F1E1-5774-4F1F-BC35-A681E82679CF}" destId="{22774629-A9AF-46EC-81EB-5BCC1F3A9C86}" srcOrd="0" destOrd="0" parTransId="{AEDFCF34-A09A-4FC7-9E0D-4CC176EAD940}" sibTransId="{7E040EE3-1663-4478-8979-5F561B67BBC6}"/>
    <dgm:cxn modelId="{30C45FDF-02C0-4C53-903E-AEB88D4D423E}" type="presOf" srcId="{93C2B856-9E92-42DC-A772-1E39906DE85D}" destId="{520F853D-D5C2-4B43-93D2-153698AFDA17}" srcOrd="0" destOrd="0" presId="urn:microsoft.com/office/officeart/2005/8/layout/venn3"/>
    <dgm:cxn modelId="{1E2B97FB-6892-4069-9814-5357D41E3FDE}" type="presOf" srcId="{22774629-A9AF-46EC-81EB-5BCC1F3A9C86}" destId="{22AE914A-85B6-414D-B985-4C1BCDCDEB28}" srcOrd="0" destOrd="0" presId="urn:microsoft.com/office/officeart/2005/8/layout/venn3"/>
    <dgm:cxn modelId="{EC7E7FE6-7919-45E5-9CD4-7D8D55C796B4}" type="presOf" srcId="{0F0296FB-8ADD-4838-9F9A-1BE68FFAB191}" destId="{AF4734E7-1ED5-44E4-B1E4-44C4223EABC2}" srcOrd="0" destOrd="0" presId="urn:microsoft.com/office/officeart/2005/8/layout/venn3"/>
    <dgm:cxn modelId="{2ECDA0A1-80FF-45B3-A721-82FE5BF7D332}" srcId="{6F51F1E1-5774-4F1F-BC35-A681E82679CF}" destId="{0F0296FB-8ADD-4838-9F9A-1BE68FFAB191}" srcOrd="2" destOrd="0" parTransId="{160FAC7C-F894-4F8D-83BA-9F88A270E1D3}" sibTransId="{77479B65-8415-4638-B5DF-5B240C7171E1}"/>
    <dgm:cxn modelId="{3EFC9EE3-66EC-4176-AF25-FBC1D2C7EDB3}" srcId="{6F51F1E1-5774-4F1F-BC35-A681E82679CF}" destId="{BEC27646-216E-41FA-B6F9-E5F3B442AA07}" srcOrd="1" destOrd="0" parTransId="{DA1F586B-A4C8-4B7A-B621-D704EA4D997A}" sibTransId="{BCC79A71-E4EA-45B4-9897-4958965CEAB1}"/>
    <dgm:cxn modelId="{60D26E4C-ABC0-4B96-99D7-47BB643D0D0B}" type="presOf" srcId="{6F51F1E1-5774-4F1F-BC35-A681E82679CF}" destId="{73701E7B-FBC3-42D6-8A7A-B8FE6360C809}" srcOrd="0" destOrd="0" presId="urn:microsoft.com/office/officeart/2005/8/layout/venn3"/>
    <dgm:cxn modelId="{8225088B-94E3-4B7E-9B40-851A3A752D97}" type="presOf" srcId="{BEC27646-216E-41FA-B6F9-E5F3B442AA07}" destId="{73A2E943-AB3A-4641-AEFD-BB51F509B476}" srcOrd="0" destOrd="0" presId="urn:microsoft.com/office/officeart/2005/8/layout/venn3"/>
    <dgm:cxn modelId="{3AFCFD20-D97F-4DDB-8C11-B2C8B5729ECF}" type="presParOf" srcId="{73701E7B-FBC3-42D6-8A7A-B8FE6360C809}" destId="{22AE914A-85B6-414D-B985-4C1BCDCDEB28}" srcOrd="0" destOrd="0" presId="urn:microsoft.com/office/officeart/2005/8/layout/venn3"/>
    <dgm:cxn modelId="{53668E71-1B92-4298-B2E0-BD40527E785C}" type="presParOf" srcId="{73701E7B-FBC3-42D6-8A7A-B8FE6360C809}" destId="{3E6FBC2B-7E38-4A4E-AAC7-9B708FC1F1C6}" srcOrd="1" destOrd="0" presId="urn:microsoft.com/office/officeart/2005/8/layout/venn3"/>
    <dgm:cxn modelId="{1AD15B4F-6131-40CB-91AD-8CC2E11FD61D}" type="presParOf" srcId="{73701E7B-FBC3-42D6-8A7A-B8FE6360C809}" destId="{73A2E943-AB3A-4641-AEFD-BB51F509B476}" srcOrd="2" destOrd="0" presId="urn:microsoft.com/office/officeart/2005/8/layout/venn3"/>
    <dgm:cxn modelId="{0DD6B713-EDAE-42BD-80E7-35A79246DFF7}" type="presParOf" srcId="{73701E7B-FBC3-42D6-8A7A-B8FE6360C809}" destId="{43789ED7-8F32-4F90-9146-CF649FD801B9}" srcOrd="3" destOrd="0" presId="urn:microsoft.com/office/officeart/2005/8/layout/venn3"/>
    <dgm:cxn modelId="{BDDCED43-AFBF-4241-8872-5C79AAAA5C4E}" type="presParOf" srcId="{73701E7B-FBC3-42D6-8A7A-B8FE6360C809}" destId="{AF4734E7-1ED5-44E4-B1E4-44C4223EABC2}" srcOrd="4" destOrd="0" presId="urn:microsoft.com/office/officeart/2005/8/layout/venn3"/>
    <dgm:cxn modelId="{D24A6F9F-1F16-4E40-BDCD-B2FE28AA713E}" type="presParOf" srcId="{73701E7B-FBC3-42D6-8A7A-B8FE6360C809}" destId="{828442D6-7009-43F0-A59F-D33608F4100B}" srcOrd="5" destOrd="0" presId="urn:microsoft.com/office/officeart/2005/8/layout/venn3"/>
    <dgm:cxn modelId="{89282508-9A6E-49B3-9F5B-EAABE8804653}" type="presParOf" srcId="{73701E7B-FBC3-42D6-8A7A-B8FE6360C809}" destId="{520F853D-D5C2-4B43-93D2-153698AFDA17}" srcOrd="6"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4C2482-B8D0-4FC2-9FA2-E973D546DD57}">
      <dsp:nvSpPr>
        <dsp:cNvPr id="0" name=""/>
        <dsp:cNvSpPr/>
      </dsp:nvSpPr>
      <dsp:spPr>
        <a:xfrm>
          <a:off x="2382335" y="0"/>
          <a:ext cx="4825835" cy="4825835"/>
        </a:xfrm>
        <a:prstGeom prst="triangl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BB48DD-FA8E-48AB-8BCD-B38FD926FA57}">
      <dsp:nvSpPr>
        <dsp:cNvPr id="0" name=""/>
        <dsp:cNvSpPr/>
      </dsp:nvSpPr>
      <dsp:spPr>
        <a:xfrm>
          <a:off x="456472" y="289887"/>
          <a:ext cx="3913964" cy="641873"/>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IN" sz="1400" b="0" kern="1200" dirty="0" smtClean="0">
              <a:latin typeface="Times New Roman" pitchFamily="18" charset="0"/>
              <a:cs typeface="Times New Roman" pitchFamily="18" charset="0"/>
            </a:rPr>
            <a:t>CO-1:Apply the basic concept of Machine learning and statistics learning to deal with real-life Problems.</a:t>
          </a:r>
          <a:endParaRPr lang="en-IN" sz="1400" b="0" kern="1200" dirty="0">
            <a:latin typeface="Times New Roman" pitchFamily="18" charset="0"/>
            <a:cs typeface="Times New Roman" pitchFamily="18" charset="0"/>
          </a:endParaRPr>
        </a:p>
      </dsp:txBody>
      <dsp:txXfrm>
        <a:off x="487806" y="321221"/>
        <a:ext cx="3851296" cy="579205"/>
      </dsp:txXfrm>
    </dsp:sp>
    <dsp:sp modelId="{D2FCBDAE-4285-4B23-88C6-0DED421A418E}">
      <dsp:nvSpPr>
        <dsp:cNvPr id="0" name=""/>
        <dsp:cNvSpPr/>
      </dsp:nvSpPr>
      <dsp:spPr>
        <a:xfrm>
          <a:off x="1459070" y="970890"/>
          <a:ext cx="3920394" cy="641873"/>
        </a:xfrm>
        <a:prstGeom prst="roundRect">
          <a:avLst/>
        </a:prstGeom>
        <a:solidFill>
          <a:schemeClr val="lt1">
            <a:alpha val="90000"/>
            <a:hueOff val="0"/>
            <a:satOff val="0"/>
            <a:lumOff val="0"/>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IN" sz="1200" b="1" kern="1200" dirty="0" smtClean="0">
              <a:latin typeface="Times New Roman" pitchFamily="18" charset="0"/>
              <a:cs typeface="Times New Roman" pitchFamily="18" charset="0"/>
            </a:rPr>
            <a:t>CO-2: </a:t>
          </a:r>
          <a:r>
            <a:rPr lang="en-US" sz="1200" kern="1200" dirty="0" smtClean="0"/>
            <a:t>Understand different machine learning algorithms, as well as underlying theories the behind them.</a:t>
          </a:r>
          <a:endParaRPr lang="en-IN" sz="1200" b="1" kern="1200" dirty="0">
            <a:latin typeface="Times New Roman" pitchFamily="18" charset="0"/>
            <a:cs typeface="Times New Roman" pitchFamily="18" charset="0"/>
          </a:endParaRPr>
        </a:p>
      </dsp:txBody>
      <dsp:txXfrm>
        <a:off x="1490404" y="1002224"/>
        <a:ext cx="3857726" cy="579205"/>
      </dsp:txXfrm>
    </dsp:sp>
    <dsp:sp modelId="{DAB1C5DE-D37A-465E-92B2-343488CEB278}">
      <dsp:nvSpPr>
        <dsp:cNvPr id="0" name=""/>
        <dsp:cNvSpPr/>
      </dsp:nvSpPr>
      <dsp:spPr>
        <a:xfrm>
          <a:off x="3336785" y="1727158"/>
          <a:ext cx="4005527" cy="641873"/>
        </a:xfrm>
        <a:prstGeom prst="round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IN" sz="1200" b="1" kern="1200" dirty="0" smtClean="0"/>
            <a:t>CO-3: </a:t>
          </a:r>
          <a:r>
            <a:rPr lang="en-IN" sz="1200" kern="1200" dirty="0" smtClean="0"/>
            <a:t>Select and apply the appropriate machine learning algorithm to solve problems of moderate complexity</a:t>
          </a:r>
          <a:endParaRPr lang="en-IN" sz="1200" b="1" kern="1200" dirty="0"/>
        </a:p>
      </dsp:txBody>
      <dsp:txXfrm>
        <a:off x="3368119" y="1758492"/>
        <a:ext cx="3942859" cy="579205"/>
      </dsp:txXfrm>
    </dsp:sp>
    <dsp:sp modelId="{515F210A-249C-4CD7-A0CC-1834E039A7DC}">
      <dsp:nvSpPr>
        <dsp:cNvPr id="0" name=""/>
        <dsp:cNvSpPr/>
      </dsp:nvSpPr>
      <dsp:spPr>
        <a:xfrm>
          <a:off x="5430751" y="2500591"/>
          <a:ext cx="4005527" cy="641873"/>
        </a:xfrm>
        <a:prstGeom prst="roundRect">
          <a:avLst/>
        </a:prstGeom>
        <a:solidFill>
          <a:schemeClr val="lt1">
            <a:alpha val="90000"/>
            <a:hueOff val="0"/>
            <a:satOff val="0"/>
            <a:lumOff val="0"/>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IN" sz="1800" b="1" kern="1200" dirty="0" smtClean="0">
              <a:latin typeface="Times New Roman" pitchFamily="18" charset="0"/>
              <a:cs typeface="Times New Roman" pitchFamily="18" charset="0"/>
            </a:rPr>
            <a:t>CO-4: </a:t>
          </a:r>
          <a:r>
            <a:rPr lang="en-IN" sz="1800" kern="1200" dirty="0" smtClean="0"/>
            <a:t>Interpret and evaluate models generated from data.</a:t>
          </a:r>
          <a:endParaRPr lang="en-IN" sz="1800" b="1" kern="1200" dirty="0">
            <a:latin typeface="Times New Roman" pitchFamily="18" charset="0"/>
            <a:cs typeface="Times New Roman" pitchFamily="18" charset="0"/>
          </a:endParaRPr>
        </a:p>
      </dsp:txBody>
      <dsp:txXfrm>
        <a:off x="5462085" y="2531925"/>
        <a:ext cx="3942859" cy="579205"/>
      </dsp:txXfrm>
    </dsp:sp>
    <dsp:sp modelId="{F478A005-C19F-47F1-A9D2-DA26E5AFEC0A}">
      <dsp:nvSpPr>
        <dsp:cNvPr id="0" name=""/>
        <dsp:cNvSpPr/>
      </dsp:nvSpPr>
      <dsp:spPr>
        <a:xfrm>
          <a:off x="6743221" y="3308233"/>
          <a:ext cx="4005527" cy="886915"/>
        </a:xfrm>
        <a:prstGeom prst="round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l" defTabSz="466725" rtl="0">
            <a:lnSpc>
              <a:spcPct val="90000"/>
            </a:lnSpc>
            <a:spcBef>
              <a:spcPct val="0"/>
            </a:spcBef>
            <a:spcAft>
              <a:spcPct val="35000"/>
            </a:spcAft>
          </a:pPr>
          <a:r>
            <a:rPr lang="en-IN" sz="1050" b="1" kern="1200" dirty="0" smtClean="0">
              <a:latin typeface="Times" pitchFamily="18" charset="0"/>
              <a:cs typeface="Times" pitchFamily="18" charset="0"/>
            </a:rPr>
            <a:t>CO-5</a:t>
          </a:r>
          <a:r>
            <a:rPr lang="en-IN" sz="1200" b="1" kern="1200" dirty="0" smtClean="0">
              <a:latin typeface="Times" pitchFamily="18" charset="0"/>
              <a:cs typeface="Times" pitchFamily="18" charset="0"/>
            </a:rPr>
            <a:t>: </a:t>
          </a:r>
          <a:r>
            <a:rPr lang="en-IN" sz="1200" kern="1200" dirty="0" smtClean="0">
              <a:latin typeface="Times" pitchFamily="18" charset="0"/>
              <a:cs typeface="Times" pitchFamily="18" charset="0"/>
            </a:rPr>
            <a:t>Optimize the models learned and report on the expected accuracy that can be attained by applying the algorithms to a real-world problem</a:t>
          </a:r>
          <a:r>
            <a:rPr lang="en-IN" sz="3200" kern="1200" dirty="0" smtClean="0">
              <a:latin typeface="Times" pitchFamily="18" charset="0"/>
              <a:cs typeface="Times" pitchFamily="18" charset="0"/>
            </a:rPr>
            <a:t>.</a:t>
          </a:r>
          <a:endParaRPr lang="en-IN" sz="3600" b="1" kern="1200" dirty="0">
            <a:latin typeface="Times" pitchFamily="18" charset="0"/>
            <a:cs typeface="Times" pitchFamily="18" charset="0"/>
          </a:endParaRPr>
        </a:p>
      </dsp:txBody>
      <dsp:txXfrm>
        <a:off x="6786517" y="3351529"/>
        <a:ext cx="3918935" cy="8003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E914A-85B6-414D-B985-4C1BCDCDEB28}">
      <dsp:nvSpPr>
        <dsp:cNvPr id="0" name=""/>
        <dsp:cNvSpPr/>
      </dsp:nvSpPr>
      <dsp:spPr>
        <a:xfrm>
          <a:off x="2870" y="1405526"/>
          <a:ext cx="2880062" cy="2880062"/>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understand the history and development of Machine Learning.</a:t>
          </a:r>
          <a:endParaRPr lang="en-IN" sz="1600" b="1" kern="1200" dirty="0"/>
        </a:p>
      </dsp:txBody>
      <dsp:txXfrm>
        <a:off x="424645" y="1827301"/>
        <a:ext cx="2036512" cy="2036512"/>
      </dsp:txXfrm>
    </dsp:sp>
    <dsp:sp modelId="{73A2E943-AB3A-4641-AEFD-BB51F509B476}">
      <dsp:nvSpPr>
        <dsp:cNvPr id="0" name=""/>
        <dsp:cNvSpPr/>
      </dsp:nvSpPr>
      <dsp:spPr>
        <a:xfrm>
          <a:off x="2306920" y="1405526"/>
          <a:ext cx="2880062" cy="2880062"/>
        </a:xfrm>
        <a:prstGeom prst="ellipse">
          <a:avLst/>
        </a:prstGeom>
        <a:solidFill>
          <a:schemeClr val="accent2">
            <a:alpha val="50000"/>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provide a comprehensive foundation to Machine Learning and Optimization methodology with applications t.</a:t>
          </a:r>
          <a:endParaRPr lang="en-IN" sz="1600" b="1" kern="1200" dirty="0"/>
        </a:p>
      </dsp:txBody>
      <dsp:txXfrm>
        <a:off x="2728695" y="1827301"/>
        <a:ext cx="2036512" cy="2036512"/>
      </dsp:txXfrm>
    </dsp:sp>
    <dsp:sp modelId="{AF4734E7-1ED5-44E4-B1E4-44C4223EABC2}">
      <dsp:nvSpPr>
        <dsp:cNvPr id="0" name=""/>
        <dsp:cNvSpPr/>
      </dsp:nvSpPr>
      <dsp:spPr>
        <a:xfrm>
          <a:off x="4610971" y="1405526"/>
          <a:ext cx="2880062" cy="2880062"/>
        </a:xfrm>
        <a:prstGeom prst="ellipse">
          <a:avLst/>
        </a:prstGeom>
        <a:solidFill>
          <a:schemeClr val="accent2">
            <a:alpha val="50000"/>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study learning processes: supervised and unsupervised, deterministic and statistical knowledge of Machine learners, and ensemble learning</a:t>
          </a:r>
          <a:endParaRPr lang="en-IN" sz="1600" b="1" kern="1200" dirty="0"/>
        </a:p>
      </dsp:txBody>
      <dsp:txXfrm>
        <a:off x="5032746" y="1827301"/>
        <a:ext cx="2036512" cy="2036512"/>
      </dsp:txXfrm>
    </dsp:sp>
    <dsp:sp modelId="{520F853D-D5C2-4B43-93D2-153698AFDA17}">
      <dsp:nvSpPr>
        <dsp:cNvPr id="0" name=""/>
        <dsp:cNvSpPr/>
      </dsp:nvSpPr>
      <dsp:spPr>
        <a:xfrm>
          <a:off x="6915021" y="1405526"/>
          <a:ext cx="2880062" cy="2880062"/>
        </a:xfrm>
        <a:prstGeom prst="ellipse">
          <a:avLst/>
        </a:prstGeom>
        <a:solidFill>
          <a:schemeClr val="accent2">
            <a:alpha val="50000"/>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understand modern techniques and practical trends of Machine learning.</a:t>
          </a:r>
          <a:endParaRPr lang="en-IN" sz="1600" b="1" kern="1200" dirty="0"/>
        </a:p>
      </dsp:txBody>
      <dsp:txXfrm>
        <a:off x="7336796" y="1827301"/>
        <a:ext cx="2036512" cy="2036512"/>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9/27/2022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9/27/2022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9/27/2022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6422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gi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gif"/><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youtube.com/watch?v=9f-GarcDY58" TargetMode="External"/><Relationship Id="rId7" Type="http://schemas.openxmlformats.org/officeDocument/2006/relationships/hyperlink" Target="https://medium.com/greyatom/what-is-underfitting-and-overfitting-in-machine-learning-and-how-to-deal-with-it-6803a989c76" TargetMode="External"/><Relationship Id="rId2" Type="http://schemas.openxmlformats.org/officeDocument/2006/relationships/hyperlink" Target="https://data-flair.training/blogs/advantages-and-disadvantages-of-machine-learning/" TargetMode="External"/><Relationship Id="rId1" Type="http://schemas.openxmlformats.org/officeDocument/2006/relationships/slideLayout" Target="../slideLayouts/slideLayout2.xml"/><Relationship Id="rId6" Type="http://schemas.openxmlformats.org/officeDocument/2006/relationships/hyperlink" Target="https://elitedatascience.com/overfitting-in-machine-learning" TargetMode="External"/><Relationship Id="rId5" Type="http://schemas.openxmlformats.org/officeDocument/2006/relationships/hyperlink" Target="https://www.knowledgehut.com/blog/data-science/overfitting-and-underfitting-in-machine-learning" TargetMode="External"/><Relationship Id="rId4" Type="http://schemas.openxmlformats.org/officeDocument/2006/relationships/hyperlink" Target="https://www.youtube.com/watch?v=GwIo3gDZCVQ" TargetMode="Externa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descr="Logoof CU">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val="2618087685"/>
              </p:ext>
            </p:extLst>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2351" name="CorelDRAW" r:id="rId3" imgW="2169000" imgH="2169360" progId="">
                  <p:embed/>
                </p:oleObj>
              </mc:Choice>
              <mc:Fallback>
                <p:oleObj name="CorelDRAW" r:id="rId3" imgW="2169000" imgH="2169360" progId="">
                  <p:embed/>
                  <p:pic>
                    <p:nvPicPr>
                      <p:cNvPr id="0" name="Picture 62" descr="Logoof CU"/>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Chandigarh University"/>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903785" y="6269779"/>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310933"/>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57" y="6296559"/>
            <a:ext cx="1830785" cy="369332"/>
          </a:xfrm>
          <a:prstGeom prst="rect">
            <a:avLst/>
          </a:prstGeom>
          <a:noFill/>
        </p:spPr>
        <p:txBody>
          <a:bodyPr wrap="square" rtlCol="0">
            <a:spAutoFit/>
          </a:bodyPr>
          <a:lstStyle/>
          <a:p>
            <a:r>
              <a:rPr lang="en-US" dirty="0"/>
              <a:t> </a:t>
            </a:r>
          </a:p>
        </p:txBody>
      </p:sp>
      <p:sp>
        <p:nvSpPr>
          <p:cNvPr id="26" name="TextBox 25"/>
          <p:cNvSpPr txBox="1">
            <a:spLocks noChangeArrowheads="1"/>
          </p:cNvSpPr>
          <p:nvPr/>
        </p:nvSpPr>
        <p:spPr bwMode="auto">
          <a:xfrm>
            <a:off x="2399840" y="1150785"/>
            <a:ext cx="9063318" cy="793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OF COMPUTER SCIENCE &amp;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a:lnSpc>
                <a:spcPct val="90000"/>
              </a:lnSpc>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Name : Machine</a:t>
            </a:r>
            <a:r>
              <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rPr>
              <a:t> Learning</a:t>
            </a:r>
          </a:p>
          <a:p>
            <a:pPr algn="ctr">
              <a:lnSpc>
                <a:spcPct val="90000"/>
              </a:lnSpc>
              <a:spcAft>
                <a:spcPct val="35000"/>
              </a:spcAft>
            </a:pPr>
            <a:r>
              <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rPr>
              <a:t>Subject Code: CST-316</a:t>
            </a: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Topic: Fitting in Machine Learning</a:t>
            </a: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Lecture-2.0</a:t>
            </a: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1600" dirty="0">
              <a:latin typeface="Raleway ExtraBold" pitchFamily="34" charset="-52"/>
            </a:endParaRPr>
          </a:p>
        </p:txBody>
      </p:sp>
    </p:spTree>
    <p:extLst>
      <p:ext uri="{BB962C8B-B14F-4D97-AF65-F5344CB8AC3E}">
        <p14:creationId xmlns:p14="http://schemas.microsoft.com/office/powerpoint/2010/main" val="1352486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Error from Bias</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fontAlgn="base"/>
            <a:r>
              <a:rPr lang="en-IN" sz="2400" dirty="0">
                <a:latin typeface="Times New Roman" panose="02020603050405020304" pitchFamily="18" charset="0"/>
                <a:cs typeface="Times New Roman" panose="02020603050405020304" pitchFamily="18" charset="0"/>
              </a:rPr>
              <a:t>Bias is the difference between your model's expected predictions and the true values.</a:t>
            </a:r>
          </a:p>
          <a:p>
            <a:pPr fontAlgn="base"/>
            <a:r>
              <a:rPr lang="en-IN" sz="2400" dirty="0">
                <a:latin typeface="Times New Roman" panose="02020603050405020304" pitchFamily="18" charset="0"/>
                <a:cs typeface="Times New Roman" panose="02020603050405020304" pitchFamily="18" charset="0"/>
              </a:rPr>
              <a:t>That might sound strange because shouldn't you "expect" your predictions to be close to the true values? Well, it's not always that easy because some algorithms are simply too rigid to learn complex signals from the dataset.</a:t>
            </a:r>
          </a:p>
          <a:p>
            <a:pPr fontAlgn="base"/>
            <a:r>
              <a:rPr lang="en-IN" sz="2400" dirty="0">
                <a:latin typeface="Times New Roman" panose="02020603050405020304" pitchFamily="18" charset="0"/>
                <a:cs typeface="Times New Roman" panose="02020603050405020304" pitchFamily="18" charset="0"/>
              </a:rPr>
              <a:t>Imagine fitting a linear regression to a dataset that has a non-linear pattern:</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10</a:t>
            </a:fld>
            <a:endParaRPr lang="en-US" dirty="0"/>
          </a:p>
        </p:txBody>
      </p:sp>
      <p:sp>
        <p:nvSpPr>
          <p:cNvPr id="7" name="Rectangle 1"/>
          <p:cNvSpPr>
            <a:spLocks noChangeArrowheads="1"/>
          </p:cNvSpPr>
          <p:nvPr/>
        </p:nvSpPr>
        <p:spPr bwMode="auto">
          <a:xfrm>
            <a:off x="633483" y="3557886"/>
            <a:ext cx="65"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3292475"/>
            <a:ext cx="5010150" cy="3429000"/>
          </a:xfrm>
          <a:prstGeom prst="rect">
            <a:avLst/>
          </a:prstGeom>
        </p:spPr>
      </p:pic>
      <p:sp>
        <p:nvSpPr>
          <p:cNvPr id="6" name="Rectangle 5"/>
          <p:cNvSpPr/>
          <p:nvPr/>
        </p:nvSpPr>
        <p:spPr>
          <a:xfrm>
            <a:off x="5895243" y="4083645"/>
            <a:ext cx="6096000" cy="1569660"/>
          </a:xfrm>
          <a:prstGeom prst="rect">
            <a:avLst/>
          </a:prstGeom>
        </p:spPr>
        <p:txBody>
          <a:bodyPr>
            <a:spAutoFit/>
          </a:bodyPr>
          <a:lstStyle/>
          <a:p>
            <a:r>
              <a:rPr lang="en-IN" sz="2400" dirty="0">
                <a:solidFill>
                  <a:srgbClr val="333333"/>
                </a:solidFill>
                <a:latin typeface="Times New Roman" panose="02020603050405020304" pitchFamily="18" charset="0"/>
                <a:cs typeface="Times New Roman" panose="02020603050405020304" pitchFamily="18" charset="0"/>
              </a:rPr>
              <a:t>No matter how many more observations you collect, a linear regression won't be able to model the curves in that data! This is known as </a:t>
            </a:r>
            <a:r>
              <a:rPr lang="en-IN" sz="2400" b="1" dirty="0">
                <a:solidFill>
                  <a:srgbClr val="333333"/>
                </a:solidFill>
                <a:latin typeface="Times New Roman" panose="02020603050405020304" pitchFamily="18" charset="0"/>
                <a:cs typeface="Times New Roman" panose="02020603050405020304" pitchFamily="18" charset="0"/>
              </a:rPr>
              <a:t>under-fitting</a:t>
            </a:r>
            <a:r>
              <a:rPr lang="en-IN" sz="2400" dirty="0">
                <a:solidFill>
                  <a:srgbClr val="333333"/>
                </a:solidFill>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39407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IN" b="1" dirty="0" smtClean="0">
                <a:solidFill>
                  <a:srgbClr val="C00000"/>
                </a:solidFill>
                <a:latin typeface="Times New Roman" pitchFamily="18" charset="0"/>
                <a:cs typeface="Times New Roman" pitchFamily="18" charset="0"/>
              </a:rPr>
              <a:t>Error from Variance</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6631391" cy="5487987"/>
          </a:xfrm>
        </p:spPr>
        <p:txBody>
          <a:bodyPr>
            <a:noAutofit/>
          </a:bodyPr>
          <a:lstStyle/>
          <a:p>
            <a:pPr fontAlgn="base"/>
            <a:r>
              <a:rPr lang="en-IN" sz="2400" dirty="0">
                <a:latin typeface="Times New Roman" panose="02020603050405020304" pitchFamily="18" charset="0"/>
                <a:cs typeface="Times New Roman" panose="02020603050405020304" pitchFamily="18" charset="0"/>
              </a:rPr>
              <a:t>Variance refers to your algorithm's sensitivity to specific sets of training data.</a:t>
            </a:r>
          </a:p>
          <a:p>
            <a:pPr fontAlgn="base"/>
            <a:r>
              <a:rPr lang="en-IN" sz="2400" dirty="0">
                <a:latin typeface="Times New Roman" panose="02020603050405020304" pitchFamily="18" charset="0"/>
                <a:cs typeface="Times New Roman" panose="02020603050405020304" pitchFamily="18" charset="0"/>
              </a:rPr>
              <a:t>High variance algorithms will produce drastically different models depending on the training set.</a:t>
            </a:r>
          </a:p>
          <a:p>
            <a:pPr fontAlgn="base"/>
            <a:r>
              <a:rPr lang="en-IN" sz="2400" dirty="0">
                <a:latin typeface="Times New Roman" panose="02020603050405020304" pitchFamily="18" charset="0"/>
                <a:cs typeface="Times New Roman" panose="02020603050405020304" pitchFamily="18" charset="0"/>
              </a:rPr>
              <a:t>For example, imagine an algorithm that fits a completely unconstrained, super-flexible model to the same dataset from above</a:t>
            </a:r>
            <a:r>
              <a:rPr lang="en-IN" sz="2400" dirty="0" smtClean="0">
                <a:latin typeface="Times New Roman" panose="02020603050405020304" pitchFamily="18" charset="0"/>
                <a:cs typeface="Times New Roman" panose="02020603050405020304" pitchFamily="18" charset="0"/>
              </a:rPr>
              <a:t>:</a:t>
            </a:r>
          </a:p>
          <a:p>
            <a:pPr marL="0" indent="0" fontAlgn="base">
              <a:buNone/>
            </a:pPr>
            <a:endParaRPr lang="en-IN" sz="2400" dirty="0">
              <a:latin typeface="Times New Roman" panose="02020603050405020304" pitchFamily="18" charset="0"/>
              <a:cs typeface="Times New Roman" panose="02020603050405020304" pitchFamily="18" charset="0"/>
            </a:endParaRPr>
          </a:p>
          <a:p>
            <a:pPr fontAlgn="base"/>
            <a:r>
              <a:rPr lang="en-IN" sz="2400" dirty="0">
                <a:latin typeface="Times New Roman" panose="02020603050405020304" pitchFamily="18" charset="0"/>
                <a:cs typeface="Times New Roman" panose="02020603050405020304" pitchFamily="18" charset="0"/>
              </a:rPr>
              <a:t>As you can see, this unconstrained model has basically memorized the training set, including all of the noise. This is known as </a:t>
            </a:r>
            <a:r>
              <a:rPr lang="en-IN" sz="2400" b="1" dirty="0">
                <a:latin typeface="Times New Roman" panose="02020603050405020304" pitchFamily="18" charset="0"/>
                <a:cs typeface="Times New Roman" panose="02020603050405020304" pitchFamily="18" charset="0"/>
              </a:rPr>
              <a:t>over-fitting</a:t>
            </a:r>
            <a:r>
              <a:rPr lang="en-IN" sz="2400"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11</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42554" y="1699928"/>
            <a:ext cx="4667250" cy="3267075"/>
          </a:xfrm>
          <a:prstGeom prst="rect">
            <a:avLst/>
          </a:prstGeom>
        </p:spPr>
      </p:pic>
    </p:spTree>
    <p:extLst>
      <p:ext uri="{BB962C8B-B14F-4D97-AF65-F5344CB8AC3E}">
        <p14:creationId xmlns:p14="http://schemas.microsoft.com/office/powerpoint/2010/main" val="2316556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Bias Variance Tradeoff</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fontAlgn="base"/>
            <a:r>
              <a:rPr lang="en-IN" sz="2400" dirty="0">
                <a:latin typeface="Times New Roman" panose="02020603050405020304" pitchFamily="18" charset="0"/>
                <a:cs typeface="Times New Roman" panose="02020603050405020304" pitchFamily="18" charset="0"/>
              </a:rPr>
              <a:t>Imagine you've collected 5 </a:t>
            </a:r>
            <a:r>
              <a:rPr lang="en-IN" sz="2400" i="1" dirty="0">
                <a:latin typeface="Times New Roman" panose="02020603050405020304" pitchFamily="18" charset="0"/>
                <a:cs typeface="Times New Roman" panose="02020603050405020304" pitchFamily="18" charset="0"/>
              </a:rPr>
              <a:t>different</a:t>
            </a:r>
            <a:r>
              <a:rPr lang="en-IN" sz="2400" dirty="0">
                <a:latin typeface="Times New Roman" panose="02020603050405020304" pitchFamily="18" charset="0"/>
                <a:cs typeface="Times New Roman" panose="02020603050405020304" pitchFamily="18" charset="0"/>
              </a:rPr>
              <a:t> training sets for the </a:t>
            </a:r>
            <a:r>
              <a:rPr lang="en-IN" sz="2400" i="1" dirty="0">
                <a:latin typeface="Times New Roman" panose="02020603050405020304" pitchFamily="18" charset="0"/>
                <a:cs typeface="Times New Roman" panose="02020603050405020304" pitchFamily="18" charset="0"/>
              </a:rPr>
              <a:t>same</a:t>
            </a:r>
            <a:r>
              <a:rPr lang="en-IN" sz="2400" dirty="0">
                <a:latin typeface="Times New Roman" panose="02020603050405020304" pitchFamily="18" charset="0"/>
                <a:cs typeface="Times New Roman" panose="02020603050405020304" pitchFamily="18" charset="0"/>
              </a:rPr>
              <a:t> problem.</a:t>
            </a:r>
          </a:p>
          <a:p>
            <a:pPr fontAlgn="base"/>
            <a:r>
              <a:rPr lang="en-IN" sz="2400" dirty="0">
                <a:latin typeface="Times New Roman" panose="02020603050405020304" pitchFamily="18" charset="0"/>
                <a:cs typeface="Times New Roman" panose="02020603050405020304" pitchFamily="18" charset="0"/>
              </a:rPr>
              <a:t>Now imagine using one algorithm to train 5 models, one for each of your training sets.</a:t>
            </a:r>
          </a:p>
          <a:p>
            <a:pPr fontAlgn="base"/>
            <a:r>
              <a:rPr lang="en-IN" sz="2400" dirty="0">
                <a:latin typeface="Times New Roman" panose="02020603050405020304" pitchFamily="18" charset="0"/>
                <a:cs typeface="Times New Roman" panose="02020603050405020304" pitchFamily="18" charset="0"/>
              </a:rPr>
              <a:t>Bias vs. variance refers to the accuracy vs. consistency of the models trained by your algorithm.</a:t>
            </a:r>
          </a:p>
          <a:p>
            <a:pPr fontAlgn="base"/>
            <a:r>
              <a:rPr lang="en-IN" sz="2400" dirty="0">
                <a:latin typeface="Times New Roman" panose="02020603050405020304" pitchFamily="18" charset="0"/>
                <a:cs typeface="Times New Roman" panose="02020603050405020304" pitchFamily="18" charset="0"/>
              </a:rPr>
              <a:t>We can diagnose them as follows.</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12</a:t>
            </a:fld>
            <a:endParaRPr lang="en-US" dirty="0"/>
          </a:p>
        </p:txBody>
      </p:sp>
      <p:sp>
        <p:nvSpPr>
          <p:cNvPr id="7" name="Rectangle 1"/>
          <p:cNvSpPr>
            <a:spLocks noChangeArrowheads="1"/>
          </p:cNvSpPr>
          <p:nvPr/>
        </p:nvSpPr>
        <p:spPr bwMode="auto">
          <a:xfrm>
            <a:off x="633483" y="3557886"/>
            <a:ext cx="65"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21247" y="2944140"/>
            <a:ext cx="5675194" cy="3412210"/>
          </a:xfrm>
          <a:prstGeom prst="rect">
            <a:avLst/>
          </a:prstGeom>
        </p:spPr>
      </p:pic>
    </p:spTree>
    <p:extLst>
      <p:ext uri="{BB962C8B-B14F-4D97-AF65-F5344CB8AC3E}">
        <p14:creationId xmlns:p14="http://schemas.microsoft.com/office/powerpoint/2010/main" val="4007665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Bias Variance Tradeoff</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fontAlgn="base"/>
            <a:r>
              <a:rPr lang="en-IN" sz="2400" dirty="0">
                <a:latin typeface="Times New Roman" panose="02020603050405020304" pitchFamily="18" charset="0"/>
                <a:cs typeface="Times New Roman" panose="02020603050405020304" pitchFamily="18" charset="0"/>
              </a:rPr>
              <a:t>Low variance (high bias) algorithms tend to be</a:t>
            </a:r>
            <a:r>
              <a:rPr lang="en-IN" sz="2400" b="1" dirty="0">
                <a:latin typeface="Times New Roman" panose="02020603050405020304" pitchFamily="18" charset="0"/>
                <a:cs typeface="Times New Roman" panose="02020603050405020304" pitchFamily="18" charset="0"/>
              </a:rPr>
              <a:t> less complex</a:t>
            </a:r>
            <a:r>
              <a:rPr lang="en-IN" sz="2400" dirty="0">
                <a:latin typeface="Times New Roman" panose="02020603050405020304" pitchFamily="18" charset="0"/>
                <a:cs typeface="Times New Roman" panose="02020603050405020304" pitchFamily="18" charset="0"/>
              </a:rPr>
              <a:t>, with simple or rigid underlying structure.</a:t>
            </a:r>
          </a:p>
          <a:p>
            <a:pPr fontAlgn="base"/>
            <a:r>
              <a:rPr lang="en-IN" sz="2400" dirty="0">
                <a:latin typeface="Times New Roman" panose="02020603050405020304" pitchFamily="18" charset="0"/>
                <a:cs typeface="Times New Roman" panose="02020603050405020304" pitchFamily="18" charset="0"/>
              </a:rPr>
              <a:t>They train models that are consistent, but inaccurate </a:t>
            </a:r>
            <a:r>
              <a:rPr lang="en-IN" sz="2400" i="1" dirty="0">
                <a:latin typeface="Times New Roman" panose="02020603050405020304" pitchFamily="18" charset="0"/>
                <a:cs typeface="Times New Roman" panose="02020603050405020304" pitchFamily="18" charset="0"/>
              </a:rPr>
              <a:t>on average</a:t>
            </a:r>
            <a:r>
              <a:rPr lang="en-IN" sz="2400" dirty="0">
                <a:latin typeface="Times New Roman" panose="02020603050405020304" pitchFamily="18" charset="0"/>
                <a:cs typeface="Times New Roman" panose="02020603050405020304" pitchFamily="18" charset="0"/>
              </a:rPr>
              <a:t>.</a:t>
            </a:r>
          </a:p>
          <a:p>
            <a:pPr fontAlgn="base"/>
            <a:r>
              <a:rPr lang="en-IN" sz="2400" dirty="0">
                <a:latin typeface="Times New Roman" panose="02020603050405020304" pitchFamily="18" charset="0"/>
                <a:cs typeface="Times New Roman" panose="02020603050405020304" pitchFamily="18" charset="0"/>
              </a:rPr>
              <a:t>These include linear or parametric algorithms such as regression and naive Bayes.</a:t>
            </a:r>
          </a:p>
          <a:p>
            <a:pPr fontAlgn="base"/>
            <a:r>
              <a:rPr lang="en-IN" sz="2400" dirty="0">
                <a:latin typeface="Times New Roman" panose="02020603050405020304" pitchFamily="18" charset="0"/>
                <a:cs typeface="Times New Roman" panose="02020603050405020304" pitchFamily="18" charset="0"/>
              </a:rPr>
              <a:t>On the other hand, low bias (high variance) algorithms tend to be </a:t>
            </a:r>
            <a:r>
              <a:rPr lang="en-IN" sz="2400" b="1" dirty="0">
                <a:latin typeface="Times New Roman" panose="02020603050405020304" pitchFamily="18" charset="0"/>
                <a:cs typeface="Times New Roman" panose="02020603050405020304" pitchFamily="18" charset="0"/>
              </a:rPr>
              <a:t>more complex</a:t>
            </a:r>
            <a:r>
              <a:rPr lang="en-IN" sz="2400" dirty="0">
                <a:latin typeface="Times New Roman" panose="02020603050405020304" pitchFamily="18" charset="0"/>
                <a:cs typeface="Times New Roman" panose="02020603050405020304" pitchFamily="18" charset="0"/>
              </a:rPr>
              <a:t>, with flexible underlying structure.</a:t>
            </a:r>
          </a:p>
          <a:p>
            <a:pPr fontAlgn="base"/>
            <a:r>
              <a:rPr lang="en-IN" sz="2400" dirty="0">
                <a:latin typeface="Times New Roman" panose="02020603050405020304" pitchFamily="18" charset="0"/>
                <a:cs typeface="Times New Roman" panose="02020603050405020304" pitchFamily="18" charset="0"/>
              </a:rPr>
              <a:t>They train models that are accurate </a:t>
            </a:r>
            <a:r>
              <a:rPr lang="en-IN" sz="2400" i="1" dirty="0">
                <a:latin typeface="Times New Roman" panose="02020603050405020304" pitchFamily="18" charset="0"/>
                <a:cs typeface="Times New Roman" panose="02020603050405020304" pitchFamily="18" charset="0"/>
              </a:rPr>
              <a:t>on average</a:t>
            </a:r>
            <a:r>
              <a:rPr lang="en-IN" sz="2400" dirty="0">
                <a:latin typeface="Times New Roman" panose="02020603050405020304" pitchFamily="18" charset="0"/>
                <a:cs typeface="Times New Roman" panose="02020603050405020304" pitchFamily="18" charset="0"/>
              </a:rPr>
              <a:t>, but inconsistent.</a:t>
            </a:r>
          </a:p>
          <a:p>
            <a:pPr fontAlgn="base"/>
            <a:r>
              <a:rPr lang="en-IN" sz="2400" dirty="0">
                <a:latin typeface="Times New Roman" panose="02020603050405020304" pitchFamily="18" charset="0"/>
                <a:cs typeface="Times New Roman" panose="02020603050405020304" pitchFamily="18" charset="0"/>
              </a:rPr>
              <a:t>These include non-linear or non-parametric algorithms such as decision trees and nearest </a:t>
            </a:r>
            <a:r>
              <a:rPr lang="en-IN" sz="2400" dirty="0" err="1">
                <a:latin typeface="Times New Roman" panose="02020603050405020304" pitchFamily="18" charset="0"/>
                <a:cs typeface="Times New Roman" panose="02020603050405020304" pitchFamily="18" charset="0"/>
              </a:rPr>
              <a:t>neighbors</a:t>
            </a:r>
            <a:r>
              <a:rPr lang="en-IN" sz="2400" dirty="0" smtClean="0">
                <a:latin typeface="Times New Roman" panose="02020603050405020304" pitchFamily="18" charset="0"/>
                <a:cs typeface="Times New Roman" panose="02020603050405020304" pitchFamily="18" charset="0"/>
              </a:rPr>
              <a:t>.</a:t>
            </a:r>
          </a:p>
          <a:p>
            <a:pPr fontAlgn="base"/>
            <a:endParaRPr lang="en-IN" sz="2400" dirty="0">
              <a:latin typeface="Times New Roman" panose="02020603050405020304" pitchFamily="18" charset="0"/>
              <a:cs typeface="Times New Roman" panose="02020603050405020304" pitchFamily="18" charset="0"/>
            </a:endParaRPr>
          </a:p>
          <a:p>
            <a:pPr fontAlgn="base"/>
            <a:r>
              <a:rPr lang="en-IN" sz="2400" dirty="0">
                <a:latin typeface="Times New Roman" panose="02020603050405020304" pitchFamily="18" charset="0"/>
                <a:cs typeface="Times New Roman" panose="02020603050405020304" pitchFamily="18" charset="0"/>
              </a:rPr>
              <a:t>This </a:t>
            </a:r>
            <a:r>
              <a:rPr lang="en-IN" sz="2400" b="1" dirty="0" err="1">
                <a:latin typeface="Times New Roman" panose="02020603050405020304" pitchFamily="18" charset="0"/>
                <a:cs typeface="Times New Roman" panose="02020603050405020304" pitchFamily="18" charset="0"/>
              </a:rPr>
              <a:t>tradeoff</a:t>
            </a:r>
            <a:r>
              <a:rPr lang="en-IN" sz="2400" b="1" dirty="0">
                <a:latin typeface="Times New Roman" panose="02020603050405020304" pitchFamily="18" charset="0"/>
                <a:cs typeface="Times New Roman" panose="02020603050405020304" pitchFamily="18" charset="0"/>
              </a:rPr>
              <a:t> in complexity</a:t>
            </a:r>
            <a:r>
              <a:rPr lang="en-IN" sz="2400" dirty="0">
                <a:latin typeface="Times New Roman" panose="02020603050405020304" pitchFamily="18" charset="0"/>
                <a:cs typeface="Times New Roman" panose="02020603050405020304" pitchFamily="18" charset="0"/>
              </a:rPr>
              <a:t> is why there's a </a:t>
            </a:r>
            <a:r>
              <a:rPr lang="en-IN" sz="2400" dirty="0" err="1">
                <a:latin typeface="Times New Roman" panose="02020603050405020304" pitchFamily="18" charset="0"/>
                <a:cs typeface="Times New Roman" panose="02020603050405020304" pitchFamily="18" charset="0"/>
              </a:rPr>
              <a:t>tradeoff</a:t>
            </a:r>
            <a:r>
              <a:rPr lang="en-IN" sz="2400" dirty="0">
                <a:latin typeface="Times New Roman" panose="02020603050405020304" pitchFamily="18" charset="0"/>
                <a:cs typeface="Times New Roman" panose="02020603050405020304" pitchFamily="18" charset="0"/>
              </a:rPr>
              <a:t> in bias and variance - an algorithm cannot simultaneously be more complex and less complex.</a:t>
            </a:r>
            <a:endParaRPr lang="en-IN" sz="2400" dirty="0" smtClean="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13</a:t>
            </a:fld>
            <a:endParaRPr lang="en-US" dirty="0"/>
          </a:p>
        </p:txBody>
      </p:sp>
      <p:sp>
        <p:nvSpPr>
          <p:cNvPr id="7" name="Rectangle 1"/>
          <p:cNvSpPr>
            <a:spLocks noChangeArrowheads="1"/>
          </p:cNvSpPr>
          <p:nvPr/>
        </p:nvSpPr>
        <p:spPr bwMode="auto">
          <a:xfrm>
            <a:off x="633483" y="3557886"/>
            <a:ext cx="65"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76105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Total Error</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fontAlgn="base"/>
            <a:r>
              <a:rPr lang="en-IN" sz="2400" dirty="0">
                <a:latin typeface="Times New Roman" panose="02020603050405020304" pitchFamily="18" charset="0"/>
                <a:cs typeface="Times New Roman" panose="02020603050405020304" pitchFamily="18" charset="0"/>
              </a:rPr>
              <a:t>To build a good predictive model, you'll need to find a balance between bias and variance that minimizes the total error.</a:t>
            </a:r>
          </a:p>
          <a:p>
            <a:pPr fontAlgn="base"/>
            <a:r>
              <a:rPr lang="en-IN" sz="2400" b="1" dirty="0">
                <a:latin typeface="Times New Roman" panose="02020603050405020304" pitchFamily="18" charset="0"/>
                <a:cs typeface="Times New Roman" panose="02020603050405020304" pitchFamily="18" charset="0"/>
              </a:rPr>
              <a:t>Total Error = Bias^2 + Variance + Irreducible Error</a:t>
            </a:r>
            <a:endParaRPr lang="en-IN" sz="2400" dirty="0">
              <a:latin typeface="Times New Roman" panose="02020603050405020304" pitchFamily="18" charset="0"/>
              <a:cs typeface="Times New Roman" panose="02020603050405020304" pitchFamily="18" charset="0"/>
            </a:endParaRPr>
          </a:p>
          <a:p>
            <a:pPr fontAlgn="base"/>
            <a:r>
              <a:rPr lang="en-IN" sz="2400" dirty="0">
                <a:latin typeface="Times New Roman" panose="02020603050405020304" pitchFamily="18" charset="0"/>
                <a:cs typeface="Times New Roman" panose="02020603050405020304" pitchFamily="18" charset="0"/>
              </a:rPr>
              <a:t>Machine learning processes find that optimal balance:</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14</a:t>
            </a:fld>
            <a:endParaRPr lang="en-US" dirty="0"/>
          </a:p>
        </p:txBody>
      </p:sp>
      <p:sp>
        <p:nvSpPr>
          <p:cNvPr id="7" name="Rectangle 1"/>
          <p:cNvSpPr>
            <a:spLocks noChangeArrowheads="1"/>
          </p:cNvSpPr>
          <p:nvPr/>
        </p:nvSpPr>
        <p:spPr bwMode="auto">
          <a:xfrm>
            <a:off x="633483" y="3557886"/>
            <a:ext cx="65"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9235" y="3046079"/>
            <a:ext cx="5880633" cy="3675396"/>
          </a:xfrm>
          <a:prstGeom prst="rect">
            <a:avLst/>
          </a:prstGeom>
        </p:spPr>
      </p:pic>
    </p:spTree>
    <p:extLst>
      <p:ext uri="{BB962C8B-B14F-4D97-AF65-F5344CB8AC3E}">
        <p14:creationId xmlns:p14="http://schemas.microsoft.com/office/powerpoint/2010/main" val="31705475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Proper Fitting</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50" y="1347788"/>
            <a:ext cx="5539570" cy="5487987"/>
          </a:xfrm>
        </p:spPr>
        <p:txBody>
          <a:bodyPr>
            <a:noAutofit/>
          </a:bodyPr>
          <a:lstStyle/>
          <a:p>
            <a:pPr fontAlgn="base"/>
            <a:r>
              <a:rPr lang="en-IN" sz="2400" dirty="0">
                <a:latin typeface="Times New Roman" panose="02020603050405020304" pitchFamily="18" charset="0"/>
                <a:cs typeface="Times New Roman" panose="02020603050405020304" pitchFamily="18" charset="0"/>
              </a:rPr>
              <a:t>A proper machine learning workflow includes:</a:t>
            </a:r>
          </a:p>
          <a:p>
            <a:pPr fontAlgn="base"/>
            <a:r>
              <a:rPr lang="en-IN" sz="2400" dirty="0">
                <a:latin typeface="Times New Roman" panose="02020603050405020304" pitchFamily="18" charset="0"/>
                <a:cs typeface="Times New Roman" panose="02020603050405020304" pitchFamily="18" charset="0"/>
              </a:rPr>
              <a:t>Separate training and test sets</a:t>
            </a:r>
          </a:p>
          <a:p>
            <a:pPr fontAlgn="base"/>
            <a:r>
              <a:rPr lang="en-IN" sz="2400" dirty="0">
                <a:latin typeface="Times New Roman" panose="02020603050405020304" pitchFamily="18" charset="0"/>
                <a:cs typeface="Times New Roman" panose="02020603050405020304" pitchFamily="18" charset="0"/>
              </a:rPr>
              <a:t>Trying appropriate algorithms (No Free Lunch)</a:t>
            </a:r>
          </a:p>
          <a:p>
            <a:pPr fontAlgn="base"/>
            <a:r>
              <a:rPr lang="en-IN" sz="2400" dirty="0">
                <a:latin typeface="Times New Roman" panose="02020603050405020304" pitchFamily="18" charset="0"/>
                <a:cs typeface="Times New Roman" panose="02020603050405020304" pitchFamily="18" charset="0"/>
              </a:rPr>
              <a:t>Fitting model parameters</a:t>
            </a:r>
          </a:p>
          <a:p>
            <a:pPr fontAlgn="base"/>
            <a:r>
              <a:rPr lang="en-IN" sz="2400" dirty="0">
                <a:latin typeface="Times New Roman" panose="02020603050405020304" pitchFamily="18" charset="0"/>
                <a:cs typeface="Times New Roman" panose="02020603050405020304" pitchFamily="18" charset="0"/>
              </a:rPr>
              <a:t>Tuning impactful </a:t>
            </a:r>
            <a:r>
              <a:rPr lang="en-IN" sz="2400" dirty="0" err="1">
                <a:latin typeface="Times New Roman" panose="02020603050405020304" pitchFamily="18" charset="0"/>
                <a:cs typeface="Times New Roman" panose="02020603050405020304" pitchFamily="18" charset="0"/>
              </a:rPr>
              <a:t>hyperparameters</a:t>
            </a:r>
            <a:endParaRPr lang="en-IN" sz="2400" dirty="0">
              <a:latin typeface="Times New Roman" panose="02020603050405020304" pitchFamily="18" charset="0"/>
              <a:cs typeface="Times New Roman" panose="02020603050405020304" pitchFamily="18" charset="0"/>
            </a:endParaRPr>
          </a:p>
          <a:p>
            <a:pPr fontAlgn="base"/>
            <a:r>
              <a:rPr lang="en-IN" sz="2400" dirty="0">
                <a:latin typeface="Times New Roman" panose="02020603050405020304" pitchFamily="18" charset="0"/>
                <a:cs typeface="Times New Roman" panose="02020603050405020304" pitchFamily="18" charset="0"/>
              </a:rPr>
              <a:t>Proper performance metrics</a:t>
            </a:r>
          </a:p>
          <a:p>
            <a:pPr fontAlgn="base"/>
            <a:r>
              <a:rPr lang="en-IN" sz="2400" dirty="0">
                <a:latin typeface="Times New Roman" panose="02020603050405020304" pitchFamily="18" charset="0"/>
                <a:cs typeface="Times New Roman" panose="02020603050405020304" pitchFamily="18" charset="0"/>
              </a:rPr>
              <a:t>Systematic cross-validation</a:t>
            </a:r>
          </a:p>
          <a:p>
            <a:pPr fontAlgn="base"/>
            <a:r>
              <a:rPr lang="en-IN" sz="2400" dirty="0" smtClean="0">
                <a:latin typeface="Times New Roman" panose="02020603050405020304" pitchFamily="18" charset="0"/>
                <a:cs typeface="Times New Roman" panose="02020603050405020304" pitchFamily="18" charset="0"/>
              </a:rPr>
              <a:t>An optimal </a:t>
            </a:r>
            <a:r>
              <a:rPr lang="en-IN" sz="2400" dirty="0">
                <a:latin typeface="Times New Roman" panose="02020603050405020304" pitchFamily="18" charset="0"/>
                <a:cs typeface="Times New Roman" panose="02020603050405020304" pitchFamily="18" charset="0"/>
              </a:rPr>
              <a:t>balance of bias and variance leads to a model that is neither </a:t>
            </a:r>
            <a:r>
              <a:rPr lang="en-IN" sz="2400" dirty="0" err="1">
                <a:latin typeface="Times New Roman" panose="02020603050405020304" pitchFamily="18" charset="0"/>
                <a:cs typeface="Times New Roman" panose="02020603050405020304" pitchFamily="18" charset="0"/>
              </a:rPr>
              <a:t>overfit</a:t>
            </a:r>
            <a:r>
              <a:rPr lang="en-IN" sz="2400" dirty="0">
                <a:latin typeface="Times New Roman" panose="02020603050405020304" pitchFamily="18" charset="0"/>
                <a:cs typeface="Times New Roman" panose="02020603050405020304" pitchFamily="18" charset="0"/>
              </a:rPr>
              <a:t> nor </a:t>
            </a:r>
            <a:r>
              <a:rPr lang="en-IN" sz="2400" dirty="0" err="1">
                <a:latin typeface="Times New Roman" panose="02020603050405020304" pitchFamily="18" charset="0"/>
                <a:cs typeface="Times New Roman" panose="02020603050405020304" pitchFamily="18" charset="0"/>
              </a:rPr>
              <a:t>underfit</a:t>
            </a:r>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15</a:t>
            </a:fld>
            <a:endParaRPr lang="en-US" dirty="0"/>
          </a:p>
        </p:txBody>
      </p:sp>
      <p:sp>
        <p:nvSpPr>
          <p:cNvPr id="7" name="Rectangle 1"/>
          <p:cNvSpPr>
            <a:spLocks noChangeArrowheads="1"/>
          </p:cNvSpPr>
          <p:nvPr/>
        </p:nvSpPr>
        <p:spPr bwMode="auto">
          <a:xfrm>
            <a:off x="633483" y="3557886"/>
            <a:ext cx="65"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97898" y="1347788"/>
            <a:ext cx="5010150" cy="3429000"/>
          </a:xfrm>
          <a:prstGeom prst="rect">
            <a:avLst/>
          </a:prstGeom>
        </p:spPr>
      </p:pic>
      <p:sp>
        <p:nvSpPr>
          <p:cNvPr id="6" name="Rectangle 5"/>
          <p:cNvSpPr/>
          <p:nvPr/>
        </p:nvSpPr>
        <p:spPr>
          <a:xfrm>
            <a:off x="6296167" y="4946261"/>
            <a:ext cx="6096000" cy="646331"/>
          </a:xfrm>
          <a:prstGeom prst="rect">
            <a:avLst/>
          </a:prstGeom>
        </p:spPr>
        <p:txBody>
          <a:bodyPr>
            <a:spAutoFit/>
          </a:bodyPr>
          <a:lstStyle/>
          <a:p>
            <a:r>
              <a:rPr lang="en-IN" dirty="0">
                <a:latin typeface="Times New Roman" panose="02020603050405020304" pitchFamily="18" charset="0"/>
                <a:cs typeface="Times New Roman" panose="02020603050405020304" pitchFamily="18" charset="0"/>
              </a:rPr>
              <a:t>This is the ultimate goal of supervised machine learning - to isolate the </a:t>
            </a:r>
            <a:r>
              <a:rPr lang="en-IN" b="1" dirty="0">
                <a:latin typeface="Times New Roman" panose="02020603050405020304" pitchFamily="18" charset="0"/>
                <a:cs typeface="Times New Roman" panose="02020603050405020304" pitchFamily="18" charset="0"/>
              </a:rPr>
              <a:t>signal</a:t>
            </a:r>
            <a:r>
              <a:rPr lang="en-IN" dirty="0">
                <a:latin typeface="Times New Roman" panose="02020603050405020304" pitchFamily="18" charset="0"/>
                <a:cs typeface="Times New Roman" panose="02020603050405020304" pitchFamily="18" charset="0"/>
              </a:rPr>
              <a:t> from the dataset while ignoring the noise!</a:t>
            </a:r>
          </a:p>
        </p:txBody>
      </p:sp>
    </p:spTree>
    <p:extLst>
      <p:ext uri="{BB962C8B-B14F-4D97-AF65-F5344CB8AC3E}">
        <p14:creationId xmlns:p14="http://schemas.microsoft.com/office/powerpoint/2010/main" val="12483896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Bias - Variance</a:t>
            </a:r>
            <a:endParaRPr lang="en-US"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16</a:t>
            </a:fld>
            <a:endParaRPr lang="en-US" dirty="0"/>
          </a:p>
        </p:txBody>
      </p:sp>
      <p:sp>
        <p:nvSpPr>
          <p:cNvPr id="7" name="Rectangle 1"/>
          <p:cNvSpPr>
            <a:spLocks noChangeArrowheads="1"/>
          </p:cNvSpPr>
          <p:nvPr/>
        </p:nvSpPr>
        <p:spPr bwMode="auto">
          <a:xfrm>
            <a:off x="633483" y="3557886"/>
            <a:ext cx="65"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9" name="Content Placeholder 7"/>
          <p:cNvPicPr>
            <a:picLocks noChangeAspect="1"/>
          </p:cNvPicPr>
          <p:nvPr/>
        </p:nvPicPr>
        <p:blipFill rotWithShape="1">
          <a:blip r:embed="rId2" cstate="print">
            <a:extLst>
              <a:ext uri="{28A0092B-C50C-407E-A947-70E740481C1C}">
                <a14:useLocalDpi xmlns:a14="http://schemas.microsoft.com/office/drawing/2010/main" val="0"/>
              </a:ext>
            </a:extLst>
          </a:blip>
          <a:srcRect t="20545" r="50014" b="75973"/>
          <a:stretch/>
        </p:blipFill>
        <p:spPr>
          <a:xfrm>
            <a:off x="633483" y="1694330"/>
            <a:ext cx="3425588" cy="1491233"/>
          </a:xfrm>
          <a:prstGeom prst="rect">
            <a:avLst/>
          </a:prstGeom>
        </p:spPr>
      </p:pic>
      <p:pic>
        <p:nvPicPr>
          <p:cNvPr id="10" name="Content Placeholder 7"/>
          <p:cNvPicPr>
            <a:picLocks noChangeAspect="1"/>
          </p:cNvPicPr>
          <p:nvPr/>
        </p:nvPicPr>
        <p:blipFill rotWithShape="1">
          <a:blip r:embed="rId2" cstate="print">
            <a:extLst>
              <a:ext uri="{28A0092B-C50C-407E-A947-70E740481C1C}">
                <a14:useLocalDpi xmlns:a14="http://schemas.microsoft.com/office/drawing/2010/main" val="0"/>
              </a:ext>
            </a:extLst>
          </a:blip>
          <a:srcRect t="45458" b="31912"/>
          <a:stretch/>
        </p:blipFill>
        <p:spPr>
          <a:xfrm>
            <a:off x="5962934" y="1000514"/>
            <a:ext cx="4121624" cy="5829566"/>
          </a:xfrm>
          <a:prstGeom prst="rect">
            <a:avLst/>
          </a:prstGeom>
        </p:spPr>
      </p:pic>
      <p:pic>
        <p:nvPicPr>
          <p:cNvPr id="12" name="Content Placeholder 7"/>
          <p:cNvPicPr>
            <a:picLocks noChangeAspect="1"/>
          </p:cNvPicPr>
          <p:nvPr/>
        </p:nvPicPr>
        <p:blipFill rotWithShape="1">
          <a:blip r:embed="rId2" cstate="print">
            <a:extLst>
              <a:ext uri="{28A0092B-C50C-407E-A947-70E740481C1C}">
                <a14:useLocalDpi xmlns:a14="http://schemas.microsoft.com/office/drawing/2010/main" val="0"/>
              </a:ext>
            </a:extLst>
          </a:blip>
          <a:srcRect l="49588" t="20545" b="75973"/>
          <a:stretch/>
        </p:blipFill>
        <p:spPr>
          <a:xfrm>
            <a:off x="633483" y="4549162"/>
            <a:ext cx="3454820" cy="1491233"/>
          </a:xfrm>
          <a:prstGeom prst="rect">
            <a:avLst/>
          </a:prstGeom>
        </p:spPr>
      </p:pic>
    </p:spTree>
    <p:extLst>
      <p:ext uri="{BB962C8B-B14F-4D97-AF65-F5344CB8AC3E}">
        <p14:creationId xmlns:p14="http://schemas.microsoft.com/office/powerpoint/2010/main" val="33111335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Under fitting</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12296" y="1108076"/>
            <a:ext cx="11367407" cy="5487987"/>
          </a:xfrm>
        </p:spPr>
        <p:txBody>
          <a:bodyPr>
            <a:noAutofit/>
          </a:bodyPr>
          <a:lstStyle/>
          <a:p>
            <a:r>
              <a:rPr lang="en-IN" dirty="0">
                <a:latin typeface="Times New Roman" panose="02020603050405020304" pitchFamily="18" charset="0"/>
                <a:cs typeface="Times New Roman" panose="02020603050405020304" pitchFamily="18" charset="0"/>
              </a:rPr>
              <a:t>When the complexity of the model is too less for it to learn the data that is given as input, the model is said to “</a:t>
            </a:r>
            <a:r>
              <a:rPr lang="en-IN" dirty="0" err="1">
                <a:latin typeface="Times New Roman" panose="02020603050405020304" pitchFamily="18" charset="0"/>
                <a:cs typeface="Times New Roman" panose="02020603050405020304" pitchFamily="18" charset="0"/>
              </a:rPr>
              <a:t>Underfit</a:t>
            </a:r>
            <a:r>
              <a:rPr lang="en-IN" dirty="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In </a:t>
            </a:r>
            <a:r>
              <a:rPr lang="en-IN" dirty="0">
                <a:latin typeface="Times New Roman" panose="02020603050405020304" pitchFamily="18" charset="0"/>
                <a:cs typeface="Times New Roman" panose="02020603050405020304" pitchFamily="18" charset="0"/>
              </a:rPr>
              <a:t>other words, the excessively simple model fails to “Learn” the intricate patterns and underlying trends of the given dataset. </a:t>
            </a:r>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err="1" smtClean="0">
                <a:latin typeface="Times New Roman" panose="02020603050405020304" pitchFamily="18" charset="0"/>
                <a:cs typeface="Times New Roman" panose="02020603050405020304" pitchFamily="18" charset="0"/>
              </a:rPr>
              <a:t>Underfitting</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occurs for a model with Low Variance and High Bias.</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17</a:t>
            </a:fld>
            <a:endParaRPr lang="en-US"/>
          </a:p>
        </p:txBody>
      </p:sp>
    </p:spTree>
    <p:extLst>
      <p:ext uri="{BB962C8B-B14F-4D97-AF65-F5344CB8AC3E}">
        <p14:creationId xmlns:p14="http://schemas.microsoft.com/office/powerpoint/2010/main" val="16168112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Under fitting data visualization-classification</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As shown in the figure below, the model is trained to classify between the circles and crosses.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However</a:t>
            </a:r>
            <a:r>
              <a:rPr lang="en-IN" sz="2400" dirty="0">
                <a:latin typeface="Times New Roman" panose="02020603050405020304" pitchFamily="18" charset="0"/>
                <a:cs typeface="Times New Roman" panose="02020603050405020304" pitchFamily="18" charset="0"/>
              </a:rPr>
              <a:t>, it is unable to do so properly due to the straight line, which fails to properly classify either of the two classes.</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18</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8149" y="3326784"/>
            <a:ext cx="10728622" cy="2719174"/>
          </a:xfrm>
          <a:prstGeom prst="rect">
            <a:avLst/>
          </a:prstGeom>
        </p:spPr>
      </p:pic>
    </p:spTree>
    <p:extLst>
      <p:ext uri="{BB962C8B-B14F-4D97-AF65-F5344CB8AC3E}">
        <p14:creationId xmlns:p14="http://schemas.microsoft.com/office/powerpoint/2010/main" val="37452738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Under fitting data visualization-regression</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As shown in the figure below, the data points are laid out in a given pattern, but the model is unable to “Fit” properly to the given data due to low model complexity.</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19</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4316" y="2855971"/>
            <a:ext cx="10096271" cy="2837597"/>
          </a:xfrm>
          <a:prstGeom prst="rect">
            <a:avLst/>
          </a:prstGeom>
        </p:spPr>
      </p:pic>
    </p:spTree>
    <p:extLst>
      <p:ext uri="{BB962C8B-B14F-4D97-AF65-F5344CB8AC3E}">
        <p14:creationId xmlns:p14="http://schemas.microsoft.com/office/powerpoint/2010/main" val="30267827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p:txBody>
          <a:bodyPr>
            <a:noAutofit/>
          </a:bodyPr>
          <a:lstStyle/>
          <a:p>
            <a:pPr algn="ctr"/>
            <a:r>
              <a:rPr lang="en-US" sz="6000" b="1" dirty="0" smtClean="0">
                <a:solidFill>
                  <a:srgbClr val="C00000"/>
                </a:solidFill>
                <a:latin typeface="Times New Roman" pitchFamily="18" charset="0"/>
                <a:cs typeface="Times New Roman" pitchFamily="18" charset="0"/>
              </a:rPr>
              <a:t>Course Outcomes</a:t>
            </a:r>
            <a:endParaRPr lang="en-US" sz="6000"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a:t>
            </a:fld>
            <a:endParaRPr lang="en-US"/>
          </a:p>
        </p:txBody>
      </p:sp>
      <p:graphicFrame>
        <p:nvGraphicFramePr>
          <p:cNvPr id="6" name="Content Placeholder 10"/>
          <p:cNvGraphicFramePr>
            <a:graphicFrameLocks/>
          </p:cNvGraphicFramePr>
          <p:nvPr>
            <p:extLst>
              <p:ext uri="{D42A27DB-BD31-4B8C-83A1-F6EECF244321}">
                <p14:modId xmlns:p14="http://schemas.microsoft.com/office/powerpoint/2010/main" val="3505886379"/>
              </p:ext>
            </p:extLst>
          </p:nvPr>
        </p:nvGraphicFramePr>
        <p:xfrm>
          <a:off x="838199" y="1351128"/>
          <a:ext cx="10748749" cy="4825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57519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Detect Under fitting</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12296" y="1050925"/>
            <a:ext cx="11367407" cy="5487987"/>
          </a:xfrm>
        </p:spPr>
        <p:txBody>
          <a:bodyPr>
            <a:noAutofit/>
          </a:bodyPr>
          <a:lstStyle/>
          <a:p>
            <a:r>
              <a:rPr lang="en-IN" sz="2400" b="1" dirty="0" smtClean="0">
                <a:latin typeface="Times New Roman" panose="02020603050405020304" pitchFamily="18" charset="0"/>
                <a:cs typeface="Times New Roman" panose="02020603050405020304" pitchFamily="18" charset="0"/>
              </a:rPr>
              <a:t>Training </a:t>
            </a:r>
            <a:r>
              <a:rPr lang="en-IN" sz="2400" b="1" dirty="0">
                <a:latin typeface="Times New Roman" panose="02020603050405020304" pitchFamily="18" charset="0"/>
                <a:cs typeface="Times New Roman" panose="02020603050405020304" pitchFamily="18" charset="0"/>
              </a:rPr>
              <a:t>and Validation Loss: </a:t>
            </a:r>
            <a:r>
              <a:rPr lang="en-IN" sz="2400" dirty="0" smtClean="0">
                <a:latin typeface="Times New Roman" panose="02020603050405020304" pitchFamily="18" charset="0"/>
                <a:cs typeface="Times New Roman" panose="02020603050405020304" pitchFamily="18" charset="0"/>
              </a:rPr>
              <a:t>If </a:t>
            </a:r>
            <a:r>
              <a:rPr lang="en-IN" sz="2400" dirty="0">
                <a:latin typeface="Times New Roman" panose="02020603050405020304" pitchFamily="18" charset="0"/>
                <a:cs typeface="Times New Roman" panose="02020603050405020304" pitchFamily="18" charset="0"/>
              </a:rPr>
              <a:t>the model is </a:t>
            </a:r>
            <a:r>
              <a:rPr lang="en-IN" sz="2400" dirty="0" err="1">
                <a:latin typeface="Times New Roman" panose="02020603050405020304" pitchFamily="18" charset="0"/>
                <a:cs typeface="Times New Roman" panose="02020603050405020304" pitchFamily="18" charset="0"/>
              </a:rPr>
              <a:t>underfitting</a:t>
            </a:r>
            <a:r>
              <a:rPr lang="en-IN" sz="2400" dirty="0">
                <a:latin typeface="Times New Roman" panose="02020603050405020304" pitchFamily="18" charset="0"/>
                <a:cs typeface="Times New Roman" panose="02020603050405020304" pitchFamily="18" charset="0"/>
              </a:rPr>
              <a:t>, the loss for both training and validation will be significantly high. In terms of Deep Learning, the loss will not decrease at the rate that it is supposed to if the model has reached saturation or is </a:t>
            </a:r>
            <a:r>
              <a:rPr lang="en-IN" sz="2400" dirty="0" err="1">
                <a:latin typeface="Times New Roman" panose="02020603050405020304" pitchFamily="18" charset="0"/>
                <a:cs typeface="Times New Roman" panose="02020603050405020304" pitchFamily="18" charset="0"/>
              </a:rPr>
              <a:t>underfitting</a:t>
            </a:r>
            <a:r>
              <a:rPr lang="en-IN" sz="2400" dirty="0" smtClean="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Over Simplistic Prediction Graph: </a:t>
            </a:r>
            <a:r>
              <a:rPr lang="en-IN" sz="2400" dirty="0">
                <a:latin typeface="Times New Roman" panose="02020603050405020304" pitchFamily="18" charset="0"/>
                <a:cs typeface="Times New Roman" panose="02020603050405020304" pitchFamily="18" charset="0"/>
              </a:rPr>
              <a:t>If a graph is plotted showing the data points and the fitted curve, and the curve is </a:t>
            </a:r>
            <a:r>
              <a:rPr lang="en-IN" sz="2400" dirty="0" smtClean="0">
                <a:latin typeface="Times New Roman" panose="02020603050405020304" pitchFamily="18" charset="0"/>
                <a:cs typeface="Times New Roman" panose="02020603050405020304" pitchFamily="18" charset="0"/>
              </a:rPr>
              <a:t>over-simplistic, </a:t>
            </a:r>
            <a:r>
              <a:rPr lang="en-IN" sz="2400" dirty="0">
                <a:latin typeface="Times New Roman" panose="02020603050405020304" pitchFamily="18" charset="0"/>
                <a:cs typeface="Times New Roman" panose="02020603050405020304" pitchFamily="18" charset="0"/>
              </a:rPr>
              <a:t>then the model is suffering from </a:t>
            </a:r>
            <a:r>
              <a:rPr lang="en-IN" sz="2400" dirty="0" err="1">
                <a:latin typeface="Times New Roman" panose="02020603050405020304" pitchFamily="18" charset="0"/>
                <a:cs typeface="Times New Roman" panose="02020603050405020304" pitchFamily="18" charset="0"/>
              </a:rPr>
              <a:t>underfitting</a:t>
            </a:r>
            <a:r>
              <a:rPr lang="en-IN" sz="2400" dirty="0">
                <a:latin typeface="Times New Roman" panose="02020603050405020304" pitchFamily="18" charset="0"/>
                <a:cs typeface="Times New Roman" panose="02020603050405020304" pitchFamily="18" charset="0"/>
              </a:rPr>
              <a:t>. A more complex model is to be tried out</a:t>
            </a:r>
            <a:r>
              <a:rPr lang="en-IN" sz="2400" dirty="0" smtClean="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pPr lvl="1"/>
            <a:r>
              <a:rPr lang="en-IN" b="1" dirty="0">
                <a:latin typeface="Times New Roman" panose="02020603050405020304" pitchFamily="18" charset="0"/>
                <a:cs typeface="Times New Roman" panose="02020603050405020304" pitchFamily="18" charset="0"/>
              </a:rPr>
              <a:t>Classification: </a:t>
            </a:r>
            <a:r>
              <a:rPr lang="en-IN" dirty="0">
                <a:latin typeface="Times New Roman" panose="02020603050405020304" pitchFamily="18" charset="0"/>
                <a:cs typeface="Times New Roman" panose="02020603050405020304" pitchFamily="18" charset="0"/>
              </a:rPr>
              <a:t>A lot of classes will be misclassified in the training set as well as the validation set. On data visualization, the graph would indicate that if there was a more complex model, more classes would have been correctly classified</a:t>
            </a:r>
            <a:r>
              <a:rPr lang="en-IN" dirty="0" smtClean="0">
                <a:latin typeface="Times New Roman" panose="02020603050405020304" pitchFamily="18" charset="0"/>
                <a:cs typeface="Times New Roman" panose="02020603050405020304" pitchFamily="18" charset="0"/>
              </a:rPr>
              <a:t>.</a:t>
            </a:r>
          </a:p>
          <a:p>
            <a:pPr lvl="1"/>
            <a:endParaRPr lang="en-IN" dirty="0">
              <a:latin typeface="Times New Roman" panose="02020603050405020304" pitchFamily="18" charset="0"/>
              <a:cs typeface="Times New Roman" panose="02020603050405020304" pitchFamily="18" charset="0"/>
            </a:endParaRPr>
          </a:p>
          <a:p>
            <a:pPr lvl="1"/>
            <a:r>
              <a:rPr lang="en-IN" b="1" dirty="0">
                <a:latin typeface="Times New Roman" panose="02020603050405020304" pitchFamily="18" charset="0"/>
                <a:cs typeface="Times New Roman" panose="02020603050405020304" pitchFamily="18" charset="0"/>
              </a:rPr>
              <a:t>Regression: </a:t>
            </a:r>
            <a:r>
              <a:rPr lang="en-IN" dirty="0">
                <a:latin typeface="Times New Roman" panose="02020603050405020304" pitchFamily="18" charset="0"/>
                <a:cs typeface="Times New Roman" panose="02020603050405020304" pitchFamily="18" charset="0"/>
              </a:rPr>
              <a:t>The final “Best Fit” line will fail to fit the data points in an effective manner. On visualization, it would clearly seem that a more complex curve can fit the data better.</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20</a:t>
            </a:fld>
            <a:endParaRPr lang="en-US"/>
          </a:p>
        </p:txBody>
      </p:sp>
    </p:spTree>
    <p:extLst>
      <p:ext uri="{BB962C8B-B14F-4D97-AF65-F5344CB8AC3E}">
        <p14:creationId xmlns:p14="http://schemas.microsoft.com/office/powerpoint/2010/main" val="40572816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Prevent </a:t>
            </a:r>
            <a:r>
              <a:rPr lang="en-US" b="1" dirty="0" err="1" smtClean="0">
                <a:solidFill>
                  <a:srgbClr val="C00000"/>
                </a:solidFill>
                <a:latin typeface="Times New Roman" pitchFamily="18" charset="0"/>
                <a:cs typeface="Times New Roman" pitchFamily="18" charset="0"/>
              </a:rPr>
              <a:t>Underfitting</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b="1" dirty="0">
                <a:latin typeface="Times New Roman" panose="02020603050405020304" pitchFamily="18" charset="0"/>
                <a:cs typeface="Times New Roman" panose="02020603050405020304" pitchFamily="18" charset="0"/>
              </a:rPr>
              <a:t>Train Longer: </a:t>
            </a:r>
            <a:r>
              <a:rPr lang="en-IN" sz="2400" dirty="0">
                <a:latin typeface="Times New Roman" panose="02020603050405020304" pitchFamily="18" charset="0"/>
                <a:cs typeface="Times New Roman" panose="02020603050405020304" pitchFamily="18" charset="0"/>
              </a:rPr>
              <a:t>Since </a:t>
            </a:r>
            <a:r>
              <a:rPr lang="en-IN" sz="2400" dirty="0" err="1">
                <a:latin typeface="Times New Roman" panose="02020603050405020304" pitchFamily="18" charset="0"/>
                <a:cs typeface="Times New Roman" panose="02020603050405020304" pitchFamily="18" charset="0"/>
              </a:rPr>
              <a:t>underfitting</a:t>
            </a:r>
            <a:r>
              <a:rPr lang="en-IN" sz="2400" dirty="0">
                <a:latin typeface="Times New Roman" panose="02020603050405020304" pitchFamily="18" charset="0"/>
                <a:cs typeface="Times New Roman" panose="02020603050405020304" pitchFamily="18" charset="0"/>
              </a:rPr>
              <a:t> means less model complexity, training longer can help in learning more complex patterns. This is especially true in terms of Deep Learning.</a:t>
            </a:r>
          </a:p>
          <a:p>
            <a:r>
              <a:rPr lang="en-IN" sz="2400" b="1" dirty="0">
                <a:latin typeface="Times New Roman" panose="02020603050405020304" pitchFamily="18" charset="0"/>
                <a:cs typeface="Times New Roman" panose="02020603050405020304" pitchFamily="18" charset="0"/>
              </a:rPr>
              <a:t>Train a more complex model: </a:t>
            </a:r>
            <a:r>
              <a:rPr lang="en-IN" sz="2400" dirty="0">
                <a:latin typeface="Times New Roman" panose="02020603050405020304" pitchFamily="18" charset="0"/>
                <a:cs typeface="Times New Roman" panose="02020603050405020304" pitchFamily="18" charset="0"/>
              </a:rPr>
              <a:t>The main reason behind the model to </a:t>
            </a:r>
            <a:r>
              <a:rPr lang="en-IN" sz="2400" dirty="0" err="1">
                <a:latin typeface="Times New Roman" panose="02020603050405020304" pitchFamily="18" charset="0"/>
                <a:cs typeface="Times New Roman" panose="02020603050405020304" pitchFamily="18" charset="0"/>
              </a:rPr>
              <a:t>underfit</a:t>
            </a:r>
            <a:r>
              <a:rPr lang="en-IN" sz="2400" dirty="0">
                <a:latin typeface="Times New Roman" panose="02020603050405020304" pitchFamily="18" charset="0"/>
                <a:cs typeface="Times New Roman" panose="02020603050405020304" pitchFamily="18" charset="0"/>
              </a:rPr>
              <a:t> is using a model of lesser complexity than required for the data. Hence, the most obvious fix is to use a more complex model. In terms of Deep Learning, a deeper network can be used.</a:t>
            </a:r>
          </a:p>
          <a:p>
            <a:r>
              <a:rPr lang="en-IN" sz="2400" b="1" dirty="0">
                <a:latin typeface="Times New Roman" panose="02020603050405020304" pitchFamily="18" charset="0"/>
                <a:cs typeface="Times New Roman" panose="02020603050405020304" pitchFamily="18" charset="0"/>
              </a:rPr>
              <a:t>Obtain more features: </a:t>
            </a:r>
            <a:r>
              <a:rPr lang="en-IN" sz="2400" dirty="0">
                <a:latin typeface="Times New Roman" panose="02020603050405020304" pitchFamily="18" charset="0"/>
                <a:cs typeface="Times New Roman" panose="02020603050405020304" pitchFamily="18" charset="0"/>
              </a:rPr>
              <a:t>If the data set lacks enough features to get a clear inference, then Feature Engineering or collecting more features will help fit the data better.</a:t>
            </a:r>
          </a:p>
          <a:p>
            <a:r>
              <a:rPr lang="en-IN" sz="2400" b="1" dirty="0">
                <a:latin typeface="Times New Roman" panose="02020603050405020304" pitchFamily="18" charset="0"/>
                <a:cs typeface="Times New Roman" panose="02020603050405020304" pitchFamily="18" charset="0"/>
              </a:rPr>
              <a:t>Decrease Regularization: </a:t>
            </a:r>
            <a:r>
              <a:rPr lang="en-IN" sz="2400" dirty="0">
                <a:latin typeface="Times New Roman" panose="02020603050405020304" pitchFamily="18" charset="0"/>
                <a:cs typeface="Times New Roman" panose="02020603050405020304" pitchFamily="18" charset="0"/>
              </a:rPr>
              <a:t>Regularization is the process that helps Generalize the model by avoiding overfitting. However, if the model is learning less or </a:t>
            </a:r>
            <a:r>
              <a:rPr lang="en-IN" sz="2400" dirty="0" err="1">
                <a:latin typeface="Times New Roman" panose="02020603050405020304" pitchFamily="18" charset="0"/>
                <a:cs typeface="Times New Roman" panose="02020603050405020304" pitchFamily="18" charset="0"/>
              </a:rPr>
              <a:t>underfitting</a:t>
            </a:r>
            <a:r>
              <a:rPr lang="en-IN" sz="2400" dirty="0">
                <a:latin typeface="Times New Roman" panose="02020603050405020304" pitchFamily="18" charset="0"/>
                <a:cs typeface="Times New Roman" panose="02020603050405020304" pitchFamily="18" charset="0"/>
              </a:rPr>
              <a:t>, then it is better to decrease or completely remove Regularization techniques so that the model can learn better.</a:t>
            </a:r>
          </a:p>
          <a:p>
            <a:r>
              <a:rPr lang="en-IN" sz="2400" b="1" dirty="0">
                <a:latin typeface="Times New Roman" panose="02020603050405020304" pitchFamily="18" charset="0"/>
                <a:cs typeface="Times New Roman" panose="02020603050405020304" pitchFamily="18" charset="0"/>
              </a:rPr>
              <a:t>New Model Architecture: </a:t>
            </a:r>
            <a:r>
              <a:rPr lang="en-IN" sz="2400" dirty="0">
                <a:latin typeface="Times New Roman" panose="02020603050405020304" pitchFamily="18" charset="0"/>
                <a:cs typeface="Times New Roman" panose="02020603050405020304" pitchFamily="18" charset="0"/>
              </a:rPr>
              <a:t>Finally, if none of the above approaches work, then a new model can be used, which may provide better results.</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21</a:t>
            </a:fld>
            <a:endParaRPr lang="en-US"/>
          </a:p>
        </p:txBody>
      </p:sp>
    </p:spTree>
    <p:extLst>
      <p:ext uri="{BB962C8B-B14F-4D97-AF65-F5344CB8AC3E}">
        <p14:creationId xmlns:p14="http://schemas.microsoft.com/office/powerpoint/2010/main" val="11195108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Over fitting</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12296" y="1108076"/>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When the complexity of the model is too high as compared to the data that it is trying to learn from, the model is said to “</a:t>
            </a:r>
            <a:r>
              <a:rPr lang="en-IN" sz="2400" dirty="0" err="1">
                <a:latin typeface="Times New Roman" panose="02020603050405020304" pitchFamily="18" charset="0"/>
                <a:cs typeface="Times New Roman" panose="02020603050405020304" pitchFamily="18" charset="0"/>
              </a:rPr>
              <a:t>Overfit</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other words, with increasing model complexity, the model tends to fit the Noise present in data (</a:t>
            </a:r>
            <a:r>
              <a:rPr lang="en-IN" sz="2400" dirty="0" err="1">
                <a:latin typeface="Times New Roman" panose="02020603050405020304" pitchFamily="18" charset="0"/>
                <a:cs typeface="Times New Roman" panose="02020603050405020304" pitchFamily="18" charset="0"/>
              </a:rPr>
              <a:t>eg</a:t>
            </a:r>
            <a:r>
              <a:rPr lang="en-IN" sz="2400" dirty="0">
                <a:latin typeface="Times New Roman" panose="02020603050405020304" pitchFamily="18" charset="0"/>
                <a:cs typeface="Times New Roman" panose="02020603050405020304" pitchFamily="18" charset="0"/>
              </a:rPr>
              <a:t>. Outliers). The model learns the data too well and hence fails to Generalize. </a:t>
            </a:r>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Overfitting </a:t>
            </a:r>
            <a:r>
              <a:rPr lang="en-IN" sz="2400" dirty="0">
                <a:latin typeface="Times New Roman" panose="02020603050405020304" pitchFamily="18" charset="0"/>
                <a:cs typeface="Times New Roman" panose="02020603050405020304" pitchFamily="18" charset="0"/>
              </a:rPr>
              <a:t>occurs for a model with High Variance and Low Bias.</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22</a:t>
            </a:fld>
            <a:endParaRPr lang="en-US"/>
          </a:p>
        </p:txBody>
      </p:sp>
    </p:spTree>
    <p:extLst>
      <p:ext uri="{BB962C8B-B14F-4D97-AF65-F5344CB8AC3E}">
        <p14:creationId xmlns:p14="http://schemas.microsoft.com/office/powerpoint/2010/main" val="35312723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Over fitting data visualization-classification</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As shown in the figure below, the model is trained to classify between the circles and crosses, and unlike last time, this time the model learns too well.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It </a:t>
            </a:r>
            <a:r>
              <a:rPr lang="en-IN" sz="2400" dirty="0">
                <a:latin typeface="Times New Roman" panose="02020603050405020304" pitchFamily="18" charset="0"/>
                <a:cs typeface="Times New Roman" panose="02020603050405020304" pitchFamily="18" charset="0"/>
              </a:rPr>
              <a:t>even tends to classify the noise in the data by creating an excessively complex model (right).</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23</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8024" y="3517852"/>
            <a:ext cx="9328577" cy="2364332"/>
          </a:xfrm>
          <a:prstGeom prst="rect">
            <a:avLst/>
          </a:prstGeom>
        </p:spPr>
      </p:pic>
    </p:spTree>
    <p:extLst>
      <p:ext uri="{BB962C8B-B14F-4D97-AF65-F5344CB8AC3E}">
        <p14:creationId xmlns:p14="http://schemas.microsoft.com/office/powerpoint/2010/main" val="4758528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Over fitting data visualization-regression</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As shown in the figure below, the data points are laid out in a given pattern, and instead of determining the least complex model that fits the data properly, the model on the right has fitted the data points too well when compared to the appropriate fitting (left).</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24</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3132480"/>
            <a:ext cx="10321603" cy="2667817"/>
          </a:xfrm>
          <a:prstGeom prst="rect">
            <a:avLst/>
          </a:prstGeom>
        </p:spPr>
      </p:pic>
    </p:spTree>
    <p:extLst>
      <p:ext uri="{BB962C8B-B14F-4D97-AF65-F5344CB8AC3E}">
        <p14:creationId xmlns:p14="http://schemas.microsoft.com/office/powerpoint/2010/main" val="8661292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Detect Over fitting</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12296" y="1108076"/>
            <a:ext cx="11367407" cy="5487987"/>
          </a:xfrm>
        </p:spPr>
        <p:txBody>
          <a:bodyPr>
            <a:noAutofit/>
          </a:bodyPr>
          <a:lstStyle/>
          <a:p>
            <a:r>
              <a:rPr lang="en-IN" sz="2400" b="1" dirty="0">
                <a:latin typeface="Times New Roman" panose="02020603050405020304" pitchFamily="18" charset="0"/>
                <a:cs typeface="Times New Roman" panose="02020603050405020304" pitchFamily="18" charset="0"/>
              </a:rPr>
              <a:t>Training and Validation Loss: </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 very low training loss but a high validation loss would signify that the model is overfitting. Additionally, in Deep Learning, if the training loss keeps on decreasing but the validation loss remains stagnant or starts to increase, it also signifies that the model is overfitting</a:t>
            </a:r>
            <a:r>
              <a:rPr lang="en-IN" sz="2400" dirty="0" smtClean="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Too Complex Prediction Graph: </a:t>
            </a:r>
            <a:r>
              <a:rPr lang="en-IN" sz="2400" dirty="0">
                <a:latin typeface="Times New Roman" panose="02020603050405020304" pitchFamily="18" charset="0"/>
                <a:cs typeface="Times New Roman" panose="02020603050405020304" pitchFamily="18" charset="0"/>
              </a:rPr>
              <a:t>If a graph is plotted showing the data points and the fitted curve, and the curve is too complex to be the simplest solution which fits the data points appropriately, then the model is overfitting</a:t>
            </a:r>
            <a:r>
              <a:rPr lang="en-IN" sz="2400" dirty="0" smtClean="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pPr lvl="1"/>
            <a:r>
              <a:rPr lang="en-IN" b="1" dirty="0">
                <a:latin typeface="Times New Roman" panose="02020603050405020304" pitchFamily="18" charset="0"/>
                <a:cs typeface="Times New Roman" panose="02020603050405020304" pitchFamily="18" charset="0"/>
              </a:rPr>
              <a:t>Classification: </a:t>
            </a:r>
            <a:r>
              <a:rPr lang="en-IN" dirty="0">
                <a:latin typeface="Times New Roman" panose="02020603050405020304" pitchFamily="18" charset="0"/>
                <a:cs typeface="Times New Roman" panose="02020603050405020304" pitchFamily="18" charset="0"/>
              </a:rPr>
              <a:t>If every single class is properly classified on the training set by forming a very complex decision boundary, then there is a good chance that the model is overfitting</a:t>
            </a:r>
            <a:r>
              <a:rPr lang="en-IN" dirty="0" smtClean="0">
                <a:latin typeface="Times New Roman" panose="02020603050405020304" pitchFamily="18" charset="0"/>
                <a:cs typeface="Times New Roman" panose="02020603050405020304" pitchFamily="18" charset="0"/>
              </a:rPr>
              <a:t>.</a:t>
            </a:r>
          </a:p>
          <a:p>
            <a:pPr lvl="1"/>
            <a:endParaRPr lang="en-IN" dirty="0">
              <a:latin typeface="Times New Roman" panose="02020603050405020304" pitchFamily="18" charset="0"/>
              <a:cs typeface="Times New Roman" panose="02020603050405020304" pitchFamily="18" charset="0"/>
            </a:endParaRPr>
          </a:p>
          <a:p>
            <a:pPr lvl="1"/>
            <a:r>
              <a:rPr lang="en-IN" b="1" dirty="0">
                <a:latin typeface="Times New Roman" panose="02020603050405020304" pitchFamily="18" charset="0"/>
                <a:cs typeface="Times New Roman" panose="02020603050405020304" pitchFamily="18" charset="0"/>
              </a:rPr>
              <a:t>Regression: </a:t>
            </a:r>
            <a:r>
              <a:rPr lang="en-IN" dirty="0">
                <a:latin typeface="Times New Roman" panose="02020603050405020304" pitchFamily="18" charset="0"/>
                <a:cs typeface="Times New Roman" panose="02020603050405020304" pitchFamily="18" charset="0"/>
              </a:rPr>
              <a:t>If the final “Best Fit” line crosses over every single data point by forming an unnecessarily complex curve, then the model is likely overfitting.</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25</a:t>
            </a:fld>
            <a:endParaRPr lang="en-US"/>
          </a:p>
        </p:txBody>
      </p:sp>
    </p:spTree>
    <p:extLst>
      <p:ext uri="{BB962C8B-B14F-4D97-AF65-F5344CB8AC3E}">
        <p14:creationId xmlns:p14="http://schemas.microsoft.com/office/powerpoint/2010/main" val="35710788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Prevent Over fitting</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b="1" dirty="0">
                <a:latin typeface="Times New Roman" panose="02020603050405020304" pitchFamily="18" charset="0"/>
                <a:cs typeface="Times New Roman" panose="02020603050405020304" pitchFamily="18" charset="0"/>
              </a:rPr>
              <a:t>Early Stopping during Training: </a:t>
            </a:r>
            <a:r>
              <a:rPr lang="en-IN" sz="2400" dirty="0">
                <a:latin typeface="Times New Roman" panose="02020603050405020304" pitchFamily="18" charset="0"/>
                <a:cs typeface="Times New Roman" panose="02020603050405020304" pitchFamily="18" charset="0"/>
              </a:rPr>
              <a:t>This is especially prevalent in Deep Learning. Allowing the model to train for a high number of epochs (iterations) may lead to overfitting. Hence it is necessary to stop the model from training when the model has started to </a:t>
            </a:r>
            <a:r>
              <a:rPr lang="en-IN" sz="2400" dirty="0" err="1">
                <a:latin typeface="Times New Roman" panose="02020603050405020304" pitchFamily="18" charset="0"/>
                <a:cs typeface="Times New Roman" panose="02020603050405020304" pitchFamily="18" charset="0"/>
              </a:rPr>
              <a:t>overfit</a:t>
            </a:r>
            <a:r>
              <a:rPr lang="en-IN" sz="2400" dirty="0">
                <a:latin typeface="Times New Roman" panose="02020603050405020304" pitchFamily="18" charset="0"/>
                <a:cs typeface="Times New Roman" panose="02020603050405020304" pitchFamily="18" charset="0"/>
              </a:rPr>
              <a:t>. This is done by monitoring the validation loss and stopping the model when the loss stops decreasing over a given number of epochs (or iterations).</a:t>
            </a:r>
          </a:p>
          <a:p>
            <a:r>
              <a:rPr lang="en-IN" sz="2400" b="1" dirty="0">
                <a:latin typeface="Times New Roman" panose="02020603050405020304" pitchFamily="18" charset="0"/>
                <a:cs typeface="Times New Roman" panose="02020603050405020304" pitchFamily="18" charset="0"/>
              </a:rPr>
              <a:t>Train with more data: </a:t>
            </a:r>
            <a:r>
              <a:rPr lang="en-IN" sz="2400" dirty="0">
                <a:latin typeface="Times New Roman" panose="02020603050405020304" pitchFamily="18" charset="0"/>
                <a:cs typeface="Times New Roman" panose="02020603050405020304" pitchFamily="18" charset="0"/>
              </a:rPr>
              <a:t>Often, the data available for training is less when compared to the model complexity. Hence, in order to get the model to fit appropriately, it is often advisable to increase the training dataset size.</a:t>
            </a:r>
          </a:p>
          <a:p>
            <a:r>
              <a:rPr lang="en-IN" sz="2400" b="1" dirty="0">
                <a:latin typeface="Times New Roman" panose="02020603050405020304" pitchFamily="18" charset="0"/>
                <a:cs typeface="Times New Roman" panose="02020603050405020304" pitchFamily="18" charset="0"/>
              </a:rPr>
              <a:t>Train a less complex model: </a:t>
            </a:r>
            <a:r>
              <a:rPr lang="en-IN" sz="2400" dirty="0">
                <a:latin typeface="Times New Roman" panose="02020603050405020304" pitchFamily="18" charset="0"/>
                <a:cs typeface="Times New Roman" panose="02020603050405020304" pitchFamily="18" charset="0"/>
              </a:rPr>
              <a:t>As mentioned earlier, the main reason behind overfitting is excessive model complexity for a relatively less complex dataset. Hence it is advisable to reduce the model complexity in order to avoid overfitting. For Deep Learning, the model complexity can be reduced by reducing the number of layers and neurons</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26</a:t>
            </a:fld>
            <a:endParaRPr lang="en-US"/>
          </a:p>
        </p:txBody>
      </p:sp>
    </p:spTree>
    <p:extLst>
      <p:ext uri="{BB962C8B-B14F-4D97-AF65-F5344CB8AC3E}">
        <p14:creationId xmlns:p14="http://schemas.microsoft.com/office/powerpoint/2010/main" val="21514965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Prevent Over fitting</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b="1" dirty="0" smtClean="0">
                <a:latin typeface="Times New Roman" panose="02020603050405020304" pitchFamily="18" charset="0"/>
                <a:cs typeface="Times New Roman" panose="02020603050405020304" pitchFamily="18" charset="0"/>
              </a:rPr>
              <a:t>Remove </a:t>
            </a:r>
            <a:r>
              <a:rPr lang="en-IN" sz="2400" b="1" dirty="0">
                <a:latin typeface="Times New Roman" panose="02020603050405020304" pitchFamily="18" charset="0"/>
                <a:cs typeface="Times New Roman" panose="02020603050405020304" pitchFamily="18" charset="0"/>
              </a:rPr>
              <a:t>features: </a:t>
            </a:r>
            <a:r>
              <a:rPr lang="en-IN" sz="2400" dirty="0">
                <a:latin typeface="Times New Roman" panose="02020603050405020304" pitchFamily="18" charset="0"/>
                <a:cs typeface="Times New Roman" panose="02020603050405020304" pitchFamily="18" charset="0"/>
              </a:rPr>
              <a:t>As a contrast to the steps to avoid </a:t>
            </a:r>
            <a:r>
              <a:rPr lang="en-IN" sz="2400" dirty="0" err="1">
                <a:latin typeface="Times New Roman" panose="02020603050405020304" pitchFamily="18" charset="0"/>
                <a:cs typeface="Times New Roman" panose="02020603050405020304" pitchFamily="18" charset="0"/>
              </a:rPr>
              <a:t>underfitting</a:t>
            </a:r>
            <a:r>
              <a:rPr lang="en-IN" sz="2400" dirty="0">
                <a:latin typeface="Times New Roman" panose="02020603050405020304" pitchFamily="18" charset="0"/>
                <a:cs typeface="Times New Roman" panose="02020603050405020304" pitchFamily="18" charset="0"/>
              </a:rPr>
              <a:t>, if the number of features is too many, then the model tends to </a:t>
            </a:r>
            <a:r>
              <a:rPr lang="en-IN" sz="2400" dirty="0" err="1">
                <a:latin typeface="Times New Roman" panose="02020603050405020304" pitchFamily="18" charset="0"/>
                <a:cs typeface="Times New Roman" panose="02020603050405020304" pitchFamily="18" charset="0"/>
              </a:rPr>
              <a:t>overfit</a:t>
            </a:r>
            <a:r>
              <a:rPr lang="en-IN" sz="2400" dirty="0">
                <a:latin typeface="Times New Roman" panose="02020603050405020304" pitchFamily="18" charset="0"/>
                <a:cs typeface="Times New Roman" panose="02020603050405020304" pitchFamily="18" charset="0"/>
              </a:rPr>
              <a:t>. Hence, reducing the number of unnecessary or irrelevant features often leads to a better and more generalized model. Deep Learning models are usually not affected by this.</a:t>
            </a:r>
          </a:p>
          <a:p>
            <a:r>
              <a:rPr lang="en-IN" sz="2400" b="1" dirty="0">
                <a:latin typeface="Times New Roman" panose="02020603050405020304" pitchFamily="18" charset="0"/>
                <a:cs typeface="Times New Roman" panose="02020603050405020304" pitchFamily="18" charset="0"/>
              </a:rPr>
              <a:t>Regularization: </a:t>
            </a:r>
            <a:r>
              <a:rPr lang="en-IN" sz="2400" dirty="0">
                <a:latin typeface="Times New Roman" panose="02020603050405020304" pitchFamily="18" charset="0"/>
                <a:cs typeface="Times New Roman" panose="02020603050405020304" pitchFamily="18" charset="0"/>
              </a:rPr>
              <a:t>Regularization is the process of simplification of the model artificially, without losing the flexibility that it gains from having a higher complexity. With the increase in regularization, the effective model complexity decreases and hence prevents overfitting.</a:t>
            </a:r>
          </a:p>
          <a:p>
            <a:r>
              <a:rPr lang="en-IN" sz="2400" b="1" dirty="0" err="1">
                <a:latin typeface="Times New Roman" panose="02020603050405020304" pitchFamily="18" charset="0"/>
                <a:cs typeface="Times New Roman" panose="02020603050405020304" pitchFamily="18" charset="0"/>
              </a:rPr>
              <a:t>Ensembling</a:t>
            </a:r>
            <a:r>
              <a:rPr lang="en-IN" sz="2400" b="1"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Ensembling</a:t>
            </a:r>
            <a:r>
              <a:rPr lang="en-IN" sz="2400" dirty="0">
                <a:latin typeface="Times New Roman" panose="02020603050405020304" pitchFamily="18" charset="0"/>
                <a:cs typeface="Times New Roman" panose="02020603050405020304" pitchFamily="18" charset="0"/>
              </a:rPr>
              <a:t> is a Machine Learning method which is used to combine the predictions from multiple separate models. It reduces the model complexity and reduces the errors of each model by taking the strengths of multiple models. Out of multiple </a:t>
            </a:r>
            <a:r>
              <a:rPr lang="en-IN" sz="2400" dirty="0" err="1">
                <a:latin typeface="Times New Roman" panose="02020603050405020304" pitchFamily="18" charset="0"/>
                <a:cs typeface="Times New Roman" panose="02020603050405020304" pitchFamily="18" charset="0"/>
              </a:rPr>
              <a:t>ensembling</a:t>
            </a:r>
            <a:r>
              <a:rPr lang="en-IN" sz="2400" dirty="0">
                <a:latin typeface="Times New Roman" panose="02020603050405020304" pitchFamily="18" charset="0"/>
                <a:cs typeface="Times New Roman" panose="02020603050405020304" pitchFamily="18" charset="0"/>
              </a:rPr>
              <a:t> methods, two of the most commonly used are Bagging and Boosting.</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27</a:t>
            </a:fld>
            <a:endParaRPr lang="en-US"/>
          </a:p>
        </p:txBody>
      </p:sp>
    </p:spTree>
    <p:extLst>
      <p:ext uri="{BB962C8B-B14F-4D97-AF65-F5344CB8AC3E}">
        <p14:creationId xmlns:p14="http://schemas.microsoft.com/office/powerpoint/2010/main" val="37929334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Performance </a:t>
            </a:r>
            <a:r>
              <a:rPr lang="en-US" b="1" dirty="0" err="1" smtClean="0">
                <a:solidFill>
                  <a:srgbClr val="C00000"/>
                </a:solidFill>
                <a:latin typeface="Times New Roman" pitchFamily="18" charset="0"/>
                <a:cs typeface="Times New Roman" pitchFamily="18" charset="0"/>
              </a:rPr>
              <a:t>Metrices</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b="1" dirty="0" smtClean="0">
                <a:latin typeface="Times New Roman" panose="02020603050405020304" pitchFamily="18" charset="0"/>
                <a:cs typeface="Times New Roman" panose="02020603050405020304" pitchFamily="18" charset="0"/>
              </a:rPr>
              <a:t>Classification </a:t>
            </a:r>
            <a:r>
              <a:rPr lang="en-IN" sz="2400" b="1" dirty="0">
                <a:latin typeface="Times New Roman" panose="02020603050405020304" pitchFamily="18" charset="0"/>
                <a:cs typeface="Times New Roman" panose="02020603050405020304" pitchFamily="18" charset="0"/>
              </a:rPr>
              <a:t>Accuracy</a:t>
            </a:r>
          </a:p>
          <a:p>
            <a:r>
              <a:rPr lang="en-IN" sz="2400" b="1" dirty="0" smtClean="0">
                <a:latin typeface="Times New Roman" panose="02020603050405020304" pitchFamily="18" charset="0"/>
                <a:cs typeface="Times New Roman" panose="02020603050405020304" pitchFamily="18" charset="0"/>
              </a:rPr>
              <a:t>Confusion </a:t>
            </a:r>
            <a:r>
              <a:rPr lang="en-IN" sz="2400" b="1" dirty="0">
                <a:latin typeface="Times New Roman" panose="02020603050405020304" pitchFamily="18" charset="0"/>
                <a:cs typeface="Times New Roman" panose="02020603050405020304" pitchFamily="18" charset="0"/>
              </a:rPr>
              <a:t>Matrix</a:t>
            </a:r>
          </a:p>
          <a:p>
            <a:r>
              <a:rPr lang="en-IN" sz="2400" b="1" dirty="0">
                <a:latin typeface="Times New Roman" panose="02020603050405020304" pitchFamily="18" charset="0"/>
                <a:cs typeface="Times New Roman" panose="02020603050405020304" pitchFamily="18" charset="0"/>
              </a:rPr>
              <a:t>Area under Curve</a:t>
            </a:r>
          </a:p>
          <a:p>
            <a:r>
              <a:rPr lang="en-IN" sz="2400" b="1" dirty="0">
                <a:latin typeface="Times New Roman" panose="02020603050405020304" pitchFamily="18" charset="0"/>
                <a:cs typeface="Times New Roman" panose="02020603050405020304" pitchFamily="18" charset="0"/>
              </a:rPr>
              <a:t>F1 Score</a:t>
            </a:r>
          </a:p>
          <a:p>
            <a:r>
              <a:rPr lang="en-IN" sz="2400" b="1" dirty="0">
                <a:latin typeface="Times New Roman" panose="02020603050405020304" pitchFamily="18" charset="0"/>
                <a:cs typeface="Times New Roman" panose="02020603050405020304" pitchFamily="18" charset="0"/>
              </a:rPr>
              <a:t>Mean Absolute Error</a:t>
            </a:r>
          </a:p>
          <a:p>
            <a:r>
              <a:rPr lang="en-IN" sz="2400" b="1" dirty="0">
                <a:latin typeface="Times New Roman" panose="02020603050405020304" pitchFamily="18" charset="0"/>
                <a:cs typeface="Times New Roman" panose="02020603050405020304" pitchFamily="18" charset="0"/>
              </a:rPr>
              <a:t>Mean Squared Error</a:t>
            </a:r>
          </a:p>
          <a:p>
            <a:endParaRPr lang="en-IN"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28</a:t>
            </a:fld>
            <a:endParaRPr lang="en-US"/>
          </a:p>
        </p:txBody>
      </p:sp>
    </p:spTree>
    <p:extLst>
      <p:ext uri="{BB962C8B-B14F-4D97-AF65-F5344CB8AC3E}">
        <p14:creationId xmlns:p14="http://schemas.microsoft.com/office/powerpoint/2010/main" val="39759856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Classification Accuracy</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dirty="0" smtClean="0">
                <a:latin typeface="Times New Roman" panose="02020603050405020304" pitchFamily="18" charset="0"/>
                <a:cs typeface="Times New Roman" panose="02020603050405020304" pitchFamily="18" charset="0"/>
              </a:rPr>
              <a:t>It </a:t>
            </a:r>
            <a:r>
              <a:rPr lang="en-IN" sz="2400" dirty="0">
                <a:latin typeface="Times New Roman" panose="02020603050405020304" pitchFamily="18" charset="0"/>
                <a:cs typeface="Times New Roman" panose="02020603050405020304" pitchFamily="18" charset="0"/>
              </a:rPr>
              <a:t>is the ratio of number of correct predictions to the total number of input samples</a:t>
            </a:r>
            <a:r>
              <a:rPr lang="en-IN" sz="2400" dirty="0" smtClean="0">
                <a:latin typeface="Times New Roman" panose="02020603050405020304" pitchFamily="18" charset="0"/>
                <a:cs typeface="Times New Roman" panose="02020603050405020304" pitchFamily="18" charset="0"/>
              </a:rPr>
              <a:t>.</a:t>
            </a:r>
          </a:p>
          <a:p>
            <a:endParaRPr lang="en-IN" sz="2400" b="1" dirty="0">
              <a:latin typeface="Times New Roman" panose="02020603050405020304" pitchFamily="18" charset="0"/>
              <a:cs typeface="Times New Roman" panose="02020603050405020304" pitchFamily="18" charset="0"/>
            </a:endParaRPr>
          </a:p>
          <a:p>
            <a:endParaRPr lang="en-IN" sz="2400" b="1" dirty="0" smtClean="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It works well only if there are equal number of samples belonging to each class</a:t>
            </a:r>
            <a:r>
              <a:rPr lang="en-IN" sz="2400" dirty="0" smtClean="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It works well only if there are equal number of samples belonging to each class</a:t>
            </a:r>
            <a:r>
              <a:rPr lang="en-IN" sz="2400" dirty="0" smtClean="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The real problem arises, when the cost of misclassification of the minor class samples are very high.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If </a:t>
            </a:r>
            <a:r>
              <a:rPr lang="en-IN" sz="2400" dirty="0">
                <a:latin typeface="Times New Roman" panose="02020603050405020304" pitchFamily="18" charset="0"/>
                <a:cs typeface="Times New Roman" panose="02020603050405020304" pitchFamily="18" charset="0"/>
              </a:rPr>
              <a:t>we deal with a rare but fatal disease, the cost of failing to diagnose the disease of a sick person is much higher than the cost of sending a healthy person to more tests.</a:t>
            </a:r>
            <a:endParaRPr lang="en-IN"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29</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45879" y="2000677"/>
            <a:ext cx="4883138" cy="549844"/>
          </a:xfrm>
          <a:prstGeom prst="rect">
            <a:avLst/>
          </a:prstGeom>
        </p:spPr>
      </p:pic>
    </p:spTree>
    <p:extLst>
      <p:ext uri="{BB962C8B-B14F-4D97-AF65-F5344CB8AC3E}">
        <p14:creationId xmlns:p14="http://schemas.microsoft.com/office/powerpoint/2010/main" val="10230994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Course Objectives</a:t>
            </a:r>
            <a:endParaRPr lang="en-US"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3</a:t>
            </a:fld>
            <a:endParaRPr lang="en-US"/>
          </a:p>
        </p:txBody>
      </p:sp>
      <p:graphicFrame>
        <p:nvGraphicFramePr>
          <p:cNvPr id="5" name="Diagram 4"/>
          <p:cNvGraphicFramePr/>
          <p:nvPr>
            <p:extLst>
              <p:ext uri="{D42A27DB-BD31-4B8C-83A1-F6EECF244321}">
                <p14:modId xmlns:p14="http://schemas.microsoft.com/office/powerpoint/2010/main" val="1961890653"/>
              </p:ext>
            </p:extLst>
          </p:nvPr>
        </p:nvGraphicFramePr>
        <p:xfrm>
          <a:off x="1555845" y="847796"/>
          <a:ext cx="9797955" cy="56911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06794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Confusion Matrix</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5280263" cy="5487987"/>
          </a:xfrm>
        </p:spPr>
        <p:txBody>
          <a:bodyPr>
            <a:noAutofit/>
          </a:bodyPr>
          <a:lstStyle/>
          <a:p>
            <a:r>
              <a:rPr lang="en-IN" sz="2400" dirty="0">
                <a:latin typeface="Times New Roman" panose="02020603050405020304" pitchFamily="18" charset="0"/>
                <a:cs typeface="Times New Roman" panose="02020603050405020304" pitchFamily="18" charset="0"/>
              </a:rPr>
              <a:t>Confusion Matrix as the name suggests gives us a matrix as output and describes the complete performance of the model.</a:t>
            </a:r>
          </a:p>
          <a:p>
            <a:r>
              <a:rPr lang="en-IN" sz="2400" dirty="0">
                <a:latin typeface="Times New Roman" panose="02020603050405020304" pitchFamily="18" charset="0"/>
                <a:cs typeface="Times New Roman" panose="02020603050405020304" pitchFamily="18" charset="0"/>
              </a:rPr>
              <a:t>Lets assume we have a binary classification problem.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We </a:t>
            </a:r>
            <a:r>
              <a:rPr lang="en-IN" sz="2400" dirty="0">
                <a:latin typeface="Times New Roman" panose="02020603050405020304" pitchFamily="18" charset="0"/>
                <a:cs typeface="Times New Roman" panose="02020603050405020304" pitchFamily="18" charset="0"/>
              </a:rPr>
              <a:t>have some samples belonging to two classes : YES or NO.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Also</a:t>
            </a:r>
            <a:r>
              <a:rPr lang="en-IN" sz="2400" dirty="0">
                <a:latin typeface="Times New Roman" panose="02020603050405020304" pitchFamily="18" charset="0"/>
                <a:cs typeface="Times New Roman" panose="02020603050405020304" pitchFamily="18" charset="0"/>
              </a:rPr>
              <a:t>, we have our own classifier which predicts a class for a given input sample.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On </a:t>
            </a:r>
            <a:r>
              <a:rPr lang="en-IN" sz="2400" dirty="0">
                <a:latin typeface="Times New Roman" panose="02020603050405020304" pitchFamily="18" charset="0"/>
                <a:cs typeface="Times New Roman" panose="02020603050405020304" pitchFamily="18" charset="0"/>
              </a:rPr>
              <a:t>testing our model on 165 samples </a:t>
            </a:r>
            <a:r>
              <a:rPr lang="en-IN" sz="2400" dirty="0" smtClean="0">
                <a:latin typeface="Times New Roman" panose="02020603050405020304" pitchFamily="18" charset="0"/>
                <a:cs typeface="Times New Roman" panose="02020603050405020304" pitchFamily="18" charset="0"/>
              </a:rPr>
              <a:t>, we </a:t>
            </a:r>
            <a:r>
              <a:rPr lang="en-IN" sz="2400" dirty="0">
                <a:latin typeface="Times New Roman" panose="02020603050405020304" pitchFamily="18" charset="0"/>
                <a:cs typeface="Times New Roman" panose="02020603050405020304" pitchFamily="18" charset="0"/>
              </a:rPr>
              <a:t>get the following result</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30</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1914110"/>
            <a:ext cx="5674737" cy="2999084"/>
          </a:xfrm>
          <a:prstGeom prst="rect">
            <a:avLst/>
          </a:prstGeom>
        </p:spPr>
      </p:pic>
    </p:spTree>
    <p:extLst>
      <p:ext uri="{BB962C8B-B14F-4D97-AF65-F5344CB8AC3E}">
        <p14:creationId xmlns:p14="http://schemas.microsoft.com/office/powerpoint/2010/main" val="17711978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Confusion Matrix</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5280263" cy="5487987"/>
          </a:xfrm>
        </p:spPr>
        <p:txBody>
          <a:bodyPr>
            <a:noAutofit/>
          </a:bodyPr>
          <a:lstStyle/>
          <a:p>
            <a:r>
              <a:rPr lang="en-IN" sz="2400" dirty="0">
                <a:latin typeface="Times New Roman" panose="02020603050405020304" pitchFamily="18" charset="0"/>
                <a:cs typeface="Times New Roman" panose="02020603050405020304" pitchFamily="18" charset="0"/>
              </a:rPr>
              <a:t>There are 4 important terms :</a:t>
            </a:r>
          </a:p>
          <a:p>
            <a:r>
              <a:rPr lang="en-IN" sz="2400" b="1" dirty="0">
                <a:latin typeface="Times New Roman" panose="02020603050405020304" pitchFamily="18" charset="0"/>
                <a:cs typeface="Times New Roman" panose="02020603050405020304" pitchFamily="18" charset="0"/>
              </a:rPr>
              <a:t>True Positives</a:t>
            </a:r>
            <a:r>
              <a:rPr lang="en-IN" sz="2400" dirty="0">
                <a:latin typeface="Times New Roman" panose="02020603050405020304" pitchFamily="18" charset="0"/>
                <a:cs typeface="Times New Roman" panose="02020603050405020304" pitchFamily="18" charset="0"/>
              </a:rPr>
              <a:t> : The cases in which we predicted YES and the actual output was also YES.</a:t>
            </a:r>
          </a:p>
          <a:p>
            <a:r>
              <a:rPr lang="en-IN" sz="2400" b="1" dirty="0">
                <a:latin typeface="Times New Roman" panose="02020603050405020304" pitchFamily="18" charset="0"/>
                <a:cs typeface="Times New Roman" panose="02020603050405020304" pitchFamily="18" charset="0"/>
              </a:rPr>
              <a:t>True Negatives</a:t>
            </a:r>
            <a:r>
              <a:rPr lang="en-IN" sz="2400" dirty="0">
                <a:latin typeface="Times New Roman" panose="02020603050405020304" pitchFamily="18" charset="0"/>
                <a:cs typeface="Times New Roman" panose="02020603050405020304" pitchFamily="18" charset="0"/>
              </a:rPr>
              <a:t> : The cases in which we predicted NO and the actual output was NO.</a:t>
            </a:r>
          </a:p>
          <a:p>
            <a:r>
              <a:rPr lang="en-IN" sz="2400" b="1" dirty="0">
                <a:latin typeface="Times New Roman" panose="02020603050405020304" pitchFamily="18" charset="0"/>
                <a:cs typeface="Times New Roman" panose="02020603050405020304" pitchFamily="18" charset="0"/>
              </a:rPr>
              <a:t>False Positives</a:t>
            </a:r>
            <a:r>
              <a:rPr lang="en-IN" sz="2400" dirty="0">
                <a:latin typeface="Times New Roman" panose="02020603050405020304" pitchFamily="18" charset="0"/>
                <a:cs typeface="Times New Roman" panose="02020603050405020304" pitchFamily="18" charset="0"/>
              </a:rPr>
              <a:t> : The cases in which we predicted YES and the actual output was NO.</a:t>
            </a:r>
          </a:p>
          <a:p>
            <a:r>
              <a:rPr lang="en-IN" sz="2400" b="1" dirty="0">
                <a:latin typeface="Times New Roman" panose="02020603050405020304" pitchFamily="18" charset="0"/>
                <a:cs typeface="Times New Roman" panose="02020603050405020304" pitchFamily="18" charset="0"/>
              </a:rPr>
              <a:t>False Negatives</a:t>
            </a:r>
            <a:r>
              <a:rPr lang="en-IN" sz="2400" dirty="0">
                <a:latin typeface="Times New Roman" panose="02020603050405020304" pitchFamily="18" charset="0"/>
                <a:cs typeface="Times New Roman" panose="02020603050405020304" pitchFamily="18" charset="0"/>
              </a:rPr>
              <a:t> : The cases in which we predicted NO and the actual output was YES.</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31</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1784516"/>
            <a:ext cx="5739182" cy="3033143"/>
          </a:xfrm>
          <a:prstGeom prst="rect">
            <a:avLst/>
          </a:prstGeom>
        </p:spPr>
      </p:pic>
    </p:spTree>
    <p:extLst>
      <p:ext uri="{BB962C8B-B14F-4D97-AF65-F5344CB8AC3E}">
        <p14:creationId xmlns:p14="http://schemas.microsoft.com/office/powerpoint/2010/main" val="32772397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Confusion Matrix</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17152"/>
            <a:ext cx="5280263" cy="5487987"/>
          </a:xfrm>
        </p:spPr>
        <p:txBody>
          <a:bodyPr>
            <a:noAutofit/>
          </a:bodyPr>
          <a:lstStyle/>
          <a:p>
            <a:r>
              <a:rPr lang="en-IN" sz="2400" dirty="0">
                <a:latin typeface="Times New Roman" panose="02020603050405020304" pitchFamily="18" charset="0"/>
                <a:cs typeface="Times New Roman" panose="02020603050405020304" pitchFamily="18" charset="0"/>
              </a:rPr>
              <a:t>Accuracy for the matrix can be calculated by taking average of the values lying across the</a:t>
            </a:r>
            <a:r>
              <a:rPr lang="en-IN" sz="2400" b="1" dirty="0">
                <a:latin typeface="Times New Roman" panose="02020603050405020304" pitchFamily="18" charset="0"/>
                <a:cs typeface="Times New Roman" panose="02020603050405020304" pitchFamily="18" charset="0"/>
              </a:rPr>
              <a:t> “main diagonal” </a:t>
            </a:r>
            <a:r>
              <a:rPr lang="en-IN" sz="2400" dirty="0" err="1" smtClean="0">
                <a:latin typeface="Times New Roman" panose="02020603050405020304" pitchFamily="18" charset="0"/>
                <a:cs typeface="Times New Roman" panose="02020603050405020304" pitchFamily="18" charset="0"/>
              </a:rPr>
              <a:t>i.e</a:t>
            </a:r>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Confusion Matrix forms the basis for the other types of metrics.</a:t>
            </a:r>
          </a:p>
          <a:p>
            <a:r>
              <a:rPr lang="en-IN" sz="2400" dirty="0">
                <a:latin typeface="Times New Roman" panose="02020603050405020304" pitchFamily="18" charset="0"/>
                <a:cs typeface="Times New Roman" panose="02020603050405020304" pitchFamily="18" charset="0"/>
              </a:rPr>
              <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32</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1784516"/>
            <a:ext cx="5739182" cy="3033143"/>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3086774"/>
            <a:ext cx="4392141" cy="529883"/>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4248434"/>
            <a:ext cx="4663001" cy="773942"/>
          </a:xfrm>
          <a:prstGeom prst="rect">
            <a:avLst/>
          </a:prstGeom>
        </p:spPr>
      </p:pic>
    </p:spTree>
    <p:extLst>
      <p:ext uri="{BB962C8B-B14F-4D97-AF65-F5344CB8AC3E}">
        <p14:creationId xmlns:p14="http://schemas.microsoft.com/office/powerpoint/2010/main" val="23340110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Area under Curve</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Area Under Curve(AUC) is one of the most widely used metrics for evaluation</a:t>
            </a:r>
            <a:r>
              <a:rPr lang="en-IN" sz="2400" dirty="0" smtClean="0">
                <a:latin typeface="Times New Roman" panose="02020603050405020304" pitchFamily="18" charset="0"/>
                <a:cs typeface="Times New Roman" panose="02020603050405020304" pitchFamily="18" charset="0"/>
              </a:rPr>
              <a:t>.</a:t>
            </a:r>
          </a:p>
          <a:p>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It is used for binary classification problem.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AUC</a:t>
            </a:r>
            <a:r>
              <a:rPr lang="en-IN" sz="2400" dirty="0">
                <a:latin typeface="Times New Roman" panose="02020603050405020304" pitchFamily="18" charset="0"/>
                <a:cs typeface="Times New Roman" panose="02020603050405020304" pitchFamily="18" charset="0"/>
              </a:rPr>
              <a:t> of a classifier is equal to the probability that the classifier will rank a randomly chosen positive example higher than a randomly chosen negative example.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Before </a:t>
            </a:r>
            <a:r>
              <a:rPr lang="en-IN" sz="2400" dirty="0">
                <a:latin typeface="Times New Roman" panose="02020603050405020304" pitchFamily="18" charset="0"/>
                <a:cs typeface="Times New Roman" panose="02020603050405020304" pitchFamily="18" charset="0"/>
              </a:rPr>
              <a:t>defining AUC, let us understand two basic terms </a:t>
            </a:r>
            <a:r>
              <a:rPr lang="en-IN" sz="2400" dirty="0" smtClean="0">
                <a:latin typeface="Times New Roman" panose="02020603050405020304" pitchFamily="18" charset="0"/>
                <a:cs typeface="Times New Roman" panose="02020603050405020304" pitchFamily="18" charset="0"/>
              </a:rPr>
              <a:t>:</a:t>
            </a:r>
          </a:p>
          <a:p>
            <a:pPr marL="0" indent="0">
              <a:buNone/>
            </a:pPr>
            <a:r>
              <a:rPr lang="en-IN" sz="2400" b="1" dirty="0">
                <a:latin typeface="Times New Roman" panose="02020603050405020304" pitchFamily="18" charset="0"/>
                <a:cs typeface="Times New Roman" panose="02020603050405020304" pitchFamily="18" charset="0"/>
              </a:rPr>
              <a:t>	S</a:t>
            </a:r>
            <a:r>
              <a:rPr lang="en-IN" sz="2400" b="1" dirty="0" smtClean="0">
                <a:latin typeface="Times New Roman" panose="02020603050405020304" pitchFamily="18" charset="0"/>
                <a:cs typeface="Times New Roman" panose="02020603050405020304" pitchFamily="18" charset="0"/>
              </a:rPr>
              <a:t>ensitivity </a:t>
            </a:r>
          </a:p>
          <a:p>
            <a:pPr marL="0" indent="0">
              <a:buNone/>
            </a:pPr>
            <a:r>
              <a:rPr lang="en-IN" sz="2400" b="1" dirty="0">
                <a:latin typeface="Times New Roman" panose="02020603050405020304" pitchFamily="18" charset="0"/>
                <a:cs typeface="Times New Roman" panose="02020603050405020304" pitchFamily="18" charset="0"/>
              </a:rPr>
              <a:t>	S</a:t>
            </a:r>
            <a:r>
              <a:rPr lang="en-IN" sz="2400" b="1" dirty="0" smtClean="0">
                <a:latin typeface="Times New Roman" panose="02020603050405020304" pitchFamily="18" charset="0"/>
                <a:cs typeface="Times New Roman" panose="02020603050405020304" pitchFamily="18" charset="0"/>
              </a:rPr>
              <a:t>pecificity</a:t>
            </a:r>
            <a:endParaRPr lang="en-IN"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33</a:t>
            </a:fld>
            <a:endParaRPr lang="en-US"/>
          </a:p>
        </p:txBody>
      </p:sp>
    </p:spTree>
    <p:extLst>
      <p:ext uri="{BB962C8B-B14F-4D97-AF65-F5344CB8AC3E}">
        <p14:creationId xmlns:p14="http://schemas.microsoft.com/office/powerpoint/2010/main" val="14540049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Area under Curve</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574627" y="1047585"/>
            <a:ext cx="11367407" cy="5487987"/>
          </a:xfrm>
        </p:spPr>
        <p:txBody>
          <a:bodyPr>
            <a:noAutofit/>
          </a:bodyPr>
          <a:lstStyle/>
          <a:p>
            <a:r>
              <a:rPr lang="en-IN" sz="2400" b="1" dirty="0">
                <a:latin typeface="Times New Roman" panose="02020603050405020304" pitchFamily="18" charset="0"/>
                <a:cs typeface="Times New Roman" panose="02020603050405020304" pitchFamily="18" charset="0"/>
              </a:rPr>
              <a:t>True Positive Rate (Sensitivity)</a:t>
            </a:r>
            <a:r>
              <a:rPr lang="en-IN" sz="2400" dirty="0">
                <a:latin typeface="Times New Roman" panose="02020603050405020304" pitchFamily="18" charset="0"/>
                <a:cs typeface="Times New Roman" panose="02020603050405020304" pitchFamily="18" charset="0"/>
              </a:rPr>
              <a:t> : True Positive Rate is defined as</a:t>
            </a:r>
            <a:r>
              <a:rPr lang="en-IN" sz="2400" i="1" dirty="0">
                <a:latin typeface="Times New Roman" panose="02020603050405020304" pitchFamily="18" charset="0"/>
                <a:cs typeface="Times New Roman" panose="02020603050405020304" pitchFamily="18" charset="0"/>
              </a:rPr>
              <a:t> TP/ (FN+TP)</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It  </a:t>
            </a:r>
            <a:r>
              <a:rPr lang="en-IN" sz="2400" dirty="0">
                <a:latin typeface="Times New Roman" panose="02020603050405020304" pitchFamily="18" charset="0"/>
                <a:cs typeface="Times New Roman" panose="02020603050405020304" pitchFamily="18" charset="0"/>
              </a:rPr>
              <a:t>corresponds to the proportion of positive data points that are correctly considered as positive, with respect to all positive data points</a:t>
            </a:r>
            <a:r>
              <a:rPr lang="en-IN" sz="2400" dirty="0" smtClean="0">
                <a:latin typeface="Times New Roman" panose="02020603050405020304" pitchFamily="18" charset="0"/>
                <a:cs typeface="Times New Roman" panose="02020603050405020304" pitchFamily="18" charset="0"/>
              </a:rPr>
              <a:t>.</a:t>
            </a:r>
          </a:p>
          <a:p>
            <a:endParaRPr lang="en-IN" sz="2400" b="1" dirty="0">
              <a:latin typeface="Times New Roman" panose="02020603050405020304" pitchFamily="18" charset="0"/>
              <a:cs typeface="Times New Roman" panose="02020603050405020304" pitchFamily="18" charset="0"/>
            </a:endParaRPr>
          </a:p>
          <a:p>
            <a:endParaRPr lang="en-IN" sz="2400" b="1" dirty="0" smtClean="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True Negative Rate (Specificity)</a:t>
            </a:r>
            <a:r>
              <a:rPr lang="en-IN" sz="2400" dirty="0">
                <a:latin typeface="Times New Roman" panose="02020603050405020304" pitchFamily="18" charset="0"/>
                <a:cs typeface="Times New Roman" panose="02020603050405020304" pitchFamily="18" charset="0"/>
              </a:rPr>
              <a:t> : True Negative Rate is defined as </a:t>
            </a:r>
            <a:r>
              <a:rPr lang="en-IN" sz="2400" i="1" dirty="0">
                <a:latin typeface="Times New Roman" panose="02020603050405020304" pitchFamily="18" charset="0"/>
                <a:cs typeface="Times New Roman" panose="02020603050405020304" pitchFamily="18" charset="0"/>
              </a:rPr>
              <a:t>TN / (FP+TN)</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It corresponds </a:t>
            </a:r>
            <a:r>
              <a:rPr lang="en-IN" sz="2400" dirty="0">
                <a:latin typeface="Times New Roman" panose="02020603050405020304" pitchFamily="18" charset="0"/>
                <a:cs typeface="Times New Roman" panose="02020603050405020304" pitchFamily="18" charset="0"/>
              </a:rPr>
              <a:t>to the proportion of negative data points that are correctly considered as negative, with respect to all negative data points</a:t>
            </a:r>
            <a:r>
              <a:rPr lang="en-IN" sz="2400" dirty="0" smtClean="0">
                <a:latin typeface="Times New Roman" panose="02020603050405020304" pitchFamily="18" charset="0"/>
                <a:cs typeface="Times New Roman" panose="02020603050405020304" pitchFamily="18" charset="0"/>
              </a:rPr>
              <a:t>.</a:t>
            </a:r>
          </a:p>
          <a:p>
            <a:endParaRPr lang="en-IN" sz="2400" b="1" dirty="0">
              <a:latin typeface="Times New Roman" panose="02020603050405020304" pitchFamily="18" charset="0"/>
              <a:cs typeface="Times New Roman" panose="02020603050405020304" pitchFamily="18" charset="0"/>
            </a:endParaRPr>
          </a:p>
          <a:p>
            <a:endParaRPr lang="en-IN" sz="2400" b="1" dirty="0" smtClean="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False Positive Rate </a:t>
            </a:r>
            <a:r>
              <a:rPr lang="en-IN" sz="2400" dirty="0">
                <a:latin typeface="Times New Roman" panose="02020603050405020304" pitchFamily="18" charset="0"/>
                <a:cs typeface="Times New Roman" panose="02020603050405020304" pitchFamily="18" charset="0"/>
              </a:rPr>
              <a:t>: False Positive Rate is defined as </a:t>
            </a:r>
            <a:r>
              <a:rPr lang="en-IN" sz="2400" i="1" dirty="0">
                <a:latin typeface="Times New Roman" panose="02020603050405020304" pitchFamily="18" charset="0"/>
                <a:cs typeface="Times New Roman" panose="02020603050405020304" pitchFamily="18" charset="0"/>
              </a:rPr>
              <a:t>FP / (FP+TN)</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It corresponds </a:t>
            </a:r>
            <a:r>
              <a:rPr lang="en-IN" sz="2400" dirty="0">
                <a:latin typeface="Times New Roman" panose="02020603050405020304" pitchFamily="18" charset="0"/>
                <a:cs typeface="Times New Roman" panose="02020603050405020304" pitchFamily="18" charset="0"/>
              </a:rPr>
              <a:t>to the proportion of negative data points that are mistakenly considered as positive, with respect to all negative data points.</a:t>
            </a:r>
            <a:endParaRPr lang="en-IN"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34</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91472" y="2207536"/>
            <a:ext cx="6209053" cy="62090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4944" y="4275286"/>
            <a:ext cx="6539503" cy="634219"/>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56445" y="6036797"/>
            <a:ext cx="5131841" cy="498775"/>
          </a:xfrm>
          <a:prstGeom prst="rect">
            <a:avLst/>
          </a:prstGeom>
        </p:spPr>
      </p:pic>
    </p:spTree>
    <p:extLst>
      <p:ext uri="{BB962C8B-B14F-4D97-AF65-F5344CB8AC3E}">
        <p14:creationId xmlns:p14="http://schemas.microsoft.com/office/powerpoint/2010/main" val="25883277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Area under Curve</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574627" y="1047585"/>
            <a:ext cx="5703343" cy="5487987"/>
          </a:xfrm>
        </p:spPr>
        <p:txBody>
          <a:bodyPr>
            <a:noAutofit/>
          </a:bodyPr>
          <a:lstStyle/>
          <a:p>
            <a:r>
              <a:rPr lang="en-IN" sz="2400" i="1" dirty="0">
                <a:latin typeface="Times New Roman" panose="02020603050405020304" pitchFamily="18" charset="0"/>
                <a:cs typeface="Times New Roman" panose="02020603050405020304" pitchFamily="18" charset="0"/>
              </a:rPr>
              <a:t>False Positive Rate</a:t>
            </a:r>
            <a:r>
              <a:rPr lang="en-IN" sz="2400" dirty="0">
                <a:latin typeface="Times New Roman" panose="02020603050405020304" pitchFamily="18" charset="0"/>
                <a:cs typeface="Times New Roman" panose="02020603050405020304" pitchFamily="18" charset="0"/>
              </a:rPr>
              <a:t> and </a:t>
            </a:r>
            <a:r>
              <a:rPr lang="en-IN" sz="2400" i="1" dirty="0">
                <a:latin typeface="Times New Roman" panose="02020603050405020304" pitchFamily="18" charset="0"/>
                <a:cs typeface="Times New Roman" panose="02020603050405020304" pitchFamily="18" charset="0"/>
              </a:rPr>
              <a:t>True Positive Rate</a:t>
            </a:r>
            <a:r>
              <a:rPr lang="en-IN" sz="2400" dirty="0">
                <a:latin typeface="Times New Roman" panose="02020603050405020304" pitchFamily="18" charset="0"/>
                <a:cs typeface="Times New Roman" panose="02020603050405020304" pitchFamily="18" charset="0"/>
              </a:rPr>
              <a:t> both have values in the range </a:t>
            </a:r>
            <a:r>
              <a:rPr lang="en-IN" sz="2400" b="1" dirty="0">
                <a:latin typeface="Times New Roman" panose="02020603050405020304" pitchFamily="18" charset="0"/>
                <a:cs typeface="Times New Roman" panose="02020603050405020304" pitchFamily="18" charset="0"/>
              </a:rPr>
              <a:t>[0, 1]</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r>
              <a:rPr lang="en-IN" sz="2400" i="1" dirty="0" smtClean="0">
                <a:latin typeface="Times New Roman" panose="02020603050405020304" pitchFamily="18" charset="0"/>
                <a:cs typeface="Times New Roman" panose="02020603050405020304" pitchFamily="18" charset="0"/>
              </a:rPr>
              <a:t>FPR</a:t>
            </a:r>
            <a:r>
              <a:rPr lang="en-IN" sz="2400" dirty="0">
                <a:latin typeface="Times New Roman" panose="02020603050405020304" pitchFamily="18" charset="0"/>
                <a:cs typeface="Times New Roman" panose="02020603050405020304" pitchFamily="18" charset="0"/>
              </a:rPr>
              <a:t> and </a:t>
            </a:r>
            <a:r>
              <a:rPr lang="en-IN" sz="2400" i="1" dirty="0">
                <a:latin typeface="Times New Roman" panose="02020603050405020304" pitchFamily="18" charset="0"/>
                <a:cs typeface="Times New Roman" panose="02020603050405020304" pitchFamily="18" charset="0"/>
              </a:rPr>
              <a:t>TPR</a:t>
            </a:r>
            <a:r>
              <a:rPr lang="en-IN" sz="2400" dirty="0">
                <a:latin typeface="Times New Roman" panose="02020603050405020304" pitchFamily="18" charset="0"/>
                <a:cs typeface="Times New Roman" panose="02020603050405020304" pitchFamily="18" charset="0"/>
              </a:rPr>
              <a:t> both are computed at varying threshold values such as (0.00, 0.02, 0.04, …., 1.00) and a graph is </a:t>
            </a:r>
            <a:r>
              <a:rPr lang="en-IN" sz="2400" dirty="0" smtClean="0">
                <a:latin typeface="Times New Roman" panose="02020603050405020304" pitchFamily="18" charset="0"/>
                <a:cs typeface="Times New Roman" panose="02020603050405020304" pitchFamily="18" charset="0"/>
              </a:rPr>
              <a:t>drawn.</a:t>
            </a:r>
          </a:p>
          <a:p>
            <a:r>
              <a:rPr lang="en-IN" sz="2400" dirty="0">
                <a:latin typeface="Times New Roman" panose="02020603050405020304" pitchFamily="18" charset="0"/>
                <a:cs typeface="Times New Roman" panose="02020603050405020304" pitchFamily="18" charset="0"/>
              </a:rPr>
              <a:t> </a:t>
            </a:r>
            <a:r>
              <a:rPr lang="en-IN" sz="2400" i="1" dirty="0">
                <a:latin typeface="Times New Roman" panose="02020603050405020304" pitchFamily="18" charset="0"/>
                <a:cs typeface="Times New Roman" panose="02020603050405020304" pitchFamily="18" charset="0"/>
              </a:rPr>
              <a:t>AUC</a:t>
            </a:r>
            <a:r>
              <a:rPr lang="en-IN" sz="2400" dirty="0">
                <a:latin typeface="Times New Roman" panose="02020603050405020304" pitchFamily="18" charset="0"/>
                <a:cs typeface="Times New Roman" panose="02020603050405020304" pitchFamily="18" charset="0"/>
              </a:rPr>
              <a:t> is the area under the curve of plot </a:t>
            </a:r>
            <a:r>
              <a:rPr lang="en-IN" sz="2400" i="1" dirty="0">
                <a:latin typeface="Times New Roman" panose="02020603050405020304" pitchFamily="18" charset="0"/>
                <a:cs typeface="Times New Roman" panose="02020603050405020304" pitchFamily="18" charset="0"/>
              </a:rPr>
              <a:t>False Positive Rate vs </a:t>
            </a:r>
            <a:r>
              <a:rPr lang="en-IN" sz="2400" i="1" dirty="0" smtClean="0">
                <a:latin typeface="Times New Roman" panose="02020603050405020304" pitchFamily="18" charset="0"/>
                <a:cs typeface="Times New Roman" panose="02020603050405020304" pitchFamily="18" charset="0"/>
              </a:rPr>
              <a:t>True </a:t>
            </a:r>
            <a:r>
              <a:rPr lang="en-IN" sz="2400" i="1" dirty="0">
                <a:latin typeface="Times New Roman" panose="02020603050405020304" pitchFamily="18" charset="0"/>
                <a:cs typeface="Times New Roman" panose="02020603050405020304" pitchFamily="18" charset="0"/>
              </a:rPr>
              <a:t>Positive Rate</a:t>
            </a:r>
            <a:r>
              <a:rPr lang="en-IN" sz="2400" dirty="0">
                <a:latin typeface="Times New Roman" panose="02020603050405020304" pitchFamily="18" charset="0"/>
                <a:cs typeface="Times New Roman" panose="02020603050405020304" pitchFamily="18" charset="0"/>
              </a:rPr>
              <a:t> at different points in </a:t>
            </a:r>
            <a:r>
              <a:rPr lang="en-IN" sz="2400" b="1" dirty="0">
                <a:latin typeface="Times New Roman" panose="02020603050405020304" pitchFamily="18" charset="0"/>
                <a:cs typeface="Times New Roman" panose="02020603050405020304" pitchFamily="18" charset="0"/>
              </a:rPr>
              <a:t>[0, 1</a:t>
            </a:r>
            <a:r>
              <a:rPr lang="en-IN" sz="2400" b="1" dirty="0" smtClean="0">
                <a:latin typeface="Times New Roman" panose="02020603050405020304" pitchFamily="18" charset="0"/>
                <a:cs typeface="Times New Roman" panose="02020603050405020304" pitchFamily="18" charset="0"/>
              </a:rPr>
              <a:t>]</a:t>
            </a:r>
            <a:r>
              <a:rPr lang="en-IN" sz="2400" dirty="0" smtClean="0">
                <a:latin typeface="Times New Roman" panose="02020603050405020304" pitchFamily="18" charset="0"/>
                <a:cs typeface="Times New Roman" panose="02020603050405020304" pitchFamily="18" charset="0"/>
              </a:rPr>
              <a:t>.</a:t>
            </a:r>
            <a:endParaRPr lang="en-IN" sz="2400" b="1" dirty="0" smtClean="0">
              <a:latin typeface="Times New Roman" panose="02020603050405020304" pitchFamily="18" charset="0"/>
              <a:cs typeface="Times New Roman" panose="02020603050405020304" pitchFamily="18" charset="0"/>
            </a:endParaRPr>
          </a:p>
          <a:p>
            <a:pPr marL="0" indent="0">
              <a:buNone/>
            </a:pPr>
            <a:endParaRPr lang="en-IN" sz="2400" b="1" dirty="0" smtClean="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As evident, </a:t>
            </a:r>
            <a:r>
              <a:rPr lang="en-IN" sz="2400" i="1" dirty="0">
                <a:latin typeface="Times New Roman" panose="02020603050405020304" pitchFamily="18" charset="0"/>
                <a:cs typeface="Times New Roman" panose="02020603050405020304" pitchFamily="18" charset="0"/>
              </a:rPr>
              <a:t>AUC</a:t>
            </a:r>
            <a:r>
              <a:rPr lang="en-IN" sz="2400" dirty="0">
                <a:latin typeface="Times New Roman" panose="02020603050405020304" pitchFamily="18" charset="0"/>
                <a:cs typeface="Times New Roman" panose="02020603050405020304" pitchFamily="18" charset="0"/>
              </a:rPr>
              <a:t> has a range of [0, 1]. The greater the value, the better is the performance of our model.</a:t>
            </a:r>
            <a:endParaRPr lang="en-IN"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35</a:t>
            </a:fld>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14447" y="1514901"/>
            <a:ext cx="5272585" cy="3954439"/>
          </a:xfrm>
          <a:prstGeom prst="rect">
            <a:avLst/>
          </a:prstGeom>
        </p:spPr>
      </p:pic>
    </p:spTree>
    <p:extLst>
      <p:ext uri="{BB962C8B-B14F-4D97-AF65-F5344CB8AC3E}">
        <p14:creationId xmlns:p14="http://schemas.microsoft.com/office/powerpoint/2010/main" val="19208651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F1 Score</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F1 Score is the Harmonic Mean between precision and recall.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range for F1 Score is [0, 1].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It </a:t>
            </a:r>
            <a:r>
              <a:rPr lang="en-IN" sz="2400" dirty="0">
                <a:latin typeface="Times New Roman" panose="02020603050405020304" pitchFamily="18" charset="0"/>
                <a:cs typeface="Times New Roman" panose="02020603050405020304" pitchFamily="18" charset="0"/>
              </a:rPr>
              <a:t>tells you how precise your classifier is (how many instances it classifies correctly), as well as how robust it is (it does not miss a significant number of instances).</a:t>
            </a:r>
          </a:p>
          <a:p>
            <a:r>
              <a:rPr lang="en-IN" sz="2400" dirty="0">
                <a:latin typeface="Times New Roman" panose="02020603050405020304" pitchFamily="18" charset="0"/>
                <a:cs typeface="Times New Roman" panose="02020603050405020304" pitchFamily="18" charset="0"/>
              </a:rPr>
              <a:t>High precision but lower recall, gives you an extremely accurate, but it then misses a large number of instances that are difficult to classify</a:t>
            </a:r>
            <a:r>
              <a:rPr lang="en-IN" sz="2400" dirty="0" smtClean="0">
                <a:latin typeface="Times New Roman" panose="02020603050405020304" pitchFamily="18" charset="0"/>
                <a:cs typeface="Times New Roman" panose="02020603050405020304" pitchFamily="18" charset="0"/>
              </a:rPr>
              <a:t>.</a:t>
            </a:r>
          </a:p>
          <a:p>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The greater the F1 Score, the better is the performance of our model. Mathematically, it can be expressed as</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36</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85109" y="4815598"/>
            <a:ext cx="4334428" cy="1066587"/>
          </a:xfrm>
          <a:prstGeom prst="rect">
            <a:avLst/>
          </a:prstGeom>
        </p:spPr>
      </p:pic>
    </p:spTree>
    <p:extLst>
      <p:ext uri="{BB962C8B-B14F-4D97-AF65-F5344CB8AC3E}">
        <p14:creationId xmlns:p14="http://schemas.microsoft.com/office/powerpoint/2010/main" val="25272752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F1 Score</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F1 Score tries to find the balance between precision and recall.</a:t>
            </a:r>
          </a:p>
          <a:p>
            <a:r>
              <a:rPr lang="en-IN" sz="2400" b="1" dirty="0">
                <a:latin typeface="Times New Roman" panose="02020603050405020304" pitchFamily="18" charset="0"/>
                <a:cs typeface="Times New Roman" panose="02020603050405020304" pitchFamily="18" charset="0"/>
              </a:rPr>
              <a:t>Precision : </a:t>
            </a:r>
            <a:r>
              <a:rPr lang="en-IN" sz="2400" dirty="0">
                <a:latin typeface="Times New Roman" panose="02020603050405020304" pitchFamily="18" charset="0"/>
                <a:cs typeface="Times New Roman" panose="02020603050405020304" pitchFamily="18" charset="0"/>
              </a:rPr>
              <a:t>It is the number of correct positive results divided by the number of positive results predicted by the classifier</a:t>
            </a:r>
            <a:r>
              <a:rPr lang="en-IN" sz="2400" dirty="0" smtClean="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Recall : </a:t>
            </a:r>
            <a:r>
              <a:rPr lang="en-IN" sz="2400" dirty="0">
                <a:latin typeface="Times New Roman" panose="02020603050405020304" pitchFamily="18" charset="0"/>
                <a:cs typeface="Times New Roman" panose="02020603050405020304" pitchFamily="18" charset="0"/>
              </a:rPr>
              <a:t>It is the number of correct positive results divided by the number of </a:t>
            </a:r>
            <a:r>
              <a:rPr lang="en-IN" sz="2400" b="1" i="1" dirty="0">
                <a:latin typeface="Times New Roman" panose="02020603050405020304" pitchFamily="18" charset="0"/>
                <a:cs typeface="Times New Roman" panose="02020603050405020304" pitchFamily="18" charset="0"/>
              </a:rPr>
              <a:t>all </a:t>
            </a:r>
            <a:r>
              <a:rPr lang="en-IN" sz="2400" dirty="0">
                <a:latin typeface="Times New Roman" panose="02020603050405020304" pitchFamily="18" charset="0"/>
                <a:cs typeface="Times New Roman" panose="02020603050405020304" pitchFamily="18" charset="0"/>
              </a:rPr>
              <a:t>relevant samples (all samples that should have been identified as positive).</a:t>
            </a:r>
            <a:endParaRPr lang="en-IN"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37</a:t>
            </a:fld>
            <a:endParaRPr lang="en-US"/>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b="57327"/>
          <a:stretch/>
        </p:blipFill>
        <p:spPr>
          <a:xfrm>
            <a:off x="3981450" y="2750462"/>
            <a:ext cx="4229100" cy="894213"/>
          </a:xfrm>
          <a:prstGeom prst="rect">
            <a:avLst/>
          </a:prstGeom>
        </p:spPr>
      </p:pic>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t="57812"/>
          <a:stretch/>
        </p:blipFill>
        <p:spPr>
          <a:xfrm>
            <a:off x="3874543" y="5450301"/>
            <a:ext cx="4229100" cy="884047"/>
          </a:xfrm>
          <a:prstGeom prst="rect">
            <a:avLst/>
          </a:prstGeom>
        </p:spPr>
      </p:pic>
    </p:spTree>
    <p:extLst>
      <p:ext uri="{BB962C8B-B14F-4D97-AF65-F5344CB8AC3E}">
        <p14:creationId xmlns:p14="http://schemas.microsoft.com/office/powerpoint/2010/main" val="12620805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Mean Absolute Error</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Mean Absolute Error is the average of the difference between the Original Values and the Predicted Values.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It </a:t>
            </a:r>
            <a:r>
              <a:rPr lang="en-IN" sz="2400" dirty="0">
                <a:latin typeface="Times New Roman" panose="02020603050405020304" pitchFamily="18" charset="0"/>
                <a:cs typeface="Times New Roman" panose="02020603050405020304" pitchFamily="18" charset="0"/>
              </a:rPr>
              <a:t>gives us the measure of how far the predictions were from the actual output.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However</a:t>
            </a:r>
            <a:r>
              <a:rPr lang="en-IN" sz="2400" dirty="0">
                <a:latin typeface="Times New Roman" panose="02020603050405020304" pitchFamily="18" charset="0"/>
                <a:cs typeface="Times New Roman" panose="02020603050405020304" pitchFamily="18" charset="0"/>
              </a:rPr>
              <a:t>, they don’t gives us any idea of the direction of the error i.e. whether we are under predicting the data or over predicting the data.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Mathematically</a:t>
            </a:r>
            <a:r>
              <a:rPr lang="en-IN" sz="2400" dirty="0">
                <a:latin typeface="Times New Roman" panose="02020603050405020304" pitchFamily="18" charset="0"/>
                <a:cs typeface="Times New Roman" panose="02020603050405020304" pitchFamily="18" charset="0"/>
              </a:rPr>
              <a:t>, it is represented as :</a:t>
            </a:r>
            <a:endParaRPr lang="en-IN"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38</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7243" y="4363303"/>
            <a:ext cx="5264468" cy="972971"/>
          </a:xfrm>
          <a:prstGeom prst="rect">
            <a:avLst/>
          </a:prstGeom>
        </p:spPr>
      </p:pic>
    </p:spTree>
    <p:extLst>
      <p:ext uri="{BB962C8B-B14F-4D97-AF65-F5344CB8AC3E}">
        <p14:creationId xmlns:p14="http://schemas.microsoft.com/office/powerpoint/2010/main" val="34841151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Mean Squared Error</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Mean Squared Error(MSE) is quite similar to Mean Absolute Error, the only difference being that MSE takes the average of the </a:t>
            </a:r>
            <a:r>
              <a:rPr lang="en-IN" sz="2400" b="1" dirty="0">
                <a:latin typeface="Times New Roman" panose="02020603050405020304" pitchFamily="18" charset="0"/>
                <a:cs typeface="Times New Roman" panose="02020603050405020304" pitchFamily="18" charset="0"/>
              </a:rPr>
              <a:t>square </a:t>
            </a:r>
            <a:r>
              <a:rPr lang="en-IN" sz="2400" dirty="0">
                <a:latin typeface="Times New Roman" panose="02020603050405020304" pitchFamily="18" charset="0"/>
                <a:cs typeface="Times New Roman" panose="02020603050405020304" pitchFamily="18" charset="0"/>
              </a:rPr>
              <a:t>of the difference between the original values and the predicted values.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advantage of MSE being that it is easier to compute the gradient, whereas Mean Absolute Error requires complicated linear programming tools to compute the gradient.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As</a:t>
            </a:r>
            <a:r>
              <a:rPr lang="en-IN" sz="2400" dirty="0">
                <a:latin typeface="Times New Roman" panose="02020603050405020304" pitchFamily="18" charset="0"/>
                <a:cs typeface="Times New Roman" panose="02020603050405020304" pitchFamily="18" charset="0"/>
              </a:rPr>
              <a:t>, we take square of the error, the effect of larger errors become more pronounced then smaller error, hence the </a:t>
            </a:r>
            <a:r>
              <a:rPr lang="en-IN" sz="2400" dirty="0" smtClean="0">
                <a:latin typeface="Times New Roman" panose="02020603050405020304" pitchFamily="18" charset="0"/>
                <a:cs typeface="Times New Roman" panose="02020603050405020304" pitchFamily="18" charset="0"/>
              </a:rPr>
              <a:t>model </a:t>
            </a:r>
            <a:r>
              <a:rPr lang="en-IN" sz="2400" dirty="0">
                <a:latin typeface="Times New Roman" panose="02020603050405020304" pitchFamily="18" charset="0"/>
                <a:cs typeface="Times New Roman" panose="02020603050405020304" pitchFamily="18" charset="0"/>
              </a:rPr>
              <a:t>can now focus more on the larger errors.</a:t>
            </a:r>
            <a:endParaRPr lang="en-IN"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39</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8108" y="4440018"/>
            <a:ext cx="7804217" cy="1400757"/>
          </a:xfrm>
          <a:prstGeom prst="rect">
            <a:avLst/>
          </a:prstGeom>
        </p:spPr>
      </p:pic>
    </p:spTree>
    <p:extLst>
      <p:ext uri="{BB962C8B-B14F-4D97-AF65-F5344CB8AC3E}">
        <p14:creationId xmlns:p14="http://schemas.microsoft.com/office/powerpoint/2010/main" val="32421775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CONTENTS</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algn="just"/>
            <a:r>
              <a:rPr lang="en-US" dirty="0" smtClean="0">
                <a:latin typeface="Times New Roman" pitchFamily="18" charset="0"/>
                <a:cs typeface="Times New Roman" pitchFamily="18" charset="0"/>
              </a:rPr>
              <a:t>Signal vs Noise</a:t>
            </a:r>
          </a:p>
          <a:p>
            <a:pPr algn="just"/>
            <a:r>
              <a:rPr lang="en-US" dirty="0" smtClean="0">
                <a:latin typeface="Times New Roman" pitchFamily="18" charset="0"/>
                <a:cs typeface="Times New Roman" pitchFamily="18" charset="0"/>
              </a:rPr>
              <a:t>Goodness of Fit</a:t>
            </a:r>
          </a:p>
          <a:p>
            <a:pPr algn="just"/>
            <a:r>
              <a:rPr lang="en-US" dirty="0" smtClean="0">
                <a:latin typeface="Times New Roman" pitchFamily="18" charset="0"/>
                <a:cs typeface="Times New Roman" pitchFamily="18" charset="0"/>
              </a:rPr>
              <a:t>Under fitting vs Overfitting</a:t>
            </a:r>
          </a:p>
          <a:p>
            <a:pPr algn="just"/>
            <a:r>
              <a:rPr lang="en-US" dirty="0" smtClean="0">
                <a:latin typeface="Times New Roman" pitchFamily="18" charset="0"/>
                <a:cs typeface="Times New Roman" pitchFamily="18" charset="0"/>
              </a:rPr>
              <a:t>Bias-Variance Tradeoff</a:t>
            </a:r>
          </a:p>
          <a:p>
            <a:pPr algn="just"/>
            <a:r>
              <a:rPr lang="en-US" dirty="0" smtClean="0">
                <a:latin typeface="Times New Roman" pitchFamily="18" charset="0"/>
                <a:cs typeface="Times New Roman" pitchFamily="18" charset="0"/>
              </a:rPr>
              <a:t>Errors</a:t>
            </a:r>
          </a:p>
          <a:p>
            <a:pPr algn="just"/>
            <a:r>
              <a:rPr lang="en-US" dirty="0" smtClean="0">
                <a:latin typeface="Times New Roman" pitchFamily="18" charset="0"/>
                <a:cs typeface="Times New Roman" pitchFamily="18" charset="0"/>
              </a:rPr>
              <a:t>Under fitting-detection and prevention</a:t>
            </a:r>
          </a:p>
          <a:p>
            <a:pPr algn="just"/>
            <a:r>
              <a:rPr lang="en-US" dirty="0" smtClean="0">
                <a:latin typeface="Times New Roman" pitchFamily="18" charset="0"/>
                <a:cs typeface="Times New Roman" pitchFamily="18" charset="0"/>
              </a:rPr>
              <a:t>Over fitting-detection </a:t>
            </a:r>
            <a:r>
              <a:rPr lang="en-US" dirty="0">
                <a:latin typeface="Times New Roman" pitchFamily="18" charset="0"/>
                <a:cs typeface="Times New Roman" pitchFamily="18" charset="0"/>
              </a:rPr>
              <a:t>and </a:t>
            </a:r>
            <a:r>
              <a:rPr lang="en-US" dirty="0" smtClean="0">
                <a:latin typeface="Times New Roman" pitchFamily="18" charset="0"/>
                <a:cs typeface="Times New Roman" pitchFamily="18" charset="0"/>
              </a:rPr>
              <a:t>prevention</a:t>
            </a:r>
          </a:p>
          <a:p>
            <a:pPr algn="just"/>
            <a:r>
              <a:rPr lang="en-US" dirty="0" smtClean="0">
                <a:latin typeface="Times New Roman" pitchFamily="18" charset="0"/>
                <a:cs typeface="Times New Roman" pitchFamily="18" charset="0"/>
              </a:rPr>
              <a:t>Performance </a:t>
            </a:r>
            <a:r>
              <a:rPr lang="en-US" dirty="0" err="1" smtClean="0">
                <a:latin typeface="Times New Roman" pitchFamily="18" charset="0"/>
                <a:cs typeface="Times New Roman" pitchFamily="18" charset="0"/>
              </a:rPr>
              <a:t>Metrices</a:t>
            </a:r>
            <a:endParaRPr lang="en-US" dirty="0">
              <a:latin typeface="Times New Roman" pitchFamily="18" charset="0"/>
              <a:cs typeface="Times New Roman" pitchFamily="18" charset="0"/>
            </a:endParaRPr>
          </a:p>
          <a:p>
            <a:pPr marL="0" indent="0" algn="just">
              <a:buNone/>
            </a:pP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marL="0" indent="0" algn="just">
              <a:buNone/>
            </a:pPr>
            <a:endParaRPr lang="en-US" dirty="0" smtClean="0">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2181564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IN" b="1" dirty="0" smtClean="0">
                <a:solidFill>
                  <a:srgbClr val="C00000"/>
                </a:solidFill>
                <a:latin typeface="Times New Roman" pitchFamily="18" charset="0"/>
                <a:cs typeface="Times New Roman" pitchFamily="18" charset="0"/>
              </a:rPr>
              <a:t>References</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533683" y="1050925"/>
            <a:ext cx="11367407" cy="5487987"/>
          </a:xfrm>
        </p:spPr>
        <p:txBody>
          <a:bodyPr>
            <a:noAutofit/>
          </a:bodyPr>
          <a:lstStyle/>
          <a:p>
            <a:pPr fontAlgn="base"/>
            <a:r>
              <a:rPr lang="en-IN" sz="2000" b="1" dirty="0" smtClean="0">
                <a:latin typeface="Times New Roman" panose="02020603050405020304" pitchFamily="18" charset="0"/>
                <a:cs typeface="Times New Roman" panose="02020603050405020304" pitchFamily="18" charset="0"/>
              </a:rPr>
              <a:t>Books and Journals</a:t>
            </a:r>
          </a:p>
          <a:p>
            <a:pPr fontAlgn="base"/>
            <a:r>
              <a:rPr lang="en-IN" sz="2000" b="1" dirty="0" smtClean="0">
                <a:latin typeface="Times New Roman" panose="02020603050405020304" pitchFamily="18" charset="0"/>
                <a:cs typeface="Times New Roman" panose="02020603050405020304" pitchFamily="18" charset="0"/>
              </a:rPr>
              <a:t>Understanding </a:t>
            </a:r>
            <a:r>
              <a:rPr lang="en-IN" sz="2000" b="1" dirty="0">
                <a:latin typeface="Times New Roman" panose="02020603050405020304" pitchFamily="18" charset="0"/>
                <a:cs typeface="Times New Roman" panose="02020603050405020304" pitchFamily="18" charset="0"/>
              </a:rPr>
              <a:t>Machine Learning: From Theory to Algorithms by Shai </a:t>
            </a:r>
            <a:r>
              <a:rPr lang="en-IN" sz="2000" b="1" dirty="0" err="1">
                <a:latin typeface="Times New Roman" panose="02020603050405020304" pitchFamily="18" charset="0"/>
                <a:cs typeface="Times New Roman" panose="02020603050405020304" pitchFamily="18" charset="0"/>
              </a:rPr>
              <a:t>Shalev-Shwartz</a:t>
            </a:r>
            <a:r>
              <a:rPr lang="en-IN" sz="2000" b="1" dirty="0">
                <a:latin typeface="Times New Roman" panose="02020603050405020304" pitchFamily="18" charset="0"/>
                <a:cs typeface="Times New Roman" panose="02020603050405020304" pitchFamily="18" charset="0"/>
              </a:rPr>
              <a:t> and Shai Ben-David-Cambridge University Press </a:t>
            </a:r>
            <a:r>
              <a:rPr lang="en-IN" sz="2000" b="1" dirty="0" smtClean="0">
                <a:latin typeface="Times New Roman" panose="02020603050405020304" pitchFamily="18" charset="0"/>
                <a:cs typeface="Times New Roman" panose="02020603050405020304" pitchFamily="18" charset="0"/>
              </a:rPr>
              <a:t>2014</a:t>
            </a:r>
          </a:p>
          <a:p>
            <a:pPr fontAlgn="base"/>
            <a:r>
              <a:rPr lang="en-IN" sz="2000" b="1" dirty="0" smtClean="0">
                <a:latin typeface="Times New Roman" panose="02020603050405020304" pitchFamily="18" charset="0"/>
                <a:cs typeface="Times New Roman" panose="02020603050405020304" pitchFamily="18" charset="0"/>
              </a:rPr>
              <a:t>Introduction </a:t>
            </a:r>
            <a:r>
              <a:rPr lang="en-IN" sz="2000" b="1" dirty="0">
                <a:latin typeface="Times New Roman" panose="02020603050405020304" pitchFamily="18" charset="0"/>
                <a:cs typeface="Times New Roman" panose="02020603050405020304" pitchFamily="18" charset="0"/>
              </a:rPr>
              <a:t>to machine Learning – the Wikipedia Guide by Osman Omer</a:t>
            </a:r>
            <a:r>
              <a:rPr lang="en-IN" sz="2000" b="1"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fontAlgn="base"/>
            <a:endParaRPr lang="en-IN" sz="2000" dirty="0" smtClean="0">
              <a:latin typeface="Times New Roman" panose="02020603050405020304" pitchFamily="18" charset="0"/>
              <a:cs typeface="Times New Roman" panose="02020603050405020304" pitchFamily="18" charset="0"/>
            </a:endParaRPr>
          </a:p>
          <a:p>
            <a:pPr fontAlgn="base"/>
            <a:r>
              <a:rPr lang="en-IN" sz="2000" b="1" dirty="0" smtClean="0">
                <a:latin typeface="Times New Roman" panose="02020603050405020304" pitchFamily="18" charset="0"/>
                <a:cs typeface="Times New Roman" panose="02020603050405020304" pitchFamily="18" charset="0"/>
              </a:rPr>
              <a:t>Video Link-</a:t>
            </a:r>
            <a:endParaRPr lang="en-IN" sz="2000" b="1" dirty="0" smtClean="0">
              <a:latin typeface="Times New Roman" panose="02020603050405020304" pitchFamily="18" charset="0"/>
              <a:cs typeface="Times New Roman" panose="02020603050405020304" pitchFamily="18" charset="0"/>
              <a:hlinkClick r:id="rId2"/>
            </a:endParaRPr>
          </a:p>
          <a:p>
            <a:pPr fontAlgn="base"/>
            <a:r>
              <a:rPr lang="en-IN" sz="2000" dirty="0">
                <a:latin typeface="Times New Roman" panose="02020603050405020304" pitchFamily="18" charset="0"/>
                <a:cs typeface="Times New Roman" panose="02020603050405020304" pitchFamily="18" charset="0"/>
                <a:hlinkClick r:id="rId3"/>
              </a:rPr>
              <a:t>https://</a:t>
            </a:r>
            <a:r>
              <a:rPr lang="en-IN" sz="2000" dirty="0" smtClean="0">
                <a:latin typeface="Times New Roman" panose="02020603050405020304" pitchFamily="18" charset="0"/>
                <a:cs typeface="Times New Roman" panose="02020603050405020304" pitchFamily="18" charset="0"/>
                <a:hlinkClick r:id="rId3"/>
              </a:rPr>
              <a:t>www.youtube.com/watch?v=9f-GarcDY58</a:t>
            </a:r>
            <a:endParaRPr lang="en-IN" sz="2000" dirty="0" smtClean="0">
              <a:latin typeface="Times New Roman" panose="02020603050405020304" pitchFamily="18" charset="0"/>
              <a:cs typeface="Times New Roman" panose="02020603050405020304" pitchFamily="18" charset="0"/>
            </a:endParaRPr>
          </a:p>
          <a:p>
            <a:pPr fontAlgn="base"/>
            <a:r>
              <a:rPr lang="en-IN" sz="2000" dirty="0">
                <a:latin typeface="Times New Roman" panose="02020603050405020304" pitchFamily="18" charset="0"/>
                <a:cs typeface="Times New Roman" panose="02020603050405020304" pitchFamily="18" charset="0"/>
                <a:hlinkClick r:id="rId4"/>
              </a:rPr>
              <a:t>https://</a:t>
            </a:r>
            <a:r>
              <a:rPr lang="en-IN" sz="2000" dirty="0" smtClean="0">
                <a:latin typeface="Times New Roman" panose="02020603050405020304" pitchFamily="18" charset="0"/>
                <a:cs typeface="Times New Roman" panose="02020603050405020304" pitchFamily="18" charset="0"/>
                <a:hlinkClick r:id="rId4"/>
              </a:rPr>
              <a:t>www.youtube.com/watch?v=GwIo3gDZCVQ</a:t>
            </a:r>
            <a:endParaRPr lang="en-IN" sz="2000" dirty="0" smtClean="0">
              <a:latin typeface="Times New Roman" panose="02020603050405020304" pitchFamily="18" charset="0"/>
              <a:cs typeface="Times New Roman" panose="02020603050405020304" pitchFamily="18" charset="0"/>
            </a:endParaRPr>
          </a:p>
          <a:p>
            <a:pPr fontAlgn="base"/>
            <a:endParaRPr lang="en-IN" sz="2000" dirty="0" smtClean="0">
              <a:latin typeface="Times New Roman" panose="02020603050405020304" pitchFamily="18" charset="0"/>
              <a:cs typeface="Times New Roman" panose="02020603050405020304" pitchFamily="18" charset="0"/>
            </a:endParaRPr>
          </a:p>
          <a:p>
            <a:pPr fontAlgn="base"/>
            <a:r>
              <a:rPr lang="en-IN" sz="2000" b="1" dirty="0" smtClean="0">
                <a:latin typeface="Times New Roman" panose="02020603050405020304" pitchFamily="18" charset="0"/>
                <a:cs typeface="Times New Roman" panose="02020603050405020304" pitchFamily="18" charset="0"/>
              </a:rPr>
              <a:t>Web Link-</a:t>
            </a:r>
          </a:p>
          <a:p>
            <a:r>
              <a:rPr lang="en-IN" sz="2000" dirty="0">
                <a:latin typeface="Times New Roman" panose="02020603050405020304" pitchFamily="18" charset="0"/>
                <a:cs typeface="Times New Roman" panose="02020603050405020304" pitchFamily="18" charset="0"/>
                <a:hlinkClick r:id="rId5"/>
              </a:rPr>
              <a:t>https://</a:t>
            </a:r>
            <a:r>
              <a:rPr lang="en-IN" sz="2000" dirty="0" smtClean="0">
                <a:latin typeface="Times New Roman" panose="02020603050405020304" pitchFamily="18" charset="0"/>
                <a:cs typeface="Times New Roman" panose="02020603050405020304" pitchFamily="18" charset="0"/>
                <a:hlinkClick r:id="rId5"/>
              </a:rPr>
              <a:t>www.knowledgehut.com/blog/data-science/overfitting-and-underfitting-in-machine-learning</a:t>
            </a:r>
            <a:endParaRPr lang="en-IN" sz="2000" dirty="0">
              <a:latin typeface="Times New Roman" pitchFamily="18" charset="0"/>
              <a:cs typeface="Times New Roman" pitchFamily="18" charset="0"/>
            </a:endParaRPr>
          </a:p>
          <a:p>
            <a:r>
              <a:rPr lang="en-IN" sz="2000" dirty="0">
                <a:latin typeface="Times New Roman" panose="02020603050405020304" pitchFamily="18" charset="0"/>
                <a:cs typeface="Times New Roman" panose="02020603050405020304" pitchFamily="18" charset="0"/>
                <a:hlinkClick r:id="rId6"/>
              </a:rPr>
              <a:t>https://</a:t>
            </a:r>
            <a:r>
              <a:rPr lang="en-IN" sz="2000" dirty="0" smtClean="0">
                <a:latin typeface="Times New Roman" panose="02020603050405020304" pitchFamily="18" charset="0"/>
                <a:cs typeface="Times New Roman" panose="02020603050405020304" pitchFamily="18" charset="0"/>
                <a:hlinkClick r:id="rId6"/>
              </a:rPr>
              <a:t>elitedatascience.com/overfitting-in-machine-learning</a:t>
            </a:r>
            <a:endParaRPr lang="en-IN" sz="2000" dirty="0">
              <a:latin typeface="Times New Roman" pitchFamily="18" charset="0"/>
              <a:cs typeface="Times New Roman" pitchFamily="18" charset="0"/>
            </a:endParaRPr>
          </a:p>
          <a:p>
            <a:r>
              <a:rPr lang="en-IN" sz="2000" dirty="0">
                <a:latin typeface="Times New Roman" panose="02020603050405020304" pitchFamily="18" charset="0"/>
                <a:cs typeface="Times New Roman" panose="02020603050405020304" pitchFamily="18" charset="0"/>
                <a:hlinkClick r:id="rId7"/>
              </a:rPr>
              <a:t>https://medium.com/greyatom/what-is-underfitting-and-overfitting-in-machine-learning-and-how-to-deal-with-it-6803a989c76</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40</a:t>
            </a:fld>
            <a:endParaRPr lang="en-US"/>
          </a:p>
        </p:txBody>
      </p:sp>
    </p:spTree>
    <p:extLst>
      <p:ext uri="{BB962C8B-B14F-4D97-AF65-F5344CB8AC3E}">
        <p14:creationId xmlns:p14="http://schemas.microsoft.com/office/powerpoint/2010/main" val="9792930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9129"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427" y="6294599"/>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527" y="5129691"/>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3"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1" i="0" u="none" strike="noStrike" kern="1200" cap="none" spc="0" normalizeH="0" baseline="0" noProof="0" dirty="0">
                <a:ln>
                  <a:noFill/>
                </a:ln>
                <a:solidFill>
                  <a:srgbClr val="FF0000"/>
                </a:solidFill>
                <a:effectLst/>
                <a:uLnTx/>
                <a:uFillTx/>
                <a:latin typeface="Times" pitchFamily="18" charset="0"/>
                <a:ea typeface="Segoe UI" panose="020B0502040204020203" pitchFamily="34" charset="0"/>
                <a:cs typeface="Times" pitchFamily="18"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1601"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775"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grpSp>
        <p:nvGrpSpPr>
          <p:cNvPr id="29" name="Group 28"/>
          <p:cNvGrpSpPr/>
          <p:nvPr/>
        </p:nvGrpSpPr>
        <p:grpSpPr>
          <a:xfrm>
            <a:off x="237521"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xmlns="" id="{CAD0D7B8-E462-453C-B296-CA0154FA54AE}"/>
                </a:ext>
              </a:extLst>
            </p:cNvPr>
            <p:cNvGraphicFramePr>
              <a:graphicFrameLocks noChangeAspect="1"/>
            </p:cNvGraphicFramePr>
            <p:nvPr>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11343" name="CorelDRAW" r:id="rId3" imgW="2169000" imgH="2169360" progId="">
                    <p:embed/>
                  </p:oleObj>
                </mc:Choice>
                <mc:Fallback>
                  <p:oleObj name="CorelDRAW" r:id="rId3" imgW="2169000" imgH="2169360" progId="">
                    <p:embed/>
                    <p:pic>
                      <p:nvPicPr>
                        <p:cNvPr id="0" name="Picture 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4062249" y="5394447"/>
            <a:ext cx="184731" cy="369332"/>
          </a:xfrm>
          <a:prstGeom prst="rect">
            <a:avLst/>
          </a:prstGeom>
        </p:spPr>
        <p:txBody>
          <a:bodyPr wrap="none">
            <a:spAutoFit/>
          </a:bodyPr>
          <a:lstStyle/>
          <a:p>
            <a:endParaRPr lang="en-US" dirty="0"/>
          </a:p>
        </p:txBody>
      </p:sp>
    </p:spTree>
    <p:extLst>
      <p:ext uri="{BB962C8B-B14F-4D97-AF65-F5344CB8AC3E}">
        <p14:creationId xmlns:p14="http://schemas.microsoft.com/office/powerpoint/2010/main" val="6232543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Signal vs Noise</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4775171" cy="5487987"/>
          </a:xfrm>
        </p:spPr>
        <p:txBody>
          <a:bodyPr>
            <a:noAutofit/>
          </a:bodyPr>
          <a:lstStyle/>
          <a:p>
            <a:pPr fontAlgn="base"/>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predictive </a:t>
            </a:r>
            <a:r>
              <a:rPr lang="en-IN" sz="2400" dirty="0" err="1">
                <a:latin typeface="Times New Roman" panose="02020603050405020304" pitchFamily="18" charset="0"/>
                <a:cs typeface="Times New Roman" panose="02020603050405020304" pitchFamily="18" charset="0"/>
              </a:rPr>
              <a:t>modeling</a:t>
            </a:r>
            <a:r>
              <a:rPr lang="en-IN" sz="2400" dirty="0">
                <a:latin typeface="Times New Roman" panose="02020603050405020304" pitchFamily="18" charset="0"/>
                <a:cs typeface="Times New Roman" panose="02020603050405020304" pitchFamily="18" charset="0"/>
              </a:rPr>
              <a:t>, you can think of the “signal” as the true underlying pattern that you wish to learn from the data.</a:t>
            </a:r>
          </a:p>
          <a:p>
            <a:pPr fontAlgn="base"/>
            <a:r>
              <a:rPr lang="en-IN" sz="2400" dirty="0">
                <a:latin typeface="Times New Roman" panose="02020603050405020304" pitchFamily="18" charset="0"/>
                <a:cs typeface="Times New Roman" panose="02020603050405020304" pitchFamily="18" charset="0"/>
              </a:rPr>
              <a:t>“Noise,” on the other hand, refers to the irrelevant information or randomness in a dataset.</a:t>
            </a:r>
          </a:p>
          <a:p>
            <a:pPr fontAlgn="base"/>
            <a:r>
              <a:rPr lang="en-IN" sz="2400" dirty="0">
                <a:latin typeface="Times New Roman" panose="02020603050405020304" pitchFamily="18" charset="0"/>
                <a:cs typeface="Times New Roman" panose="02020603050405020304" pitchFamily="18" charset="0"/>
              </a:rPr>
              <a:t>For example, let’s say you’re </a:t>
            </a:r>
            <a:r>
              <a:rPr lang="en-IN" sz="2400" dirty="0" err="1">
                <a:latin typeface="Times New Roman" panose="02020603050405020304" pitchFamily="18" charset="0"/>
                <a:cs typeface="Times New Roman" panose="02020603050405020304" pitchFamily="18" charset="0"/>
              </a:rPr>
              <a:t>modeling</a:t>
            </a:r>
            <a:r>
              <a:rPr lang="en-IN" sz="2400" dirty="0">
                <a:latin typeface="Times New Roman" panose="02020603050405020304" pitchFamily="18" charset="0"/>
                <a:cs typeface="Times New Roman" panose="02020603050405020304" pitchFamily="18" charset="0"/>
              </a:rPr>
              <a:t> height vs. age in children. If you sample a large portion of the population, you’d find a pretty clear relationship</a:t>
            </a:r>
            <a:r>
              <a:rPr lang="en-IN" sz="2400" dirty="0" smtClean="0">
                <a:latin typeface="Times New Roman" panose="02020603050405020304" pitchFamily="18" charset="0"/>
                <a:cs typeface="Times New Roman" panose="02020603050405020304" pitchFamily="18" charset="0"/>
              </a:rPr>
              <a:t>:</a:t>
            </a:r>
          </a:p>
          <a:p>
            <a:pPr fontAlgn="base"/>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is the signal</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5</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8622" y="1670180"/>
            <a:ext cx="4403956" cy="4363777"/>
          </a:xfrm>
          <a:prstGeom prst="rect">
            <a:avLst/>
          </a:prstGeom>
        </p:spPr>
      </p:pic>
    </p:spTree>
    <p:extLst>
      <p:ext uri="{BB962C8B-B14F-4D97-AF65-F5344CB8AC3E}">
        <p14:creationId xmlns:p14="http://schemas.microsoft.com/office/powerpoint/2010/main" val="33827591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Signal vs Noise</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fontAlgn="base"/>
            <a:r>
              <a:rPr lang="en-IN" sz="2400" dirty="0" smtClean="0">
                <a:latin typeface="Times New Roman" panose="02020603050405020304" pitchFamily="18" charset="0"/>
                <a:cs typeface="Times New Roman" panose="02020603050405020304" pitchFamily="18" charset="0"/>
              </a:rPr>
              <a:t>However</a:t>
            </a:r>
            <a:r>
              <a:rPr lang="en-IN" sz="2400" dirty="0">
                <a:latin typeface="Times New Roman" panose="02020603050405020304" pitchFamily="18" charset="0"/>
                <a:cs typeface="Times New Roman" panose="02020603050405020304" pitchFamily="18" charset="0"/>
              </a:rPr>
              <a:t>, if you could only sample one local school, the relationship might be muddier. It would be affected by outliers (e.g. kid whose dad is an NBA player) and randomness (e.g. kids who hit puberty at different ages).</a:t>
            </a:r>
          </a:p>
          <a:p>
            <a:pPr fontAlgn="base"/>
            <a:r>
              <a:rPr lang="en-IN" sz="2400" b="1" dirty="0">
                <a:latin typeface="Times New Roman" panose="02020603050405020304" pitchFamily="18" charset="0"/>
                <a:cs typeface="Times New Roman" panose="02020603050405020304" pitchFamily="18" charset="0"/>
              </a:rPr>
              <a:t>Noise interferes with signal.</a:t>
            </a:r>
            <a:endParaRPr lang="en-IN" sz="2400" dirty="0">
              <a:latin typeface="Times New Roman" panose="02020603050405020304" pitchFamily="18" charset="0"/>
              <a:cs typeface="Times New Roman" panose="02020603050405020304" pitchFamily="18" charset="0"/>
            </a:endParaRPr>
          </a:p>
          <a:p>
            <a:pPr fontAlgn="base"/>
            <a:r>
              <a:rPr lang="en-IN" sz="2400" dirty="0">
                <a:latin typeface="Times New Roman" panose="02020603050405020304" pitchFamily="18" charset="0"/>
                <a:cs typeface="Times New Roman" panose="02020603050405020304" pitchFamily="18" charset="0"/>
              </a:rPr>
              <a:t>Here’s where machine learning comes in. A well functioning ML algorithm will separate the signal from the noise.</a:t>
            </a:r>
          </a:p>
          <a:p>
            <a:pPr fontAlgn="base"/>
            <a:r>
              <a:rPr lang="en-IN" sz="2400" dirty="0">
                <a:latin typeface="Times New Roman" panose="02020603050405020304" pitchFamily="18" charset="0"/>
                <a:cs typeface="Times New Roman" panose="02020603050405020304" pitchFamily="18" charset="0"/>
              </a:rPr>
              <a:t>If the algorithm is too complex or flexible (e.g. it has too many input features or it’s not properly regularized), it can end up “memorizing the noise” instead of finding the signal.</a:t>
            </a:r>
          </a:p>
          <a:p>
            <a:pPr fontAlgn="base"/>
            <a:r>
              <a:rPr lang="en-IN" sz="2400" dirty="0">
                <a:latin typeface="Times New Roman" panose="02020603050405020304" pitchFamily="18" charset="0"/>
                <a:cs typeface="Times New Roman" panose="02020603050405020304" pitchFamily="18" charset="0"/>
              </a:rPr>
              <a:t>This </a:t>
            </a:r>
            <a:r>
              <a:rPr lang="en-IN" sz="2400" dirty="0" err="1">
                <a:latin typeface="Times New Roman" panose="02020603050405020304" pitchFamily="18" charset="0"/>
                <a:cs typeface="Times New Roman" panose="02020603050405020304" pitchFamily="18" charset="0"/>
              </a:rPr>
              <a:t>overfit</a:t>
            </a:r>
            <a:r>
              <a:rPr lang="en-IN" sz="2400" dirty="0">
                <a:latin typeface="Times New Roman" panose="02020603050405020304" pitchFamily="18" charset="0"/>
                <a:cs typeface="Times New Roman" panose="02020603050405020304" pitchFamily="18" charset="0"/>
              </a:rPr>
              <a:t> model will then make predictions based on that noise. It will perform unusually well on its training data… yet very poorly on new, unseen data.</a:t>
            </a:r>
          </a:p>
          <a:p>
            <a:pPr fontAlgn="base"/>
            <a:endParaRPr lang="en-IN" sz="2400" dirty="0">
              <a:latin typeface="Times New Roman" panose="02020603050405020304" pitchFamily="18" charset="0"/>
              <a:cs typeface="Times New Roman" panose="02020603050405020304" pitchFamily="18" charset="0"/>
            </a:endParaRPr>
          </a:p>
          <a:p>
            <a:endParaRPr lang="en-IN" sz="2400" dirty="0" smtClean="0">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799331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IN" b="1" dirty="0" smtClean="0">
                <a:solidFill>
                  <a:srgbClr val="C00000"/>
                </a:solidFill>
                <a:latin typeface="Times New Roman" pitchFamily="18" charset="0"/>
                <a:cs typeface="Times New Roman" pitchFamily="18" charset="0"/>
              </a:rPr>
              <a:t>Goodness of Fit</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50" y="1347788"/>
            <a:ext cx="5239320" cy="5487987"/>
          </a:xfrm>
        </p:spPr>
        <p:txBody>
          <a:bodyPr>
            <a:noAutofit/>
          </a:bodyPr>
          <a:lstStyle/>
          <a:p>
            <a:pPr fontAlgn="base"/>
            <a:r>
              <a:rPr lang="en-IN" sz="2400" b="1" dirty="0">
                <a:latin typeface="Times New Roman" panose="02020603050405020304" pitchFamily="18" charset="0"/>
                <a:cs typeface="Times New Roman" panose="02020603050405020304" pitchFamily="18" charset="0"/>
              </a:rPr>
              <a:t>Goodness of Fit</a:t>
            </a:r>
          </a:p>
          <a:p>
            <a:pPr fontAlgn="base"/>
            <a:r>
              <a:rPr lang="en-IN" sz="2400" dirty="0">
                <a:latin typeface="Times New Roman" panose="02020603050405020304" pitchFamily="18" charset="0"/>
                <a:cs typeface="Times New Roman" panose="02020603050405020304" pitchFamily="18" charset="0"/>
              </a:rPr>
              <a:t>In statistics, </a:t>
            </a:r>
            <a:r>
              <a:rPr lang="en-IN" sz="2400" i="1" dirty="0">
                <a:latin typeface="Times New Roman" panose="02020603050405020304" pitchFamily="18" charset="0"/>
                <a:cs typeface="Times New Roman" panose="02020603050405020304" pitchFamily="18" charset="0"/>
              </a:rPr>
              <a:t>goodness of fit</a:t>
            </a:r>
            <a:r>
              <a:rPr lang="en-IN" sz="2400" dirty="0">
                <a:latin typeface="Times New Roman" panose="02020603050405020304" pitchFamily="18" charset="0"/>
                <a:cs typeface="Times New Roman" panose="02020603050405020304" pitchFamily="18" charset="0"/>
              </a:rPr>
              <a:t> refers to how closely a model’s predicted values match the observed (true) values.</a:t>
            </a:r>
          </a:p>
          <a:p>
            <a:pPr fontAlgn="base"/>
            <a:r>
              <a:rPr lang="en-IN" sz="2400" dirty="0">
                <a:latin typeface="Times New Roman" panose="02020603050405020304" pitchFamily="18" charset="0"/>
                <a:cs typeface="Times New Roman" panose="02020603050405020304" pitchFamily="18" charset="0"/>
              </a:rPr>
              <a:t>A model that has learned the noise instead of the signal is considered “</a:t>
            </a:r>
            <a:r>
              <a:rPr lang="en-IN" sz="2400" dirty="0" err="1">
                <a:latin typeface="Times New Roman" panose="02020603050405020304" pitchFamily="18" charset="0"/>
                <a:cs typeface="Times New Roman" panose="02020603050405020304" pitchFamily="18" charset="0"/>
              </a:rPr>
              <a:t>overfit</a:t>
            </a:r>
            <a:r>
              <a:rPr lang="en-IN" sz="2400" dirty="0">
                <a:latin typeface="Times New Roman" panose="02020603050405020304" pitchFamily="18" charset="0"/>
                <a:cs typeface="Times New Roman" panose="02020603050405020304" pitchFamily="18" charset="0"/>
              </a:rPr>
              <a:t>” because it fits the training dataset but has poor fit with new datasets.</a:t>
            </a:r>
          </a:p>
          <a:p>
            <a:pPr marL="0" indent="0">
              <a:buNone/>
            </a:pPr>
            <a:r>
              <a:rPr lang="en-IN" sz="2400" dirty="0">
                <a:latin typeface="Times New Roman" panose="02020603050405020304" pitchFamily="18" charset="0"/>
                <a:cs typeface="Times New Roman" panose="02020603050405020304" pitchFamily="18" charset="0"/>
              </a:rPr>
              <a:t/>
            </a:r>
            <a:br>
              <a:rPr lang="en-IN" sz="24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7</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54253" y="1347788"/>
            <a:ext cx="4312693" cy="4312693"/>
          </a:xfrm>
          <a:prstGeom prst="rect">
            <a:avLst/>
          </a:prstGeom>
        </p:spPr>
      </p:pic>
      <p:sp>
        <p:nvSpPr>
          <p:cNvPr id="6" name="Rectangle 5"/>
          <p:cNvSpPr/>
          <p:nvPr/>
        </p:nvSpPr>
        <p:spPr>
          <a:xfrm>
            <a:off x="5381768" y="5859419"/>
            <a:ext cx="6096000" cy="369332"/>
          </a:xfrm>
          <a:prstGeom prst="rect">
            <a:avLst/>
          </a:prstGeom>
        </p:spPr>
        <p:txBody>
          <a:bodyPr>
            <a:spAutoFit/>
          </a:bodyPr>
          <a:lstStyle/>
          <a:p>
            <a:r>
              <a:rPr lang="en-IN" b="1" i="1" dirty="0">
                <a:latin typeface="Times New Roman" panose="02020603050405020304" pitchFamily="18" charset="0"/>
                <a:cs typeface="Times New Roman" panose="02020603050405020304" pitchFamily="18" charset="0"/>
              </a:rPr>
              <a:t>While the black line fits the data well, the green line is </a:t>
            </a:r>
            <a:r>
              <a:rPr lang="en-IN" b="1" i="1" dirty="0" err="1">
                <a:latin typeface="Times New Roman" panose="02020603050405020304" pitchFamily="18" charset="0"/>
                <a:cs typeface="Times New Roman" panose="02020603050405020304" pitchFamily="18" charset="0"/>
              </a:rPr>
              <a:t>overfit</a:t>
            </a:r>
            <a:r>
              <a:rPr lang="en-IN" b="1" i="1"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40655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Under fitting vs Over fitting </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fontAlgn="base"/>
            <a:r>
              <a:rPr lang="en-IN" sz="2400" dirty="0">
                <a:latin typeface="Times New Roman" panose="02020603050405020304" pitchFamily="18" charset="0"/>
                <a:cs typeface="Times New Roman" panose="02020603050405020304" pitchFamily="18" charset="0"/>
              </a:rPr>
              <a:t>We can understand overfitting better by looking at the opposite problem, </a:t>
            </a:r>
            <a:r>
              <a:rPr lang="en-IN" sz="2400" dirty="0" err="1">
                <a:latin typeface="Times New Roman" panose="02020603050405020304" pitchFamily="18" charset="0"/>
                <a:cs typeface="Times New Roman" panose="02020603050405020304" pitchFamily="18" charset="0"/>
              </a:rPr>
              <a:t>underfitting</a:t>
            </a:r>
            <a:r>
              <a:rPr lang="en-IN" sz="2400" dirty="0">
                <a:latin typeface="Times New Roman" panose="02020603050405020304" pitchFamily="18" charset="0"/>
                <a:cs typeface="Times New Roman" panose="02020603050405020304" pitchFamily="18" charset="0"/>
              </a:rPr>
              <a:t>.</a:t>
            </a:r>
          </a:p>
          <a:p>
            <a:pPr fontAlgn="base"/>
            <a:r>
              <a:rPr lang="en-IN" sz="2400" dirty="0" err="1">
                <a:latin typeface="Times New Roman" panose="02020603050405020304" pitchFamily="18" charset="0"/>
                <a:cs typeface="Times New Roman" panose="02020603050405020304" pitchFamily="18" charset="0"/>
              </a:rPr>
              <a:t>Underfitting</a:t>
            </a:r>
            <a:r>
              <a:rPr lang="en-IN" sz="2400" dirty="0">
                <a:latin typeface="Times New Roman" panose="02020603050405020304" pitchFamily="18" charset="0"/>
                <a:cs typeface="Times New Roman" panose="02020603050405020304" pitchFamily="18" charset="0"/>
              </a:rPr>
              <a:t> occurs when a model is too simple – informed by too few features or regularized too much – which makes it inflexible in learning from the dataset.</a:t>
            </a:r>
          </a:p>
          <a:p>
            <a:pPr fontAlgn="base"/>
            <a:r>
              <a:rPr lang="en-IN" sz="2400" dirty="0">
                <a:latin typeface="Times New Roman" panose="02020603050405020304" pitchFamily="18" charset="0"/>
                <a:cs typeface="Times New Roman" panose="02020603050405020304" pitchFamily="18" charset="0"/>
              </a:rPr>
              <a:t>Simple learners tend to have less variance in their predictions but more bias towards wrong outcomes </a:t>
            </a:r>
            <a:r>
              <a:rPr lang="en-IN" sz="2400" dirty="0" smtClean="0">
                <a:latin typeface="Times New Roman" panose="02020603050405020304" pitchFamily="18" charset="0"/>
                <a:cs typeface="Times New Roman" panose="02020603050405020304" pitchFamily="18" charset="0"/>
              </a:rPr>
              <a:t>.</a:t>
            </a:r>
          </a:p>
          <a:p>
            <a:pPr fontAlgn="base"/>
            <a:r>
              <a:rPr lang="en-IN" sz="2400" dirty="0" smtClean="0">
                <a:latin typeface="Times New Roman" panose="02020603050405020304" pitchFamily="18" charset="0"/>
                <a:cs typeface="Times New Roman" panose="02020603050405020304" pitchFamily="18" charset="0"/>
              </a:rPr>
              <a:t>On </a:t>
            </a:r>
            <a:r>
              <a:rPr lang="en-IN" sz="2400" dirty="0">
                <a:latin typeface="Times New Roman" panose="02020603050405020304" pitchFamily="18" charset="0"/>
                <a:cs typeface="Times New Roman" panose="02020603050405020304" pitchFamily="18" charset="0"/>
              </a:rPr>
              <a:t>the other hand, complex learners tend to have more variance in their predictions.</a:t>
            </a:r>
          </a:p>
          <a:p>
            <a:pPr fontAlgn="base"/>
            <a:r>
              <a:rPr lang="en-IN" sz="2400" b="1" dirty="0">
                <a:latin typeface="Times New Roman" panose="02020603050405020304" pitchFamily="18" charset="0"/>
                <a:cs typeface="Times New Roman" panose="02020603050405020304" pitchFamily="18" charset="0"/>
              </a:rPr>
              <a:t>Both bias and variance are forms of prediction error in machine learning.</a:t>
            </a:r>
            <a:endParaRPr lang="en-IN" sz="2400" dirty="0">
              <a:latin typeface="Times New Roman" panose="02020603050405020304" pitchFamily="18" charset="0"/>
              <a:cs typeface="Times New Roman" panose="02020603050405020304" pitchFamily="18" charset="0"/>
            </a:endParaRPr>
          </a:p>
          <a:p>
            <a:pPr fontAlgn="base"/>
            <a:r>
              <a:rPr lang="en-IN" sz="2400" dirty="0">
                <a:latin typeface="Times New Roman" panose="02020603050405020304" pitchFamily="18" charset="0"/>
                <a:cs typeface="Times New Roman" panose="02020603050405020304" pitchFamily="18" charset="0"/>
              </a:rPr>
              <a:t>Typically, we can reduce error from bias but might increase error from variance as a result, or vice versa.</a:t>
            </a:r>
          </a:p>
          <a:p>
            <a:pPr fontAlgn="base"/>
            <a:r>
              <a:rPr lang="en-IN" sz="2400" dirty="0">
                <a:latin typeface="Times New Roman" panose="02020603050405020304" pitchFamily="18" charset="0"/>
                <a:cs typeface="Times New Roman" panose="02020603050405020304" pitchFamily="18" charset="0"/>
              </a:rPr>
              <a:t>This trade-off between too simple (high bias) vs. too complex (high variance) is a key concept in statistics and machine learning, and one that affects all supervised learning algorithms.</a:t>
            </a:r>
          </a:p>
          <a:p>
            <a:r>
              <a:rPr lang="en-IN" sz="2400" dirty="0">
                <a:latin typeface="Times New Roman" panose="02020603050405020304" pitchFamily="18" charset="0"/>
                <a:cs typeface="Times New Roman" panose="02020603050405020304" pitchFamily="18" charset="0"/>
              </a:rPr>
              <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8</a:t>
            </a:fld>
            <a:endParaRPr lang="en-US" dirty="0"/>
          </a:p>
        </p:txBody>
      </p:sp>
      <p:sp>
        <p:nvSpPr>
          <p:cNvPr id="7" name="Rectangle 1"/>
          <p:cNvSpPr>
            <a:spLocks noChangeArrowheads="1"/>
          </p:cNvSpPr>
          <p:nvPr/>
        </p:nvSpPr>
        <p:spPr bwMode="auto">
          <a:xfrm>
            <a:off x="633483" y="3557886"/>
            <a:ext cx="65"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02095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Bias Variance Tradeoff</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fontAlgn="base"/>
            <a:r>
              <a:rPr lang="en-IN" sz="2400" dirty="0">
                <a:latin typeface="Times New Roman" panose="02020603050405020304" pitchFamily="18" charset="0"/>
                <a:cs typeface="Times New Roman" panose="02020603050405020304" pitchFamily="18" charset="0"/>
              </a:rPr>
              <a:t>The Bias-Variance </a:t>
            </a:r>
            <a:r>
              <a:rPr lang="en-IN" sz="2400" dirty="0" err="1">
                <a:latin typeface="Times New Roman" panose="02020603050405020304" pitchFamily="18" charset="0"/>
                <a:cs typeface="Times New Roman" panose="02020603050405020304" pitchFamily="18" charset="0"/>
              </a:rPr>
              <a:t>Tradeoff</a:t>
            </a:r>
            <a:r>
              <a:rPr lang="en-IN" sz="2400" dirty="0">
                <a:latin typeface="Times New Roman" panose="02020603050405020304" pitchFamily="18" charset="0"/>
                <a:cs typeface="Times New Roman" panose="02020603050405020304" pitchFamily="18" charset="0"/>
              </a:rPr>
              <a:t> is relevant for supervised machine learning - specifically for predictive </a:t>
            </a:r>
            <a:r>
              <a:rPr lang="en-IN" sz="2400" dirty="0" err="1">
                <a:latin typeface="Times New Roman" panose="02020603050405020304" pitchFamily="18" charset="0"/>
                <a:cs typeface="Times New Roman" panose="02020603050405020304" pitchFamily="18" charset="0"/>
              </a:rPr>
              <a:t>modeling</a:t>
            </a:r>
            <a:r>
              <a:rPr lang="en-IN" sz="2400" dirty="0">
                <a:latin typeface="Times New Roman" panose="02020603050405020304" pitchFamily="18" charset="0"/>
                <a:cs typeface="Times New Roman" panose="02020603050405020304" pitchFamily="18" charset="0"/>
              </a:rPr>
              <a:t>. It's a way to diagnose the performance of an algorithm by breaking down its prediction error.</a:t>
            </a:r>
          </a:p>
          <a:p>
            <a:pPr fontAlgn="base"/>
            <a:r>
              <a:rPr lang="en-IN" sz="2400" dirty="0">
                <a:latin typeface="Times New Roman" panose="02020603050405020304" pitchFamily="18" charset="0"/>
                <a:cs typeface="Times New Roman" panose="02020603050405020304" pitchFamily="18" charset="0"/>
              </a:rPr>
              <a:t>In machine learning, an </a:t>
            </a:r>
            <a:r>
              <a:rPr lang="en-IN" sz="2400" b="1" dirty="0">
                <a:latin typeface="Times New Roman" panose="02020603050405020304" pitchFamily="18" charset="0"/>
                <a:cs typeface="Times New Roman" panose="02020603050405020304" pitchFamily="18" charset="0"/>
              </a:rPr>
              <a:t>algorithm</a:t>
            </a:r>
            <a:r>
              <a:rPr lang="en-IN" sz="2400" dirty="0">
                <a:latin typeface="Times New Roman" panose="02020603050405020304" pitchFamily="18" charset="0"/>
                <a:cs typeface="Times New Roman" panose="02020603050405020304" pitchFamily="18" charset="0"/>
              </a:rPr>
              <a:t> is simply a repeatable process used to train a </a:t>
            </a:r>
            <a:r>
              <a:rPr lang="en-IN" sz="2400" b="1" dirty="0">
                <a:latin typeface="Times New Roman" panose="02020603050405020304" pitchFamily="18" charset="0"/>
                <a:cs typeface="Times New Roman" panose="02020603050405020304" pitchFamily="18" charset="0"/>
              </a:rPr>
              <a:t>model</a:t>
            </a:r>
            <a:r>
              <a:rPr lang="en-IN" sz="2400" dirty="0">
                <a:latin typeface="Times New Roman" panose="02020603050405020304" pitchFamily="18" charset="0"/>
                <a:cs typeface="Times New Roman" panose="02020603050405020304" pitchFamily="18" charset="0"/>
              </a:rPr>
              <a:t> from a given set of </a:t>
            </a:r>
            <a:r>
              <a:rPr lang="en-IN" sz="2400" b="1" dirty="0">
                <a:latin typeface="Times New Roman" panose="02020603050405020304" pitchFamily="18" charset="0"/>
                <a:cs typeface="Times New Roman" panose="02020603050405020304" pitchFamily="18" charset="0"/>
              </a:rPr>
              <a:t>training data</a:t>
            </a:r>
            <a:r>
              <a:rPr lang="en-IN" sz="2400" dirty="0">
                <a:latin typeface="Times New Roman" panose="02020603050405020304" pitchFamily="18" charset="0"/>
                <a:cs typeface="Times New Roman" panose="02020603050405020304" pitchFamily="18" charset="0"/>
              </a:rPr>
              <a:t>.</a:t>
            </a:r>
          </a:p>
          <a:p>
            <a:pPr fontAlgn="base"/>
            <a:r>
              <a:rPr lang="en-IN" sz="2400" dirty="0">
                <a:latin typeface="Times New Roman" panose="02020603050405020304" pitchFamily="18" charset="0"/>
                <a:cs typeface="Times New Roman" panose="02020603050405020304" pitchFamily="18" charset="0"/>
              </a:rPr>
              <a:t>here are 3 types of prediction error: bias, variance, and irreducible error.</a:t>
            </a:r>
          </a:p>
          <a:p>
            <a:pPr fontAlgn="base"/>
            <a:r>
              <a:rPr lang="en-IN" sz="2400" dirty="0">
                <a:latin typeface="Times New Roman" panose="02020603050405020304" pitchFamily="18" charset="0"/>
                <a:cs typeface="Times New Roman" panose="02020603050405020304" pitchFamily="18" charset="0"/>
              </a:rPr>
              <a:t>Irreducible error is also known as "noise," and it can't be reduced by your choice in algorithm. It typically comes from inherent randomness, a </a:t>
            </a:r>
            <a:r>
              <a:rPr lang="en-IN" sz="2400" dirty="0" err="1">
                <a:latin typeface="Times New Roman" panose="02020603050405020304" pitchFamily="18" charset="0"/>
                <a:cs typeface="Times New Roman" panose="02020603050405020304" pitchFamily="18" charset="0"/>
              </a:rPr>
              <a:t>mis</a:t>
            </a:r>
            <a:r>
              <a:rPr lang="en-IN" sz="2400" dirty="0">
                <a:latin typeface="Times New Roman" panose="02020603050405020304" pitchFamily="18" charset="0"/>
                <a:cs typeface="Times New Roman" panose="02020603050405020304" pitchFamily="18" charset="0"/>
              </a:rPr>
              <a:t>-framed problem, or an incomplete feature set.</a:t>
            </a:r>
          </a:p>
          <a:p>
            <a:pPr fontAlgn="base"/>
            <a:r>
              <a:rPr lang="en-IN" sz="2400" dirty="0">
                <a:latin typeface="Times New Roman" panose="02020603050405020304" pitchFamily="18" charset="0"/>
                <a:cs typeface="Times New Roman" panose="02020603050405020304" pitchFamily="18" charset="0"/>
              </a:rPr>
              <a:t>The other two types of errors, however, can be reduced because they stem from your algorithm choice.</a:t>
            </a:r>
          </a:p>
          <a:p>
            <a:pPr fontAlgn="base"/>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9</a:t>
            </a:fld>
            <a:endParaRPr lang="en-US" dirty="0"/>
          </a:p>
        </p:txBody>
      </p:sp>
      <p:sp>
        <p:nvSpPr>
          <p:cNvPr id="7" name="Rectangle 1"/>
          <p:cNvSpPr>
            <a:spLocks noChangeArrowheads="1"/>
          </p:cNvSpPr>
          <p:nvPr/>
        </p:nvSpPr>
        <p:spPr bwMode="auto">
          <a:xfrm>
            <a:off x="633483" y="3557886"/>
            <a:ext cx="65"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44876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5654</TotalTime>
  <Words>1701</Words>
  <Application>Microsoft Office PowerPoint</Application>
  <PresentationFormat>Custom</PresentationFormat>
  <Paragraphs>303</Paragraphs>
  <Slides>41</Slides>
  <Notes>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41</vt:i4>
      </vt:variant>
    </vt:vector>
  </HeadingPairs>
  <TitlesOfParts>
    <vt:vector size="44" baseType="lpstr">
      <vt:lpstr>1_Office Theme</vt:lpstr>
      <vt:lpstr>Contents Slide Master</vt:lpstr>
      <vt:lpstr>CorelDRAW</vt:lpstr>
      <vt:lpstr>PowerPoint Presentation</vt:lpstr>
      <vt:lpstr>Course Outcomes</vt:lpstr>
      <vt:lpstr>Course Objectives</vt:lpstr>
      <vt:lpstr>CONTENTS</vt:lpstr>
      <vt:lpstr>Signal vs Noise</vt:lpstr>
      <vt:lpstr>Signal vs Noise</vt:lpstr>
      <vt:lpstr>Goodness of Fit</vt:lpstr>
      <vt:lpstr>Under fitting vs Over fitting </vt:lpstr>
      <vt:lpstr>Bias Variance Tradeoff</vt:lpstr>
      <vt:lpstr>Error from Bias</vt:lpstr>
      <vt:lpstr>Error from Variance</vt:lpstr>
      <vt:lpstr>Bias Variance Tradeoff</vt:lpstr>
      <vt:lpstr>Bias Variance Tradeoff</vt:lpstr>
      <vt:lpstr>Total Error</vt:lpstr>
      <vt:lpstr>Proper Fitting</vt:lpstr>
      <vt:lpstr>Bias - Variance</vt:lpstr>
      <vt:lpstr>Under fitting</vt:lpstr>
      <vt:lpstr>Under fitting data visualization-classification</vt:lpstr>
      <vt:lpstr>Under fitting data visualization-regression</vt:lpstr>
      <vt:lpstr>Detect Under fitting</vt:lpstr>
      <vt:lpstr>Prevent Underfitting</vt:lpstr>
      <vt:lpstr>Over fitting</vt:lpstr>
      <vt:lpstr>Over fitting data visualization-classification</vt:lpstr>
      <vt:lpstr>Over fitting data visualization-regression</vt:lpstr>
      <vt:lpstr>Detect Over fitting</vt:lpstr>
      <vt:lpstr>Prevent Over fitting</vt:lpstr>
      <vt:lpstr>Prevent Over fitting</vt:lpstr>
      <vt:lpstr>Performance Metrices</vt:lpstr>
      <vt:lpstr>Classification Accuracy</vt:lpstr>
      <vt:lpstr>Confusion Matrix</vt:lpstr>
      <vt:lpstr>Confusion Matrix</vt:lpstr>
      <vt:lpstr>Confusion Matrix</vt:lpstr>
      <vt:lpstr>Area under Curve</vt:lpstr>
      <vt:lpstr>Area under Curve</vt:lpstr>
      <vt:lpstr>Area under Curve</vt:lpstr>
      <vt:lpstr>F1 Score</vt:lpstr>
      <vt:lpstr>F1 Score</vt:lpstr>
      <vt:lpstr>Mean Absolute Error</vt:lpstr>
      <vt:lpstr>Mean Squared Error</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Yashika</cp:lastModifiedBy>
  <cp:revision>438</cp:revision>
  <dcterms:created xsi:type="dcterms:W3CDTF">2019-01-09T10:33:58Z</dcterms:created>
  <dcterms:modified xsi:type="dcterms:W3CDTF">2022-09-27T09:48:59Z</dcterms:modified>
</cp:coreProperties>
</file>