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74" r:id="rId1"/>
    <p:sldMasterId id="2147483686" r:id="rId2"/>
  </p:sldMasterIdLst>
  <p:notesMasterIdLst>
    <p:notesMasterId r:id="rId21"/>
  </p:notesMasterIdLst>
  <p:handoutMasterIdLst>
    <p:handoutMasterId r:id="rId22"/>
  </p:handoutMasterIdLst>
  <p:sldIdLst>
    <p:sldId id="1024" r:id="rId3"/>
    <p:sldId id="1192" r:id="rId4"/>
    <p:sldId id="1193" r:id="rId5"/>
    <p:sldId id="1195" r:id="rId6"/>
    <p:sldId id="1203" r:id="rId7"/>
    <p:sldId id="1202" r:id="rId8"/>
    <p:sldId id="1196" r:id="rId9"/>
    <p:sldId id="1197" r:id="rId10"/>
    <p:sldId id="1198" r:id="rId11"/>
    <p:sldId id="1199" r:id="rId12"/>
    <p:sldId id="1200" r:id="rId13"/>
    <p:sldId id="1201" r:id="rId14"/>
    <p:sldId id="1191" r:id="rId15"/>
    <p:sldId id="1174" r:id="rId16"/>
    <p:sldId id="1175" r:id="rId17"/>
    <p:sldId id="1176" r:id="rId18"/>
    <p:sldId id="1184" r:id="rId19"/>
    <p:sldId id="9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FFCC00"/>
    <a:srgbClr val="00FF99"/>
    <a:srgbClr val="CC0099"/>
    <a:srgbClr val="990000"/>
    <a:srgbClr val="9900FF"/>
    <a:srgbClr val="ED8137"/>
    <a:srgbClr val="FF6699"/>
    <a:srgbClr val="FFFFCC"/>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62" autoAdjust="0"/>
    <p:restoredTop sz="94660"/>
  </p:normalViewPr>
  <p:slideViewPr>
    <p:cSldViewPr snapToGrid="0">
      <p:cViewPr>
        <p:scale>
          <a:sx n="76" d="100"/>
          <a:sy n="76" d="100"/>
        </p:scale>
        <p:origin x="-16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CD8E82-1EDC-48D9-BD3A-343344AF3DBE}" type="doc">
      <dgm:prSet loTypeId="urn:microsoft.com/office/officeart/2005/8/layout/pyramid2" loCatId="pyramid" qsTypeId="urn:microsoft.com/office/officeart/2005/8/quickstyle/simple1" qsCatId="simple" csTypeId="urn:microsoft.com/office/officeart/2005/8/colors/colorful2" csCatId="colorful" phldr="1"/>
      <dgm:spPr/>
      <dgm:t>
        <a:bodyPr/>
        <a:lstStyle/>
        <a:p>
          <a:endParaRPr lang="en-IN"/>
        </a:p>
      </dgm:t>
    </dgm:pt>
    <dgm:pt modelId="{6578FE76-9D52-42C7-9A08-2D703DEDB889}">
      <dgm:prSet custT="1"/>
      <dgm:spPr/>
      <dgm:t>
        <a:bodyPr/>
        <a:lstStyle/>
        <a:p>
          <a:pPr rtl="0"/>
          <a:r>
            <a:rPr lang="en-IN" sz="1400" b="0" dirty="0" smtClean="0">
              <a:latin typeface="Times New Roman" pitchFamily="18" charset="0"/>
              <a:cs typeface="Times New Roman" pitchFamily="18" charset="0"/>
            </a:rPr>
            <a:t>CO-1:Apply the basic concept of Machine learning and statistics learning to deal with real-life Problems.</a:t>
          </a:r>
          <a:endParaRPr lang="en-IN" sz="1400" b="0" dirty="0">
            <a:latin typeface="Times New Roman" pitchFamily="18" charset="0"/>
            <a:cs typeface="Times New Roman" pitchFamily="18" charset="0"/>
          </a:endParaRPr>
        </a:p>
      </dgm:t>
    </dgm:pt>
    <dgm:pt modelId="{9D7F8322-B010-4AEA-B2C8-ABED8DA692AC}" type="parTrans" cxnId="{FCB90C43-334F-41E9-8B10-A2C04BB21436}">
      <dgm:prSet/>
      <dgm:spPr/>
      <dgm:t>
        <a:bodyPr/>
        <a:lstStyle/>
        <a:p>
          <a:endParaRPr lang="en-IN"/>
        </a:p>
      </dgm:t>
    </dgm:pt>
    <dgm:pt modelId="{156D1297-0002-46D1-ACA4-7141136CBED3}" type="sibTrans" cxnId="{FCB90C43-334F-41E9-8B10-A2C04BB21436}">
      <dgm:prSet/>
      <dgm:spPr/>
      <dgm:t>
        <a:bodyPr/>
        <a:lstStyle/>
        <a:p>
          <a:endParaRPr lang="en-IN"/>
        </a:p>
      </dgm:t>
    </dgm:pt>
    <dgm:pt modelId="{B60A9B08-E7FD-4FE6-8037-C7FA94A638AB}">
      <dgm:prSet custT="1"/>
      <dgm:spPr/>
      <dgm:t>
        <a:bodyPr/>
        <a:lstStyle/>
        <a:p>
          <a:pPr algn="l" rtl="0"/>
          <a:r>
            <a:rPr lang="en-IN" sz="1200" b="1" dirty="0" smtClean="0">
              <a:latin typeface="Times New Roman" pitchFamily="18" charset="0"/>
              <a:cs typeface="Times New Roman" pitchFamily="18" charset="0"/>
            </a:rPr>
            <a:t>CO-2: </a:t>
          </a:r>
          <a:r>
            <a:rPr lang="en-US" sz="1200" dirty="0" smtClean="0"/>
            <a:t>Understand different machine learning algorithms, as well as underlying theories the behind them.</a:t>
          </a:r>
          <a:endParaRPr lang="en-IN" sz="1200" b="1" dirty="0">
            <a:latin typeface="Times New Roman" pitchFamily="18" charset="0"/>
            <a:cs typeface="Times New Roman" pitchFamily="18" charset="0"/>
          </a:endParaRPr>
        </a:p>
      </dgm:t>
    </dgm:pt>
    <dgm:pt modelId="{1743A4BB-3420-4329-BD14-A855C7BE721C}" type="parTrans" cxnId="{14931E23-CC75-47DD-B94A-3A9131496891}">
      <dgm:prSet/>
      <dgm:spPr/>
      <dgm:t>
        <a:bodyPr/>
        <a:lstStyle/>
        <a:p>
          <a:endParaRPr lang="en-IN"/>
        </a:p>
      </dgm:t>
    </dgm:pt>
    <dgm:pt modelId="{5F67EDBF-CBEF-4869-9C4D-9DEE382706DE}" type="sibTrans" cxnId="{14931E23-CC75-47DD-B94A-3A9131496891}">
      <dgm:prSet/>
      <dgm:spPr/>
      <dgm:t>
        <a:bodyPr/>
        <a:lstStyle/>
        <a:p>
          <a:endParaRPr lang="en-IN"/>
        </a:p>
      </dgm:t>
    </dgm:pt>
    <dgm:pt modelId="{42B7D287-B06F-4860-BF6D-66967ED63566}">
      <dgm:prSet custT="1"/>
      <dgm:spPr/>
      <dgm:t>
        <a:bodyPr/>
        <a:lstStyle/>
        <a:p>
          <a:pPr algn="l" rtl="0"/>
          <a:r>
            <a:rPr lang="en-IN" sz="1200" b="1" dirty="0" smtClean="0"/>
            <a:t>CO-3: </a:t>
          </a:r>
          <a:r>
            <a:rPr lang="en-IN" sz="1200" dirty="0" smtClean="0"/>
            <a:t>Select and apply the appropriate machine learning algorithm to solve problems of moderate complexity</a:t>
          </a:r>
          <a:endParaRPr lang="en-IN" sz="1200" b="1" dirty="0"/>
        </a:p>
      </dgm:t>
    </dgm:pt>
    <dgm:pt modelId="{57DC1ED3-C728-4E8A-B191-EAE392F0BEEA}" type="parTrans" cxnId="{7DDC7924-154E-4364-A74F-F26F909D3799}">
      <dgm:prSet/>
      <dgm:spPr/>
      <dgm:t>
        <a:bodyPr/>
        <a:lstStyle/>
        <a:p>
          <a:endParaRPr lang="en-IN"/>
        </a:p>
      </dgm:t>
    </dgm:pt>
    <dgm:pt modelId="{011A6C04-F795-4BB4-8D9E-6C0E2AEA7658}" type="sibTrans" cxnId="{7DDC7924-154E-4364-A74F-F26F909D3799}">
      <dgm:prSet/>
      <dgm:spPr/>
      <dgm:t>
        <a:bodyPr/>
        <a:lstStyle/>
        <a:p>
          <a:endParaRPr lang="en-IN"/>
        </a:p>
      </dgm:t>
    </dgm:pt>
    <dgm:pt modelId="{BC04120A-B7ED-4D86-B067-8DD56AFAAD85}">
      <dgm:prSet custT="1"/>
      <dgm:spPr/>
      <dgm:t>
        <a:bodyPr/>
        <a:lstStyle/>
        <a:p>
          <a:pPr algn="l" rtl="0"/>
          <a:r>
            <a:rPr lang="en-IN" sz="1800" b="1" dirty="0" smtClean="0">
              <a:latin typeface="Times New Roman" pitchFamily="18" charset="0"/>
              <a:cs typeface="Times New Roman" pitchFamily="18" charset="0"/>
            </a:rPr>
            <a:t>CO-4: </a:t>
          </a:r>
          <a:r>
            <a:rPr lang="en-IN" sz="1800" dirty="0" smtClean="0"/>
            <a:t>Interpret and evaluate models generated from data.</a:t>
          </a:r>
          <a:endParaRPr lang="en-IN" sz="1800" b="1" dirty="0">
            <a:latin typeface="Times New Roman" pitchFamily="18" charset="0"/>
            <a:cs typeface="Times New Roman" pitchFamily="18" charset="0"/>
          </a:endParaRPr>
        </a:p>
      </dgm:t>
    </dgm:pt>
    <dgm:pt modelId="{9635C7B5-1C62-4B16-83C4-261F3B9B0E34}" type="parTrans" cxnId="{BCCD6AC9-834A-432E-ADFD-09D5BEA9ED9C}">
      <dgm:prSet/>
      <dgm:spPr/>
      <dgm:t>
        <a:bodyPr/>
        <a:lstStyle/>
        <a:p>
          <a:endParaRPr lang="en-US"/>
        </a:p>
      </dgm:t>
    </dgm:pt>
    <dgm:pt modelId="{7CEAAED2-76B4-4543-BC39-BC9D2E55E5C8}" type="sibTrans" cxnId="{BCCD6AC9-834A-432E-ADFD-09D5BEA9ED9C}">
      <dgm:prSet/>
      <dgm:spPr/>
      <dgm:t>
        <a:bodyPr/>
        <a:lstStyle/>
        <a:p>
          <a:endParaRPr lang="en-US"/>
        </a:p>
      </dgm:t>
    </dgm:pt>
    <dgm:pt modelId="{F1BB7016-B67B-4569-BAB3-0274171CE331}">
      <dgm:prSet custT="1"/>
      <dgm:spPr/>
      <dgm:t>
        <a:bodyPr/>
        <a:lstStyle/>
        <a:p>
          <a:pPr algn="l" rtl="0"/>
          <a:r>
            <a:rPr lang="en-IN" sz="1050" b="1" dirty="0" smtClean="0">
              <a:latin typeface="Times" pitchFamily="18" charset="0"/>
              <a:cs typeface="Times" pitchFamily="18" charset="0"/>
            </a:rPr>
            <a:t>CO-5</a:t>
          </a:r>
          <a:r>
            <a:rPr lang="en-IN" sz="1200" b="1" dirty="0" smtClean="0">
              <a:latin typeface="Times" pitchFamily="18" charset="0"/>
              <a:cs typeface="Times" pitchFamily="18" charset="0"/>
            </a:rPr>
            <a:t>: </a:t>
          </a:r>
          <a:r>
            <a:rPr lang="en-IN" sz="1200" dirty="0" smtClean="0">
              <a:latin typeface="Times" pitchFamily="18" charset="0"/>
              <a:cs typeface="Times" pitchFamily="18" charset="0"/>
            </a:rPr>
            <a:t>Optimize the models learned and report on the expected accuracy that can be attained by applying the algorithms to a real-world problem</a:t>
          </a:r>
          <a:r>
            <a:rPr lang="en-IN" sz="3200" dirty="0" smtClean="0">
              <a:latin typeface="Times" pitchFamily="18" charset="0"/>
              <a:cs typeface="Times" pitchFamily="18" charset="0"/>
            </a:rPr>
            <a:t>.</a:t>
          </a:r>
          <a:endParaRPr lang="en-IN" sz="3600" b="1" dirty="0">
            <a:latin typeface="Times" pitchFamily="18" charset="0"/>
            <a:cs typeface="Times" pitchFamily="18" charset="0"/>
          </a:endParaRPr>
        </a:p>
      </dgm:t>
    </dgm:pt>
    <dgm:pt modelId="{1A867DB6-F3D9-4717-A818-B7ECC2C5C5A3}" type="parTrans" cxnId="{0B69628D-8008-4F26-9D2D-3AF8C023A1EC}">
      <dgm:prSet/>
      <dgm:spPr/>
      <dgm:t>
        <a:bodyPr/>
        <a:lstStyle/>
        <a:p>
          <a:endParaRPr lang="en-US"/>
        </a:p>
      </dgm:t>
    </dgm:pt>
    <dgm:pt modelId="{705748FD-6959-4253-A059-E5C8271B36FB}" type="sibTrans" cxnId="{0B69628D-8008-4F26-9D2D-3AF8C023A1EC}">
      <dgm:prSet/>
      <dgm:spPr/>
      <dgm:t>
        <a:bodyPr/>
        <a:lstStyle/>
        <a:p>
          <a:endParaRPr lang="en-US"/>
        </a:p>
      </dgm:t>
    </dgm:pt>
    <dgm:pt modelId="{E722635D-9BCF-4168-AF49-C59115C9709E}" type="pres">
      <dgm:prSet presAssocID="{0ECD8E82-1EDC-48D9-BD3A-343344AF3DBE}" presName="compositeShape" presStyleCnt="0">
        <dgm:presLayoutVars>
          <dgm:dir/>
          <dgm:resizeHandles/>
        </dgm:presLayoutVars>
      </dgm:prSet>
      <dgm:spPr/>
      <dgm:t>
        <a:bodyPr/>
        <a:lstStyle/>
        <a:p>
          <a:endParaRPr lang="en-IN"/>
        </a:p>
      </dgm:t>
    </dgm:pt>
    <dgm:pt modelId="{5E4C2482-B8D0-4FC2-9FA2-E973D546DD57}" type="pres">
      <dgm:prSet presAssocID="{0ECD8E82-1EDC-48D9-BD3A-343344AF3DBE}" presName="pyramid" presStyleLbl="node1" presStyleIdx="0" presStyleCnt="1"/>
      <dgm:spPr/>
    </dgm:pt>
    <dgm:pt modelId="{98DE14CE-00C4-40A5-8D4A-6A1F67DB1EF9}" type="pres">
      <dgm:prSet presAssocID="{0ECD8E82-1EDC-48D9-BD3A-343344AF3DBE}" presName="theList" presStyleCnt="0"/>
      <dgm:spPr/>
    </dgm:pt>
    <dgm:pt modelId="{71BB48DD-FA8E-48AB-8BCD-B38FD926FA57}" type="pres">
      <dgm:prSet presAssocID="{6578FE76-9D52-42C7-9A08-2D703DEDB889}" presName="aNode" presStyleLbl="fgAcc1" presStyleIdx="0" presStyleCnt="5" custScaleX="124776" custLinFactX="-25931" custLinFactY="-17917" custLinFactNeighborX="-100000" custLinFactNeighborY="-100000">
        <dgm:presLayoutVars>
          <dgm:bulletEnabled val="1"/>
        </dgm:presLayoutVars>
      </dgm:prSet>
      <dgm:spPr/>
      <dgm:t>
        <a:bodyPr/>
        <a:lstStyle/>
        <a:p>
          <a:endParaRPr lang="en-IN"/>
        </a:p>
      </dgm:t>
    </dgm:pt>
    <dgm:pt modelId="{86A2CD65-AC1E-43A6-A98A-94947674F148}" type="pres">
      <dgm:prSet presAssocID="{6578FE76-9D52-42C7-9A08-2D703DEDB889}" presName="aSpace" presStyleCnt="0"/>
      <dgm:spPr/>
    </dgm:pt>
    <dgm:pt modelId="{D2FCBDAE-4285-4B23-88C6-0DED421A418E}" type="pres">
      <dgm:prSet presAssocID="{B60A9B08-E7FD-4FE6-8037-C7FA94A638AB}" presName="aNode" presStyleLbl="fgAcc1" presStyleIdx="1" presStyleCnt="5" custScaleX="124981" custLinFactY="-24321" custLinFactNeighborX="-93866" custLinFactNeighborY="-100000">
        <dgm:presLayoutVars>
          <dgm:bulletEnabled val="1"/>
        </dgm:presLayoutVars>
      </dgm:prSet>
      <dgm:spPr/>
      <dgm:t>
        <a:bodyPr/>
        <a:lstStyle/>
        <a:p>
          <a:endParaRPr lang="en-IN"/>
        </a:p>
      </dgm:t>
    </dgm:pt>
    <dgm:pt modelId="{8BBD24E4-AA73-4F72-BB9C-BC92D0D1ECFD}" type="pres">
      <dgm:prSet presAssocID="{B60A9B08-E7FD-4FE6-8037-C7FA94A638AB}" presName="aSpace" presStyleCnt="0"/>
      <dgm:spPr/>
    </dgm:pt>
    <dgm:pt modelId="{DAB1C5DE-D37A-465E-92B2-343488CEB278}" type="pres">
      <dgm:prSet presAssocID="{42B7D287-B06F-4860-BF6D-66967ED63566}" presName="aNode" presStyleLbl="fgAcc1" presStyleIdx="2" presStyleCnt="5" custScaleX="127695" custLinFactY="-18999" custLinFactNeighborX="-32648" custLinFactNeighborY="-100000">
        <dgm:presLayoutVars>
          <dgm:bulletEnabled val="1"/>
        </dgm:presLayoutVars>
      </dgm:prSet>
      <dgm:spPr/>
      <dgm:t>
        <a:bodyPr/>
        <a:lstStyle/>
        <a:p>
          <a:endParaRPr lang="en-IN"/>
        </a:p>
      </dgm:t>
    </dgm:pt>
    <dgm:pt modelId="{2A8B4318-4367-4EFD-B8D3-CFAF8D93713A}" type="pres">
      <dgm:prSet presAssocID="{42B7D287-B06F-4860-BF6D-66967ED63566}" presName="aSpace" presStyleCnt="0"/>
      <dgm:spPr/>
    </dgm:pt>
    <dgm:pt modelId="{515F210A-249C-4CD7-A0CC-1834E039A7DC}" type="pres">
      <dgm:prSet presAssocID="{BC04120A-B7ED-4D86-B067-8DD56AFAAD85}" presName="aNode" presStyleLbl="fgAcc1" presStyleIdx="3" presStyleCnt="5" custScaleX="127695" custLinFactY="-11003" custLinFactNeighborX="34107" custLinFactNeighborY="-100000">
        <dgm:presLayoutVars>
          <dgm:bulletEnabled val="1"/>
        </dgm:presLayoutVars>
      </dgm:prSet>
      <dgm:spPr/>
      <dgm:t>
        <a:bodyPr/>
        <a:lstStyle/>
        <a:p>
          <a:endParaRPr lang="en-US"/>
        </a:p>
      </dgm:t>
    </dgm:pt>
    <dgm:pt modelId="{21D033E3-A2EA-4A1B-9539-7E1D40F63E29}" type="pres">
      <dgm:prSet presAssocID="{BC04120A-B7ED-4D86-B067-8DD56AFAAD85}" presName="aSpace" presStyleCnt="0"/>
      <dgm:spPr/>
    </dgm:pt>
    <dgm:pt modelId="{F478A005-C19F-47F1-A9D2-DA26E5AFEC0A}" type="pres">
      <dgm:prSet presAssocID="{F1BB7016-B67B-4569-BAB3-0274171CE331}" presName="aNode" presStyleLbl="fgAcc1" presStyleIdx="4" presStyleCnt="5" custScaleX="127695" custScaleY="138176" custLinFactNeighborX="76531" custLinFactNeighborY="-81418">
        <dgm:presLayoutVars>
          <dgm:bulletEnabled val="1"/>
        </dgm:presLayoutVars>
      </dgm:prSet>
      <dgm:spPr/>
      <dgm:t>
        <a:bodyPr/>
        <a:lstStyle/>
        <a:p>
          <a:endParaRPr lang="en-US"/>
        </a:p>
      </dgm:t>
    </dgm:pt>
    <dgm:pt modelId="{6EBC380B-9C2E-4EC8-81F2-68A7926AEEAF}" type="pres">
      <dgm:prSet presAssocID="{F1BB7016-B67B-4569-BAB3-0274171CE331}" presName="aSpace" presStyleCnt="0"/>
      <dgm:spPr/>
    </dgm:pt>
  </dgm:ptLst>
  <dgm:cxnLst>
    <dgm:cxn modelId="{98AA986E-A05A-494C-A0CC-7941D08E424A}" type="presOf" srcId="{B60A9B08-E7FD-4FE6-8037-C7FA94A638AB}" destId="{D2FCBDAE-4285-4B23-88C6-0DED421A418E}" srcOrd="0" destOrd="0" presId="urn:microsoft.com/office/officeart/2005/8/layout/pyramid2"/>
    <dgm:cxn modelId="{301938BA-1455-41FE-93BB-545FFBD44E70}" type="presOf" srcId="{0ECD8E82-1EDC-48D9-BD3A-343344AF3DBE}" destId="{E722635D-9BCF-4168-AF49-C59115C9709E}" srcOrd="0" destOrd="0" presId="urn:microsoft.com/office/officeart/2005/8/layout/pyramid2"/>
    <dgm:cxn modelId="{7BF50F84-3B41-452C-8E55-3E7C79DC80B9}" type="presOf" srcId="{6578FE76-9D52-42C7-9A08-2D703DEDB889}" destId="{71BB48DD-FA8E-48AB-8BCD-B38FD926FA57}" srcOrd="0" destOrd="0" presId="urn:microsoft.com/office/officeart/2005/8/layout/pyramid2"/>
    <dgm:cxn modelId="{FCB90C43-334F-41E9-8B10-A2C04BB21436}" srcId="{0ECD8E82-1EDC-48D9-BD3A-343344AF3DBE}" destId="{6578FE76-9D52-42C7-9A08-2D703DEDB889}" srcOrd="0" destOrd="0" parTransId="{9D7F8322-B010-4AEA-B2C8-ABED8DA692AC}" sibTransId="{156D1297-0002-46D1-ACA4-7141136CBED3}"/>
    <dgm:cxn modelId="{14931E23-CC75-47DD-B94A-3A9131496891}" srcId="{0ECD8E82-1EDC-48D9-BD3A-343344AF3DBE}" destId="{B60A9B08-E7FD-4FE6-8037-C7FA94A638AB}" srcOrd="1" destOrd="0" parTransId="{1743A4BB-3420-4329-BD14-A855C7BE721C}" sibTransId="{5F67EDBF-CBEF-4869-9C4D-9DEE382706DE}"/>
    <dgm:cxn modelId="{7DDC7924-154E-4364-A74F-F26F909D3799}" srcId="{0ECD8E82-1EDC-48D9-BD3A-343344AF3DBE}" destId="{42B7D287-B06F-4860-BF6D-66967ED63566}" srcOrd="2" destOrd="0" parTransId="{57DC1ED3-C728-4E8A-B191-EAE392F0BEEA}" sibTransId="{011A6C04-F795-4BB4-8D9E-6C0E2AEA7658}"/>
    <dgm:cxn modelId="{0B69628D-8008-4F26-9D2D-3AF8C023A1EC}" srcId="{0ECD8E82-1EDC-48D9-BD3A-343344AF3DBE}" destId="{F1BB7016-B67B-4569-BAB3-0274171CE331}" srcOrd="4" destOrd="0" parTransId="{1A867DB6-F3D9-4717-A818-B7ECC2C5C5A3}" sibTransId="{705748FD-6959-4253-A059-E5C8271B36FB}"/>
    <dgm:cxn modelId="{621B762C-E22F-4DCF-A7CB-728D32727596}" type="presOf" srcId="{BC04120A-B7ED-4D86-B067-8DD56AFAAD85}" destId="{515F210A-249C-4CD7-A0CC-1834E039A7DC}" srcOrd="0" destOrd="0" presId="urn:microsoft.com/office/officeart/2005/8/layout/pyramid2"/>
    <dgm:cxn modelId="{BCCD6AC9-834A-432E-ADFD-09D5BEA9ED9C}" srcId="{0ECD8E82-1EDC-48D9-BD3A-343344AF3DBE}" destId="{BC04120A-B7ED-4D86-B067-8DD56AFAAD85}" srcOrd="3" destOrd="0" parTransId="{9635C7B5-1C62-4B16-83C4-261F3B9B0E34}" sibTransId="{7CEAAED2-76B4-4543-BC39-BC9D2E55E5C8}"/>
    <dgm:cxn modelId="{73045DE3-1ADD-44AA-A9D8-FEDD52D6CC79}" type="presOf" srcId="{42B7D287-B06F-4860-BF6D-66967ED63566}" destId="{DAB1C5DE-D37A-465E-92B2-343488CEB278}" srcOrd="0" destOrd="0" presId="urn:microsoft.com/office/officeart/2005/8/layout/pyramid2"/>
    <dgm:cxn modelId="{D88E8E6C-D574-4D3A-B356-C079A01761E1}" type="presOf" srcId="{F1BB7016-B67B-4569-BAB3-0274171CE331}" destId="{F478A005-C19F-47F1-A9D2-DA26E5AFEC0A}" srcOrd="0" destOrd="0" presId="urn:microsoft.com/office/officeart/2005/8/layout/pyramid2"/>
    <dgm:cxn modelId="{C7561C85-FF6B-4370-AC77-D3C1176BD289}" type="presParOf" srcId="{E722635D-9BCF-4168-AF49-C59115C9709E}" destId="{5E4C2482-B8D0-4FC2-9FA2-E973D546DD57}" srcOrd="0" destOrd="0" presId="urn:microsoft.com/office/officeart/2005/8/layout/pyramid2"/>
    <dgm:cxn modelId="{0037185C-F458-45FA-8AF3-C14DF2DDFAD0}" type="presParOf" srcId="{E722635D-9BCF-4168-AF49-C59115C9709E}" destId="{98DE14CE-00C4-40A5-8D4A-6A1F67DB1EF9}" srcOrd="1" destOrd="0" presId="urn:microsoft.com/office/officeart/2005/8/layout/pyramid2"/>
    <dgm:cxn modelId="{EA18BE66-CADB-4D4C-A7E6-E3A6272873CD}" type="presParOf" srcId="{98DE14CE-00C4-40A5-8D4A-6A1F67DB1EF9}" destId="{71BB48DD-FA8E-48AB-8BCD-B38FD926FA57}" srcOrd="0" destOrd="0" presId="urn:microsoft.com/office/officeart/2005/8/layout/pyramid2"/>
    <dgm:cxn modelId="{E5F40AA0-8476-44C6-9BF9-F489BA8446F2}" type="presParOf" srcId="{98DE14CE-00C4-40A5-8D4A-6A1F67DB1EF9}" destId="{86A2CD65-AC1E-43A6-A98A-94947674F148}" srcOrd="1" destOrd="0" presId="urn:microsoft.com/office/officeart/2005/8/layout/pyramid2"/>
    <dgm:cxn modelId="{E8B7D94C-B54F-436A-BF8D-CC549CD82298}" type="presParOf" srcId="{98DE14CE-00C4-40A5-8D4A-6A1F67DB1EF9}" destId="{D2FCBDAE-4285-4B23-88C6-0DED421A418E}" srcOrd="2" destOrd="0" presId="urn:microsoft.com/office/officeart/2005/8/layout/pyramid2"/>
    <dgm:cxn modelId="{2DBBC375-2F6C-46AF-8750-E86254638E99}" type="presParOf" srcId="{98DE14CE-00C4-40A5-8D4A-6A1F67DB1EF9}" destId="{8BBD24E4-AA73-4F72-BB9C-BC92D0D1ECFD}" srcOrd="3" destOrd="0" presId="urn:microsoft.com/office/officeart/2005/8/layout/pyramid2"/>
    <dgm:cxn modelId="{B74AB959-4D87-479A-AC74-8CFA6458C703}" type="presParOf" srcId="{98DE14CE-00C4-40A5-8D4A-6A1F67DB1EF9}" destId="{DAB1C5DE-D37A-465E-92B2-343488CEB278}" srcOrd="4" destOrd="0" presId="urn:microsoft.com/office/officeart/2005/8/layout/pyramid2"/>
    <dgm:cxn modelId="{6AEADCC1-F32A-4B6D-9347-B9C21E0CD306}" type="presParOf" srcId="{98DE14CE-00C4-40A5-8D4A-6A1F67DB1EF9}" destId="{2A8B4318-4367-4EFD-B8D3-CFAF8D93713A}" srcOrd="5" destOrd="0" presId="urn:microsoft.com/office/officeart/2005/8/layout/pyramid2"/>
    <dgm:cxn modelId="{BCBEE839-F62E-449B-AEC4-D3E816E74D4B}" type="presParOf" srcId="{98DE14CE-00C4-40A5-8D4A-6A1F67DB1EF9}" destId="{515F210A-249C-4CD7-A0CC-1834E039A7DC}" srcOrd="6" destOrd="0" presId="urn:microsoft.com/office/officeart/2005/8/layout/pyramid2"/>
    <dgm:cxn modelId="{FB9C2CDB-4EA4-4ADF-98DB-86ADAFBA02E7}" type="presParOf" srcId="{98DE14CE-00C4-40A5-8D4A-6A1F67DB1EF9}" destId="{21D033E3-A2EA-4A1B-9539-7E1D40F63E29}" srcOrd="7" destOrd="0" presId="urn:microsoft.com/office/officeart/2005/8/layout/pyramid2"/>
    <dgm:cxn modelId="{C685D47B-CBB8-40DE-A07C-73DB531DD9C1}" type="presParOf" srcId="{98DE14CE-00C4-40A5-8D4A-6A1F67DB1EF9}" destId="{F478A005-C19F-47F1-A9D2-DA26E5AFEC0A}" srcOrd="8" destOrd="0" presId="urn:microsoft.com/office/officeart/2005/8/layout/pyramid2"/>
    <dgm:cxn modelId="{568097FD-BF14-4BD2-9D02-E1EF91BF4D21}" type="presParOf" srcId="{98DE14CE-00C4-40A5-8D4A-6A1F67DB1EF9}" destId="{6EBC380B-9C2E-4EC8-81F2-68A7926AEEAF}"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51F1E1-5774-4F1F-BC35-A681E82679CF}" type="doc">
      <dgm:prSet loTypeId="urn:microsoft.com/office/officeart/2005/8/layout/venn3" loCatId="relationship" qsTypeId="urn:microsoft.com/office/officeart/2005/8/quickstyle/simple1" qsCatId="simple" csTypeId="urn:microsoft.com/office/officeart/2005/8/colors/colorful2" csCatId="colorful" phldr="1"/>
      <dgm:spPr/>
      <dgm:t>
        <a:bodyPr/>
        <a:lstStyle/>
        <a:p>
          <a:endParaRPr lang="en-IN"/>
        </a:p>
      </dgm:t>
    </dgm:pt>
    <dgm:pt modelId="{22774629-A9AF-46EC-81EB-5BCC1F3A9C86}">
      <dgm:prSet custT="1"/>
      <dgm:spPr/>
      <dgm:t>
        <a:bodyPr/>
        <a:lstStyle/>
        <a:p>
          <a:pPr rtl="0"/>
          <a:r>
            <a:rPr lang="en-IN" sz="1600" b="1" dirty="0" smtClean="0"/>
            <a:t>To understand the history and development of Machine Learning.</a:t>
          </a:r>
          <a:endParaRPr lang="en-IN" sz="1600" b="1" dirty="0"/>
        </a:p>
      </dgm:t>
    </dgm:pt>
    <dgm:pt modelId="{AEDFCF34-A09A-4FC7-9E0D-4CC176EAD940}" type="parTrans" cxnId="{37272932-89E1-4EAA-843E-87758E777A8D}">
      <dgm:prSet/>
      <dgm:spPr/>
      <dgm:t>
        <a:bodyPr/>
        <a:lstStyle/>
        <a:p>
          <a:endParaRPr lang="en-IN"/>
        </a:p>
      </dgm:t>
    </dgm:pt>
    <dgm:pt modelId="{7E040EE3-1663-4478-8979-5F561B67BBC6}" type="sibTrans" cxnId="{37272932-89E1-4EAA-843E-87758E777A8D}">
      <dgm:prSet/>
      <dgm:spPr/>
      <dgm:t>
        <a:bodyPr/>
        <a:lstStyle/>
        <a:p>
          <a:endParaRPr lang="en-IN"/>
        </a:p>
      </dgm:t>
    </dgm:pt>
    <dgm:pt modelId="{BEC27646-216E-41FA-B6F9-E5F3B442AA07}">
      <dgm:prSet custT="1"/>
      <dgm:spPr/>
      <dgm:t>
        <a:bodyPr/>
        <a:lstStyle/>
        <a:p>
          <a:pPr rtl="0"/>
          <a:r>
            <a:rPr lang="en-IN" sz="1600" b="1" dirty="0" smtClean="0"/>
            <a:t>To provide a comprehensive foundation to Machine Learning and Optimization methodology with applications t.</a:t>
          </a:r>
          <a:endParaRPr lang="en-IN" sz="1600" b="1" dirty="0"/>
        </a:p>
      </dgm:t>
    </dgm:pt>
    <dgm:pt modelId="{DA1F586B-A4C8-4B7A-B621-D704EA4D997A}" type="parTrans" cxnId="{3EFC9EE3-66EC-4176-AF25-FBC1D2C7EDB3}">
      <dgm:prSet/>
      <dgm:spPr/>
      <dgm:t>
        <a:bodyPr/>
        <a:lstStyle/>
        <a:p>
          <a:endParaRPr lang="en-IN"/>
        </a:p>
      </dgm:t>
    </dgm:pt>
    <dgm:pt modelId="{BCC79A71-E4EA-45B4-9897-4958965CEAB1}" type="sibTrans" cxnId="{3EFC9EE3-66EC-4176-AF25-FBC1D2C7EDB3}">
      <dgm:prSet/>
      <dgm:spPr/>
      <dgm:t>
        <a:bodyPr/>
        <a:lstStyle/>
        <a:p>
          <a:endParaRPr lang="en-IN"/>
        </a:p>
      </dgm:t>
    </dgm:pt>
    <dgm:pt modelId="{0F0296FB-8ADD-4838-9F9A-1BE68FFAB191}">
      <dgm:prSet custT="1"/>
      <dgm:spPr/>
      <dgm:t>
        <a:bodyPr/>
        <a:lstStyle/>
        <a:p>
          <a:pPr rtl="0"/>
          <a:r>
            <a:rPr lang="en-IN" sz="1600" b="1" dirty="0" smtClean="0"/>
            <a:t>To study learning processes: supervised and unsupervised, deterministic and statistical knowledge of Machine learners, and ensemble learning</a:t>
          </a:r>
          <a:endParaRPr lang="en-IN" sz="1600" b="1" dirty="0"/>
        </a:p>
      </dgm:t>
    </dgm:pt>
    <dgm:pt modelId="{160FAC7C-F894-4F8D-83BA-9F88A270E1D3}" type="parTrans" cxnId="{2ECDA0A1-80FF-45B3-A721-82FE5BF7D332}">
      <dgm:prSet/>
      <dgm:spPr/>
      <dgm:t>
        <a:bodyPr/>
        <a:lstStyle/>
        <a:p>
          <a:endParaRPr lang="en-IN"/>
        </a:p>
      </dgm:t>
    </dgm:pt>
    <dgm:pt modelId="{77479B65-8415-4638-B5DF-5B240C7171E1}" type="sibTrans" cxnId="{2ECDA0A1-80FF-45B3-A721-82FE5BF7D332}">
      <dgm:prSet/>
      <dgm:spPr/>
      <dgm:t>
        <a:bodyPr/>
        <a:lstStyle/>
        <a:p>
          <a:endParaRPr lang="en-IN"/>
        </a:p>
      </dgm:t>
    </dgm:pt>
    <dgm:pt modelId="{93C2B856-9E92-42DC-A772-1E39906DE85D}">
      <dgm:prSet custT="1"/>
      <dgm:spPr/>
      <dgm:t>
        <a:bodyPr/>
        <a:lstStyle/>
        <a:p>
          <a:pPr rtl="0"/>
          <a:r>
            <a:rPr lang="en-IN" sz="1600" b="1" dirty="0" smtClean="0"/>
            <a:t>To understand modern techniques and practical trends of Machine learning.</a:t>
          </a:r>
          <a:endParaRPr lang="en-IN" sz="1600" b="1" dirty="0"/>
        </a:p>
      </dgm:t>
    </dgm:pt>
    <dgm:pt modelId="{2E8BFE8F-A75C-4552-A4B9-B8479173B459}" type="parTrans" cxnId="{73C38D1F-25F9-4757-AC45-54F52501B931}">
      <dgm:prSet/>
      <dgm:spPr/>
      <dgm:t>
        <a:bodyPr/>
        <a:lstStyle/>
        <a:p>
          <a:endParaRPr lang="en-IN"/>
        </a:p>
      </dgm:t>
    </dgm:pt>
    <dgm:pt modelId="{55D74626-E5E5-4B38-94C7-B1E510557E84}" type="sibTrans" cxnId="{73C38D1F-25F9-4757-AC45-54F52501B931}">
      <dgm:prSet/>
      <dgm:spPr/>
      <dgm:t>
        <a:bodyPr/>
        <a:lstStyle/>
        <a:p>
          <a:endParaRPr lang="en-IN"/>
        </a:p>
      </dgm:t>
    </dgm:pt>
    <dgm:pt modelId="{73701E7B-FBC3-42D6-8A7A-B8FE6360C809}" type="pres">
      <dgm:prSet presAssocID="{6F51F1E1-5774-4F1F-BC35-A681E82679CF}" presName="Name0" presStyleCnt="0">
        <dgm:presLayoutVars>
          <dgm:dir/>
          <dgm:resizeHandles val="exact"/>
        </dgm:presLayoutVars>
      </dgm:prSet>
      <dgm:spPr/>
      <dgm:t>
        <a:bodyPr/>
        <a:lstStyle/>
        <a:p>
          <a:endParaRPr lang="en-IN"/>
        </a:p>
      </dgm:t>
    </dgm:pt>
    <dgm:pt modelId="{22AE914A-85B6-414D-B985-4C1BCDCDEB28}" type="pres">
      <dgm:prSet presAssocID="{22774629-A9AF-46EC-81EB-5BCC1F3A9C86}" presName="Name5" presStyleLbl="vennNode1" presStyleIdx="0" presStyleCnt="4">
        <dgm:presLayoutVars>
          <dgm:bulletEnabled val="1"/>
        </dgm:presLayoutVars>
      </dgm:prSet>
      <dgm:spPr/>
      <dgm:t>
        <a:bodyPr/>
        <a:lstStyle/>
        <a:p>
          <a:endParaRPr lang="en-IN"/>
        </a:p>
      </dgm:t>
    </dgm:pt>
    <dgm:pt modelId="{3E6FBC2B-7E38-4A4E-AAC7-9B708FC1F1C6}" type="pres">
      <dgm:prSet presAssocID="{7E040EE3-1663-4478-8979-5F561B67BBC6}" presName="space" presStyleCnt="0"/>
      <dgm:spPr/>
    </dgm:pt>
    <dgm:pt modelId="{73A2E943-AB3A-4641-AEFD-BB51F509B476}" type="pres">
      <dgm:prSet presAssocID="{BEC27646-216E-41FA-B6F9-E5F3B442AA07}" presName="Name5" presStyleLbl="vennNode1" presStyleIdx="1" presStyleCnt="4">
        <dgm:presLayoutVars>
          <dgm:bulletEnabled val="1"/>
        </dgm:presLayoutVars>
      </dgm:prSet>
      <dgm:spPr/>
      <dgm:t>
        <a:bodyPr/>
        <a:lstStyle/>
        <a:p>
          <a:endParaRPr lang="en-IN"/>
        </a:p>
      </dgm:t>
    </dgm:pt>
    <dgm:pt modelId="{43789ED7-8F32-4F90-9146-CF649FD801B9}" type="pres">
      <dgm:prSet presAssocID="{BCC79A71-E4EA-45B4-9897-4958965CEAB1}" presName="space" presStyleCnt="0"/>
      <dgm:spPr/>
    </dgm:pt>
    <dgm:pt modelId="{AF4734E7-1ED5-44E4-B1E4-44C4223EABC2}" type="pres">
      <dgm:prSet presAssocID="{0F0296FB-8ADD-4838-9F9A-1BE68FFAB191}" presName="Name5" presStyleLbl="vennNode1" presStyleIdx="2" presStyleCnt="4">
        <dgm:presLayoutVars>
          <dgm:bulletEnabled val="1"/>
        </dgm:presLayoutVars>
      </dgm:prSet>
      <dgm:spPr/>
      <dgm:t>
        <a:bodyPr/>
        <a:lstStyle/>
        <a:p>
          <a:endParaRPr lang="en-IN"/>
        </a:p>
      </dgm:t>
    </dgm:pt>
    <dgm:pt modelId="{828442D6-7009-43F0-A59F-D33608F4100B}" type="pres">
      <dgm:prSet presAssocID="{77479B65-8415-4638-B5DF-5B240C7171E1}" presName="space" presStyleCnt="0"/>
      <dgm:spPr/>
    </dgm:pt>
    <dgm:pt modelId="{520F853D-D5C2-4B43-93D2-153698AFDA17}" type="pres">
      <dgm:prSet presAssocID="{93C2B856-9E92-42DC-A772-1E39906DE85D}" presName="Name5" presStyleLbl="vennNode1" presStyleIdx="3" presStyleCnt="4">
        <dgm:presLayoutVars>
          <dgm:bulletEnabled val="1"/>
        </dgm:presLayoutVars>
      </dgm:prSet>
      <dgm:spPr/>
      <dgm:t>
        <a:bodyPr/>
        <a:lstStyle/>
        <a:p>
          <a:endParaRPr lang="en-IN"/>
        </a:p>
      </dgm:t>
    </dgm:pt>
  </dgm:ptLst>
  <dgm:cxnLst>
    <dgm:cxn modelId="{73C38D1F-25F9-4757-AC45-54F52501B931}" srcId="{6F51F1E1-5774-4F1F-BC35-A681E82679CF}" destId="{93C2B856-9E92-42DC-A772-1E39906DE85D}" srcOrd="3" destOrd="0" parTransId="{2E8BFE8F-A75C-4552-A4B9-B8479173B459}" sibTransId="{55D74626-E5E5-4B38-94C7-B1E510557E84}"/>
    <dgm:cxn modelId="{37272932-89E1-4EAA-843E-87758E777A8D}" srcId="{6F51F1E1-5774-4F1F-BC35-A681E82679CF}" destId="{22774629-A9AF-46EC-81EB-5BCC1F3A9C86}" srcOrd="0" destOrd="0" parTransId="{AEDFCF34-A09A-4FC7-9E0D-4CC176EAD940}" sibTransId="{7E040EE3-1663-4478-8979-5F561B67BBC6}"/>
    <dgm:cxn modelId="{F7A6489B-F8EE-4073-B061-6FE119792BFF}" type="presOf" srcId="{6F51F1E1-5774-4F1F-BC35-A681E82679CF}" destId="{73701E7B-FBC3-42D6-8A7A-B8FE6360C809}" srcOrd="0" destOrd="0" presId="urn:microsoft.com/office/officeart/2005/8/layout/venn3"/>
    <dgm:cxn modelId="{2ECDA0A1-80FF-45B3-A721-82FE5BF7D332}" srcId="{6F51F1E1-5774-4F1F-BC35-A681E82679CF}" destId="{0F0296FB-8ADD-4838-9F9A-1BE68FFAB191}" srcOrd="2" destOrd="0" parTransId="{160FAC7C-F894-4F8D-83BA-9F88A270E1D3}" sibTransId="{77479B65-8415-4638-B5DF-5B240C7171E1}"/>
    <dgm:cxn modelId="{6690AAF3-35EA-4415-8C1B-0C2F536C3B37}" type="presOf" srcId="{93C2B856-9E92-42DC-A772-1E39906DE85D}" destId="{520F853D-D5C2-4B43-93D2-153698AFDA17}" srcOrd="0" destOrd="0" presId="urn:microsoft.com/office/officeart/2005/8/layout/venn3"/>
    <dgm:cxn modelId="{3EFC9EE3-66EC-4176-AF25-FBC1D2C7EDB3}" srcId="{6F51F1E1-5774-4F1F-BC35-A681E82679CF}" destId="{BEC27646-216E-41FA-B6F9-E5F3B442AA07}" srcOrd="1" destOrd="0" parTransId="{DA1F586B-A4C8-4B7A-B621-D704EA4D997A}" sibTransId="{BCC79A71-E4EA-45B4-9897-4958965CEAB1}"/>
    <dgm:cxn modelId="{9335921A-DBF5-4711-A1CA-7C82DFE0D2EB}" type="presOf" srcId="{BEC27646-216E-41FA-B6F9-E5F3B442AA07}" destId="{73A2E943-AB3A-4641-AEFD-BB51F509B476}" srcOrd="0" destOrd="0" presId="urn:microsoft.com/office/officeart/2005/8/layout/venn3"/>
    <dgm:cxn modelId="{D370D3D1-FFB5-4311-B4A6-904A45222A31}" type="presOf" srcId="{22774629-A9AF-46EC-81EB-5BCC1F3A9C86}" destId="{22AE914A-85B6-414D-B985-4C1BCDCDEB28}" srcOrd="0" destOrd="0" presId="urn:microsoft.com/office/officeart/2005/8/layout/venn3"/>
    <dgm:cxn modelId="{E8F7B9C7-7867-4525-AD6A-F75B6AAD8D39}" type="presOf" srcId="{0F0296FB-8ADD-4838-9F9A-1BE68FFAB191}" destId="{AF4734E7-1ED5-44E4-B1E4-44C4223EABC2}" srcOrd="0" destOrd="0" presId="urn:microsoft.com/office/officeart/2005/8/layout/venn3"/>
    <dgm:cxn modelId="{B116E9C8-315E-4A42-B1EC-D444A10FCDFA}" type="presParOf" srcId="{73701E7B-FBC3-42D6-8A7A-B8FE6360C809}" destId="{22AE914A-85B6-414D-B985-4C1BCDCDEB28}" srcOrd="0" destOrd="0" presId="urn:microsoft.com/office/officeart/2005/8/layout/venn3"/>
    <dgm:cxn modelId="{CDC5E184-CB29-4C6D-9745-32D4F6F98F31}" type="presParOf" srcId="{73701E7B-FBC3-42D6-8A7A-B8FE6360C809}" destId="{3E6FBC2B-7E38-4A4E-AAC7-9B708FC1F1C6}" srcOrd="1" destOrd="0" presId="urn:microsoft.com/office/officeart/2005/8/layout/venn3"/>
    <dgm:cxn modelId="{AE919B65-C17A-4122-9468-D68BA7F96ECB}" type="presParOf" srcId="{73701E7B-FBC3-42D6-8A7A-B8FE6360C809}" destId="{73A2E943-AB3A-4641-AEFD-BB51F509B476}" srcOrd="2" destOrd="0" presId="urn:microsoft.com/office/officeart/2005/8/layout/venn3"/>
    <dgm:cxn modelId="{03FF1939-EEEF-49F9-93E0-633C1EB9BC11}" type="presParOf" srcId="{73701E7B-FBC3-42D6-8A7A-B8FE6360C809}" destId="{43789ED7-8F32-4F90-9146-CF649FD801B9}" srcOrd="3" destOrd="0" presId="urn:microsoft.com/office/officeart/2005/8/layout/venn3"/>
    <dgm:cxn modelId="{E57129FB-4EA6-4700-91D1-E7A2AA054DED}" type="presParOf" srcId="{73701E7B-FBC3-42D6-8A7A-B8FE6360C809}" destId="{AF4734E7-1ED5-44E4-B1E4-44C4223EABC2}" srcOrd="4" destOrd="0" presId="urn:microsoft.com/office/officeart/2005/8/layout/venn3"/>
    <dgm:cxn modelId="{49CA536F-2502-4374-83AF-D122E06049AE}" type="presParOf" srcId="{73701E7B-FBC3-42D6-8A7A-B8FE6360C809}" destId="{828442D6-7009-43F0-A59F-D33608F4100B}" srcOrd="5" destOrd="0" presId="urn:microsoft.com/office/officeart/2005/8/layout/venn3"/>
    <dgm:cxn modelId="{FBDE04AC-97EA-4E2B-B4CB-F10D92C018CD}" type="presParOf" srcId="{73701E7B-FBC3-42D6-8A7A-B8FE6360C809}" destId="{520F853D-D5C2-4B43-93D2-153698AFDA17}" srcOrd="6"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C2482-B8D0-4FC2-9FA2-E973D546DD57}">
      <dsp:nvSpPr>
        <dsp:cNvPr id="0" name=""/>
        <dsp:cNvSpPr/>
      </dsp:nvSpPr>
      <dsp:spPr>
        <a:xfrm>
          <a:off x="2382335" y="0"/>
          <a:ext cx="4825835" cy="4825835"/>
        </a:xfrm>
        <a:prstGeom prst="triangl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BB48DD-FA8E-48AB-8BCD-B38FD926FA57}">
      <dsp:nvSpPr>
        <dsp:cNvPr id="0" name=""/>
        <dsp:cNvSpPr/>
      </dsp:nvSpPr>
      <dsp:spPr>
        <a:xfrm>
          <a:off x="456472" y="289887"/>
          <a:ext cx="3913964" cy="641873"/>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IN" sz="1400" b="0" kern="1200" dirty="0" smtClean="0">
              <a:latin typeface="Times New Roman" pitchFamily="18" charset="0"/>
              <a:cs typeface="Times New Roman" pitchFamily="18" charset="0"/>
            </a:rPr>
            <a:t>CO-1:Apply the basic concept of Machine learning and statistics learning to deal with real-life Problems.</a:t>
          </a:r>
          <a:endParaRPr lang="en-IN" sz="1400" b="0" kern="1200" dirty="0">
            <a:latin typeface="Times New Roman" pitchFamily="18" charset="0"/>
            <a:cs typeface="Times New Roman" pitchFamily="18" charset="0"/>
          </a:endParaRPr>
        </a:p>
      </dsp:txBody>
      <dsp:txXfrm>
        <a:off x="487806" y="321221"/>
        <a:ext cx="3851296" cy="579205"/>
      </dsp:txXfrm>
    </dsp:sp>
    <dsp:sp modelId="{D2FCBDAE-4285-4B23-88C6-0DED421A418E}">
      <dsp:nvSpPr>
        <dsp:cNvPr id="0" name=""/>
        <dsp:cNvSpPr/>
      </dsp:nvSpPr>
      <dsp:spPr>
        <a:xfrm>
          <a:off x="1459070" y="970890"/>
          <a:ext cx="3920394" cy="641873"/>
        </a:xfrm>
        <a:prstGeom prst="roundRect">
          <a:avLst/>
        </a:prstGeom>
        <a:solidFill>
          <a:schemeClr val="lt1">
            <a:alpha val="90000"/>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IN" sz="1200" b="1" kern="1200" dirty="0" smtClean="0">
              <a:latin typeface="Times New Roman" pitchFamily="18" charset="0"/>
              <a:cs typeface="Times New Roman" pitchFamily="18" charset="0"/>
            </a:rPr>
            <a:t>CO-2: </a:t>
          </a:r>
          <a:r>
            <a:rPr lang="en-US" sz="1200" kern="1200" dirty="0" smtClean="0"/>
            <a:t>Understand different machine learning algorithms, as well as underlying theories the behind them.</a:t>
          </a:r>
          <a:endParaRPr lang="en-IN" sz="1200" b="1" kern="1200" dirty="0">
            <a:latin typeface="Times New Roman" pitchFamily="18" charset="0"/>
            <a:cs typeface="Times New Roman" pitchFamily="18" charset="0"/>
          </a:endParaRPr>
        </a:p>
      </dsp:txBody>
      <dsp:txXfrm>
        <a:off x="1490404" y="1002224"/>
        <a:ext cx="3857726" cy="579205"/>
      </dsp:txXfrm>
    </dsp:sp>
    <dsp:sp modelId="{DAB1C5DE-D37A-465E-92B2-343488CEB278}">
      <dsp:nvSpPr>
        <dsp:cNvPr id="0" name=""/>
        <dsp:cNvSpPr/>
      </dsp:nvSpPr>
      <dsp:spPr>
        <a:xfrm>
          <a:off x="3336785" y="1727158"/>
          <a:ext cx="4005527" cy="641873"/>
        </a:xfrm>
        <a:prstGeom prst="round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IN" sz="1200" b="1" kern="1200" dirty="0" smtClean="0"/>
            <a:t>CO-3: </a:t>
          </a:r>
          <a:r>
            <a:rPr lang="en-IN" sz="1200" kern="1200" dirty="0" smtClean="0"/>
            <a:t>Select and apply the appropriate machine learning algorithm to solve problems of moderate complexity</a:t>
          </a:r>
          <a:endParaRPr lang="en-IN" sz="1200" b="1" kern="1200" dirty="0"/>
        </a:p>
      </dsp:txBody>
      <dsp:txXfrm>
        <a:off x="3368119" y="1758492"/>
        <a:ext cx="3942859" cy="579205"/>
      </dsp:txXfrm>
    </dsp:sp>
    <dsp:sp modelId="{515F210A-249C-4CD7-A0CC-1834E039A7DC}">
      <dsp:nvSpPr>
        <dsp:cNvPr id="0" name=""/>
        <dsp:cNvSpPr/>
      </dsp:nvSpPr>
      <dsp:spPr>
        <a:xfrm>
          <a:off x="5430751" y="2500591"/>
          <a:ext cx="4005527" cy="641873"/>
        </a:xfrm>
        <a:prstGeom prst="roundRect">
          <a:avLst/>
        </a:prstGeom>
        <a:solidFill>
          <a:schemeClr val="lt1">
            <a:alpha val="90000"/>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IN" sz="1800" b="1" kern="1200" dirty="0" smtClean="0">
              <a:latin typeface="Times New Roman" pitchFamily="18" charset="0"/>
              <a:cs typeface="Times New Roman" pitchFamily="18" charset="0"/>
            </a:rPr>
            <a:t>CO-4: </a:t>
          </a:r>
          <a:r>
            <a:rPr lang="en-IN" sz="1800" kern="1200" dirty="0" smtClean="0"/>
            <a:t>Interpret and evaluate models generated from data.</a:t>
          </a:r>
          <a:endParaRPr lang="en-IN" sz="1800" b="1" kern="1200" dirty="0">
            <a:latin typeface="Times New Roman" pitchFamily="18" charset="0"/>
            <a:cs typeface="Times New Roman" pitchFamily="18" charset="0"/>
          </a:endParaRPr>
        </a:p>
      </dsp:txBody>
      <dsp:txXfrm>
        <a:off x="5462085" y="2531925"/>
        <a:ext cx="3942859" cy="579205"/>
      </dsp:txXfrm>
    </dsp:sp>
    <dsp:sp modelId="{F478A005-C19F-47F1-A9D2-DA26E5AFEC0A}">
      <dsp:nvSpPr>
        <dsp:cNvPr id="0" name=""/>
        <dsp:cNvSpPr/>
      </dsp:nvSpPr>
      <dsp:spPr>
        <a:xfrm>
          <a:off x="6743221" y="3308233"/>
          <a:ext cx="4005527" cy="886915"/>
        </a:xfrm>
        <a:prstGeom prst="round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l" defTabSz="466725" rtl="0">
            <a:lnSpc>
              <a:spcPct val="90000"/>
            </a:lnSpc>
            <a:spcBef>
              <a:spcPct val="0"/>
            </a:spcBef>
            <a:spcAft>
              <a:spcPct val="35000"/>
            </a:spcAft>
          </a:pPr>
          <a:r>
            <a:rPr lang="en-IN" sz="1050" b="1" kern="1200" dirty="0" smtClean="0">
              <a:latin typeface="Times" pitchFamily="18" charset="0"/>
              <a:cs typeface="Times" pitchFamily="18" charset="0"/>
            </a:rPr>
            <a:t>CO-5</a:t>
          </a:r>
          <a:r>
            <a:rPr lang="en-IN" sz="1200" b="1" kern="1200" dirty="0" smtClean="0">
              <a:latin typeface="Times" pitchFamily="18" charset="0"/>
              <a:cs typeface="Times" pitchFamily="18" charset="0"/>
            </a:rPr>
            <a:t>: </a:t>
          </a:r>
          <a:r>
            <a:rPr lang="en-IN" sz="1200" kern="1200" dirty="0" smtClean="0">
              <a:latin typeface="Times" pitchFamily="18" charset="0"/>
              <a:cs typeface="Times" pitchFamily="18" charset="0"/>
            </a:rPr>
            <a:t>Optimize the models learned and report on the expected accuracy that can be attained by applying the algorithms to a real-world problem</a:t>
          </a:r>
          <a:r>
            <a:rPr lang="en-IN" sz="3200" kern="1200" dirty="0" smtClean="0">
              <a:latin typeface="Times" pitchFamily="18" charset="0"/>
              <a:cs typeface="Times" pitchFamily="18" charset="0"/>
            </a:rPr>
            <a:t>.</a:t>
          </a:r>
          <a:endParaRPr lang="en-IN" sz="3600" b="1" kern="1200" dirty="0">
            <a:latin typeface="Times" pitchFamily="18" charset="0"/>
            <a:cs typeface="Times" pitchFamily="18" charset="0"/>
          </a:endParaRPr>
        </a:p>
      </dsp:txBody>
      <dsp:txXfrm>
        <a:off x="6786517" y="3351529"/>
        <a:ext cx="3918935" cy="8003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E914A-85B6-414D-B985-4C1BCDCDEB28}">
      <dsp:nvSpPr>
        <dsp:cNvPr id="0" name=""/>
        <dsp:cNvSpPr/>
      </dsp:nvSpPr>
      <dsp:spPr>
        <a:xfrm>
          <a:off x="2870" y="1405526"/>
          <a:ext cx="2880062" cy="288006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understand the history and development of Machine Learning.</a:t>
          </a:r>
          <a:endParaRPr lang="en-IN" sz="1600" b="1" kern="1200" dirty="0"/>
        </a:p>
      </dsp:txBody>
      <dsp:txXfrm>
        <a:off x="424645" y="1827301"/>
        <a:ext cx="2036512" cy="2036512"/>
      </dsp:txXfrm>
    </dsp:sp>
    <dsp:sp modelId="{73A2E943-AB3A-4641-AEFD-BB51F509B476}">
      <dsp:nvSpPr>
        <dsp:cNvPr id="0" name=""/>
        <dsp:cNvSpPr/>
      </dsp:nvSpPr>
      <dsp:spPr>
        <a:xfrm>
          <a:off x="2306920" y="1405526"/>
          <a:ext cx="2880062" cy="2880062"/>
        </a:xfrm>
        <a:prstGeom prst="ellipse">
          <a:avLst/>
        </a:prstGeom>
        <a:solidFill>
          <a:schemeClr val="accent2">
            <a:alpha val="50000"/>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provide a comprehensive foundation to Machine Learning and Optimization methodology with applications t.</a:t>
          </a:r>
          <a:endParaRPr lang="en-IN" sz="1600" b="1" kern="1200" dirty="0"/>
        </a:p>
      </dsp:txBody>
      <dsp:txXfrm>
        <a:off x="2728695" y="1827301"/>
        <a:ext cx="2036512" cy="2036512"/>
      </dsp:txXfrm>
    </dsp:sp>
    <dsp:sp modelId="{AF4734E7-1ED5-44E4-B1E4-44C4223EABC2}">
      <dsp:nvSpPr>
        <dsp:cNvPr id="0" name=""/>
        <dsp:cNvSpPr/>
      </dsp:nvSpPr>
      <dsp:spPr>
        <a:xfrm>
          <a:off x="4610971" y="1405526"/>
          <a:ext cx="2880062" cy="2880062"/>
        </a:xfrm>
        <a:prstGeom prst="ellipse">
          <a:avLst/>
        </a:prstGeom>
        <a:solidFill>
          <a:schemeClr val="accent2">
            <a:alpha val="50000"/>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study learning processes: supervised and unsupervised, deterministic and statistical knowledge of Machine learners, and ensemble learning</a:t>
          </a:r>
          <a:endParaRPr lang="en-IN" sz="1600" b="1" kern="1200" dirty="0"/>
        </a:p>
      </dsp:txBody>
      <dsp:txXfrm>
        <a:off x="5032746" y="1827301"/>
        <a:ext cx="2036512" cy="2036512"/>
      </dsp:txXfrm>
    </dsp:sp>
    <dsp:sp modelId="{520F853D-D5C2-4B43-93D2-153698AFDA17}">
      <dsp:nvSpPr>
        <dsp:cNvPr id="0" name=""/>
        <dsp:cNvSpPr/>
      </dsp:nvSpPr>
      <dsp:spPr>
        <a:xfrm>
          <a:off x="6915021" y="1405526"/>
          <a:ext cx="2880062" cy="2880062"/>
        </a:xfrm>
        <a:prstGeom prst="ellipse">
          <a:avLst/>
        </a:prstGeom>
        <a:solidFill>
          <a:schemeClr val="accent2">
            <a:alpha val="50000"/>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understand modern techniques and practical trends of Machine learning.</a:t>
          </a:r>
          <a:endParaRPr lang="en-IN" sz="1600" b="1" kern="1200" dirty="0"/>
        </a:p>
      </dsp:txBody>
      <dsp:txXfrm>
        <a:off x="7336796" y="1827301"/>
        <a:ext cx="2036512" cy="203651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9/13/2022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9/13/2022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6422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4.png"/><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9f-GarcDY58" TargetMode="External"/><Relationship Id="rId2" Type="http://schemas.openxmlformats.org/officeDocument/2006/relationships/hyperlink" Target="https://data-flair.training/blogs/advantages-and-disadvantages-of-machine-learning/" TargetMode="External"/><Relationship Id="rId1" Type="http://schemas.openxmlformats.org/officeDocument/2006/relationships/slideLayout" Target="../slideLayouts/slideLayout2.xml"/><Relationship Id="rId5" Type="http://schemas.openxmlformats.org/officeDocument/2006/relationships/hyperlink" Target="https://towardsdatascience.com/logistic-regression-detailed-overview-46c4da4303bc" TargetMode="External"/><Relationship Id="rId4" Type="http://schemas.openxmlformats.org/officeDocument/2006/relationships/hyperlink" Target="https://www.youtube.com/watch?v=GwIo3gDZCVQ" TargetMode="Externa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descr="Logoof CU">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2618087685"/>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2353" name="CorelDRAW" r:id="rId3" imgW="2169000" imgH="2169360" progId="">
                  <p:embed/>
                </p:oleObj>
              </mc:Choice>
              <mc:Fallback>
                <p:oleObj name="CorelDRAW" r:id="rId3" imgW="2169000" imgH="2169360" progId="">
                  <p:embed/>
                  <p:pic>
                    <p:nvPicPr>
                      <p:cNvPr id="0" name="Picture 63" descr="Logoof CU"/>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Chandigarh University"/>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903785" y="6269779"/>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310933"/>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26" name="TextBox 25"/>
          <p:cNvSpPr txBox="1">
            <a:spLocks noChangeArrowheads="1"/>
          </p:cNvSpPr>
          <p:nvPr/>
        </p:nvSpPr>
        <p:spPr bwMode="auto">
          <a:xfrm>
            <a:off x="2399840" y="1150785"/>
            <a:ext cx="9063318" cy="793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a:lnSpc>
                <a:spcPct val="90000"/>
              </a:lnSpc>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Name : Machine </a:t>
            </a: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 Learning</a:t>
            </a:r>
          </a:p>
          <a:p>
            <a:pPr algn="ctr">
              <a:lnSpc>
                <a:spcPct val="90000"/>
              </a:lnSpc>
              <a:spcAft>
                <a:spcPct val="35000"/>
              </a:spcAft>
            </a:pP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CST-316</a:t>
            </a: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Topic: Logistic Regression</a:t>
            </a: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Lecture-2.1</a:t>
            </a: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val="1352486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492" y="274639"/>
            <a:ext cx="9956800" cy="872911"/>
          </a:xfrm>
        </p:spPr>
        <p:txBody>
          <a:bodyPr>
            <a:normAutofit/>
          </a:bodyPr>
          <a:lstStyle/>
          <a:p>
            <a:pPr algn="ctr"/>
            <a:r>
              <a:rPr lang="en-US" sz="3600" b="1" dirty="0">
                <a:solidFill>
                  <a:srgbClr val="C00000"/>
                </a:solidFill>
                <a:latin typeface="Times New Roman" pitchFamily="18" charset="0"/>
                <a:cs typeface="Times New Roman" pitchFamily="18" charset="0"/>
              </a:rPr>
              <a:t>Logistic Regression </a:t>
            </a:r>
            <a:r>
              <a:rPr lang="en-US" sz="3600" b="1" dirty="0" err="1">
                <a:solidFill>
                  <a:srgbClr val="C00000"/>
                </a:solidFill>
                <a:latin typeface="Times New Roman" pitchFamily="18" charset="0"/>
                <a:cs typeface="Times New Roman" pitchFamily="18" charset="0"/>
              </a:rPr>
              <a:t>vs</a:t>
            </a:r>
            <a:r>
              <a:rPr lang="en-US" sz="3600" b="1" dirty="0">
                <a:solidFill>
                  <a:srgbClr val="C00000"/>
                </a:solidFill>
                <a:latin typeface="Times New Roman" pitchFamily="18" charset="0"/>
                <a:cs typeface="Times New Roman" pitchFamily="18" charset="0"/>
              </a:rPr>
              <a:t> Linear Regression</a:t>
            </a:r>
            <a:endParaRPr lang="en-US" sz="3600" b="1" dirty="0">
              <a:solidFill>
                <a:srgbClr val="C00000"/>
              </a:solidFill>
              <a:latin typeface="Times New Roman" pitchFamily="18" charset="0"/>
              <a:cs typeface="Times New Roman" pitchFamily="18" charset="0"/>
            </a:endParaRPr>
          </a:p>
        </p:txBody>
      </p:sp>
      <p:pic>
        <p:nvPicPr>
          <p:cNvPr id="4" name="Picture 4" descr="logistic_fun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261784" y="1147549"/>
            <a:ext cx="5374216" cy="5715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68590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219076"/>
            <a:ext cx="12191999" cy="663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4427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196" y="762000"/>
            <a:ext cx="11006203" cy="5635752"/>
          </a:xfrm>
        </p:spPr>
        <p:txBody>
          <a:bodyPr/>
          <a:lstStyle/>
          <a:p>
            <a:pPr marL="0" indent="0" algn="ctr">
              <a:spcBef>
                <a:spcPct val="0"/>
              </a:spcBef>
              <a:buNone/>
            </a:pPr>
            <a:r>
              <a:rPr lang="en-US" dirty="0" smtClean="0"/>
              <a:t> </a:t>
            </a:r>
            <a:r>
              <a:rPr lang="en-US" sz="3600" b="1" dirty="0">
                <a:solidFill>
                  <a:srgbClr val="C00000"/>
                </a:solidFill>
                <a:latin typeface="Times New Roman" pitchFamily="18" charset="0"/>
                <a:ea typeface="+mj-ea"/>
                <a:cs typeface="Times New Roman" pitchFamily="18" charset="0"/>
              </a:rPr>
              <a:t>Sigmoid function convers input range 0 to 1</a:t>
            </a:r>
          </a:p>
          <a:p>
            <a:endParaRPr lang="en-US" dirty="0"/>
          </a:p>
          <a:p>
            <a:endParaRPr lang="en-US" dirty="0" smtClean="0"/>
          </a:p>
          <a:p>
            <a:pPr marL="0" indent="0" algn="ctr">
              <a:spcBef>
                <a:spcPts val="1800"/>
              </a:spcBef>
              <a:buNone/>
            </a:pPr>
            <a:r>
              <a:rPr lang="en-US" dirty="0" smtClean="0"/>
              <a:t>                                                        e= Euler’s number~2.71828</a:t>
            </a:r>
          </a:p>
          <a:p>
            <a:pPr marL="0" indent="0">
              <a:buNone/>
            </a:pPr>
            <a:endParaRPr lang="en-US" dirty="0" smtClean="0"/>
          </a:p>
          <a:p>
            <a:endParaRPr lang="en-US" dirty="0"/>
          </a:p>
        </p:txBody>
      </p:sp>
      <p:graphicFrame>
        <p:nvGraphicFramePr>
          <p:cNvPr id="4" name="Object 3"/>
          <p:cNvGraphicFramePr>
            <a:graphicFrameLocks noGrp="1" noChangeAspect="1"/>
          </p:cNvGraphicFramePr>
          <p:nvPr>
            <p:extLst>
              <p:ext uri="{D42A27DB-BD31-4B8C-83A1-F6EECF244321}">
                <p14:modId xmlns:p14="http://schemas.microsoft.com/office/powerpoint/2010/main" val="4032039480"/>
              </p:ext>
            </p:extLst>
          </p:nvPr>
        </p:nvGraphicFramePr>
        <p:xfrm>
          <a:off x="508000" y="1219201"/>
          <a:ext cx="7156451" cy="1036637"/>
        </p:xfrm>
        <a:graphic>
          <a:graphicData uri="http://schemas.openxmlformats.org/presentationml/2006/ole">
            <mc:AlternateContent xmlns:mc="http://schemas.openxmlformats.org/markup-compatibility/2006">
              <mc:Choice xmlns:v="urn:schemas-microsoft-com:vml" Requires="v">
                <p:oleObj spid="_x0000_s13314" name="Equation" r:id="rId3" imgW="4330440" imgH="838080" progId="Equation.DSMT4">
                  <p:embed/>
                </p:oleObj>
              </mc:Choice>
              <mc:Fallback>
                <p:oleObj name="Equation" r:id="rId3" imgW="4330440" imgH="838080" progId="Equation.DSMT4">
                  <p:embed/>
                  <p:pic>
                    <p:nvPicPr>
                      <p:cNvPr id="0" name=""/>
                      <p:cNvPicPr>
                        <a:picLocks noGrp="1" noChangeAspect="1" noChangeArrowheads="1"/>
                      </p:cNvPicPr>
                      <p:nvPr/>
                    </p:nvPicPr>
                    <p:blipFill>
                      <a:blip r:embed="rId4"/>
                      <a:srcRect/>
                      <a:stretch>
                        <a:fillRect/>
                      </a:stretch>
                    </p:blipFill>
                    <p:spPr bwMode="auto">
                      <a:xfrm>
                        <a:off x="508000" y="1219201"/>
                        <a:ext cx="7156451" cy="1036637"/>
                      </a:xfrm>
                      <a:prstGeom prst="rect">
                        <a:avLst/>
                      </a:prstGeom>
                      <a:noFill/>
                      <a:ln>
                        <a:noFill/>
                      </a:ln>
                    </p:spPr>
                  </p:pic>
                </p:oleObj>
              </mc:Fallback>
            </mc:AlternateContent>
          </a:graphicData>
        </a:graphic>
      </p:graphicFrame>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 y="2819400"/>
            <a:ext cx="11582400" cy="3927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5311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159569"/>
            <a:ext cx="10515600" cy="1325563"/>
          </a:xfrm>
        </p:spPr>
        <p:txBody>
          <a:bodyPr/>
          <a:lstStyle/>
          <a:p>
            <a:pPr algn="ctr"/>
            <a:r>
              <a:rPr lang="en-US" b="1" dirty="0" smtClean="0">
                <a:solidFill>
                  <a:srgbClr val="C00000"/>
                </a:solidFill>
                <a:latin typeface="Times New Roman" pitchFamily="18" charset="0"/>
                <a:cs typeface="Times New Roman" pitchFamily="18" charset="0"/>
              </a:rPr>
              <a:t>Logistic Regression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12296" y="868339"/>
            <a:ext cx="11367407" cy="5853136"/>
          </a:xfrm>
        </p:spPr>
        <p:txBody>
          <a:bodyPr>
            <a:noAutofit/>
          </a:bodyPr>
          <a:lstStyle/>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Consider </a:t>
            </a:r>
            <a:r>
              <a:rPr lang="en-IN" sz="2400" dirty="0">
                <a:latin typeface="Times New Roman" panose="02020603050405020304" pitchFamily="18" charset="0"/>
                <a:cs typeface="Times New Roman" panose="02020603050405020304" pitchFamily="18" charset="0"/>
              </a:rPr>
              <a:t>a scenario where we need to classify whether an email is spam or not.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If </a:t>
            </a:r>
            <a:r>
              <a:rPr lang="en-IN" sz="2400" dirty="0">
                <a:latin typeface="Times New Roman" panose="02020603050405020304" pitchFamily="18" charset="0"/>
                <a:cs typeface="Times New Roman" panose="02020603050405020304" pitchFamily="18" charset="0"/>
              </a:rPr>
              <a:t>we use linear regression for this problem, there is a need for setting up a threshold based on which classification can be done.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Say if the actual class is malignant, predicted continuous value 0.4 and the threshold value is 0.5, the data point will be classified as not malignant which can lead to serious consequence in real time.</a:t>
            </a:r>
          </a:p>
          <a:p>
            <a:r>
              <a:rPr lang="en-IN" sz="2400" dirty="0">
                <a:latin typeface="Times New Roman" panose="02020603050405020304" pitchFamily="18" charset="0"/>
                <a:cs typeface="Times New Roman" panose="02020603050405020304" pitchFamily="18" charset="0"/>
              </a:rPr>
              <a:t>From this example, it can be inferred that linear regression is not suitable for classification problem. Linear regression is unbounded, and this brings logistic regression into picture. Their value strictly ranges from 0 to 1.</a:t>
            </a:r>
            <a:endParaRPr lang="en-IN" sz="2400" dirty="0" smtClean="0">
              <a:latin typeface="Times New Roman" panose="02020603050405020304" pitchFamily="18" charset="0"/>
              <a:cs typeface="Times New Roman" panose="02020603050405020304" pitchFamily="18" charset="0"/>
            </a:endParaRPr>
          </a:p>
          <a:p>
            <a:pPr fontAlgn="base"/>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3198107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Model</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982640"/>
            <a:ext cx="4024669" cy="5853136"/>
          </a:xfrm>
        </p:spPr>
        <p:txBody>
          <a:bodyPr>
            <a:noAutofit/>
          </a:bodyPr>
          <a:lstStyle/>
          <a:p>
            <a:r>
              <a:rPr lang="en-IN" sz="2400" dirty="0">
                <a:latin typeface="Times New Roman" panose="02020603050405020304" pitchFamily="18" charset="0"/>
                <a:cs typeface="Times New Roman" panose="02020603050405020304" pitchFamily="18" charset="0"/>
              </a:rPr>
              <a:t>Output = 0 or 1</a:t>
            </a:r>
          </a:p>
          <a:p>
            <a:r>
              <a:rPr lang="en-IN" sz="2400" dirty="0">
                <a:latin typeface="Times New Roman" panose="02020603050405020304" pitchFamily="18" charset="0"/>
                <a:cs typeface="Times New Roman" panose="02020603050405020304" pitchFamily="18" charset="0"/>
              </a:rPr>
              <a:t>Hypothesis =&gt; Z = WX + B</a:t>
            </a:r>
          </a:p>
          <a:p>
            <a:r>
              <a:rPr lang="en-IN" sz="2400" dirty="0">
                <a:latin typeface="Times New Roman" panose="02020603050405020304" pitchFamily="18" charset="0"/>
                <a:cs typeface="Times New Roman" panose="02020603050405020304" pitchFamily="18" charset="0"/>
              </a:rPr>
              <a:t>h</a:t>
            </a:r>
            <a:r>
              <a:rPr lang="el-GR" sz="2400" dirty="0">
                <a:latin typeface="Times New Roman" panose="02020603050405020304" pitchFamily="18" charset="0"/>
                <a:cs typeface="Times New Roman" panose="02020603050405020304" pitchFamily="18" charset="0"/>
              </a:rPr>
              <a:t>Θ(</a:t>
            </a:r>
            <a:r>
              <a:rPr lang="en-IN" sz="2400" dirty="0">
                <a:latin typeface="Times New Roman" panose="02020603050405020304" pitchFamily="18" charset="0"/>
                <a:cs typeface="Times New Roman" panose="02020603050405020304" pitchFamily="18" charset="0"/>
              </a:rPr>
              <a:t>x) = sigmoid (Z</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pPr marL="0" indent="0">
              <a:buNone/>
            </a:pPr>
            <a:endParaRPr lang="en-IN" sz="2400" b="1" i="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If ‘Z’ goes to infinity, Y(predicted) will become 1 and if ‘Z’ goes to negative infinity, Y(predicted) will become 0.</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14</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9639" y="1887326"/>
            <a:ext cx="8542361" cy="3929486"/>
          </a:xfrm>
          <a:prstGeom prst="rect">
            <a:avLst/>
          </a:prstGeom>
        </p:spPr>
      </p:pic>
    </p:spTree>
    <p:extLst>
      <p:ext uri="{BB962C8B-B14F-4D97-AF65-F5344CB8AC3E}">
        <p14:creationId xmlns:p14="http://schemas.microsoft.com/office/powerpoint/2010/main" val="723743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159569"/>
            <a:ext cx="10515600" cy="1325563"/>
          </a:xfrm>
        </p:spPr>
        <p:txBody>
          <a:bodyPr/>
          <a:lstStyle/>
          <a:p>
            <a:pPr algn="ctr"/>
            <a:r>
              <a:rPr lang="en-US" b="1" dirty="0" smtClean="0">
                <a:solidFill>
                  <a:srgbClr val="C00000"/>
                </a:solidFill>
                <a:latin typeface="Times New Roman" pitchFamily="18" charset="0"/>
                <a:cs typeface="Times New Roman" pitchFamily="18" charset="0"/>
              </a:rPr>
              <a:t>Logistic Regression-types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12296" y="868339"/>
            <a:ext cx="11367407" cy="5853136"/>
          </a:xfrm>
        </p:spPr>
        <p:txBody>
          <a:bodyPr>
            <a:noAutofit/>
          </a:bodyPr>
          <a:lstStyle/>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1. Binary </a:t>
            </a:r>
            <a:r>
              <a:rPr lang="en-IN" sz="2400" dirty="0">
                <a:latin typeface="Times New Roman" panose="02020603050405020304" pitchFamily="18" charset="0"/>
                <a:cs typeface="Times New Roman" panose="02020603050405020304" pitchFamily="18" charset="0"/>
              </a:rPr>
              <a:t>Logistic Regression</a:t>
            </a:r>
          </a:p>
          <a:p>
            <a:r>
              <a:rPr lang="en-IN" sz="2400" dirty="0">
                <a:latin typeface="Times New Roman" panose="02020603050405020304" pitchFamily="18" charset="0"/>
                <a:cs typeface="Times New Roman" panose="02020603050405020304" pitchFamily="18" charset="0"/>
              </a:rPr>
              <a:t>The categorical response has only two 2 possible outcomes. Example: Spam or Not</a:t>
            </a:r>
          </a:p>
          <a:p>
            <a:endParaRPr lang="en-IN" sz="2400" dirty="0" smtClean="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 Multinomial Logistic Regression</a:t>
            </a:r>
          </a:p>
          <a:p>
            <a:r>
              <a:rPr lang="en-IN" sz="2400" dirty="0">
                <a:latin typeface="Times New Roman" panose="02020603050405020304" pitchFamily="18" charset="0"/>
                <a:cs typeface="Times New Roman" panose="02020603050405020304" pitchFamily="18" charset="0"/>
              </a:rPr>
              <a:t>Three or more categories without ordering. Example: Predicting which food is preferred more (Veg, Non-Veg, Vegan)</a:t>
            </a: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3</a:t>
            </a:r>
            <a:r>
              <a:rPr lang="en-IN" sz="2400" dirty="0">
                <a:latin typeface="Times New Roman" panose="02020603050405020304" pitchFamily="18" charset="0"/>
                <a:cs typeface="Times New Roman" panose="02020603050405020304" pitchFamily="18" charset="0"/>
              </a:rPr>
              <a:t>. Ordinal Logistic Regression</a:t>
            </a:r>
          </a:p>
          <a:p>
            <a:r>
              <a:rPr lang="en-IN" sz="2400" dirty="0">
                <a:latin typeface="Times New Roman" panose="02020603050405020304" pitchFamily="18" charset="0"/>
                <a:cs typeface="Times New Roman" panose="02020603050405020304" pitchFamily="18" charset="0"/>
              </a:rPr>
              <a:t>Three or more categories with ordering. Example: Movie rating from 1 to 5</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1601079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159569"/>
            <a:ext cx="10515600" cy="1325563"/>
          </a:xfrm>
        </p:spPr>
        <p:txBody>
          <a:bodyPr/>
          <a:lstStyle/>
          <a:p>
            <a:pPr algn="ctr"/>
            <a:r>
              <a:rPr lang="en-US" b="1" dirty="0" smtClean="0">
                <a:solidFill>
                  <a:srgbClr val="C00000"/>
                </a:solidFill>
                <a:latin typeface="Times New Roman" pitchFamily="18" charset="0"/>
                <a:cs typeface="Times New Roman" pitchFamily="18" charset="0"/>
              </a:rPr>
              <a:t>Decision Boundary</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12296" y="868339"/>
            <a:ext cx="11367407" cy="5853136"/>
          </a:xfrm>
        </p:spPr>
        <p:txBody>
          <a:bodyPr>
            <a:noAutofit/>
          </a:bodyPr>
          <a:lstStyle/>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rPr>
              <a:t>predict which class a data belongs, a threshold can be set.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Based </a:t>
            </a:r>
            <a:r>
              <a:rPr lang="en-IN" sz="2400" dirty="0">
                <a:latin typeface="Times New Roman" panose="02020603050405020304" pitchFamily="18" charset="0"/>
                <a:cs typeface="Times New Roman" panose="02020603050405020304" pitchFamily="18" charset="0"/>
              </a:rPr>
              <a:t>upon this threshold, the obtained estimated probability is classified into classes.</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Say</a:t>
            </a:r>
            <a:r>
              <a:rPr lang="en-IN" sz="2400" dirty="0">
                <a:latin typeface="Times New Roman" panose="02020603050405020304" pitchFamily="18" charset="0"/>
                <a:cs typeface="Times New Roman" panose="02020603050405020304" pitchFamily="18" charset="0"/>
              </a:rPr>
              <a:t>, if </a:t>
            </a:r>
            <a:r>
              <a:rPr lang="en-IN" sz="2400" dirty="0" err="1">
                <a:latin typeface="Times New Roman" panose="02020603050405020304" pitchFamily="18" charset="0"/>
                <a:cs typeface="Times New Roman" panose="02020603050405020304" pitchFamily="18" charset="0"/>
              </a:rPr>
              <a:t>predicted_value</a:t>
            </a:r>
            <a:r>
              <a:rPr lang="en-IN" sz="2400" dirty="0">
                <a:latin typeface="Times New Roman" panose="02020603050405020304" pitchFamily="18" charset="0"/>
                <a:cs typeface="Times New Roman" panose="02020603050405020304" pitchFamily="18" charset="0"/>
              </a:rPr>
              <a:t> ≥ 0.5, then classify email as spam else as not spam.</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Decision </a:t>
            </a:r>
            <a:r>
              <a:rPr lang="en-IN" sz="2400" dirty="0">
                <a:latin typeface="Times New Roman" panose="02020603050405020304" pitchFamily="18" charset="0"/>
                <a:cs typeface="Times New Roman" panose="02020603050405020304" pitchFamily="18" charset="0"/>
              </a:rPr>
              <a:t>boundary can be linear or non-linear.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Polynomial </a:t>
            </a:r>
            <a:r>
              <a:rPr lang="en-IN" sz="2400" dirty="0">
                <a:latin typeface="Times New Roman" panose="02020603050405020304" pitchFamily="18" charset="0"/>
                <a:cs typeface="Times New Roman" panose="02020603050405020304" pitchFamily="18" charset="0"/>
              </a:rPr>
              <a:t>order can be increased to get complex decision boundary.</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2258365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References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533683" y="1050925"/>
            <a:ext cx="11367407" cy="5487987"/>
          </a:xfrm>
        </p:spPr>
        <p:txBody>
          <a:bodyPr>
            <a:noAutofit/>
          </a:bodyPr>
          <a:lstStyle/>
          <a:p>
            <a:pPr fontAlgn="base"/>
            <a:r>
              <a:rPr lang="en-IN" sz="2000" b="1" dirty="0" smtClean="0">
                <a:latin typeface="Times New Roman" panose="02020603050405020304" pitchFamily="18" charset="0"/>
                <a:cs typeface="Times New Roman" panose="02020603050405020304" pitchFamily="18" charset="0"/>
              </a:rPr>
              <a:t>Books and Journals</a:t>
            </a:r>
          </a:p>
          <a:p>
            <a:pPr fontAlgn="base"/>
            <a:r>
              <a:rPr lang="en-IN" sz="2000" b="1" dirty="0" smtClean="0">
                <a:latin typeface="Times New Roman" panose="02020603050405020304" pitchFamily="18" charset="0"/>
                <a:cs typeface="Times New Roman" panose="02020603050405020304" pitchFamily="18" charset="0"/>
              </a:rPr>
              <a:t>Understanding </a:t>
            </a:r>
            <a:r>
              <a:rPr lang="en-IN" sz="2000" b="1" dirty="0">
                <a:latin typeface="Times New Roman" panose="02020603050405020304" pitchFamily="18" charset="0"/>
                <a:cs typeface="Times New Roman" panose="02020603050405020304" pitchFamily="18" charset="0"/>
              </a:rPr>
              <a:t>Machine Learning: From Theory to Algorithms by Shai </a:t>
            </a:r>
            <a:r>
              <a:rPr lang="en-IN" sz="2000" b="1" dirty="0" err="1">
                <a:latin typeface="Times New Roman" panose="02020603050405020304" pitchFamily="18" charset="0"/>
                <a:cs typeface="Times New Roman" panose="02020603050405020304" pitchFamily="18" charset="0"/>
              </a:rPr>
              <a:t>Shalev-Shwartz</a:t>
            </a:r>
            <a:r>
              <a:rPr lang="en-IN" sz="2000" b="1" dirty="0">
                <a:latin typeface="Times New Roman" panose="02020603050405020304" pitchFamily="18" charset="0"/>
                <a:cs typeface="Times New Roman" panose="02020603050405020304" pitchFamily="18" charset="0"/>
              </a:rPr>
              <a:t> and Shai Ben-David-Cambridge University Press </a:t>
            </a:r>
            <a:r>
              <a:rPr lang="en-IN" sz="2000" b="1" dirty="0" smtClean="0">
                <a:latin typeface="Times New Roman" panose="02020603050405020304" pitchFamily="18" charset="0"/>
                <a:cs typeface="Times New Roman" panose="02020603050405020304" pitchFamily="18" charset="0"/>
              </a:rPr>
              <a:t>2014</a:t>
            </a:r>
          </a:p>
          <a:p>
            <a:pPr fontAlgn="base"/>
            <a:r>
              <a:rPr lang="en-IN" sz="2000" b="1" dirty="0" smtClean="0">
                <a:latin typeface="Times New Roman" panose="02020603050405020304" pitchFamily="18" charset="0"/>
                <a:cs typeface="Times New Roman" panose="02020603050405020304" pitchFamily="18" charset="0"/>
              </a:rPr>
              <a:t>Introduction </a:t>
            </a:r>
            <a:r>
              <a:rPr lang="en-IN" sz="2000" b="1" dirty="0">
                <a:latin typeface="Times New Roman" panose="02020603050405020304" pitchFamily="18" charset="0"/>
                <a:cs typeface="Times New Roman" panose="02020603050405020304" pitchFamily="18" charset="0"/>
              </a:rPr>
              <a:t>to machine Learning – the Wikipedia Guide by Osman Omer</a:t>
            </a:r>
            <a:r>
              <a:rPr lang="en-IN" sz="2000" b="1"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fontAlgn="base"/>
            <a:endParaRPr lang="en-IN" sz="2000" dirty="0" smtClean="0">
              <a:latin typeface="Times New Roman" panose="02020603050405020304" pitchFamily="18" charset="0"/>
              <a:cs typeface="Times New Roman" panose="02020603050405020304" pitchFamily="18" charset="0"/>
            </a:endParaRPr>
          </a:p>
          <a:p>
            <a:pPr fontAlgn="base"/>
            <a:r>
              <a:rPr lang="en-IN" sz="2000" b="1" dirty="0" smtClean="0">
                <a:latin typeface="Times New Roman" panose="02020603050405020304" pitchFamily="18" charset="0"/>
                <a:cs typeface="Times New Roman" panose="02020603050405020304" pitchFamily="18" charset="0"/>
              </a:rPr>
              <a:t>Video Link-</a:t>
            </a:r>
            <a:endParaRPr lang="en-IN" sz="2000" b="1" dirty="0" smtClean="0">
              <a:latin typeface="Times New Roman" panose="02020603050405020304" pitchFamily="18" charset="0"/>
              <a:cs typeface="Times New Roman" panose="02020603050405020304" pitchFamily="18" charset="0"/>
              <a:hlinkClick r:id="rId2"/>
            </a:endParaRPr>
          </a:p>
          <a:p>
            <a:pPr fontAlgn="base"/>
            <a:r>
              <a:rPr lang="en-IN" sz="2000" dirty="0">
                <a:latin typeface="Times New Roman" panose="02020603050405020304" pitchFamily="18" charset="0"/>
                <a:cs typeface="Times New Roman" panose="02020603050405020304" pitchFamily="18" charset="0"/>
                <a:hlinkClick r:id="rId3"/>
              </a:rPr>
              <a:t>https://</a:t>
            </a:r>
            <a:r>
              <a:rPr lang="en-IN" sz="2000" dirty="0" smtClean="0">
                <a:latin typeface="Times New Roman" panose="02020603050405020304" pitchFamily="18" charset="0"/>
                <a:cs typeface="Times New Roman" panose="02020603050405020304" pitchFamily="18" charset="0"/>
                <a:hlinkClick r:id="rId3"/>
              </a:rPr>
              <a:t>www.youtube.com/watch?v=9f-GarcDY58</a:t>
            </a:r>
            <a:endParaRPr lang="en-IN" sz="2000" dirty="0" smtClean="0">
              <a:latin typeface="Times New Roman" panose="02020603050405020304" pitchFamily="18" charset="0"/>
              <a:cs typeface="Times New Roman" panose="02020603050405020304" pitchFamily="18" charset="0"/>
            </a:endParaRPr>
          </a:p>
          <a:p>
            <a:pPr fontAlgn="base"/>
            <a:r>
              <a:rPr lang="en-IN" sz="2000" dirty="0">
                <a:latin typeface="Times New Roman" panose="02020603050405020304" pitchFamily="18" charset="0"/>
                <a:cs typeface="Times New Roman" panose="02020603050405020304" pitchFamily="18" charset="0"/>
                <a:hlinkClick r:id="rId4"/>
              </a:rPr>
              <a:t>https://</a:t>
            </a:r>
            <a:r>
              <a:rPr lang="en-IN" sz="2000" dirty="0" smtClean="0">
                <a:latin typeface="Times New Roman" panose="02020603050405020304" pitchFamily="18" charset="0"/>
                <a:cs typeface="Times New Roman" panose="02020603050405020304" pitchFamily="18" charset="0"/>
                <a:hlinkClick r:id="rId4"/>
              </a:rPr>
              <a:t>www.youtube.com/watch?v=GwIo3gDZCVQ</a:t>
            </a:r>
            <a:endParaRPr lang="en-IN" sz="2000" dirty="0" smtClean="0">
              <a:latin typeface="Times New Roman" panose="02020603050405020304" pitchFamily="18" charset="0"/>
              <a:cs typeface="Times New Roman" panose="02020603050405020304" pitchFamily="18" charset="0"/>
            </a:endParaRPr>
          </a:p>
          <a:p>
            <a:pPr fontAlgn="base"/>
            <a:endParaRPr lang="en-IN" sz="2000" dirty="0" smtClean="0">
              <a:latin typeface="Times New Roman" panose="02020603050405020304" pitchFamily="18" charset="0"/>
              <a:cs typeface="Times New Roman" panose="02020603050405020304" pitchFamily="18" charset="0"/>
            </a:endParaRPr>
          </a:p>
          <a:p>
            <a:pPr fontAlgn="base"/>
            <a:r>
              <a:rPr lang="en-IN" sz="2000" b="1" dirty="0" smtClean="0">
                <a:latin typeface="Times New Roman" panose="02020603050405020304" pitchFamily="18" charset="0"/>
                <a:cs typeface="Times New Roman" panose="02020603050405020304" pitchFamily="18" charset="0"/>
              </a:rPr>
              <a:t>Web Link-</a:t>
            </a:r>
          </a:p>
          <a:p>
            <a:pPr fontAlgn="base"/>
            <a:r>
              <a:rPr lang="en-IN" sz="2000" dirty="0" smtClean="0">
                <a:latin typeface="Times New Roman" panose="02020603050405020304" pitchFamily="18" charset="0"/>
                <a:cs typeface="Times New Roman" panose="02020603050405020304" pitchFamily="18" charset="0"/>
                <a:hlinkClick r:id="rId5"/>
              </a:rPr>
              <a:t>https</a:t>
            </a:r>
            <a:r>
              <a:rPr lang="en-IN" sz="2000" dirty="0">
                <a:latin typeface="Times New Roman" panose="02020603050405020304" pitchFamily="18" charset="0"/>
                <a:cs typeface="Times New Roman" panose="02020603050405020304" pitchFamily="18" charset="0"/>
                <a:hlinkClick r:id="rId5"/>
              </a:rPr>
              <a:t>://</a:t>
            </a:r>
            <a:r>
              <a:rPr lang="en-IN" sz="2000" dirty="0" smtClean="0">
                <a:latin typeface="Times New Roman" panose="02020603050405020304" pitchFamily="18" charset="0"/>
                <a:cs typeface="Times New Roman" panose="02020603050405020304" pitchFamily="18" charset="0"/>
                <a:hlinkClick r:id="rId5"/>
              </a:rPr>
              <a:t>towardsdatascience.com/logistic-regression-detailed-overview-46c4da4303bc</a:t>
            </a:r>
            <a:endParaRPr lang="en-IN" sz="2000" dirty="0" smtClean="0">
              <a:latin typeface="Times New Roman" panose="02020603050405020304" pitchFamily="18" charset="0"/>
              <a:cs typeface="Times New Roman" panose="02020603050405020304" pitchFamily="18" charset="0"/>
            </a:endParaRPr>
          </a:p>
          <a:p>
            <a:pPr marL="0" indent="0" fontAlgn="base">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7744400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9"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7" y="6294599"/>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7" y="5129691"/>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3"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1" i="0" u="none" strike="noStrike" kern="1200" cap="none" spc="0" normalizeH="0" baseline="0" noProof="0" dirty="0">
                <a:ln>
                  <a:noFill/>
                </a:ln>
                <a:solidFill>
                  <a:srgbClr val="FF0000"/>
                </a:solidFill>
                <a:effectLst/>
                <a:uLnTx/>
                <a:uFillTx/>
                <a:latin typeface="Times" pitchFamily="18" charset="0"/>
                <a:ea typeface="Segoe UI" panose="020B0502040204020203" pitchFamily="34" charset="0"/>
                <a:cs typeface="Times" pitchFamily="18"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601"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5"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1"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11346" name="CorelDRAW" r:id="rId3" imgW="2169000" imgH="2169360" progId="">
                    <p:embed/>
                  </p:oleObj>
                </mc:Choice>
                <mc:Fallback>
                  <p:oleObj name="CorelDRAW" r:id="rId3" imgW="2169000" imgH="2169360" progId="">
                    <p:embed/>
                    <p:pic>
                      <p:nvPicPr>
                        <p:cNvPr id="0" name="Picture 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062249" y="5394447"/>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623254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Times" pitchFamily="18" charset="0"/>
                <a:cs typeface="Times" pitchFamily="18" charset="0"/>
              </a:rPr>
              <a:t>Course Outcome</a:t>
            </a:r>
            <a:endParaRPr lang="en-US" b="1" dirty="0">
              <a:latin typeface="Times" pitchFamily="18" charset="0"/>
              <a:cs typeface="Times" pitchFamily="18" charset="0"/>
            </a:endParaRPr>
          </a:p>
        </p:txBody>
      </p:sp>
      <p:sp>
        <p:nvSpPr>
          <p:cNvPr id="2" name="Slide Number Placeholder 1"/>
          <p:cNvSpPr>
            <a:spLocks noGrp="1"/>
          </p:cNvSpPr>
          <p:nvPr>
            <p:ph type="sldNum" sz="quarter" idx="12"/>
          </p:nvPr>
        </p:nvSpPr>
        <p:spPr/>
        <p:txBody>
          <a:bodyPr/>
          <a:lstStyle/>
          <a:p>
            <a:fld id="{BDCDBBEF-AA6C-4BA6-85B2-A17D7F280E38}" type="slidenum">
              <a:rPr lang="en-US" smtClean="0"/>
              <a:pPr/>
              <a:t>2</a:t>
            </a:fld>
            <a:endParaRPr lang="en-US"/>
          </a:p>
        </p:txBody>
      </p:sp>
      <p:graphicFrame>
        <p:nvGraphicFramePr>
          <p:cNvPr id="4" name="Content Placeholder 10"/>
          <p:cNvGraphicFramePr>
            <a:graphicFrameLocks/>
          </p:cNvGraphicFramePr>
          <p:nvPr>
            <p:extLst>
              <p:ext uri="{D42A27DB-BD31-4B8C-83A1-F6EECF244321}">
                <p14:modId xmlns:p14="http://schemas.microsoft.com/office/powerpoint/2010/main" val="3505886379"/>
              </p:ext>
            </p:extLst>
          </p:nvPr>
        </p:nvGraphicFramePr>
        <p:xfrm>
          <a:off x="838199" y="1351128"/>
          <a:ext cx="10748749" cy="4825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pitchFamily="18" charset="0"/>
                <a:cs typeface="Times" pitchFamily="18" charset="0"/>
              </a:rPr>
              <a:t>Course Objective</a:t>
            </a:r>
            <a:endParaRPr lang="en-US" b="1" dirty="0">
              <a:latin typeface="Times" pitchFamily="18" charset="0"/>
              <a:cs typeface="Times" pitchFamily="18" charset="0"/>
            </a:endParaRPr>
          </a:p>
        </p:txBody>
      </p:sp>
      <p:sp>
        <p:nvSpPr>
          <p:cNvPr id="3" name="Slide Number Placeholder 2"/>
          <p:cNvSpPr>
            <a:spLocks noGrp="1"/>
          </p:cNvSpPr>
          <p:nvPr>
            <p:ph type="sldNum" sz="quarter" idx="12"/>
          </p:nvPr>
        </p:nvSpPr>
        <p:spPr/>
        <p:txBody>
          <a:bodyPr/>
          <a:lstStyle/>
          <a:p>
            <a:fld id="{BDCDBBEF-AA6C-4BA6-85B2-A17D7F280E38}" type="slidenum">
              <a:rPr lang="en-US" smtClean="0"/>
              <a:pPr/>
              <a:t>3</a:t>
            </a:fld>
            <a:endParaRPr lang="en-US"/>
          </a:p>
        </p:txBody>
      </p:sp>
      <p:graphicFrame>
        <p:nvGraphicFramePr>
          <p:cNvPr id="4" name="Diagram 3"/>
          <p:cNvGraphicFramePr/>
          <p:nvPr>
            <p:extLst>
              <p:ext uri="{D42A27DB-BD31-4B8C-83A1-F6EECF244321}">
                <p14:modId xmlns:p14="http://schemas.microsoft.com/office/powerpoint/2010/main" val="1961890653"/>
              </p:ext>
            </p:extLst>
          </p:nvPr>
        </p:nvGraphicFramePr>
        <p:xfrm>
          <a:off x="1555845" y="847796"/>
          <a:ext cx="9797955" cy="5691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219200"/>
            <a:ext cx="11480800" cy="5486400"/>
          </a:xfrm>
        </p:spPr>
        <p:txBody>
          <a:bodyPr>
            <a:normAutofit/>
          </a:bodyPr>
          <a:lstStyle/>
          <a:p>
            <a:pPr algn="just">
              <a:lnSpc>
                <a:spcPct val="110000"/>
              </a:lnSpc>
              <a:spcAft>
                <a:spcPts val="600"/>
              </a:spcAft>
              <a:buFont typeface="Wingdings" pitchFamily="2" charset="2"/>
              <a:buChar char="q"/>
            </a:pPr>
            <a:r>
              <a:rPr lang="en-US" dirty="0"/>
              <a:t>S</a:t>
            </a:r>
            <a:r>
              <a:rPr lang="en-US" dirty="0" smtClean="0"/>
              <a:t>upervised </a:t>
            </a:r>
            <a:r>
              <a:rPr lang="en-US" dirty="0"/>
              <a:t>classification algorithm</a:t>
            </a:r>
            <a:r>
              <a:rPr lang="en-US" dirty="0" smtClean="0"/>
              <a:t>.</a:t>
            </a:r>
          </a:p>
          <a:p>
            <a:pPr algn="just">
              <a:lnSpc>
                <a:spcPct val="110000"/>
              </a:lnSpc>
              <a:spcAft>
                <a:spcPts val="600"/>
              </a:spcAft>
              <a:buFont typeface="Wingdings" pitchFamily="2" charset="2"/>
              <a:buChar char="q"/>
            </a:pPr>
            <a:r>
              <a:rPr lang="en-US" dirty="0" smtClean="0"/>
              <a:t> </a:t>
            </a:r>
            <a:r>
              <a:rPr lang="en-US" dirty="0"/>
              <a:t>In a classification problem, the target variable(or output), y, can take only discrete values for given set of features(or inputs), X</a:t>
            </a:r>
            <a:r>
              <a:rPr lang="en-US" dirty="0" smtClean="0"/>
              <a:t>.</a:t>
            </a:r>
          </a:p>
          <a:p>
            <a:pPr fontAlgn="base">
              <a:lnSpc>
                <a:spcPct val="110000"/>
              </a:lnSpc>
              <a:spcAft>
                <a:spcPts val="600"/>
              </a:spcAft>
            </a:pPr>
            <a:r>
              <a:rPr lang="en-US" dirty="0" smtClean="0"/>
              <a:t>We </a:t>
            </a:r>
            <a:r>
              <a:rPr lang="en-US" dirty="0"/>
              <a:t>can also say that the target variable is </a:t>
            </a:r>
            <a:r>
              <a:rPr lang="en-US" b="1" dirty="0"/>
              <a:t>categorical</a:t>
            </a:r>
            <a:r>
              <a:rPr lang="en-US" dirty="0"/>
              <a:t>. </a:t>
            </a:r>
            <a:endParaRPr lang="en-US" dirty="0" smtClean="0"/>
          </a:p>
          <a:p>
            <a:pPr fontAlgn="base">
              <a:lnSpc>
                <a:spcPct val="110000"/>
              </a:lnSpc>
              <a:spcAft>
                <a:spcPts val="600"/>
              </a:spcAft>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91076289"/>
              </p:ext>
            </p:extLst>
          </p:nvPr>
        </p:nvGraphicFramePr>
        <p:xfrm>
          <a:off x="1202497" y="3657599"/>
          <a:ext cx="9164877" cy="3017520"/>
        </p:xfrm>
        <a:graphic>
          <a:graphicData uri="http://schemas.openxmlformats.org/drawingml/2006/table">
            <a:tbl>
              <a:tblPr firstRow="1" bandRow="1">
                <a:tableStyleId>{5C22544A-7EE6-4342-B048-85BDC9FD1C3A}</a:tableStyleId>
              </a:tblPr>
              <a:tblGrid>
                <a:gridCol w="9164877"/>
              </a:tblGrid>
              <a:tr h="455577">
                <a:tc>
                  <a:txBody>
                    <a:bodyPr/>
                    <a:lstStyle/>
                    <a:p>
                      <a:pPr algn="ctr"/>
                      <a:r>
                        <a:rPr lang="en-US" sz="2400" dirty="0" smtClean="0"/>
                        <a:t>Logistic Regression</a:t>
                      </a:r>
                      <a:endParaRPr lang="en-US" sz="2400" dirty="0"/>
                    </a:p>
                  </a:txBody>
                  <a:tcPr marL="121920" marR="121920"/>
                </a:tc>
              </a:tr>
              <a:tr h="656031">
                <a:tc>
                  <a:txBody>
                    <a:bodyPr/>
                    <a:lstStyle/>
                    <a:p>
                      <a:pPr marL="342900" indent="-342900">
                        <a:buFont typeface="Wingdings" pitchFamily="2" charset="2"/>
                        <a:buChar char="v"/>
                      </a:pPr>
                      <a:r>
                        <a:rPr lang="en-US" sz="2400" dirty="0" smtClean="0"/>
                        <a:t>Dependent variable is binary:</a:t>
                      </a:r>
                    </a:p>
                    <a:p>
                      <a:pPr marL="0" indent="0" algn="ctr">
                        <a:buFont typeface="Wingdings" pitchFamily="2" charset="2"/>
                        <a:buNone/>
                      </a:pPr>
                      <a:r>
                        <a:rPr lang="en-US" sz="2400" b="1" dirty="0" smtClean="0"/>
                        <a:t>1</a:t>
                      </a:r>
                      <a:r>
                        <a:rPr lang="en-US" sz="2400" dirty="0" smtClean="0"/>
                        <a:t>(True,</a:t>
                      </a:r>
                      <a:r>
                        <a:rPr lang="en-US" sz="2400" baseline="0" dirty="0" smtClean="0"/>
                        <a:t> Success) and </a:t>
                      </a:r>
                      <a:r>
                        <a:rPr lang="en-US" sz="2400" b="1" baseline="0" dirty="0" smtClean="0"/>
                        <a:t>0</a:t>
                      </a:r>
                      <a:r>
                        <a:rPr lang="en-US" sz="2400" baseline="0" dirty="0" smtClean="0"/>
                        <a:t>(False, Failure)</a:t>
                      </a:r>
                      <a:endParaRPr lang="en-US" sz="2400" dirty="0" smtClean="0"/>
                    </a:p>
                  </a:txBody>
                  <a:tcPr marL="121920" marR="121920"/>
                </a:tc>
              </a:tr>
              <a:tr h="656031">
                <a:tc>
                  <a:txBody>
                    <a:bodyPr/>
                    <a:lstStyle/>
                    <a:p>
                      <a:pPr marL="342900" indent="-342900">
                        <a:buFont typeface="Wingdings" pitchFamily="2" charset="2"/>
                        <a:buChar char="v"/>
                      </a:pPr>
                      <a:r>
                        <a:rPr lang="en-US" sz="2400" dirty="0" smtClean="0"/>
                        <a:t>Goal is to find best fitting model for independent and dependent variable relationship.</a:t>
                      </a:r>
                      <a:endParaRPr lang="en-US" sz="2400" dirty="0"/>
                    </a:p>
                  </a:txBody>
                  <a:tcPr marL="121920" marR="121920"/>
                </a:tc>
              </a:tr>
              <a:tr h="455577">
                <a:tc>
                  <a:txBody>
                    <a:bodyPr/>
                    <a:lstStyle/>
                    <a:p>
                      <a:pPr marL="342900" indent="-342900">
                        <a:buFont typeface="Wingdings" pitchFamily="2" charset="2"/>
                        <a:buChar char="v"/>
                      </a:pPr>
                      <a:r>
                        <a:rPr lang="en-US" sz="2400" dirty="0" smtClean="0"/>
                        <a:t>Independent variables can be continuous or binary.</a:t>
                      </a:r>
                      <a:endParaRPr lang="en-US" sz="2400" dirty="0"/>
                    </a:p>
                  </a:txBody>
                  <a:tcPr marL="121920" marR="121920"/>
                </a:tc>
              </a:tr>
              <a:tr h="455577">
                <a:tc>
                  <a:txBody>
                    <a:bodyPr/>
                    <a:lstStyle/>
                    <a:p>
                      <a:endParaRPr lang="en-US" sz="2400" dirty="0"/>
                    </a:p>
                  </a:txBody>
                  <a:tcPr marL="121920" marR="121920"/>
                </a:tc>
              </a:tr>
            </a:tbl>
          </a:graphicData>
        </a:graphic>
      </p:graphicFrame>
      <p:sp>
        <p:nvSpPr>
          <p:cNvPr id="6" name="Title 1">
            <a:extLst>
              <a:ext uri="{FF2B5EF4-FFF2-40B4-BE49-F238E27FC236}">
                <a16:creationId xmlns="" xmlns:a16="http://schemas.microsoft.com/office/drawing/2014/main" id="{70439CF3-5C66-47E1-8773-1AD30262E808}"/>
              </a:ext>
            </a:extLst>
          </p:cNvPr>
          <p:cNvSpPr txBox="1">
            <a:spLocks/>
          </p:cNvSpPr>
          <p:nvPr/>
        </p:nvSpPr>
        <p:spPr>
          <a:xfrm>
            <a:off x="938408" y="1786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mtClean="0">
                <a:solidFill>
                  <a:srgbClr val="C00000"/>
                </a:solidFill>
                <a:latin typeface="Times New Roman" pitchFamily="18" charset="0"/>
                <a:cs typeface="Times New Roman" pitchFamily="18" charset="0"/>
              </a:rPr>
              <a:t>Logistic Regression</a:t>
            </a:r>
            <a:endParaRPr lang="en-US" b="1" dirty="0"/>
          </a:p>
        </p:txBody>
      </p:sp>
    </p:spTree>
    <p:extLst>
      <p:ext uri="{BB962C8B-B14F-4D97-AF65-F5344CB8AC3E}">
        <p14:creationId xmlns:p14="http://schemas.microsoft.com/office/powerpoint/2010/main" val="1467573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938408" y="178633"/>
            <a:ext cx="10515600" cy="1325563"/>
          </a:xfrm>
        </p:spPr>
        <p:txBody>
          <a:bodyPr/>
          <a:lstStyle/>
          <a:p>
            <a:pPr algn="ctr"/>
            <a:r>
              <a:rPr lang="en-US" b="1" dirty="0" smtClean="0">
                <a:solidFill>
                  <a:srgbClr val="C00000"/>
                </a:solidFill>
                <a:latin typeface="Times New Roman" pitchFamily="18" charset="0"/>
                <a:cs typeface="Times New Roman" pitchFamily="18" charset="0"/>
              </a:rPr>
              <a:t>Logistic Regression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12296" y="868339"/>
            <a:ext cx="11367407" cy="5853136"/>
          </a:xfrm>
        </p:spPr>
        <p:txBody>
          <a:bodyPr>
            <a:noAutofit/>
          </a:bodyPr>
          <a:lstStyle/>
          <a:p>
            <a:pPr fontAlgn="base"/>
            <a:endParaRPr lang="en-IN" sz="2400" dirty="0" smtClean="0">
              <a:latin typeface="Times New Roman" panose="02020603050405020304" pitchFamily="18" charset="0"/>
              <a:cs typeface="Times New Roman" panose="02020603050405020304" pitchFamily="18" charset="0"/>
            </a:endParaRPr>
          </a:p>
          <a:p>
            <a:pPr fontAlgn="base"/>
            <a:endParaRPr lang="en-IN" sz="2400" dirty="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Logistic </a:t>
            </a:r>
            <a:r>
              <a:rPr lang="en-IN" sz="2400" dirty="0">
                <a:latin typeface="Times New Roman" panose="02020603050405020304" pitchFamily="18" charset="0"/>
                <a:cs typeface="Times New Roman" panose="02020603050405020304" pitchFamily="18" charset="0"/>
              </a:rPr>
              <a:t>Regression was used in the biological sciences in early twentieth century. It was then used in many social science applications. </a:t>
            </a:r>
          </a:p>
          <a:p>
            <a:pPr fontAlgn="base"/>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Logistic </a:t>
            </a:r>
            <a:r>
              <a:rPr lang="en-IN" sz="2400" dirty="0">
                <a:latin typeface="Times New Roman" panose="02020603050405020304" pitchFamily="18" charset="0"/>
                <a:cs typeface="Times New Roman" panose="02020603050405020304" pitchFamily="18" charset="0"/>
              </a:rPr>
              <a:t>Regression is used when the dependent variable(target) is categorical</a:t>
            </a:r>
            <a:r>
              <a:rPr lang="en-IN" sz="2400" dirty="0" smtClean="0">
                <a:latin typeface="Times New Roman" panose="02020603050405020304" pitchFamily="18" charset="0"/>
                <a:cs typeface="Times New Roman" panose="02020603050405020304" pitchFamily="18" charset="0"/>
              </a:rPr>
              <a:t>.</a:t>
            </a:r>
          </a:p>
          <a:p>
            <a:pPr fontAlgn="base"/>
            <a:endParaRPr lang="en-IN" sz="2400"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For example,</a:t>
            </a:r>
          </a:p>
          <a:p>
            <a:pPr lvl="1"/>
            <a:r>
              <a:rPr lang="en-IN" dirty="0">
                <a:latin typeface="Times New Roman" panose="02020603050405020304" pitchFamily="18" charset="0"/>
                <a:cs typeface="Times New Roman" panose="02020603050405020304" pitchFamily="18" charset="0"/>
              </a:rPr>
              <a:t>To predict whether an email is spam (1) or (0)</a:t>
            </a:r>
          </a:p>
          <a:p>
            <a:pPr lvl="1"/>
            <a:r>
              <a:rPr lang="en-IN" dirty="0">
                <a:latin typeface="Times New Roman" panose="02020603050405020304" pitchFamily="18" charset="0"/>
                <a:cs typeface="Times New Roman" panose="02020603050405020304" pitchFamily="18" charset="0"/>
              </a:rPr>
              <a:t>Whether the </a:t>
            </a:r>
            <a:r>
              <a:rPr lang="en-IN" dirty="0" err="1">
                <a:latin typeface="Times New Roman" panose="02020603050405020304" pitchFamily="18" charset="0"/>
                <a:cs typeface="Times New Roman" panose="02020603050405020304" pitchFamily="18" charset="0"/>
              </a:rPr>
              <a:t>tumor</a:t>
            </a:r>
            <a:r>
              <a:rPr lang="en-IN" dirty="0">
                <a:latin typeface="Times New Roman" panose="02020603050405020304" pitchFamily="18" charset="0"/>
                <a:cs typeface="Times New Roman" panose="02020603050405020304" pitchFamily="18" charset="0"/>
              </a:rPr>
              <a:t> is malignant (1) or not (0</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3841214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0"/>
            <a:ext cx="9956800" cy="1096962"/>
          </a:xfrm>
        </p:spPr>
        <p:txBody>
          <a:bodyPr>
            <a:normAutofit/>
          </a:bodyPr>
          <a:lstStyle/>
          <a:p>
            <a:pPr algn="ctr"/>
            <a:r>
              <a:rPr lang="en-US" b="1" dirty="0">
                <a:solidFill>
                  <a:srgbClr val="C00000"/>
                </a:solidFill>
                <a:latin typeface="Times New Roman" pitchFamily="18" charset="0"/>
                <a:cs typeface="Times New Roman" pitchFamily="18" charset="0"/>
              </a:rPr>
              <a:t>Types of Logistic Regression</a:t>
            </a:r>
            <a:endParaRPr lang="en-US"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295400"/>
            <a:ext cx="11379200" cy="5562600"/>
          </a:xfrm>
        </p:spPr>
        <p:txBody>
          <a:bodyPr>
            <a:normAutofit/>
          </a:bodyPr>
          <a:lstStyle/>
          <a:p>
            <a:pPr fontAlgn="base">
              <a:buFont typeface="Wingdings" pitchFamily="2" charset="2"/>
              <a:buChar char="q"/>
            </a:pPr>
            <a:r>
              <a:rPr lang="en-US" b="1" dirty="0" smtClean="0"/>
              <a:t>Binomial:</a:t>
            </a:r>
            <a:r>
              <a:rPr lang="en-US" dirty="0" smtClean="0"/>
              <a:t> </a:t>
            </a:r>
          </a:p>
          <a:p>
            <a:pPr marL="466725" indent="-234950" fontAlgn="base">
              <a:buFont typeface="Wingdings" pitchFamily="2" charset="2"/>
              <a:buChar char="Ø"/>
            </a:pPr>
            <a:r>
              <a:rPr lang="en-US" dirty="0" smtClean="0"/>
              <a:t>Target variable can have only 2 possible types: “0” or “1” which may represent “win” </a:t>
            </a:r>
            <a:r>
              <a:rPr lang="en-US" dirty="0" err="1" smtClean="0"/>
              <a:t>vs</a:t>
            </a:r>
            <a:r>
              <a:rPr lang="en-US" dirty="0" smtClean="0"/>
              <a:t> “loss”, “pass” </a:t>
            </a:r>
            <a:r>
              <a:rPr lang="en-US" dirty="0" err="1" smtClean="0"/>
              <a:t>vs</a:t>
            </a:r>
            <a:r>
              <a:rPr lang="en-US" dirty="0" smtClean="0"/>
              <a:t> “fail”, “dead” </a:t>
            </a:r>
            <a:r>
              <a:rPr lang="en-US" dirty="0" err="1" smtClean="0"/>
              <a:t>vs</a:t>
            </a:r>
            <a:r>
              <a:rPr lang="en-US" dirty="0" smtClean="0"/>
              <a:t> “alive”, etc.</a:t>
            </a:r>
          </a:p>
          <a:p>
            <a:pPr fontAlgn="base">
              <a:buFont typeface="Wingdings" pitchFamily="2" charset="2"/>
              <a:buChar char="q"/>
            </a:pPr>
            <a:r>
              <a:rPr lang="en-US" b="1" dirty="0" smtClean="0"/>
              <a:t>Multinomial:</a:t>
            </a:r>
            <a:r>
              <a:rPr lang="en-US" dirty="0" smtClean="0"/>
              <a:t> </a:t>
            </a:r>
          </a:p>
          <a:p>
            <a:pPr marL="466725" indent="-234950" fontAlgn="base">
              <a:buFont typeface="Wingdings" pitchFamily="2" charset="2"/>
              <a:buChar char="Ø"/>
            </a:pPr>
            <a:r>
              <a:rPr lang="en-US" dirty="0" smtClean="0"/>
              <a:t>Target variable can have 3 or more possible types which are not ordered(</a:t>
            </a:r>
            <a:r>
              <a:rPr lang="en-US" dirty="0" err="1" smtClean="0"/>
              <a:t>i.E.</a:t>
            </a:r>
            <a:r>
              <a:rPr lang="en-US" dirty="0" smtClean="0"/>
              <a:t> Types have no quantitative significance) like “disease A” </a:t>
            </a:r>
            <a:r>
              <a:rPr lang="en-US" dirty="0" err="1" smtClean="0"/>
              <a:t>vs</a:t>
            </a:r>
            <a:r>
              <a:rPr lang="en-US" dirty="0" smtClean="0"/>
              <a:t> “disease B” </a:t>
            </a:r>
            <a:r>
              <a:rPr lang="en-US" dirty="0" err="1" smtClean="0"/>
              <a:t>vs</a:t>
            </a:r>
            <a:r>
              <a:rPr lang="en-US" dirty="0" smtClean="0"/>
              <a:t> “disease C”.</a:t>
            </a:r>
          </a:p>
          <a:p>
            <a:pPr fontAlgn="base">
              <a:buFont typeface="Wingdings" pitchFamily="2" charset="2"/>
              <a:buChar char="q"/>
            </a:pPr>
            <a:r>
              <a:rPr lang="en-US" b="1" dirty="0" smtClean="0"/>
              <a:t>Ordinal:</a:t>
            </a:r>
            <a:r>
              <a:rPr lang="en-US" dirty="0" smtClean="0"/>
              <a:t> </a:t>
            </a:r>
          </a:p>
          <a:p>
            <a:pPr marL="466725" indent="-234950" fontAlgn="base">
              <a:buFont typeface="Wingdings" pitchFamily="2" charset="2"/>
              <a:buChar char="Ø"/>
            </a:pPr>
            <a:r>
              <a:rPr lang="en-US" dirty="0" smtClean="0"/>
              <a:t>It deals with target variables with ordered categories. For example, a test score can be categorized </a:t>
            </a:r>
            <a:r>
              <a:rPr lang="en-US" dirty="0" err="1" smtClean="0"/>
              <a:t>as:“very</a:t>
            </a:r>
            <a:r>
              <a:rPr lang="en-US" dirty="0" smtClean="0"/>
              <a:t> poor”, “poor”, “good”, “very good”. Here, each category can be given a score like 0, 1, 2, 3.</a:t>
            </a:r>
          </a:p>
          <a:p>
            <a:endParaRPr lang="en-US" dirty="0"/>
          </a:p>
        </p:txBody>
      </p:sp>
    </p:spTree>
    <p:extLst>
      <p:ext uri="{BB962C8B-B14F-4D97-AF65-F5344CB8AC3E}">
        <p14:creationId xmlns:p14="http://schemas.microsoft.com/office/powerpoint/2010/main" val="4284729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52400"/>
            <a:ext cx="10738981" cy="1143000"/>
          </a:xfrm>
        </p:spPr>
        <p:txBody>
          <a:bodyPr>
            <a:noAutofit/>
          </a:bodyPr>
          <a:lstStyle/>
          <a:p>
            <a:pPr algn="ctr"/>
            <a:r>
              <a:rPr lang="en-US" sz="3600" b="1" dirty="0">
                <a:solidFill>
                  <a:srgbClr val="C00000"/>
                </a:solidFill>
                <a:latin typeface="Times New Roman" pitchFamily="18" charset="0"/>
                <a:cs typeface="Times New Roman" pitchFamily="18" charset="0"/>
              </a:rPr>
              <a:t>Graphical Representation: Logistic Regression</a:t>
            </a:r>
            <a:endParaRPr lang="en-US" sz="36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pic>
        <p:nvPicPr>
          <p:cNvPr id="1026" name="Picture 2" descr="https://cdn-images-1.medium.com/max/800/1*UgYbimgPXf6XXxMy2yqRLw.png"/>
          <p:cNvPicPr>
            <a:picLocks noChangeAspect="1" noChangeArrowheads="1"/>
          </p:cNvPicPr>
          <p:nvPr/>
        </p:nvPicPr>
        <p:blipFill rotWithShape="1">
          <a:blip r:embed="rId2">
            <a:extLst>
              <a:ext uri="{28A0092B-C50C-407E-A947-70E740481C1C}">
                <a14:useLocalDpi xmlns:a14="http://schemas.microsoft.com/office/drawing/2010/main" val="0"/>
              </a:ext>
            </a:extLst>
          </a:blip>
          <a:srcRect b="6011"/>
          <a:stretch/>
        </p:blipFill>
        <p:spPr bwMode="auto">
          <a:xfrm>
            <a:off x="203200" y="1447801"/>
            <a:ext cx="11573163" cy="5065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862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C00000"/>
                </a:solidFill>
                <a:latin typeface="Times New Roman" pitchFamily="18" charset="0"/>
                <a:cs typeface="Times New Roman" pitchFamily="18" charset="0"/>
              </a:rPr>
              <a:t>Insurance Data</a:t>
            </a:r>
            <a:endParaRPr lang="en-US" sz="3600" b="1" dirty="0">
              <a:solidFill>
                <a:srgbClr val="C00000"/>
              </a:solidFill>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149294" y="1825625"/>
            <a:ext cx="3893413"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3517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2668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5771</TotalTime>
  <Words>686</Words>
  <Application>Microsoft Office PowerPoint</Application>
  <PresentationFormat>Custom</PresentationFormat>
  <Paragraphs>115</Paragraphs>
  <Slides>18</Slides>
  <Notes>0</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18</vt:i4>
      </vt:variant>
    </vt:vector>
  </HeadingPairs>
  <TitlesOfParts>
    <vt:vector size="22" baseType="lpstr">
      <vt:lpstr>1_Office Theme</vt:lpstr>
      <vt:lpstr>Contents Slide Master</vt:lpstr>
      <vt:lpstr>CorelDRAW</vt:lpstr>
      <vt:lpstr>Equation</vt:lpstr>
      <vt:lpstr>PowerPoint Presentation</vt:lpstr>
      <vt:lpstr>Course Outcome</vt:lpstr>
      <vt:lpstr>Course Objective</vt:lpstr>
      <vt:lpstr>PowerPoint Presentation</vt:lpstr>
      <vt:lpstr>Logistic Regression</vt:lpstr>
      <vt:lpstr>Types of Logistic Regression</vt:lpstr>
      <vt:lpstr>Graphical Representation: Logistic Regression</vt:lpstr>
      <vt:lpstr>Insurance Data</vt:lpstr>
      <vt:lpstr>PowerPoint Presentation</vt:lpstr>
      <vt:lpstr>Logistic Regression vs Linear Regression</vt:lpstr>
      <vt:lpstr>PowerPoint Presentation</vt:lpstr>
      <vt:lpstr>PowerPoint Presentation</vt:lpstr>
      <vt:lpstr>Logistic Regression</vt:lpstr>
      <vt:lpstr>Model</vt:lpstr>
      <vt:lpstr>Logistic Regression-types</vt:lpstr>
      <vt:lpstr>Decision Boundary</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Yashika</cp:lastModifiedBy>
  <cp:revision>445</cp:revision>
  <dcterms:created xsi:type="dcterms:W3CDTF">2019-01-09T10:33:58Z</dcterms:created>
  <dcterms:modified xsi:type="dcterms:W3CDTF">2022-09-13T06:42:58Z</dcterms:modified>
</cp:coreProperties>
</file>