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0"/>
  </p:notesMasterIdLst>
  <p:handoutMasterIdLst>
    <p:handoutMasterId r:id="rId41"/>
  </p:handoutMasterIdLst>
  <p:sldIdLst>
    <p:sldId id="1024" r:id="rId3"/>
    <p:sldId id="1202" r:id="rId4"/>
    <p:sldId id="1203" r:id="rId5"/>
    <p:sldId id="1107" r:id="rId6"/>
    <p:sldId id="1178" r:id="rId7"/>
    <p:sldId id="1061" r:id="rId8"/>
    <p:sldId id="1165" r:id="rId9"/>
    <p:sldId id="1110" r:id="rId10"/>
    <p:sldId id="1114" r:id="rId11"/>
    <p:sldId id="1063" r:id="rId12"/>
    <p:sldId id="1168" r:id="rId13"/>
    <p:sldId id="1179" r:id="rId14"/>
    <p:sldId id="1169" r:id="rId15"/>
    <p:sldId id="1170" r:id="rId16"/>
    <p:sldId id="1171" r:id="rId17"/>
    <p:sldId id="1174" r:id="rId18"/>
    <p:sldId id="1175" r:id="rId19"/>
    <p:sldId id="1176" r:id="rId20"/>
    <p:sldId id="1180" r:id="rId21"/>
    <p:sldId id="1177" r:id="rId22"/>
    <p:sldId id="1135" r:id="rId23"/>
    <p:sldId id="1185" r:id="rId24"/>
    <p:sldId id="1181" r:id="rId25"/>
    <p:sldId id="1186" r:id="rId26"/>
    <p:sldId id="1184" r:id="rId27"/>
    <p:sldId id="1187" r:id="rId28"/>
    <p:sldId id="1182" r:id="rId29"/>
    <p:sldId id="1188" r:id="rId30"/>
    <p:sldId id="1189" r:id="rId31"/>
    <p:sldId id="1183" r:id="rId32"/>
    <p:sldId id="1190" r:id="rId33"/>
    <p:sldId id="1192" r:id="rId34"/>
    <p:sldId id="1199" r:id="rId35"/>
    <p:sldId id="1200" r:id="rId36"/>
    <p:sldId id="1201" r:id="rId37"/>
    <p:sldId id="1191" r:id="rId38"/>
    <p:sldId id="96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83" d="100"/>
          <a:sy n="83" d="100"/>
        </p:scale>
        <p:origin x="-283"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600" b="1" dirty="0" smtClean="0"/>
            <a:t>CO-1: Identify the deep learning algorithms which are more appropriate for various types of learning tasks in various domains.</a:t>
          </a:r>
          <a:endParaRPr lang="en-IN" sz="1600" b="1" dirty="0"/>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rtl="0"/>
          <a:r>
            <a:rPr lang="en-IN" sz="1600" b="1" dirty="0" smtClean="0"/>
            <a:t>CO-2: To study learning processes: supervised and unsupervised, deterministic and statistical knowledge of deep learners, and ensemble learning </a:t>
          </a:r>
          <a:endParaRPr lang="en-IN" sz="1600" b="1" dirty="0"/>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rtl="0"/>
          <a:r>
            <a:rPr lang="en-IN" sz="1600" b="1" dirty="0" smtClean="0"/>
            <a:t>CO-3: To provide a comprehensive foundation to Deep Neural Networks and Optimization methodology with applications to Pattern Recognition, Computer Vision</a:t>
          </a:r>
          <a:endParaRPr lang="en-IN" sz="16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3" custScaleX="124776">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3" custScaleX="124981">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3" custScaleX="127695">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Lst>
  <dgm:cxnLst>
    <dgm:cxn modelId="{6A54DC1A-B529-43B9-9F30-AA487EACF3F0}" type="presOf" srcId="{42B7D287-B06F-4860-BF6D-66967ED63566}" destId="{DAB1C5DE-D37A-465E-92B2-343488CEB278}"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5166229C-07E6-41CA-B4D1-A585D6A0E10C}" type="presOf" srcId="{6578FE76-9D52-42C7-9A08-2D703DEDB889}" destId="{71BB48DD-FA8E-48AB-8BCD-B38FD926FA57}"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FCB90C43-334F-41E9-8B10-A2C04BB21436}" srcId="{0ECD8E82-1EDC-48D9-BD3A-343344AF3DBE}" destId="{6578FE76-9D52-42C7-9A08-2D703DEDB889}" srcOrd="0" destOrd="0" parTransId="{9D7F8322-B010-4AEA-B2C8-ABED8DA692AC}" sibTransId="{156D1297-0002-46D1-ACA4-7141136CBED3}"/>
    <dgm:cxn modelId="{1A437D9A-0049-4D16-AC9B-4F7C73A35096}" type="presOf" srcId="{0ECD8E82-1EDC-48D9-BD3A-343344AF3DBE}" destId="{E722635D-9BCF-4168-AF49-C59115C9709E}" srcOrd="0" destOrd="0" presId="urn:microsoft.com/office/officeart/2005/8/layout/pyramid2"/>
    <dgm:cxn modelId="{C86C92CB-75D9-4757-8E28-35A0BF5551CB}" type="presOf" srcId="{B60A9B08-E7FD-4FE6-8037-C7FA94A638AB}" destId="{D2FCBDAE-4285-4B23-88C6-0DED421A418E}" srcOrd="0" destOrd="0" presId="urn:microsoft.com/office/officeart/2005/8/layout/pyramid2"/>
    <dgm:cxn modelId="{7C2AB064-0737-4830-8210-CE0344C93E39}" type="presParOf" srcId="{E722635D-9BCF-4168-AF49-C59115C9709E}" destId="{5E4C2482-B8D0-4FC2-9FA2-E973D546DD57}" srcOrd="0" destOrd="0" presId="urn:microsoft.com/office/officeart/2005/8/layout/pyramid2"/>
    <dgm:cxn modelId="{B7DC47AE-7AB5-427F-B104-89078D82A088}" type="presParOf" srcId="{E722635D-9BCF-4168-AF49-C59115C9709E}" destId="{98DE14CE-00C4-40A5-8D4A-6A1F67DB1EF9}" srcOrd="1" destOrd="0" presId="urn:microsoft.com/office/officeart/2005/8/layout/pyramid2"/>
    <dgm:cxn modelId="{44E5B85D-E743-43A5-8CE3-284D043BFC28}" type="presParOf" srcId="{98DE14CE-00C4-40A5-8D4A-6A1F67DB1EF9}" destId="{71BB48DD-FA8E-48AB-8BCD-B38FD926FA57}" srcOrd="0" destOrd="0" presId="urn:microsoft.com/office/officeart/2005/8/layout/pyramid2"/>
    <dgm:cxn modelId="{9CEDEA74-4619-4A0A-9281-6642B6D2277A}" type="presParOf" srcId="{98DE14CE-00C4-40A5-8D4A-6A1F67DB1EF9}" destId="{86A2CD65-AC1E-43A6-A98A-94947674F148}" srcOrd="1" destOrd="0" presId="urn:microsoft.com/office/officeart/2005/8/layout/pyramid2"/>
    <dgm:cxn modelId="{A75C5F17-4277-4DF5-B22A-1FDCBA079E40}" type="presParOf" srcId="{98DE14CE-00C4-40A5-8D4A-6A1F67DB1EF9}" destId="{D2FCBDAE-4285-4B23-88C6-0DED421A418E}" srcOrd="2" destOrd="0" presId="urn:microsoft.com/office/officeart/2005/8/layout/pyramid2"/>
    <dgm:cxn modelId="{9C8F0BF9-61CA-4DD5-957E-87CC882A4108}" type="presParOf" srcId="{98DE14CE-00C4-40A5-8D4A-6A1F67DB1EF9}" destId="{8BBD24E4-AA73-4F72-BB9C-BC92D0D1ECFD}" srcOrd="3" destOrd="0" presId="urn:microsoft.com/office/officeart/2005/8/layout/pyramid2"/>
    <dgm:cxn modelId="{5A5E38C9-A205-4798-8E6A-5C4ECC8A8D1A}" type="presParOf" srcId="{98DE14CE-00C4-40A5-8D4A-6A1F67DB1EF9}" destId="{DAB1C5DE-D37A-465E-92B2-343488CEB278}" srcOrd="4" destOrd="0" presId="urn:microsoft.com/office/officeart/2005/8/layout/pyramid2"/>
    <dgm:cxn modelId="{0CA59A92-4CED-4D10-95EA-F118F6D4E601}" type="presParOf" srcId="{98DE14CE-00C4-40A5-8D4A-6A1F67DB1EF9}" destId="{2A8B4318-4367-4EFD-B8D3-CFAF8D93713A}"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dgm:spPr/>
      <dgm:t>
        <a:bodyPr/>
        <a:lstStyle/>
        <a:p>
          <a:endParaRPr lang="en-IN"/>
        </a:p>
      </dgm:t>
    </dgm:pt>
    <dgm:pt modelId="{22774629-A9AF-46EC-81EB-5BCC1F3A9C86}">
      <dgm:prSet custT="1"/>
      <dgm:spPr/>
      <dgm:t>
        <a:bodyPr/>
        <a:lstStyle/>
        <a:p>
          <a:pPr rtl="0"/>
          <a:r>
            <a:rPr lang="en-IN" sz="1600" b="1" dirty="0" smtClean="0"/>
            <a:t>To understand the history and development of artificial neural network and deep neural networks.</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Deep Neural Networks and Optimization methodology with applications to Pattern Recognition, Computer Vision.</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deep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deep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5F0663D4-8E46-446F-AE2B-1B1BEE1C39C7}" type="presOf" srcId="{BEC27646-216E-41FA-B6F9-E5F3B442AA07}" destId="{73A2E943-AB3A-4641-AEFD-BB51F509B476}" srcOrd="0" destOrd="0" presId="urn:microsoft.com/office/officeart/2005/8/layout/venn3"/>
    <dgm:cxn modelId="{D44A8A32-8B05-4B02-971E-B6868826DAE8}" type="presOf" srcId="{93C2B856-9E92-42DC-A772-1E39906DE85D}" destId="{520F853D-D5C2-4B43-93D2-153698AFDA17}"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C3856D73-DE24-487E-9F17-68899F6C0912}" type="presOf" srcId="{6F51F1E1-5774-4F1F-BC35-A681E82679CF}" destId="{73701E7B-FBC3-42D6-8A7A-B8FE6360C809}"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BF875526-BB27-4ED4-9053-45FE4E225EB8}" type="presOf" srcId="{22774629-A9AF-46EC-81EB-5BCC1F3A9C86}" destId="{22AE914A-85B6-414D-B985-4C1BCDCDEB28}" srcOrd="0" destOrd="0" presId="urn:microsoft.com/office/officeart/2005/8/layout/venn3"/>
    <dgm:cxn modelId="{854EE592-DB1F-4A5C-B8AB-1A9E261D5DE6}" type="presOf" srcId="{0F0296FB-8ADD-4838-9F9A-1BE68FFAB191}" destId="{AF4734E7-1ED5-44E4-B1E4-44C4223EABC2}"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3000B619-7612-4D80-B2B3-27AE855DC524}" type="presParOf" srcId="{73701E7B-FBC3-42D6-8A7A-B8FE6360C809}" destId="{22AE914A-85B6-414D-B985-4C1BCDCDEB28}" srcOrd="0" destOrd="0" presId="urn:microsoft.com/office/officeart/2005/8/layout/venn3"/>
    <dgm:cxn modelId="{D9A4CBA2-ACA7-412C-947D-90015DB25AE4}" type="presParOf" srcId="{73701E7B-FBC3-42D6-8A7A-B8FE6360C809}" destId="{3E6FBC2B-7E38-4A4E-AAC7-9B708FC1F1C6}" srcOrd="1" destOrd="0" presId="urn:microsoft.com/office/officeart/2005/8/layout/venn3"/>
    <dgm:cxn modelId="{99CC8BF9-E5A8-4BAD-A133-F2AF0FE71D58}" type="presParOf" srcId="{73701E7B-FBC3-42D6-8A7A-B8FE6360C809}" destId="{73A2E943-AB3A-4641-AEFD-BB51F509B476}" srcOrd="2" destOrd="0" presId="urn:microsoft.com/office/officeart/2005/8/layout/venn3"/>
    <dgm:cxn modelId="{E2C19632-2D50-4E72-9B69-337FAED5EEE5}" type="presParOf" srcId="{73701E7B-FBC3-42D6-8A7A-B8FE6360C809}" destId="{43789ED7-8F32-4F90-9146-CF649FD801B9}" srcOrd="3" destOrd="0" presId="urn:microsoft.com/office/officeart/2005/8/layout/venn3"/>
    <dgm:cxn modelId="{B9F1DB58-7F10-463A-8500-33466CC98723}" type="presParOf" srcId="{73701E7B-FBC3-42D6-8A7A-B8FE6360C809}" destId="{AF4734E7-1ED5-44E4-B1E4-44C4223EABC2}" srcOrd="4" destOrd="0" presId="urn:microsoft.com/office/officeart/2005/8/layout/venn3"/>
    <dgm:cxn modelId="{91ED149A-C671-4B06-A0B1-5C5ABDC47A5C}" type="presParOf" srcId="{73701E7B-FBC3-42D6-8A7A-B8FE6360C809}" destId="{828442D6-7009-43F0-A59F-D33608F4100B}" srcOrd="5" destOrd="0" presId="urn:microsoft.com/office/officeart/2005/8/layout/venn3"/>
    <dgm:cxn modelId="{DEF6DC41-E874-4A4C-BE5C-119F5F092BBE}"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406667" y="485175"/>
          <a:ext cx="3913964" cy="114236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t>CO-1: Identify the deep learning algorithms which are more appropriate for various types of learning tasks in various domains.</a:t>
          </a:r>
          <a:endParaRPr lang="en-IN" sz="1600" b="1" kern="1200" dirty="0"/>
        </a:p>
      </dsp:txBody>
      <dsp:txXfrm>
        <a:off x="4406667" y="485175"/>
        <a:ext cx="3913964" cy="1142365"/>
      </dsp:txXfrm>
    </dsp:sp>
    <dsp:sp modelId="{D2FCBDAE-4285-4B23-88C6-0DED421A418E}">
      <dsp:nvSpPr>
        <dsp:cNvPr id="0" name=""/>
        <dsp:cNvSpPr/>
      </dsp:nvSpPr>
      <dsp:spPr>
        <a:xfrm>
          <a:off x="4403452" y="1770336"/>
          <a:ext cx="3920394" cy="1142365"/>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t>CO-2: To study learning processes: supervised and unsupervised, deterministic and statistical knowledge of deep learners, and ensemble learning </a:t>
          </a:r>
          <a:endParaRPr lang="en-IN" sz="1600" b="1" kern="1200" dirty="0"/>
        </a:p>
      </dsp:txBody>
      <dsp:txXfrm>
        <a:off x="4403452" y="1770336"/>
        <a:ext cx="3920394" cy="1142365"/>
      </dsp:txXfrm>
    </dsp:sp>
    <dsp:sp modelId="{DAB1C5DE-D37A-465E-92B2-343488CEB278}">
      <dsp:nvSpPr>
        <dsp:cNvPr id="0" name=""/>
        <dsp:cNvSpPr/>
      </dsp:nvSpPr>
      <dsp:spPr>
        <a:xfrm>
          <a:off x="4360885" y="3055498"/>
          <a:ext cx="4005527" cy="114236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dirty="0" smtClean="0"/>
            <a:t>CO-3: To provide a comprehensive foundation to Deep Neural Networks and Optimization methodology with applications to Pattern Recognition, Computer Vision</a:t>
          </a:r>
          <a:endParaRPr lang="en-IN" sz="1600" b="1" kern="1200" dirty="0"/>
        </a:p>
      </dsp:txBody>
      <dsp:txXfrm>
        <a:off x="4360885" y="3055498"/>
        <a:ext cx="4005527" cy="11423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artificial neural network and deep neural networks.</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Deep Neural Networks and Optimization methodology with applications to Pattern Recognition, Computer Vision.</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deep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deep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towardsdatascience.com/a-blog-about-lunch-and-data-science-how-there-is-no-such-a-thing-as-free-lunch-e46fd57c7f27" TargetMode="External"/><Relationship Id="rId3" Type="http://schemas.openxmlformats.org/officeDocument/2006/relationships/hyperlink" Target="https://www.youtube.com/watch?v=9f-GarcDY58" TargetMode="External"/><Relationship Id="rId7" Type="http://schemas.openxmlformats.org/officeDocument/2006/relationships/hyperlink" Target="https://www.kdnuggets.com/2019/09/no-free-lunch-data-science.html"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regularization-an-important-concept-in-machine-learning-5891628907ea" TargetMode="External"/><Relationship Id="rId5" Type="http://schemas.openxmlformats.org/officeDocument/2006/relationships/hyperlink" Target="https://towardsdatascience.com/cross-validation-in-machine-learning-72924a69872f" TargetMode="External"/><Relationship Id="rId4" Type="http://schemas.openxmlformats.org/officeDocument/2006/relationships/hyperlink" Target="https://www.youtube.com/watch?v=GwIo3gDZCVQ" TargetMode="Externa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46"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Machine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Cross Validation and Regularization</a:t>
            </a:r>
          </a:p>
          <a:p>
            <a:pPr lvl="0" algn="ctr" defTabSz="622300">
              <a:lnSpc>
                <a:spcPct val="90000"/>
              </a:lnSpc>
              <a:spcBef>
                <a:spcPct val="0"/>
              </a:spcBef>
              <a:spcAft>
                <a:spcPct val="35000"/>
              </a:spcAft>
            </a:pPr>
            <a:r>
              <a:rPr lang="en-US" sz="3200" b="1" smtClean="0">
                <a:solidFill>
                  <a:prstClr val="black">
                    <a:lumMod val="85000"/>
                    <a:lumOff val="15000"/>
                  </a:prstClr>
                </a:solidFill>
                <a:latin typeface="Times New Roman" panose="02020603050405020304" pitchFamily="18" charset="0"/>
                <a:cs typeface="Times New Roman" panose="02020603050405020304" pitchFamily="18" charset="0"/>
              </a:rPr>
              <a:t>Lecture-2.1.2</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Baljeet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Train Test Split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6" name="Content Placeholder 5"/>
          <p:cNvSpPr>
            <a:spLocks noGrp="1"/>
          </p:cNvSpPr>
          <p:nvPr>
            <p:ph idx="1"/>
          </p:nvPr>
        </p:nvSpPr>
        <p:spPr>
          <a:xfrm>
            <a:off x="838200" y="1347788"/>
            <a:ext cx="6081215" cy="4829175"/>
          </a:xfrm>
        </p:spPr>
        <p:txBody>
          <a:bodyPr>
            <a:normAutofit/>
          </a:bodyPr>
          <a:lstStyle/>
          <a:p>
            <a:r>
              <a:rPr lang="en-IN" sz="2400" dirty="0">
                <a:latin typeface="Times New Roman" panose="02020603050405020304" pitchFamily="18" charset="0"/>
                <a:cs typeface="Times New Roman" panose="02020603050405020304" pitchFamily="18" charset="0"/>
              </a:rPr>
              <a:t>In this approach we randomly split the complete data into training and test sets.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Then </a:t>
            </a:r>
            <a:r>
              <a:rPr lang="en-IN" sz="2400" dirty="0">
                <a:latin typeface="Times New Roman" panose="02020603050405020304" pitchFamily="18" charset="0"/>
                <a:cs typeface="Times New Roman" panose="02020603050405020304" pitchFamily="18" charset="0"/>
              </a:rPr>
              <a:t>Perform the model training on the training set and use the test set for validation purpose, ideally split the data into 70:30 or 80:20.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this approach there is a possibility of high bias if we have limited data, because we would miss some information about the data which we have not used for training</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If our data is huge and our test sample and train sample has the same distribution then this approach is acceptable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06235" y="1910686"/>
            <a:ext cx="3421080" cy="3193008"/>
          </a:xfrm>
          <a:prstGeom prst="rect">
            <a:avLst/>
          </a:prstGeom>
        </p:spPr>
      </p:pic>
    </p:spTree>
    <p:extLst>
      <p:ext uri="{BB962C8B-B14F-4D97-AF65-F5344CB8AC3E}">
        <p14:creationId xmlns:p14="http://schemas.microsoft.com/office/powerpoint/2010/main" xmlns="" val="2455847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Hold Out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Now a basic remedy for this involves removing a part of the training data and using it to get predictions from the model trained on rest of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error estimation then tells how our model is doing on unseen data or the validation set.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is a simple kind of cross validation technique, also known as the holdout method</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Although </a:t>
            </a:r>
            <a:r>
              <a:rPr lang="en-IN" sz="2400" dirty="0">
                <a:latin typeface="Times New Roman" panose="02020603050405020304" pitchFamily="18" charset="0"/>
                <a:cs typeface="Times New Roman" panose="02020603050405020304" pitchFamily="18" charset="0"/>
              </a:rPr>
              <a:t>this method doesn’t take any overhead to compute and is better than traditional validation, </a:t>
            </a:r>
            <a:r>
              <a:rPr lang="en-IN" sz="2400" b="1" dirty="0">
                <a:latin typeface="Times New Roman" panose="02020603050405020304" pitchFamily="18" charset="0"/>
                <a:cs typeface="Times New Roman" panose="02020603050405020304" pitchFamily="18" charset="0"/>
              </a:rPr>
              <a:t>it still suffers from issues of high variance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is because it is not certain which data points will end up in the validation set and the result might be entirely different for different sets.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115381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procedure has a single parameter called k that refers to the number of groups that a given data sample is to be split into.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such, the procedure is often called k-fold cross-validation.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a specific value for k is chosen, it may be used in place of k in the reference to the model, such as k=10 becoming 10-fold cross-validation.</a:t>
            </a:r>
          </a:p>
          <a:p>
            <a:r>
              <a:rPr lang="en-IN" sz="2400" dirty="0">
                <a:latin typeface="Times New Roman" panose="02020603050405020304" pitchFamily="18" charset="0"/>
                <a:cs typeface="Times New Roman" panose="02020603050405020304" pitchFamily="18" charset="0"/>
              </a:rPr>
              <a:t>If k=5 the dataset will be divided into 5 equal parts and the below process will run 5 times, each time with a different holdout set</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1. Take </a:t>
            </a:r>
            <a:r>
              <a:rPr lang="en-IN" sz="2400" dirty="0">
                <a:latin typeface="Times New Roman" panose="02020603050405020304" pitchFamily="18" charset="0"/>
                <a:cs typeface="Times New Roman" panose="02020603050405020304" pitchFamily="18" charset="0"/>
              </a:rPr>
              <a:t>the group as a holdout or test data set</a:t>
            </a:r>
          </a:p>
          <a:p>
            <a:r>
              <a:rPr lang="en-IN" sz="2400" dirty="0">
                <a:latin typeface="Times New Roman" panose="02020603050405020304" pitchFamily="18" charset="0"/>
                <a:cs typeface="Times New Roman" panose="02020603050405020304" pitchFamily="18" charset="0"/>
              </a:rPr>
              <a:t>2. Take the remaining groups as a training data set</a:t>
            </a:r>
          </a:p>
          <a:p>
            <a:r>
              <a:rPr lang="en-IN" sz="2400" dirty="0">
                <a:latin typeface="Times New Roman" panose="02020603050405020304" pitchFamily="18" charset="0"/>
                <a:cs typeface="Times New Roman" panose="02020603050405020304" pitchFamily="18" charset="0"/>
              </a:rPr>
              <a:t>3. Fit a model on the training set and evaluate it on the test set</a:t>
            </a:r>
          </a:p>
          <a:p>
            <a:r>
              <a:rPr lang="en-IN" sz="2400" dirty="0">
                <a:latin typeface="Times New Roman" panose="02020603050405020304" pitchFamily="18" charset="0"/>
                <a:cs typeface="Times New Roman" panose="02020603050405020304" pitchFamily="18" charset="0"/>
              </a:rPr>
              <a:t>4. Retain the evaluation score and discard the model</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xmlns="" val="188669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77169" y="1347788"/>
            <a:ext cx="8090049" cy="5487987"/>
          </a:xfrm>
        </p:spPr>
      </p:pic>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274410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value for k is chosen such that each train/test group of data samples is large enough to be statistically representative of the broader dataset.</a:t>
            </a:r>
          </a:p>
          <a:p>
            <a:r>
              <a:rPr lang="en-IN" sz="2400" dirty="0">
                <a:latin typeface="Times New Roman" panose="02020603050405020304" pitchFamily="18" charset="0"/>
                <a:cs typeface="Times New Roman" panose="02020603050405020304" pitchFamily="18" charset="0"/>
              </a:rPr>
              <a:t>A value of k=10 is very common in the field of applied machine learning, and is recommend if you are struggling to choose a value for your dataset.</a:t>
            </a:r>
          </a:p>
          <a:p>
            <a:r>
              <a:rPr lang="en-IN" sz="2400" dirty="0">
                <a:latin typeface="Times New Roman" panose="02020603050405020304" pitchFamily="18" charset="0"/>
                <a:cs typeface="Times New Roman" panose="02020603050405020304" pitchFamily="18" charset="0"/>
              </a:rPr>
              <a:t>If a value for k is chosen that does not evenly split the data sample, then one group will contain a remainder of the examples.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preferable to split the data sample into k groups with the same number of samples, such that the sample of model skill scores are all equivalent.</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xmlns="" val="868243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Stratified K-fold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8"/>
            <a:ext cx="4857182" cy="5487987"/>
          </a:xfrm>
        </p:spPr>
        <p:txBody>
          <a:bodyPr>
            <a:noAutofit/>
          </a:bodyPr>
          <a:lstStyle/>
          <a:p>
            <a:r>
              <a:rPr lang="en-IN" sz="2400" dirty="0">
                <a:latin typeface="Times New Roman" panose="02020603050405020304" pitchFamily="18" charset="0"/>
                <a:cs typeface="Times New Roman" panose="02020603050405020304" pitchFamily="18" charset="0"/>
              </a:rPr>
              <a:t>Same as K-Fold Cross Validation, just a slight difference</a:t>
            </a:r>
          </a:p>
          <a:p>
            <a:r>
              <a:rPr lang="en-IN" sz="2400" dirty="0">
                <a:latin typeface="Times New Roman" panose="02020603050405020304" pitchFamily="18" charset="0"/>
                <a:cs typeface="Times New Roman" panose="02020603050405020304" pitchFamily="18" charset="0"/>
              </a:rPr>
              <a:t>The splitting of data into folds may be governed by criteria such as ensuring that each fold has the same proportion of observations with a given categorical value, such as the class outcome value.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called stratified cross-validation.</a:t>
            </a:r>
          </a:p>
          <a:p>
            <a:r>
              <a:rPr lang="en-IN" sz="2400" dirty="0">
                <a:latin typeface="Times New Roman" panose="02020603050405020304" pitchFamily="18" charset="0"/>
                <a:cs typeface="Times New Roman" panose="02020603050405020304" pitchFamily="18" charset="0"/>
              </a:rPr>
              <a:t>In below image, the stratified k-fold validation is set on basis of Gender whether M or F</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95332" y="1487606"/>
            <a:ext cx="6451015" cy="4451872"/>
          </a:xfrm>
          <a:prstGeom prst="rect">
            <a:avLst/>
          </a:prstGeom>
        </p:spPr>
      </p:pic>
    </p:spTree>
    <p:extLst>
      <p:ext uri="{BB962C8B-B14F-4D97-AF65-F5344CB8AC3E}">
        <p14:creationId xmlns:p14="http://schemas.microsoft.com/office/powerpoint/2010/main" xmlns="" val="2145043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Leave p Out Cross Validation(LPOCV)</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5020955" cy="5487987"/>
          </a:xfrm>
        </p:spPr>
        <p:txBody>
          <a:bodyPr>
            <a:noAutofit/>
          </a:bodyPr>
          <a:lstStyle/>
          <a:p>
            <a:r>
              <a:rPr lang="en-IN" sz="2400" dirty="0">
                <a:latin typeface="Times New Roman" panose="02020603050405020304" pitchFamily="18" charset="0"/>
                <a:cs typeface="Times New Roman" panose="02020603050405020304" pitchFamily="18" charset="0"/>
              </a:rPr>
              <a:t>This approach leaves </a:t>
            </a:r>
            <a:r>
              <a:rPr lang="en-IN" sz="2400" dirty="0" smtClean="0">
                <a:latin typeface="Times New Roman" panose="02020603050405020304" pitchFamily="18" charset="0"/>
                <a:cs typeface="Times New Roman" panose="02020603050405020304" pitchFamily="18" charset="0"/>
              </a:rPr>
              <a:t>p </a:t>
            </a:r>
            <a:r>
              <a:rPr lang="en-IN" sz="2400" dirty="0">
                <a:latin typeface="Times New Roman" panose="02020603050405020304" pitchFamily="18" charset="0"/>
                <a:cs typeface="Times New Roman" panose="02020603050405020304" pitchFamily="18" charset="0"/>
              </a:rPr>
              <a:t>data point out of training data, i.e. if there are n data points in the original sample then, </a:t>
            </a:r>
            <a:r>
              <a:rPr lang="en-IN" sz="2400" dirty="0" smtClean="0">
                <a:latin typeface="Times New Roman" panose="02020603050405020304" pitchFamily="18" charset="0"/>
                <a:cs typeface="Times New Roman" panose="02020603050405020304" pitchFamily="18" charset="0"/>
              </a:rPr>
              <a:t>n-p </a:t>
            </a:r>
            <a:r>
              <a:rPr lang="en-IN" sz="2400" dirty="0">
                <a:latin typeface="Times New Roman" panose="02020603050405020304" pitchFamily="18" charset="0"/>
                <a:cs typeface="Times New Roman" panose="02020603050405020304" pitchFamily="18" charset="0"/>
              </a:rPr>
              <a:t>samples are used to train the model and p points are used as the validation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repeated for all combinations in which the original sample can be separated this way, and then the error is averaged for all trials, to give overall effectiveness.</a:t>
            </a:r>
          </a:p>
          <a:p>
            <a:r>
              <a:rPr lang="en-IN" sz="2400" dirty="0">
                <a:latin typeface="Times New Roman" panose="02020603050405020304" pitchFamily="18" charset="0"/>
                <a:cs typeface="Times New Roman" panose="02020603050405020304" pitchFamily="18" charset="0"/>
              </a:rPr>
              <a:t>The number of possible combinations is equal to the number of data points in the original sample or 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53988" y="1678675"/>
            <a:ext cx="6007835" cy="3736145"/>
          </a:xfrm>
          <a:prstGeom prst="rect">
            <a:avLst/>
          </a:prstGeom>
        </p:spPr>
      </p:pic>
    </p:spTree>
    <p:extLst>
      <p:ext uri="{BB962C8B-B14F-4D97-AF65-F5344CB8AC3E}">
        <p14:creationId xmlns:p14="http://schemas.microsoft.com/office/powerpoint/2010/main" xmlns="" val="33091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Leave p Out 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method is exhaustive in the sense that it needs to train and validate the model for all possible combinations, and for moderately large p, it can become computationally infeasible.</a:t>
            </a:r>
          </a:p>
          <a:p>
            <a:r>
              <a:rPr lang="en-IN" sz="2400" b="1" dirty="0">
                <a:latin typeface="Times New Roman" panose="02020603050405020304" pitchFamily="18" charset="0"/>
                <a:cs typeface="Times New Roman" panose="02020603050405020304" pitchFamily="18" charset="0"/>
              </a:rPr>
              <a:t>A particular case of this method is when p = 1. This is known as Leave one out cross validation.</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method is generally preferred over the previous one because </a:t>
            </a:r>
            <a:r>
              <a:rPr lang="en-IN" sz="2400" b="1" dirty="0">
                <a:latin typeface="Times New Roman" panose="02020603050405020304" pitchFamily="18" charset="0"/>
                <a:cs typeface="Times New Roman" panose="02020603050405020304" pitchFamily="18" charset="0"/>
              </a:rPr>
              <a:t>it does not suffer from the intensive computation, as number of possible combinations is equal to number of data points in original sample or 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3180433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Regularization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word regularize means to make things regular or acceptable.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exactly why we use it for.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Regularizations </a:t>
            </a:r>
            <a:r>
              <a:rPr lang="en-IN" sz="2400" dirty="0">
                <a:latin typeface="Times New Roman" panose="02020603050405020304" pitchFamily="18" charset="0"/>
                <a:cs typeface="Times New Roman" panose="02020603050405020304" pitchFamily="18" charset="0"/>
              </a:rPr>
              <a:t>are techniques used to reduce the error by fitting a function appropriately on the given training set and avoid overfitting.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Regularization is a technique used for tuning the function by adding an additional penalty term in the error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additional term controls the excessively fluctuating function such that the coefficients don’t take extreme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technique of keeping a check or reducing the value of error coefficients are called shrinkage methods or weight decay in case of neural networks.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xmlns="" val="4004700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Working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68992"/>
            <a:ext cx="11367407" cy="5866784"/>
          </a:xfrm>
        </p:spPr>
        <p:txBody>
          <a:bodyPr>
            <a:noAutofit/>
          </a:bodyPr>
          <a:lstStyle/>
          <a:p>
            <a:r>
              <a:rPr lang="en-IN" sz="2400" dirty="0">
                <a:latin typeface="Times New Roman" panose="02020603050405020304" pitchFamily="18" charset="0"/>
                <a:cs typeface="Times New Roman" panose="02020603050405020304" pitchFamily="18" charset="0"/>
              </a:rPr>
              <a:t>The basic idea is to penalize the complex models i.e. adding a complexity term that would give a bigger loss for complex models. To understand it, let’s consider a simple relation for linear regression. Mathematically, it is stated as below:</a:t>
            </a:r>
            <a:r>
              <a:rPr lang="en-IN" sz="2400" dirty="0" smtClean="0">
                <a:latin typeface="Times New Roman" panose="02020603050405020304" pitchFamily="18" charset="0"/>
                <a:cs typeface="Times New Roman" panose="02020603050405020304" pitchFamily="18" charset="0"/>
              </a:rPr>
              <a:t> </a:t>
            </a:r>
          </a:p>
          <a:p>
            <a:r>
              <a:rPr lang="en-IN" sz="2400" b="1" i="1" dirty="0" smtClean="0">
                <a:latin typeface="Times New Roman" panose="02020603050405020304" pitchFamily="18" charset="0"/>
                <a:cs typeface="Times New Roman" panose="02020603050405020304" pitchFamily="18" charset="0"/>
              </a:rPr>
              <a:t>Y </a:t>
            </a:r>
            <a:r>
              <a:rPr lang="en-IN" sz="2400" b="1" i="1" dirty="0">
                <a:latin typeface="Times New Roman" panose="02020603050405020304" pitchFamily="18" charset="0"/>
                <a:cs typeface="Times New Roman" panose="02020603050405020304" pitchFamily="18" charset="0"/>
              </a:rPr>
              <a:t>≈ β0 + β1X1 + β2X2 + …+ </a:t>
            </a:r>
            <a:r>
              <a:rPr lang="en-IN" sz="2400" b="1" i="1" dirty="0" smtClean="0">
                <a:latin typeface="Times New Roman" panose="02020603050405020304" pitchFamily="18" charset="0"/>
                <a:cs typeface="Times New Roman" panose="02020603050405020304" pitchFamily="18" charset="0"/>
              </a:rPr>
              <a:t>β</a:t>
            </a:r>
            <a:r>
              <a:rPr lang="en-IN" sz="2400" b="1" i="1" dirty="0" err="1" smtClean="0">
                <a:latin typeface="Times New Roman" panose="02020603050405020304" pitchFamily="18" charset="0"/>
                <a:cs typeface="Times New Roman" panose="02020603050405020304" pitchFamily="18" charset="0"/>
              </a:rPr>
              <a:t>pXp</a:t>
            </a:r>
            <a:endParaRPr lang="en-IN" sz="2400" b="1" i="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Here Y represents the learned relation and </a:t>
            </a:r>
            <a:r>
              <a:rPr lang="en-IN" sz="2400" i="1" dirty="0">
                <a:latin typeface="Times New Roman" panose="02020603050405020304" pitchFamily="18" charset="0"/>
                <a:cs typeface="Times New Roman" panose="02020603050405020304" pitchFamily="18" charset="0"/>
              </a:rPr>
              <a:t>β represents the coefficient estimates for different variables or predictors(X).</a:t>
            </a:r>
            <a:endParaRPr lang="en-IN" sz="2400" dirty="0">
              <a:latin typeface="Times New Roman" panose="02020603050405020304" pitchFamily="18" charset="0"/>
              <a:cs typeface="Times New Roman" panose="02020603050405020304" pitchFamily="18" charset="0"/>
            </a:endParaRPr>
          </a:p>
          <a:p>
            <a:endParaRPr lang="en-IN" sz="2400" b="1" i="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Now, in order to fit a model that accurately predicts the value of Y, we require a loss function and optimized parameters i.e. bias and weights.</a:t>
            </a:r>
          </a:p>
          <a:p>
            <a:r>
              <a:rPr lang="en-IN" sz="2400" dirty="0">
                <a:latin typeface="Times New Roman" panose="02020603050405020304" pitchFamily="18" charset="0"/>
                <a:cs typeface="Times New Roman" panose="02020603050405020304" pitchFamily="18" charset="0"/>
              </a:rPr>
              <a:t>The loss function generally used for linear regression is called the residual sum of squares (RSS). According to the above stated linear regression relation, it can be given as: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78481" y="5634037"/>
            <a:ext cx="4324350" cy="904875"/>
          </a:xfrm>
          <a:prstGeom prst="rect">
            <a:avLst/>
          </a:prstGeom>
        </p:spPr>
      </p:pic>
    </p:spTree>
    <p:extLst>
      <p:ext uri="{BB962C8B-B14F-4D97-AF65-F5344CB8AC3E}">
        <p14:creationId xmlns:p14="http://schemas.microsoft.com/office/powerpoint/2010/main" xmlns="" val="1685062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961029" y="134937"/>
            <a:ext cx="9957180" cy="1325563"/>
          </a:xfrm>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11" name="Content Placeholder 10"/>
          <p:cNvGraphicFramePr>
            <a:graphicFrameLocks noGrp="1"/>
          </p:cNvGraphicFramePr>
          <p:nvPr>
            <p:ph idx="1"/>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5257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Working</a:t>
            </a:r>
            <a:endParaRPr lang="en-US" b="1" dirty="0"/>
          </a:p>
        </p:txBody>
      </p:sp>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We can also call RSS as the linear regression objective without regularization.</a:t>
            </a:r>
          </a:p>
          <a:p>
            <a:r>
              <a:rPr lang="en-IN" sz="2400" dirty="0">
                <a:latin typeface="Times New Roman" panose="02020603050405020304" pitchFamily="18" charset="0"/>
                <a:cs typeface="Times New Roman" panose="02020603050405020304" pitchFamily="18" charset="0"/>
              </a:rPr>
              <a:t>Now, the model will learn by the means of this loss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on our training data, it will adjust the weights (coefficients).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our dataset is noisy, it will face overfitting problems and estimated coefficients won’t generalize on the unseen data.</a:t>
            </a:r>
          </a:p>
          <a:p>
            <a:r>
              <a:rPr lang="en-IN" sz="2400" dirty="0">
                <a:latin typeface="Times New Roman" panose="02020603050405020304" pitchFamily="18" charset="0"/>
                <a:cs typeface="Times New Roman" panose="02020603050405020304" pitchFamily="18" charset="0"/>
              </a:rPr>
              <a:t>This is where regularization comes into action. It regularizes these learned estimates towards zero by penalizing the magnitude of coefficients.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884016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Techniques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dirty="0">
                <a:latin typeface="Times New Roman" panose="02020603050405020304" pitchFamily="18" charset="0"/>
                <a:cs typeface="Times New Roman" panose="02020603050405020304" pitchFamily="18" charset="0"/>
              </a:rPr>
              <a:t>There are two main regularization techniques, </a:t>
            </a:r>
            <a:r>
              <a:rPr lang="en-IN" dirty="0" smtClean="0">
                <a:latin typeface="Times New Roman" panose="02020603050405020304" pitchFamily="18" charset="0"/>
                <a:cs typeface="Times New Roman" panose="02020603050405020304" pitchFamily="18" charset="0"/>
              </a:rPr>
              <a:t>namely</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Ridge Regression </a:t>
            </a:r>
            <a:r>
              <a:rPr lang="en-IN" dirty="0" smtClean="0">
                <a:latin typeface="Times New Roman" panose="02020603050405020304" pitchFamily="18" charset="0"/>
                <a:cs typeface="Times New Roman" panose="02020603050405020304" pitchFamily="18" charset="0"/>
              </a:rPr>
              <a:t>and</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Lasso Regression.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both differ in the way they assign a penalty to the coefficients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regression model that uses L1 regularization technique is called </a:t>
            </a:r>
            <a:r>
              <a:rPr lang="en-IN" b="1" i="1" dirty="0">
                <a:latin typeface="Times New Roman" panose="02020603050405020304" pitchFamily="18" charset="0"/>
                <a:cs typeface="Times New Roman" panose="02020603050405020304" pitchFamily="18" charset="0"/>
              </a:rPr>
              <a:t>Lasso Regression</a:t>
            </a:r>
            <a:r>
              <a:rPr lang="en-IN" dirty="0">
                <a:latin typeface="Times New Roman" panose="02020603050405020304" pitchFamily="18" charset="0"/>
                <a:cs typeface="Times New Roman" panose="02020603050405020304" pitchFamily="18" charset="0"/>
              </a:rPr>
              <a:t> and model which uses L2 is called </a:t>
            </a:r>
            <a:r>
              <a:rPr lang="en-IN" b="1" i="1" dirty="0">
                <a:latin typeface="Times New Roman" panose="02020603050405020304" pitchFamily="18" charset="0"/>
                <a:cs typeface="Times New Roman" panose="02020603050405020304" pitchFamily="18" charset="0"/>
              </a:rPr>
              <a:t>Ridge Regression</a:t>
            </a:r>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89495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Above </a:t>
            </a:r>
            <a:r>
              <a:rPr lang="en-IN" sz="2400" dirty="0">
                <a:latin typeface="Times New Roman" panose="02020603050405020304" pitchFamily="18" charset="0"/>
                <a:cs typeface="Times New Roman" panose="02020603050405020304" pitchFamily="18" charset="0"/>
              </a:rPr>
              <a:t>image shows ridge regression, where the </a:t>
            </a:r>
            <a:r>
              <a:rPr lang="en-IN" sz="2400" b="1" i="1" dirty="0">
                <a:latin typeface="Times New Roman" panose="02020603050405020304" pitchFamily="18" charset="0"/>
                <a:cs typeface="Times New Roman" panose="02020603050405020304" pitchFamily="18" charset="0"/>
              </a:rPr>
              <a:t>RSS is modified by adding the shrinkage quantity.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Now</a:t>
            </a:r>
            <a:r>
              <a:rPr lang="en-IN" sz="2400" dirty="0">
                <a:latin typeface="Times New Roman" panose="02020603050405020304" pitchFamily="18" charset="0"/>
                <a:cs typeface="Times New Roman" panose="02020603050405020304" pitchFamily="18" charset="0"/>
              </a:rPr>
              <a:t>, the coefficients are estimated by minimizing this function.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Here</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λ is the tuning parameter that decides how much we want to penalize the flexibility of our model.</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4073" y="1610792"/>
            <a:ext cx="10569727" cy="1777549"/>
          </a:xfrm>
          <a:prstGeom prst="rect">
            <a:avLst/>
          </a:prstGeom>
        </p:spPr>
      </p:pic>
    </p:spTree>
    <p:extLst>
      <p:ext uri="{BB962C8B-B14F-4D97-AF65-F5344CB8AC3E}">
        <p14:creationId xmlns:p14="http://schemas.microsoft.com/office/powerpoint/2010/main" xmlns="" val="2158498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3" name="Content Placeholder 2"/>
          <p:cNvSpPr>
            <a:spLocks noGrp="1"/>
          </p:cNvSpPr>
          <p:nvPr>
            <p:ph idx="1"/>
          </p:nvPr>
        </p:nvSpPr>
        <p:spPr>
          <a:xfrm>
            <a:off x="109181" y="1023582"/>
            <a:ext cx="11941791" cy="5697893"/>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increase in flexibility of a model is represented by increase in its coefficients, and if we want to minimize the above function, then these coefficients need to be small.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how the Ridge regression technique prevents coefficients from rising too high</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Also, notice that we shrink the estimated association of each variable with the response, except the intercept β0,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intercept is a measure of the mean value of the response when xi1 = xi2 = …= </a:t>
            </a:r>
            <a:r>
              <a:rPr lang="en-IN" sz="2400" dirty="0" err="1">
                <a:latin typeface="Times New Roman" panose="02020603050405020304" pitchFamily="18" charset="0"/>
                <a:cs typeface="Times New Roman" panose="02020603050405020304" pitchFamily="18" charset="0"/>
              </a:rPr>
              <a:t>xip</a:t>
            </a:r>
            <a:r>
              <a:rPr lang="en-IN" sz="2400" dirty="0">
                <a:latin typeface="Times New Roman" panose="02020603050405020304" pitchFamily="18" charset="0"/>
                <a:cs typeface="Times New Roman" panose="02020603050405020304" pitchFamily="18" charset="0"/>
              </a:rPr>
              <a:t> = 0</a:t>
            </a:r>
            <a:r>
              <a:rPr lang="en-IN" sz="2400" dirty="0" smtClean="0">
                <a:latin typeface="Times New Roman" panose="02020603050405020304" pitchFamily="18" charset="0"/>
                <a:cs typeface="Times New Roman" panose="02020603050405020304" pitchFamily="18" charset="0"/>
              </a:rPr>
              <a:t>.</a:t>
            </a:r>
          </a:p>
          <a:p>
            <a:r>
              <a:rPr lang="en-IN" sz="2400" i="1" dirty="0">
                <a:latin typeface="Times New Roman" panose="02020603050405020304" pitchFamily="18" charset="0"/>
                <a:cs typeface="Times New Roman" panose="02020603050405020304" pitchFamily="18" charset="0"/>
              </a:rPr>
              <a:t>When λ = 0, the penalty term has no eﬀect</a:t>
            </a:r>
            <a:r>
              <a:rPr lang="en-IN" sz="2400" dirty="0">
                <a:latin typeface="Times New Roman" panose="02020603050405020304" pitchFamily="18" charset="0"/>
                <a:cs typeface="Times New Roman" panose="02020603050405020304" pitchFamily="18" charset="0"/>
              </a:rPr>
              <a:t>, and the estimates produced by ridge regression will be equal to least squares.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as λ→∞, the impact of the shrinkage penalty grows, and the ridge regression coeﬃcient estimates will approach 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can be seen, selecting a good value of λ is </a:t>
            </a:r>
            <a:r>
              <a:rPr lang="en-IN" sz="2400" dirty="0" smtClean="0">
                <a:latin typeface="Times New Roman" panose="02020603050405020304" pitchFamily="18" charset="0"/>
                <a:cs typeface="Times New Roman" panose="02020603050405020304" pitchFamily="18" charset="0"/>
              </a:rPr>
              <a:t>critical.</a:t>
            </a: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coefficient estimates produced by this method are </a:t>
            </a:r>
            <a:r>
              <a:rPr lang="en-IN" sz="2400" b="1" i="1" dirty="0">
                <a:latin typeface="Times New Roman" panose="02020603050405020304" pitchFamily="18" charset="0"/>
                <a:cs typeface="Times New Roman" panose="02020603050405020304" pitchFamily="18" charset="0"/>
              </a:rPr>
              <a:t>also known as the L2 norm</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703955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Ridge Regression </a:t>
            </a:r>
            <a:r>
              <a:rPr lang="en-IN" b="1" dirty="0">
                <a:solidFill>
                  <a:srgbClr val="C00000"/>
                </a:solidFill>
                <a:latin typeface="Times New Roman" pitchFamily="18" charset="0"/>
                <a:cs typeface="Times New Roman" pitchFamily="18" charset="0"/>
              </a:rPr>
              <a:t>(</a:t>
            </a:r>
            <a:r>
              <a:rPr lang="en-IN" b="1" dirty="0" smtClean="0">
                <a:solidFill>
                  <a:srgbClr val="C00000"/>
                </a:solidFill>
                <a:latin typeface="Times New Roman" pitchFamily="18" charset="0"/>
                <a:cs typeface="Times New Roman" pitchFamily="18" charset="0"/>
              </a:rPr>
              <a:t>L2 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
        <p:nvSpPr>
          <p:cNvPr id="3" name="Content Placeholder 2"/>
          <p:cNvSpPr>
            <a:spLocks noGrp="1"/>
          </p:cNvSpPr>
          <p:nvPr>
            <p:ph idx="1"/>
          </p:nvPr>
        </p:nvSpPr>
        <p:spPr>
          <a:xfrm>
            <a:off x="109181" y="1023582"/>
            <a:ext cx="11941791" cy="5697893"/>
          </a:xfrm>
        </p:spPr>
        <p:txBody>
          <a:bodyPr>
            <a:noAutofit/>
          </a:bodyPr>
          <a:lstStyle/>
          <a:p>
            <a:endParaRPr lang="en-IN" sz="2400" b="1" i="1" dirty="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The </a:t>
            </a:r>
            <a:r>
              <a:rPr lang="en-IN" sz="2400" b="1" i="1" dirty="0">
                <a:latin typeface="Times New Roman" panose="02020603050405020304" pitchFamily="18" charset="0"/>
                <a:cs typeface="Times New Roman" panose="02020603050405020304" pitchFamily="18" charset="0"/>
              </a:rPr>
              <a:t>coefficients that are produced by the standard least squares method are scale </a:t>
            </a:r>
            <a:r>
              <a:rPr lang="en-IN" sz="2400" b="1" i="1" dirty="0" err="1">
                <a:latin typeface="Times New Roman" panose="02020603050405020304" pitchFamily="18" charset="0"/>
                <a:cs typeface="Times New Roman" panose="02020603050405020304" pitchFamily="18" charset="0"/>
              </a:rPr>
              <a:t>equivariant</a:t>
            </a:r>
            <a:r>
              <a:rPr lang="en-IN" sz="2400" dirty="0">
                <a:latin typeface="Times New Roman" panose="02020603050405020304" pitchFamily="18" charset="0"/>
                <a:cs typeface="Times New Roman" panose="02020603050405020304" pitchFamily="18" charset="0"/>
              </a:rPr>
              <a:t>, i.e. if we multiply each input by c then the corresponding coefficients are scaled by a factor of 1/c.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Therefore</a:t>
            </a:r>
            <a:r>
              <a:rPr lang="en-IN" sz="2400" dirty="0">
                <a:latin typeface="Times New Roman" panose="02020603050405020304" pitchFamily="18" charset="0"/>
                <a:cs typeface="Times New Roman" panose="02020603050405020304" pitchFamily="18" charset="0"/>
              </a:rPr>
              <a:t>, regardless of how the predictor is scaled, the multiplication of predictor and coefficient(</a:t>
            </a:r>
            <a:r>
              <a:rPr lang="en-IN" sz="2400" dirty="0" err="1">
                <a:latin typeface="Times New Roman" panose="02020603050405020304" pitchFamily="18" charset="0"/>
                <a:cs typeface="Times New Roman" panose="02020603050405020304" pitchFamily="18" charset="0"/>
              </a:rPr>
              <a:t>Xj</a:t>
            </a:r>
            <a:r>
              <a:rPr lang="en-IN" sz="2400" dirty="0">
                <a:latin typeface="Times New Roman" panose="02020603050405020304" pitchFamily="18" charset="0"/>
                <a:cs typeface="Times New Roman" panose="02020603050405020304" pitchFamily="18" charset="0"/>
              </a:rPr>
              <a:t>βj) remains the same. </a:t>
            </a:r>
            <a:endParaRPr lang="en-IN" sz="2400" dirty="0" smtClean="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However</a:t>
            </a:r>
            <a:r>
              <a:rPr lang="en-IN" sz="2400" b="1" i="1" dirty="0">
                <a:latin typeface="Times New Roman" panose="02020603050405020304" pitchFamily="18" charset="0"/>
                <a:cs typeface="Times New Roman" panose="02020603050405020304" pitchFamily="18" charset="0"/>
              </a:rPr>
              <a:t>, this is not the case with ridge regression, and therefore, we need to standardize the predictors or bring the predictors to the same scale before performing ridge regression</a:t>
            </a:r>
            <a:r>
              <a:rPr lang="en-IN" sz="24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46799" y="4484497"/>
            <a:ext cx="5522949" cy="1670643"/>
          </a:xfrm>
          <a:prstGeom prst="rect">
            <a:avLst/>
          </a:prstGeom>
        </p:spPr>
      </p:pic>
    </p:spTree>
    <p:extLst>
      <p:ext uri="{BB962C8B-B14F-4D97-AF65-F5344CB8AC3E}">
        <p14:creationId xmlns:p14="http://schemas.microsoft.com/office/powerpoint/2010/main" xmlns="" val="1737088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Lasso Regression (L1 </a:t>
            </a:r>
            <a:r>
              <a:rPr lang="en-IN" b="1" dirty="0" smtClean="0">
                <a:solidFill>
                  <a:srgbClr val="C00000"/>
                </a:solidFill>
                <a:latin typeface="Times New Roman" pitchFamily="18" charset="0"/>
                <a:cs typeface="Times New Roman" pitchFamily="18" charset="0"/>
              </a:rPr>
              <a:t>Regularization</a:t>
            </a:r>
            <a:r>
              <a:rPr lang="en-IN" b="1" dirty="0">
                <a:solidFill>
                  <a:srgbClr val="C00000"/>
                </a:solidFill>
                <a:latin typeface="Times New Roman" pitchFamily="18" charset="0"/>
                <a:cs typeface="Times New Roman" pitchFamily="18" charset="0"/>
              </a:rPr>
              <a:t>)</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Lasso </a:t>
            </a:r>
            <a:r>
              <a:rPr lang="en-IN" sz="2400" dirty="0">
                <a:latin typeface="Times New Roman" panose="02020603050405020304" pitchFamily="18" charset="0"/>
                <a:cs typeface="Times New Roman" panose="02020603050405020304" pitchFamily="18" charset="0"/>
              </a:rPr>
              <a:t>is another variation, in which the above function is minimized.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Its </a:t>
            </a:r>
            <a:r>
              <a:rPr lang="en-IN" sz="2400" dirty="0">
                <a:latin typeface="Times New Roman" panose="02020603050405020304" pitchFamily="18" charset="0"/>
                <a:cs typeface="Times New Roman" panose="02020603050405020304" pitchFamily="18" charset="0"/>
              </a:rPr>
              <a:t>clear that </a:t>
            </a:r>
            <a:r>
              <a:rPr lang="en-IN" sz="2400" b="1" i="1" dirty="0">
                <a:latin typeface="Times New Roman" panose="02020603050405020304" pitchFamily="18" charset="0"/>
                <a:cs typeface="Times New Roman" panose="02020603050405020304" pitchFamily="18" charset="0"/>
              </a:rPr>
              <a:t>this variation differs from ridge regression only in penalizing the high coefficients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uses |βj|(modulus)instead of squares of β, as its penalty. In statistics, this is</a:t>
            </a:r>
            <a:r>
              <a:rPr lang="en-IN" sz="2400" b="1" i="1" dirty="0">
                <a:latin typeface="Times New Roman" panose="02020603050405020304" pitchFamily="18" charset="0"/>
                <a:cs typeface="Times New Roman" panose="02020603050405020304" pitchFamily="18" charset="0"/>
              </a:rPr>
              <a:t> known as the L1 norm</a:t>
            </a:r>
            <a:r>
              <a:rPr lang="en-IN" sz="24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8589" y="1628313"/>
            <a:ext cx="8843424" cy="1422708"/>
          </a:xfrm>
          <a:prstGeom prst="rect">
            <a:avLst/>
          </a:prstGeom>
        </p:spPr>
      </p:pic>
    </p:spTree>
    <p:extLst>
      <p:ext uri="{BB962C8B-B14F-4D97-AF65-F5344CB8AC3E}">
        <p14:creationId xmlns:p14="http://schemas.microsoft.com/office/powerpoint/2010/main" xmlns="" val="3232145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ridge regression can be thought of as solving an equation, where summation of squares of coefficients is less than or equal to 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And</a:t>
            </a:r>
            <a:r>
              <a:rPr lang="en-IN" sz="2400" dirty="0">
                <a:latin typeface="Times New Roman" panose="02020603050405020304" pitchFamily="18" charset="0"/>
                <a:cs typeface="Times New Roman" panose="02020603050405020304" pitchFamily="18" charset="0"/>
              </a:rPr>
              <a:t> the Lasso can be thought of as an equation where summation of modulus of coefficients is less than or equal to 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Here</a:t>
            </a:r>
            <a:r>
              <a:rPr lang="en-IN" sz="2400" dirty="0">
                <a:latin typeface="Times New Roman" panose="02020603050405020304" pitchFamily="18" charset="0"/>
                <a:cs typeface="Times New Roman" panose="02020603050405020304" pitchFamily="18" charset="0"/>
              </a:rPr>
              <a:t>, s is a constant that exists for each value of shrinkage factor λ.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These </a:t>
            </a:r>
            <a:r>
              <a:rPr lang="en-IN" sz="2400" b="1" dirty="0">
                <a:latin typeface="Times New Roman" panose="02020603050405020304" pitchFamily="18" charset="0"/>
                <a:cs typeface="Times New Roman" panose="02020603050405020304" pitchFamily="18" charset="0"/>
              </a:rPr>
              <a:t>equations are also referred to as constraint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849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
        <p:nvSpPr>
          <p:cNvPr id="3" name="Content Placeholder 2"/>
          <p:cNvSpPr>
            <a:spLocks noGrp="1"/>
          </p:cNvSpPr>
          <p:nvPr>
            <p:ph idx="1"/>
          </p:nvPr>
        </p:nvSpPr>
        <p:spPr>
          <a:xfrm>
            <a:off x="125104" y="1568094"/>
            <a:ext cx="11941791" cy="5153381"/>
          </a:xfrm>
        </p:spPr>
        <p:txBody>
          <a:bodyPr>
            <a:noAutofit/>
          </a:bodyPr>
          <a:lstStyle/>
          <a:p>
            <a:r>
              <a:rPr lang="en-IN" sz="2400" b="1" dirty="0" smtClean="0">
                <a:latin typeface="Times New Roman" panose="02020603050405020304" pitchFamily="18" charset="0"/>
                <a:cs typeface="Times New Roman" panose="02020603050405020304" pitchFamily="18" charset="0"/>
              </a:rPr>
              <a:t>Consider </a:t>
            </a:r>
            <a:r>
              <a:rPr lang="en-IN" sz="2400" b="1" dirty="0">
                <a:latin typeface="Times New Roman" panose="02020603050405020304" pitchFamily="18" charset="0"/>
                <a:cs typeface="Times New Roman" panose="02020603050405020304" pitchFamily="18" charset="0"/>
              </a:rPr>
              <a:t>their are 2 parameters in a given problem</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Then </a:t>
            </a:r>
            <a:r>
              <a:rPr lang="en-IN" sz="2400" dirty="0">
                <a:latin typeface="Times New Roman" panose="02020603050405020304" pitchFamily="18" charset="0"/>
                <a:cs typeface="Times New Roman" panose="02020603050405020304" pitchFamily="18" charset="0"/>
              </a:rPr>
              <a:t>according to above formulation, the </a:t>
            </a:r>
            <a:r>
              <a:rPr lang="en-IN" sz="2400" b="1" dirty="0">
                <a:latin typeface="Times New Roman" panose="02020603050405020304" pitchFamily="18" charset="0"/>
                <a:cs typeface="Times New Roman" panose="02020603050405020304" pitchFamily="18" charset="0"/>
              </a:rPr>
              <a:t>ridge regression is expressed by β1² + β2² ≤ 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implies that ridge regression coefficients have the smallest RSS(loss function) for all points that lie within the circle given by β1² + β2² ≤ 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Similarly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for lasso, the equation becomes,|β1|+|β2|≤ 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implies that lasso coefficients have the smallest RSS(loss function) for all points that lie within the diamond given by |β1|+|β2|≤ s.</a:t>
            </a:r>
          </a:p>
        </p:txBody>
      </p:sp>
    </p:spTree>
    <p:extLst>
      <p:ext uri="{BB962C8B-B14F-4D97-AF65-F5344CB8AC3E}">
        <p14:creationId xmlns:p14="http://schemas.microsoft.com/office/powerpoint/2010/main" xmlns="" val="3049787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
        <p:nvSpPr>
          <p:cNvPr id="3" name="Content Placeholder 2"/>
          <p:cNvSpPr>
            <a:spLocks noGrp="1"/>
          </p:cNvSpPr>
          <p:nvPr>
            <p:ph idx="1"/>
          </p:nvPr>
        </p:nvSpPr>
        <p:spPr>
          <a:xfrm>
            <a:off x="125104" y="1568094"/>
            <a:ext cx="11941791" cy="5153381"/>
          </a:xfrm>
        </p:spPr>
        <p:txBody>
          <a:bodyPr>
            <a:noAutofit/>
          </a:bodyPr>
          <a:lstStyle/>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above image shows the constraint functions(green areas), for lasso(left) and ridge regression(right), along with contours for RSS(red ellipse)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Points </a:t>
            </a:r>
            <a:r>
              <a:rPr lang="en-IN" sz="2400" dirty="0">
                <a:latin typeface="Times New Roman" panose="02020603050405020304" pitchFamily="18" charset="0"/>
                <a:cs typeface="Times New Roman" panose="02020603050405020304" pitchFamily="18" charset="0"/>
              </a:rPr>
              <a:t>on the ellipse share the value of RSS.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a very large value of s, the green regions will contain the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of the ellipse, making coefficient estimates of both regression techniques, equal to the least squares estimates.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But</a:t>
            </a:r>
            <a:r>
              <a:rPr lang="en-IN" sz="2400" dirty="0">
                <a:latin typeface="Times New Roman" panose="02020603050405020304" pitchFamily="18" charset="0"/>
                <a:cs typeface="Times New Roman" panose="02020603050405020304" pitchFamily="18" charset="0"/>
              </a:rPr>
              <a:t>, this is not the case in the above image.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28480" y="1347788"/>
            <a:ext cx="5735038" cy="2929221"/>
          </a:xfrm>
          <a:prstGeom prst="rect">
            <a:avLst/>
          </a:prstGeom>
        </p:spPr>
      </p:pic>
    </p:spTree>
    <p:extLst>
      <p:ext uri="{BB962C8B-B14F-4D97-AF65-F5344CB8AC3E}">
        <p14:creationId xmlns:p14="http://schemas.microsoft.com/office/powerpoint/2010/main" xmlns="" val="2937696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L1 and L2 Regularization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3" name="Content Placeholder 2"/>
          <p:cNvSpPr>
            <a:spLocks noGrp="1"/>
          </p:cNvSpPr>
          <p:nvPr>
            <p:ph idx="1"/>
          </p:nvPr>
        </p:nvSpPr>
        <p:spPr>
          <a:xfrm>
            <a:off x="125104" y="1568094"/>
            <a:ext cx="7394812" cy="5153381"/>
          </a:xfrm>
        </p:spPr>
        <p:txBody>
          <a:bodyPr>
            <a:no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case, the lasso and ridge regression coefficient estimates are given by the ﬁrst point at which an ellipse contacts the constraint region.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Since </a:t>
            </a:r>
            <a:r>
              <a:rPr lang="en-IN" sz="2400" b="1" dirty="0">
                <a:latin typeface="Times New Roman" panose="02020603050405020304" pitchFamily="18" charset="0"/>
                <a:cs typeface="Times New Roman" panose="02020603050405020304" pitchFamily="18" charset="0"/>
              </a:rPr>
              <a:t>ridge regression has a circular constraint with no sharp points, this intersection will not generally occur on an axis, and so the ridge regression coeﬃcient estimates will be exclusively non-zero.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However</a:t>
            </a:r>
            <a:r>
              <a:rPr lang="en-IN" sz="2400" b="1" dirty="0">
                <a:latin typeface="Times New Roman" panose="02020603050405020304" pitchFamily="18" charset="0"/>
                <a:cs typeface="Times New Roman" panose="02020603050405020304" pitchFamily="18" charset="0"/>
              </a:rPr>
              <a:t>, the lasso constraint has corners at each of the axes, and so the ellipse will often intersect the constraint region at an axis. When this occurs, one of the coeﬃcients will equal zero.</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higher dimensions(where parameters are much more than 2), many of the coeﬃcient estimates may equal zero simultaneously.</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49366"/>
          <a:stretch/>
        </p:blipFill>
        <p:spPr>
          <a:xfrm>
            <a:off x="8215952" y="3802832"/>
            <a:ext cx="2903912" cy="2929221"/>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r="51587"/>
          <a:stretch/>
        </p:blipFill>
        <p:spPr>
          <a:xfrm>
            <a:off x="8215952" y="922847"/>
            <a:ext cx="2903912" cy="2929221"/>
          </a:xfrm>
          <a:prstGeom prst="rect">
            <a:avLst/>
          </a:prstGeom>
        </p:spPr>
      </p:pic>
    </p:spTree>
    <p:extLst>
      <p:ext uri="{BB962C8B-B14F-4D97-AF65-F5344CB8AC3E}">
        <p14:creationId xmlns:p14="http://schemas.microsoft.com/office/powerpoint/2010/main" xmlns="" val="3932094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02382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Conclusion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This </a:t>
            </a:r>
            <a:r>
              <a:rPr lang="en-IN" sz="2400" b="1" dirty="0">
                <a:latin typeface="Times New Roman" panose="02020603050405020304" pitchFamily="18" charset="0"/>
                <a:cs typeface="Times New Roman" panose="02020603050405020304" pitchFamily="18" charset="0"/>
              </a:rPr>
              <a:t>sheds light on the obvious disadvantage of ridge regression, which is model interpretability.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will shrink the coefficients for least important predictors, very close to zero. But it will never make them exactly zero.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the final model will include all predictors.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in the case of the lasso, the L1 penalty has the eﬀect of forcing some of the coeﬃcient estimates to be exactly equal to zero when the tuning parameter λ is suﬃciently large.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Therefore</a:t>
            </a:r>
            <a:r>
              <a:rPr lang="en-IN" sz="2400" b="1" dirty="0">
                <a:latin typeface="Times New Roman" panose="02020603050405020304" pitchFamily="18" charset="0"/>
                <a:cs typeface="Times New Roman" panose="02020603050405020304" pitchFamily="18" charset="0"/>
              </a:rPr>
              <a:t>, the lasso method also performs variable selection and is said to yield sparse models.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425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What does Regularization Achieve</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sz="2400" dirty="0">
                <a:latin typeface="Times New Roman" panose="02020603050405020304" pitchFamily="18" charset="0"/>
                <a:cs typeface="Times New Roman" panose="02020603050405020304" pitchFamily="18" charset="0"/>
              </a:rPr>
              <a:t>A standard least squares model tends to have some variance in it, i.e. this model won’t generalize well for a data set different than its training data. </a:t>
            </a:r>
            <a:endParaRPr lang="en-IN" sz="2400" dirty="0" smtClean="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Regularization</a:t>
            </a:r>
            <a:r>
              <a:rPr lang="en-IN" sz="2400" b="1" i="1" dirty="0">
                <a:latin typeface="Times New Roman" panose="02020603050405020304" pitchFamily="18" charset="0"/>
                <a:cs typeface="Times New Roman" panose="02020603050405020304" pitchFamily="18" charset="0"/>
              </a:rPr>
              <a:t>, significantly reduces the variance of the model, without substantial increase in its bias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 </a:t>
            </a:r>
            <a:r>
              <a:rPr lang="en-IN" sz="2400" dirty="0">
                <a:latin typeface="Times New Roman" panose="02020603050405020304" pitchFamily="18" charset="0"/>
                <a:cs typeface="Times New Roman" panose="02020603050405020304" pitchFamily="18" charset="0"/>
              </a:rPr>
              <a:t>the tuning parameter λ, used in the regularization techniques described above, controls the impact on bias and variance.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the value of λ rises, it reduces the value of coefficients and thus reducing the variance. </a:t>
            </a:r>
            <a:endParaRPr lang="en-IN" sz="2400" dirty="0" smtClean="0">
              <a:latin typeface="Times New Roman" panose="02020603050405020304" pitchFamily="18" charset="0"/>
              <a:cs typeface="Times New Roman" panose="02020603050405020304" pitchFamily="18" charset="0"/>
            </a:endParaRPr>
          </a:p>
          <a:p>
            <a:r>
              <a:rPr lang="en-IN" sz="2400" b="1" i="1" smtClean="0">
                <a:latin typeface="Times New Roman" panose="02020603050405020304" pitchFamily="18" charset="0"/>
                <a:cs typeface="Times New Roman" panose="02020603050405020304" pitchFamily="18" charset="0"/>
              </a:rPr>
              <a:t>Till </a:t>
            </a:r>
            <a:r>
              <a:rPr lang="en-IN" sz="2400" b="1" i="1" dirty="0">
                <a:latin typeface="Times New Roman" panose="02020603050405020304" pitchFamily="18" charset="0"/>
                <a:cs typeface="Times New Roman" panose="02020603050405020304" pitchFamily="18" charset="0"/>
              </a:rPr>
              <a:t>a point, this increase in λ is beneficial as it is only reducing the variance(hence avoiding overfitting), without loosing any important properties in the data.</a:t>
            </a:r>
            <a:r>
              <a:rPr lang="en-IN" sz="2400">
                <a:latin typeface="Times New Roman" panose="02020603050405020304" pitchFamily="18" charset="0"/>
                <a:cs typeface="Times New Roman" panose="02020603050405020304" pitchFamily="18" charset="0"/>
              </a:rPr>
              <a:t> </a:t>
            </a:r>
            <a:endParaRPr lang="en-IN" sz="2400" smtClean="0">
              <a:latin typeface="Times New Roman" panose="02020603050405020304" pitchFamily="18" charset="0"/>
              <a:cs typeface="Times New Roman" panose="02020603050405020304" pitchFamily="18" charset="0"/>
            </a:endParaRPr>
          </a:p>
          <a:p>
            <a:r>
              <a:rPr lang="en-IN" sz="2400" smtClean="0">
                <a:latin typeface="Times New Roman" panose="02020603050405020304" pitchFamily="18" charset="0"/>
                <a:cs typeface="Times New Roman" panose="02020603050405020304" pitchFamily="18" charset="0"/>
              </a:rPr>
              <a:t>But </a:t>
            </a:r>
            <a:r>
              <a:rPr lang="en-IN" sz="2400" dirty="0">
                <a:latin typeface="Times New Roman" panose="02020603050405020304" pitchFamily="18" charset="0"/>
                <a:cs typeface="Times New Roman" panose="02020603050405020304" pitchFamily="18" charset="0"/>
              </a:rPr>
              <a:t>after certain value, the model starts loosing important properties, giving rise to bias in the model and thus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Therefore, the value of λ should be carefully selected.</a:t>
            </a:r>
          </a:p>
        </p:txBody>
      </p:sp>
    </p:spTree>
    <p:extLst>
      <p:ext uri="{BB962C8B-B14F-4D97-AF65-F5344CB8AC3E}">
        <p14:creationId xmlns:p14="http://schemas.microsoft.com/office/powerpoint/2010/main" xmlns="" val="3619149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sz="2400" dirty="0">
                <a:latin typeface="Times New Roman" panose="02020603050405020304" pitchFamily="18" charset="0"/>
                <a:cs typeface="Times New Roman" panose="02020603050405020304" pitchFamily="18" charset="0"/>
              </a:rPr>
              <a:t>The No Free Lunch Theorem (NFLT), implies that one algorithm that creates the best fit to the solution is not universally superior to any other algorithm</a:t>
            </a:r>
            <a:r>
              <a:rPr lang="en-IN"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There are, generally speaking, two No Free Lunch (NFL) theorems: one for machine learning and one for search and optimization.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two theorems are related and tend to be bundled into one general axiom (the folklore theorem</a:t>
            </a:r>
            <a:r>
              <a:rPr lang="en-US"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As stated by David </a:t>
            </a:r>
            <a:r>
              <a:rPr lang="en-IN" sz="2400" dirty="0" err="1">
                <a:latin typeface="Times New Roman" panose="02020603050405020304" pitchFamily="18" charset="0"/>
                <a:cs typeface="Times New Roman" panose="02020603050405020304" pitchFamily="18" charset="0"/>
              </a:rPr>
              <a:t>Wolpert</a:t>
            </a:r>
            <a:r>
              <a:rPr lang="en-IN" sz="2400" dirty="0">
                <a:latin typeface="Times New Roman" panose="02020603050405020304" pitchFamily="18" charset="0"/>
                <a:cs typeface="Times New Roman" panose="02020603050405020304" pitchFamily="18" charset="0"/>
              </a:rPr>
              <a:t> and William G. Macready, “If an algorithm performs better than random search on some class of problems then it must perform worse than random search on the remaining problems.”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means to me that if an algorithm is particularly adept at solving one class of problem, then that algorithm is fitted to recognize the pattern of that particular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 </a:t>
            </a:r>
            <a:r>
              <a:rPr lang="en-IN" sz="2400" dirty="0">
                <a:latin typeface="Times New Roman" panose="02020603050405020304" pitchFamily="18" charset="0"/>
                <a:cs typeface="Times New Roman" panose="02020603050405020304" pitchFamily="18" charset="0"/>
              </a:rPr>
              <a:t>algorithm works well with a specific dataset because it is responsive to the unique qualities of that data set, however, another dataset might have other unique challenges that will not be solved with the same algorithm.</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04526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33</a:t>
            </a:fld>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775326" y="1039812"/>
            <a:ext cx="5934075" cy="1571625"/>
          </a:xfrm>
        </p:spPr>
      </p:pic>
      <p:pic>
        <p:nvPicPr>
          <p:cNvPr id="6" name="Picture 2"/>
          <p:cNvPicPr>
            <a:picLocks noChangeAspect="1" noChangeArrowheads="1"/>
          </p:cNvPicPr>
          <p:nvPr/>
        </p:nvPicPr>
        <p:blipFill>
          <a:blip r:embed="rId3" cstate="print"/>
          <a:srcRect/>
          <a:stretch>
            <a:fillRect/>
          </a:stretch>
        </p:blipFill>
        <p:spPr bwMode="auto">
          <a:xfrm>
            <a:off x="5828756" y="2900282"/>
            <a:ext cx="5934075" cy="3638630"/>
          </a:xfrm>
          <a:prstGeom prst="rect">
            <a:avLst/>
          </a:prstGeom>
          <a:noFill/>
          <a:ln w="9525">
            <a:noFill/>
            <a:miter lim="800000"/>
            <a:headEnd/>
            <a:tailEnd/>
          </a:ln>
          <a:effectLst/>
        </p:spPr>
      </p:pic>
      <p:sp>
        <p:nvSpPr>
          <p:cNvPr id="7" name="Content Placeholder 2"/>
          <p:cNvSpPr txBox="1">
            <a:spLocks/>
          </p:cNvSpPr>
          <p:nvPr/>
        </p:nvSpPr>
        <p:spPr>
          <a:xfrm>
            <a:off x="237698" y="1443487"/>
            <a:ext cx="5043985"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Times New Roman" panose="02020603050405020304" pitchFamily="18" charset="0"/>
                <a:cs typeface="Times New Roman" panose="02020603050405020304" pitchFamily="18" charset="0"/>
              </a:rPr>
              <a:t>In his 1996 paper The Lack of A Priori Distinctions Between Learning Algorithms, David </a:t>
            </a:r>
            <a:r>
              <a:rPr lang="en-US" dirty="0" err="1">
                <a:latin typeface="Times New Roman" panose="02020603050405020304" pitchFamily="18" charset="0"/>
                <a:cs typeface="Times New Roman" panose="02020603050405020304" pitchFamily="18" charset="0"/>
              </a:rPr>
              <a:t>Wolpert</a:t>
            </a:r>
            <a:r>
              <a:rPr lang="en-US" dirty="0">
                <a:latin typeface="Times New Roman" panose="02020603050405020304" pitchFamily="18" charset="0"/>
                <a:cs typeface="Times New Roman" panose="02020603050405020304" pitchFamily="18" charset="0"/>
              </a:rPr>
              <a:t> demonstrates that for any two algorithms, A and B, there are as many scenarios where A will perform worse than B as there are where A will outperform B. </a:t>
            </a:r>
          </a:p>
          <a:p>
            <a:pPr>
              <a:lnSpc>
                <a:spcPct val="110000"/>
              </a:lnSpc>
            </a:pPr>
            <a:r>
              <a:rPr lang="en-US" dirty="0">
                <a:latin typeface="Times New Roman" panose="02020603050405020304" pitchFamily="18" charset="0"/>
                <a:cs typeface="Times New Roman" panose="02020603050405020304" pitchFamily="18" charset="0"/>
              </a:rPr>
              <a:t>This even holds true when one of the given algorithms is random guessing. </a:t>
            </a:r>
            <a:r>
              <a:rPr lang="en-US" dirty="0" err="1">
                <a:latin typeface="Times New Roman" panose="02020603050405020304" pitchFamily="18" charset="0"/>
                <a:cs typeface="Times New Roman" panose="02020603050405020304" pitchFamily="18" charset="0"/>
              </a:rPr>
              <a:t>Wolpert</a:t>
            </a:r>
            <a:r>
              <a:rPr lang="en-US" dirty="0">
                <a:latin typeface="Times New Roman" panose="02020603050405020304" pitchFamily="18" charset="0"/>
                <a:cs typeface="Times New Roman" panose="02020603050405020304" pitchFamily="18" charset="0"/>
              </a:rPr>
              <a:t> proved that for all possible domains (all possible problem instances drawn from a uniform probability distribution), the average performance for algorithms A and B is the same.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2504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34</a:t>
            </a:fld>
            <a:endParaRPr lang="en-US"/>
          </a:p>
        </p:txBody>
      </p:sp>
      <p:sp>
        <p:nvSpPr>
          <p:cNvPr id="3" name="Content Placeholder 2"/>
          <p:cNvSpPr>
            <a:spLocks noGrp="1"/>
          </p:cNvSpPr>
          <p:nvPr>
            <p:ph idx="1"/>
          </p:nvPr>
        </p:nvSpPr>
        <p:spPr>
          <a:xfrm>
            <a:off x="109181" y="1023582"/>
            <a:ext cx="11941791" cy="5153381"/>
          </a:xfrm>
        </p:spPr>
        <p:txBody>
          <a:bodyPr>
            <a:no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two most important things to take away from the No Free Lunch theorems are:</a:t>
            </a:r>
          </a:p>
          <a:p>
            <a:r>
              <a:rPr lang="en-US" sz="2400" b="1" dirty="0" smtClean="0">
                <a:latin typeface="Times New Roman" panose="02020603050405020304" pitchFamily="18" charset="0"/>
                <a:cs typeface="Times New Roman" panose="02020603050405020304" pitchFamily="18" charset="0"/>
              </a:rPr>
              <a:t>Always </a:t>
            </a:r>
            <a:r>
              <a:rPr lang="en-US" sz="2400" b="1" dirty="0">
                <a:latin typeface="Times New Roman" panose="02020603050405020304" pitchFamily="18" charset="0"/>
                <a:cs typeface="Times New Roman" panose="02020603050405020304" pitchFamily="18" charset="0"/>
              </a:rPr>
              <a:t>check your assumptions before relying on a model or search algorithm.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There is no “super algorithm” that will work perfectly for all datasets.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No Free Lunch theorems were not written to tell you what to do in different scenarios. The No Free Lunch theorems were specifically written to counter claims along the lines of:</a:t>
            </a:r>
          </a:p>
          <a:p>
            <a:r>
              <a:rPr lang="en-US" sz="2400" dirty="0">
                <a:latin typeface="Times New Roman" panose="02020603050405020304" pitchFamily="18" charset="0"/>
                <a:cs typeface="Times New Roman" panose="02020603050405020304" pitchFamily="18" charset="0"/>
              </a:rPr>
              <a:t>Machine learning algorithm/optimization strategy is </a:t>
            </a:r>
            <a:r>
              <a:rPr lang="en-US" sz="2400" i="1" dirty="0">
                <a:latin typeface="Times New Roman" panose="02020603050405020304" pitchFamily="18" charset="0"/>
                <a:cs typeface="Times New Roman" panose="02020603050405020304" pitchFamily="18" charset="0"/>
              </a:rPr>
              <a:t>the best, always and forever</a:t>
            </a:r>
            <a:r>
              <a:rPr lang="en-US" sz="2400" dirty="0">
                <a:latin typeface="Times New Roman" panose="02020603050405020304" pitchFamily="18" charset="0"/>
                <a:cs typeface="Times New Roman" panose="02020603050405020304" pitchFamily="18" charset="0"/>
              </a:rPr>
              <a:t>, for all the scenarios.</a:t>
            </a:r>
          </a:p>
        </p:txBody>
      </p:sp>
    </p:spTree>
    <p:extLst>
      <p:ext uri="{BB962C8B-B14F-4D97-AF65-F5344CB8AC3E}">
        <p14:creationId xmlns:p14="http://schemas.microsoft.com/office/powerpoint/2010/main" xmlns="" val="3661767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No Free Lunch Theorem </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35</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US" sz="2400" dirty="0">
                <a:latin typeface="Times New Roman" panose="02020603050405020304" pitchFamily="18" charset="0"/>
                <a:cs typeface="Times New Roman" panose="02020603050405020304" pitchFamily="18" charset="0"/>
              </a:rPr>
              <a:t>Models are simplifications of a specific component of reality (observed with data). To simplify reality, a machine learning algorithm or statistical model needs to make assumptions and introduce bias (known specifically as inductive or learning bias). </a:t>
            </a:r>
          </a:p>
          <a:p>
            <a:r>
              <a:rPr lang="en-US" sz="2400" dirty="0">
                <a:latin typeface="Times New Roman" panose="02020603050405020304" pitchFamily="18" charset="0"/>
                <a:cs typeface="Times New Roman" panose="02020603050405020304" pitchFamily="18" charset="0"/>
              </a:rPr>
              <a:t>Bias-free learning is futile because a learner that makes no a priori assumptions will have no rational basis for creating estimates when provided new, unseen input data. </a:t>
            </a:r>
          </a:p>
          <a:p>
            <a:r>
              <a:rPr lang="en-US" sz="2400" dirty="0">
                <a:latin typeface="Times New Roman" panose="02020603050405020304" pitchFamily="18" charset="0"/>
                <a:cs typeface="Times New Roman" panose="02020603050405020304" pitchFamily="18" charset="0"/>
              </a:rPr>
              <a:t>The assumptions of an algorithm will work for some data sets but fail for others. This phenomenon is important to understand the concepts of under fitting and the bias/variance tradeoff.</a:t>
            </a:r>
          </a:p>
          <a:p>
            <a:r>
              <a:rPr lang="en-US" sz="2400" dirty="0">
                <a:latin typeface="Times New Roman" panose="02020603050405020304" pitchFamily="18" charset="0"/>
                <a:cs typeface="Times New Roman" panose="02020603050405020304" pitchFamily="18" charset="0"/>
              </a:rPr>
              <a:t>The combination of your data and a randomly selected machine learning model are not enough to make accurate or meaningful predictions about the future or unknown outcomes.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a:t>
            </a:r>
            <a:r>
              <a:rPr lang="en-US" sz="2400" dirty="0">
                <a:latin typeface="Times New Roman" panose="02020603050405020304" pitchFamily="18" charset="0"/>
                <a:cs typeface="Times New Roman" panose="02020603050405020304" pitchFamily="18" charset="0"/>
              </a:rPr>
              <a:t>, the human, will need to make assumptions about the nature of your data and the world we live in.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Playing </a:t>
            </a:r>
            <a:r>
              <a:rPr lang="en-US" sz="2400" dirty="0">
                <a:latin typeface="Times New Roman" panose="02020603050405020304" pitchFamily="18" charset="0"/>
                <a:cs typeface="Times New Roman" panose="02020603050405020304" pitchFamily="18" charset="0"/>
              </a:rPr>
              <a:t>an active role in making assumptions will only strengthen your models and make them more useful, even if they are wrong.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5579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47331"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a:t>
            </a:r>
            <a:r>
              <a:rPr lang="en-IN" sz="2000" dirty="0" smtClean="0">
                <a:latin typeface="Times New Roman" panose="02020603050405020304" pitchFamily="18" charset="0"/>
                <a:cs typeface="Times New Roman" panose="02020603050405020304" pitchFamily="18" charset="0"/>
                <a:hlinkClick r:id="rId5"/>
              </a:rPr>
              <a:t>towardsdatascience.com/cross-validation-in-machine-learning-72924a69872f</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towardsdatascience.com/regularization-an-important-concept-in-machine-learning-5891628907ea</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7"/>
              </a:rPr>
              <a:t>https://</a:t>
            </a:r>
            <a:r>
              <a:rPr lang="en-IN" sz="2000" dirty="0" smtClean="0">
                <a:latin typeface="Times New Roman" panose="02020603050405020304" pitchFamily="18" charset="0"/>
                <a:cs typeface="Times New Roman" panose="02020603050405020304" pitchFamily="18" charset="0"/>
                <a:hlinkClick r:id="rId7"/>
              </a:rPr>
              <a:t>www.kdnuggets.com/2019/09/no-free-lunch-data-science.html</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8"/>
              </a:rPr>
              <a:t>https://towardsdatascience.com/a-blog-about-lunch-and-data-science-how-there-is-no-such-a-thing-as-free-lunch-e46fd57c7f27</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36</a:t>
            </a:fld>
            <a:endParaRPr lang="en-US"/>
          </a:p>
        </p:txBody>
      </p:sp>
    </p:spTree>
    <p:extLst>
      <p:ext uri="{BB962C8B-B14F-4D97-AF65-F5344CB8AC3E}">
        <p14:creationId xmlns:p14="http://schemas.microsoft.com/office/powerpoint/2010/main" xmlns="" val="2830726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39"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Cross validation</a:t>
            </a:r>
          </a:p>
          <a:p>
            <a:pPr algn="just"/>
            <a:r>
              <a:rPr lang="en-US" dirty="0" smtClean="0">
                <a:latin typeface="Times New Roman" pitchFamily="18" charset="0"/>
                <a:cs typeface="Times New Roman" pitchFamily="18" charset="0"/>
              </a:rPr>
              <a:t>Steps</a:t>
            </a:r>
          </a:p>
          <a:p>
            <a:pPr algn="just"/>
            <a:r>
              <a:rPr lang="en-US" dirty="0" smtClean="0">
                <a:latin typeface="Times New Roman" pitchFamily="18" charset="0"/>
                <a:cs typeface="Times New Roman" pitchFamily="18" charset="0"/>
              </a:rPr>
              <a:t>Types- train-test </a:t>
            </a:r>
            <a:r>
              <a:rPr lang="en-US" dirty="0" smtClean="0">
                <a:latin typeface="Times New Roman" pitchFamily="18" charset="0"/>
                <a:cs typeface="Times New Roman" pitchFamily="18" charset="0"/>
              </a:rPr>
              <a:t>split, Hold </a:t>
            </a:r>
            <a:r>
              <a:rPr lang="en-US" dirty="0" smtClean="0">
                <a:latin typeface="Times New Roman" pitchFamily="18" charset="0"/>
                <a:cs typeface="Times New Roman" pitchFamily="18" charset="0"/>
              </a:rPr>
              <a:t>out, K-fold, Stratifies k-fold, Leave p- out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Regularization</a:t>
            </a:r>
          </a:p>
          <a:p>
            <a:pPr algn="just"/>
            <a:r>
              <a:rPr lang="en-US" dirty="0" smtClean="0">
                <a:latin typeface="Times New Roman" pitchFamily="18" charset="0"/>
                <a:cs typeface="Times New Roman" pitchFamily="18" charset="0"/>
              </a:rPr>
              <a:t>Working</a:t>
            </a:r>
          </a:p>
          <a:p>
            <a:pPr algn="just"/>
            <a:r>
              <a:rPr lang="en-US" dirty="0" smtClean="0">
                <a:latin typeface="Times New Roman" pitchFamily="18" charset="0"/>
                <a:cs typeface="Times New Roman" pitchFamily="18" charset="0"/>
              </a:rPr>
              <a:t>Techniques-L1,L2</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 free lunch theorem</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This process of deciding whether the numerical results quantifying hypothesized relationships between variables, are acceptable as descriptions of the data, is known as validation.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Generally</a:t>
            </a:r>
            <a:r>
              <a:rPr lang="en-IN" sz="2400" dirty="0">
                <a:latin typeface="Times New Roman" panose="02020603050405020304" pitchFamily="18" charset="0"/>
                <a:cs typeface="Times New Roman" panose="02020603050405020304" pitchFamily="18" charset="0"/>
              </a:rPr>
              <a:t>, an error estimation for the model is made after training, better known as evaluation of residuals.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process, a numerical estimate of the difference in predicted and original responses is done, also called the training error.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this only gives us an idea about how well our model does on data used to train it.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Now </a:t>
            </a:r>
            <a:r>
              <a:rPr lang="en-IN" sz="2400" dirty="0">
                <a:latin typeface="Times New Roman" panose="02020603050405020304" pitchFamily="18" charset="0"/>
                <a:cs typeface="Times New Roman" panose="02020603050405020304" pitchFamily="18" charset="0"/>
              </a:rPr>
              <a:t>its possible that the model is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or overfitting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a:t>
            </a:r>
            <a:r>
              <a:rPr lang="en-IN" sz="2400" dirty="0">
                <a:latin typeface="Times New Roman" panose="02020603050405020304" pitchFamily="18" charset="0"/>
                <a:cs typeface="Times New Roman" panose="02020603050405020304" pitchFamily="18" charset="0"/>
              </a:rPr>
              <a:t>, the problem with this evaluation technique is that it does not give an indication of how well the learner will generalize to an independent/ unseen data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Getting </a:t>
            </a:r>
            <a:r>
              <a:rPr lang="en-IN" sz="2400" dirty="0">
                <a:latin typeface="Times New Roman" panose="02020603050405020304" pitchFamily="18" charset="0"/>
                <a:cs typeface="Times New Roman" panose="02020603050405020304" pitchFamily="18" charset="0"/>
              </a:rPr>
              <a:t>this idea about our model is known as Cross Validation.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133465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evaluate the performance of any machine learning model we need to test it on some unseen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on the models performance on unseen data we can say weather our model is Under-fitting/Over-fitting/Well generalised</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Cross validation (CV) is one of the technique used to test the effectiveness of a machine learning models, it is also a re-sampling procedure used to evaluate a model if we have a limited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perform CV we need to keep aside a sample/portion of the data on which is do not use to train the model, later us this sample for testing/validating.</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1955386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Cross Validation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In machine learning, we couldn’t fit the model on the training data and can’t say that the model will work accurately for the real data.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this, we must assure that our model got the correct patterns from the data, and it is not getting up too much noise.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this purpose, we use the cross-validation </a:t>
            </a:r>
            <a:r>
              <a:rPr lang="en-IN" sz="2400" dirty="0" smtClean="0">
                <a:latin typeface="Times New Roman" panose="02020603050405020304" pitchFamily="18" charset="0"/>
                <a:cs typeface="Times New Roman" panose="02020603050405020304" pitchFamily="18" charset="0"/>
              </a:rPr>
              <a:t>technique.</a:t>
            </a:r>
          </a:p>
          <a:p>
            <a:pPr fontAlgn="base"/>
            <a:r>
              <a:rPr lang="en-IN" sz="2400" dirty="0" smtClean="0">
                <a:latin typeface="Times New Roman" panose="02020603050405020304" pitchFamily="18" charset="0"/>
                <a:cs typeface="Times New Roman" panose="02020603050405020304" pitchFamily="18" charset="0"/>
              </a:rPr>
              <a:t>Cross-validation </a:t>
            </a:r>
            <a:r>
              <a:rPr lang="en-IN" sz="2400" dirty="0">
                <a:latin typeface="Times New Roman" panose="02020603050405020304" pitchFamily="18" charset="0"/>
                <a:cs typeface="Times New Roman" panose="02020603050405020304" pitchFamily="18" charset="0"/>
              </a:rPr>
              <a:t>is a technique in which we train our model using the subset of the data-set and then evaluate using the complementary subset of the data-set.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215664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Steps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dirty="0">
                <a:latin typeface="Times New Roman" panose="02020603050405020304" pitchFamily="18" charset="0"/>
                <a:cs typeface="Times New Roman" panose="02020603050405020304" pitchFamily="18" charset="0"/>
              </a:rPr>
              <a:t>Reserve some portion of sample data-set.</a:t>
            </a:r>
          </a:p>
          <a:p>
            <a:pPr fontAlgn="base"/>
            <a:r>
              <a:rPr lang="en-IN" dirty="0">
                <a:latin typeface="Times New Roman" panose="02020603050405020304" pitchFamily="18" charset="0"/>
                <a:cs typeface="Times New Roman" panose="02020603050405020304" pitchFamily="18" charset="0"/>
              </a:rPr>
              <a:t>Using the rest data-set train the model.</a:t>
            </a:r>
          </a:p>
          <a:p>
            <a:pPr fontAlgn="base"/>
            <a:r>
              <a:rPr lang="en-IN" dirty="0">
                <a:latin typeface="Times New Roman" panose="02020603050405020304" pitchFamily="18" charset="0"/>
                <a:cs typeface="Times New Roman" panose="02020603050405020304" pitchFamily="18" charset="0"/>
              </a:rPr>
              <a:t>Test the model using the reserve portion of the data-set.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67908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Methods of Cross validation</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5" name="Content Placeholder 2">
            <a:extLst>
              <a:ext uri="{FF2B5EF4-FFF2-40B4-BE49-F238E27FC236}">
                <a16:creationId xmlns="" xmlns:a16="http://schemas.microsoft.com/office/drawing/2014/main" id="{2429C1C9-571A-41C5-AF2B-1FE61DD740DD}"/>
              </a:ext>
            </a:extLst>
          </p:cNvPr>
          <p:cNvSpPr txBox="1">
            <a:spLocks/>
          </p:cNvSpPr>
          <p:nvPr/>
        </p:nvSpPr>
        <p:spPr>
          <a:xfrm>
            <a:off x="412296" y="1743621"/>
            <a:ext cx="11367407" cy="1722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latin typeface="Times New Roman" panose="02020603050405020304" pitchFamily="18" charset="0"/>
                <a:cs typeface="Times New Roman" panose="02020603050405020304" pitchFamily="18" charset="0"/>
              </a:rPr>
              <a:t>Train test split</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Hold out Method</a:t>
            </a:r>
          </a:p>
          <a:p>
            <a:endParaRPr lang="en-IN"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K-Fold Cross </a:t>
            </a:r>
            <a:r>
              <a:rPr lang="en-IN" b="1" dirty="0" smtClean="0">
                <a:latin typeface="Times New Roman" panose="02020603050405020304" pitchFamily="18" charset="0"/>
                <a:cs typeface="Times New Roman" panose="02020603050405020304" pitchFamily="18" charset="0"/>
              </a:rPr>
              <a:t>Validation</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Stratified </a:t>
            </a:r>
            <a:r>
              <a:rPr lang="en-IN" b="1" dirty="0">
                <a:latin typeface="Times New Roman" panose="02020603050405020304" pitchFamily="18" charset="0"/>
                <a:cs typeface="Times New Roman" panose="02020603050405020304" pitchFamily="18" charset="0"/>
              </a:rPr>
              <a:t>K-fold Cross </a:t>
            </a:r>
            <a:r>
              <a:rPr lang="en-IN" b="1" dirty="0" smtClean="0">
                <a:latin typeface="Times New Roman" panose="02020603050405020304" pitchFamily="18" charset="0"/>
                <a:cs typeface="Times New Roman" panose="02020603050405020304" pitchFamily="18" charset="0"/>
              </a:rPr>
              <a:t>Validation</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Leave </a:t>
            </a:r>
            <a:r>
              <a:rPr lang="en-IN" b="1" dirty="0">
                <a:latin typeface="Times New Roman" panose="02020603050405020304" pitchFamily="18" charset="0"/>
                <a:cs typeface="Times New Roman" panose="02020603050405020304" pitchFamily="18" charset="0"/>
              </a:rPr>
              <a:t>One Out Cross Validation</a:t>
            </a:r>
          </a:p>
          <a:p>
            <a:endParaRPr lang="en-I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9318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5702</TotalTime>
  <Words>2075</Words>
  <Application>Microsoft Office PowerPoint</Application>
  <PresentationFormat>Custom</PresentationFormat>
  <Paragraphs>286</Paragraphs>
  <Slides>37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1_Office Theme</vt:lpstr>
      <vt:lpstr>Contents Slide Master</vt:lpstr>
      <vt:lpstr>CorelDRAW</vt:lpstr>
      <vt:lpstr>Slide 1</vt:lpstr>
      <vt:lpstr>Course Outcomes</vt:lpstr>
      <vt:lpstr>Course Objectives</vt:lpstr>
      <vt:lpstr>CONTENTS</vt:lpstr>
      <vt:lpstr>Validation</vt:lpstr>
      <vt:lpstr>Cross Validation</vt:lpstr>
      <vt:lpstr>Cross Validation</vt:lpstr>
      <vt:lpstr>Steps</vt:lpstr>
      <vt:lpstr>Methods of Cross validation</vt:lpstr>
      <vt:lpstr>Train Test Split</vt:lpstr>
      <vt:lpstr>Hold Out Cross Validation</vt:lpstr>
      <vt:lpstr>K-fold Cross Validation</vt:lpstr>
      <vt:lpstr>K-fold Cross Validation</vt:lpstr>
      <vt:lpstr>K-fold Cross Validation</vt:lpstr>
      <vt:lpstr>Stratified K-fold Cross Validation</vt:lpstr>
      <vt:lpstr>Leave p Out Cross Validation(LPOCV)</vt:lpstr>
      <vt:lpstr>Leave p Out Cross Validation</vt:lpstr>
      <vt:lpstr>Regularization</vt:lpstr>
      <vt:lpstr>Working</vt:lpstr>
      <vt:lpstr>Working</vt:lpstr>
      <vt:lpstr>Techniques</vt:lpstr>
      <vt:lpstr>Ridge Regression (L2 Regularization)</vt:lpstr>
      <vt:lpstr>Ridge Regression (L2 Regularization)</vt:lpstr>
      <vt:lpstr>Ridge Regression (L2 Regularization)</vt:lpstr>
      <vt:lpstr>Lasso Regression (L1 Regularization)</vt:lpstr>
      <vt:lpstr>L1 and L2 Regularization</vt:lpstr>
      <vt:lpstr>L1 and L2 Regularization</vt:lpstr>
      <vt:lpstr>L1 and L2 Regularization</vt:lpstr>
      <vt:lpstr>L1 and L2 Regularization</vt:lpstr>
      <vt:lpstr>Conclusion </vt:lpstr>
      <vt:lpstr>What does Regularization Achieve</vt:lpstr>
      <vt:lpstr>No Free Lunch Theorem </vt:lpstr>
      <vt:lpstr>No Free Lunch Theorem </vt:lpstr>
      <vt:lpstr>No Free Lunch Theorem </vt:lpstr>
      <vt:lpstr>No Free Lunch Theorem </vt:lpstr>
      <vt:lpstr>References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439</cp:revision>
  <dcterms:created xsi:type="dcterms:W3CDTF">2019-01-09T10:33:58Z</dcterms:created>
  <dcterms:modified xsi:type="dcterms:W3CDTF">2022-07-02T06:59:53Z</dcterms:modified>
</cp:coreProperties>
</file>