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Default Extension="bin" ContentType="application/vnd.openxmlformats-officedocument.oleObject"/>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74" r:id="rId1"/>
    <p:sldMasterId id="2147483686" r:id="rId2"/>
  </p:sldMasterIdLst>
  <p:notesMasterIdLst>
    <p:notesMasterId r:id="rId30"/>
  </p:notesMasterIdLst>
  <p:handoutMasterIdLst>
    <p:handoutMasterId r:id="rId31"/>
  </p:handoutMasterIdLst>
  <p:sldIdLst>
    <p:sldId id="1024" r:id="rId3"/>
    <p:sldId id="1173" r:id="rId4"/>
    <p:sldId id="1174" r:id="rId5"/>
    <p:sldId id="1107" r:id="rId6"/>
    <p:sldId id="1110" r:id="rId7"/>
    <p:sldId id="1061" r:id="rId8"/>
    <p:sldId id="1063" r:id="rId9"/>
    <p:sldId id="1064" r:id="rId10"/>
    <p:sldId id="1172" r:id="rId11"/>
    <p:sldId id="1118" r:id="rId12"/>
    <p:sldId id="1057" r:id="rId13"/>
    <p:sldId id="1071" r:id="rId14"/>
    <p:sldId id="1075" r:id="rId15"/>
    <p:sldId id="1077" r:id="rId16"/>
    <p:sldId id="1164" r:id="rId17"/>
    <p:sldId id="1124" r:id="rId18"/>
    <p:sldId id="1127" r:id="rId19"/>
    <p:sldId id="1165" r:id="rId20"/>
    <p:sldId id="1166" r:id="rId21"/>
    <p:sldId id="1129" r:id="rId22"/>
    <p:sldId id="1089" r:id="rId23"/>
    <p:sldId id="1130" r:id="rId24"/>
    <p:sldId id="1144" r:id="rId25"/>
    <p:sldId id="1163" r:id="rId26"/>
    <p:sldId id="1157" r:id="rId27"/>
    <p:sldId id="1171" r:id="rId28"/>
    <p:sldId id="96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990000"/>
    <a:srgbClr val="FF3399"/>
    <a:srgbClr val="FF66FF"/>
    <a:srgbClr val="FFCC00"/>
    <a:srgbClr val="00FF99"/>
    <a:srgbClr val="CC0099"/>
    <a:srgbClr val="9900FF"/>
    <a:srgbClr val="ED8137"/>
    <a:srgbClr val="FF6699"/>
    <a:srgbClr val="FFFF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62" autoAdjust="0"/>
    <p:restoredTop sz="94660"/>
  </p:normalViewPr>
  <p:slideViewPr>
    <p:cSldViewPr snapToGrid="0">
      <p:cViewPr varScale="1">
        <p:scale>
          <a:sx n="83" d="100"/>
          <a:sy n="83" d="100"/>
        </p:scale>
        <p:origin x="-283"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CD8E82-1EDC-48D9-BD3A-343344AF3DBE}" type="doc">
      <dgm:prSet loTypeId="urn:microsoft.com/office/officeart/2005/8/layout/pyramid2" loCatId="pyramid" qsTypeId="urn:microsoft.com/office/officeart/2005/8/quickstyle/simple1" qsCatId="simple" csTypeId="urn:microsoft.com/office/officeart/2005/8/colors/colorful2" csCatId="colorful" phldr="1"/>
      <dgm:spPr/>
      <dgm:t>
        <a:bodyPr/>
        <a:lstStyle/>
        <a:p>
          <a:endParaRPr lang="en-IN"/>
        </a:p>
      </dgm:t>
    </dgm:pt>
    <dgm:pt modelId="{6578FE76-9D52-42C7-9A08-2D703DEDB889}">
      <dgm:prSet custT="1"/>
      <dgm:spPr/>
      <dgm:t>
        <a:bodyPr/>
        <a:lstStyle/>
        <a:p>
          <a:pPr rtl="0"/>
          <a:r>
            <a:rPr lang="en-IN" sz="1400" b="0" dirty="0" smtClean="0">
              <a:latin typeface="Times New Roman" pitchFamily="18" charset="0"/>
              <a:cs typeface="Times New Roman" pitchFamily="18" charset="0"/>
            </a:rPr>
            <a:t>CO-1:Apply the basic concept of Machine learning and statistics learning to deal with real-life Problems.</a:t>
          </a:r>
          <a:endParaRPr lang="en-IN" sz="1400" b="0" dirty="0">
            <a:latin typeface="Times New Roman" pitchFamily="18" charset="0"/>
            <a:cs typeface="Times New Roman" pitchFamily="18" charset="0"/>
          </a:endParaRPr>
        </a:p>
      </dgm:t>
    </dgm:pt>
    <dgm:pt modelId="{9D7F8322-B010-4AEA-B2C8-ABED8DA692AC}" type="parTrans" cxnId="{FCB90C43-334F-41E9-8B10-A2C04BB21436}">
      <dgm:prSet/>
      <dgm:spPr/>
      <dgm:t>
        <a:bodyPr/>
        <a:lstStyle/>
        <a:p>
          <a:endParaRPr lang="en-IN"/>
        </a:p>
      </dgm:t>
    </dgm:pt>
    <dgm:pt modelId="{156D1297-0002-46D1-ACA4-7141136CBED3}" type="sibTrans" cxnId="{FCB90C43-334F-41E9-8B10-A2C04BB21436}">
      <dgm:prSet/>
      <dgm:spPr/>
      <dgm:t>
        <a:bodyPr/>
        <a:lstStyle/>
        <a:p>
          <a:endParaRPr lang="en-IN"/>
        </a:p>
      </dgm:t>
    </dgm:pt>
    <dgm:pt modelId="{B60A9B08-E7FD-4FE6-8037-C7FA94A638AB}">
      <dgm:prSet custT="1"/>
      <dgm:spPr/>
      <dgm:t>
        <a:bodyPr/>
        <a:lstStyle/>
        <a:p>
          <a:pPr algn="l" rtl="0"/>
          <a:r>
            <a:rPr lang="en-IN" sz="1200" b="1" dirty="0" smtClean="0">
              <a:latin typeface="Times New Roman" pitchFamily="18" charset="0"/>
              <a:cs typeface="Times New Roman" pitchFamily="18" charset="0"/>
            </a:rPr>
            <a:t>CO-2: </a:t>
          </a:r>
          <a:r>
            <a:rPr lang="en-US" sz="1200" dirty="0" smtClean="0"/>
            <a:t>Understand different machine learning algorithms, as well as underlying theories the behind them.</a:t>
          </a:r>
          <a:endParaRPr lang="en-IN" sz="1200" b="1" dirty="0">
            <a:latin typeface="Times New Roman" pitchFamily="18" charset="0"/>
            <a:cs typeface="Times New Roman" pitchFamily="18" charset="0"/>
          </a:endParaRPr>
        </a:p>
      </dgm:t>
    </dgm:pt>
    <dgm:pt modelId="{1743A4BB-3420-4329-BD14-A855C7BE721C}" type="parTrans" cxnId="{14931E23-CC75-47DD-B94A-3A9131496891}">
      <dgm:prSet/>
      <dgm:spPr/>
      <dgm:t>
        <a:bodyPr/>
        <a:lstStyle/>
        <a:p>
          <a:endParaRPr lang="en-IN"/>
        </a:p>
      </dgm:t>
    </dgm:pt>
    <dgm:pt modelId="{5F67EDBF-CBEF-4869-9C4D-9DEE382706DE}" type="sibTrans" cxnId="{14931E23-CC75-47DD-B94A-3A9131496891}">
      <dgm:prSet/>
      <dgm:spPr/>
      <dgm:t>
        <a:bodyPr/>
        <a:lstStyle/>
        <a:p>
          <a:endParaRPr lang="en-IN"/>
        </a:p>
      </dgm:t>
    </dgm:pt>
    <dgm:pt modelId="{42B7D287-B06F-4860-BF6D-66967ED63566}">
      <dgm:prSet custT="1"/>
      <dgm:spPr/>
      <dgm:t>
        <a:bodyPr/>
        <a:lstStyle/>
        <a:p>
          <a:pPr algn="l" rtl="0"/>
          <a:r>
            <a:rPr lang="en-IN" sz="1200" b="1" dirty="0" smtClean="0"/>
            <a:t>CO-3: </a:t>
          </a:r>
          <a:r>
            <a:rPr lang="en-IN" sz="1200" dirty="0" smtClean="0"/>
            <a:t>Select and apply the appropriate machine learning algorithm to solve problems of moderate complexity</a:t>
          </a:r>
          <a:endParaRPr lang="en-IN" sz="1200" b="1" dirty="0"/>
        </a:p>
      </dgm:t>
    </dgm:pt>
    <dgm:pt modelId="{57DC1ED3-C728-4E8A-B191-EAE392F0BEEA}" type="parTrans" cxnId="{7DDC7924-154E-4364-A74F-F26F909D3799}">
      <dgm:prSet/>
      <dgm:spPr/>
      <dgm:t>
        <a:bodyPr/>
        <a:lstStyle/>
        <a:p>
          <a:endParaRPr lang="en-IN"/>
        </a:p>
      </dgm:t>
    </dgm:pt>
    <dgm:pt modelId="{011A6C04-F795-4BB4-8D9E-6C0E2AEA7658}" type="sibTrans" cxnId="{7DDC7924-154E-4364-A74F-F26F909D3799}">
      <dgm:prSet/>
      <dgm:spPr/>
      <dgm:t>
        <a:bodyPr/>
        <a:lstStyle/>
        <a:p>
          <a:endParaRPr lang="en-IN"/>
        </a:p>
      </dgm:t>
    </dgm:pt>
    <dgm:pt modelId="{BC04120A-B7ED-4D86-B067-8DD56AFAAD85}">
      <dgm:prSet custT="1"/>
      <dgm:spPr/>
      <dgm:t>
        <a:bodyPr/>
        <a:lstStyle/>
        <a:p>
          <a:pPr algn="l" rtl="0"/>
          <a:r>
            <a:rPr lang="en-IN" sz="1800" b="1" dirty="0" smtClean="0">
              <a:latin typeface="Times New Roman" pitchFamily="18" charset="0"/>
              <a:cs typeface="Times New Roman" pitchFamily="18" charset="0"/>
            </a:rPr>
            <a:t>CO-4: </a:t>
          </a:r>
          <a:r>
            <a:rPr lang="en-IN" sz="1800" dirty="0" smtClean="0"/>
            <a:t>Interpret and evaluate models generated from data.</a:t>
          </a:r>
          <a:endParaRPr lang="en-IN" sz="1800" b="1" dirty="0">
            <a:latin typeface="Times New Roman" pitchFamily="18" charset="0"/>
            <a:cs typeface="Times New Roman" pitchFamily="18" charset="0"/>
          </a:endParaRPr>
        </a:p>
      </dgm:t>
    </dgm:pt>
    <dgm:pt modelId="{9635C7B5-1C62-4B16-83C4-261F3B9B0E34}" type="parTrans" cxnId="{BCCD6AC9-834A-432E-ADFD-09D5BEA9ED9C}">
      <dgm:prSet/>
      <dgm:spPr/>
      <dgm:t>
        <a:bodyPr/>
        <a:lstStyle/>
        <a:p>
          <a:endParaRPr lang="en-US"/>
        </a:p>
      </dgm:t>
    </dgm:pt>
    <dgm:pt modelId="{7CEAAED2-76B4-4543-BC39-BC9D2E55E5C8}" type="sibTrans" cxnId="{BCCD6AC9-834A-432E-ADFD-09D5BEA9ED9C}">
      <dgm:prSet/>
      <dgm:spPr/>
      <dgm:t>
        <a:bodyPr/>
        <a:lstStyle/>
        <a:p>
          <a:endParaRPr lang="en-US"/>
        </a:p>
      </dgm:t>
    </dgm:pt>
    <dgm:pt modelId="{F1BB7016-B67B-4569-BAB3-0274171CE331}">
      <dgm:prSet custT="1"/>
      <dgm:spPr/>
      <dgm:t>
        <a:bodyPr/>
        <a:lstStyle/>
        <a:p>
          <a:pPr algn="l" rtl="0"/>
          <a:r>
            <a:rPr lang="en-IN" sz="1050" b="1" dirty="0" smtClean="0">
              <a:latin typeface="Times" pitchFamily="18" charset="0"/>
              <a:cs typeface="Times" pitchFamily="18" charset="0"/>
            </a:rPr>
            <a:t>CO-5</a:t>
          </a:r>
          <a:r>
            <a:rPr lang="en-IN" sz="1200" b="1" dirty="0" smtClean="0">
              <a:latin typeface="Times" pitchFamily="18" charset="0"/>
              <a:cs typeface="Times" pitchFamily="18" charset="0"/>
            </a:rPr>
            <a:t>: </a:t>
          </a:r>
          <a:r>
            <a:rPr lang="en-IN" sz="1200" dirty="0" smtClean="0">
              <a:latin typeface="Times" pitchFamily="18" charset="0"/>
              <a:cs typeface="Times" pitchFamily="18" charset="0"/>
            </a:rPr>
            <a:t>Optimize the models learned and report on the expected accuracy that can be attained by applying the algorithms to a real-world problem</a:t>
          </a:r>
          <a:r>
            <a:rPr lang="en-IN" sz="3200" dirty="0" smtClean="0">
              <a:latin typeface="Times" pitchFamily="18" charset="0"/>
              <a:cs typeface="Times" pitchFamily="18" charset="0"/>
            </a:rPr>
            <a:t>.</a:t>
          </a:r>
          <a:endParaRPr lang="en-IN" sz="3600" b="1" dirty="0">
            <a:latin typeface="Times" pitchFamily="18" charset="0"/>
            <a:cs typeface="Times" pitchFamily="18" charset="0"/>
          </a:endParaRPr>
        </a:p>
      </dgm:t>
    </dgm:pt>
    <dgm:pt modelId="{1A867DB6-F3D9-4717-A818-B7ECC2C5C5A3}" type="parTrans" cxnId="{0B69628D-8008-4F26-9D2D-3AF8C023A1EC}">
      <dgm:prSet/>
      <dgm:spPr/>
      <dgm:t>
        <a:bodyPr/>
        <a:lstStyle/>
        <a:p>
          <a:endParaRPr lang="en-US"/>
        </a:p>
      </dgm:t>
    </dgm:pt>
    <dgm:pt modelId="{705748FD-6959-4253-A059-E5C8271B36FB}" type="sibTrans" cxnId="{0B69628D-8008-4F26-9D2D-3AF8C023A1EC}">
      <dgm:prSet/>
      <dgm:spPr/>
      <dgm:t>
        <a:bodyPr/>
        <a:lstStyle/>
        <a:p>
          <a:endParaRPr lang="en-US"/>
        </a:p>
      </dgm:t>
    </dgm:pt>
    <dgm:pt modelId="{E722635D-9BCF-4168-AF49-C59115C9709E}" type="pres">
      <dgm:prSet presAssocID="{0ECD8E82-1EDC-48D9-BD3A-343344AF3DBE}" presName="compositeShape" presStyleCnt="0">
        <dgm:presLayoutVars>
          <dgm:dir/>
          <dgm:resizeHandles/>
        </dgm:presLayoutVars>
      </dgm:prSet>
      <dgm:spPr/>
      <dgm:t>
        <a:bodyPr/>
        <a:lstStyle/>
        <a:p>
          <a:endParaRPr lang="en-IN"/>
        </a:p>
      </dgm:t>
    </dgm:pt>
    <dgm:pt modelId="{5E4C2482-B8D0-4FC2-9FA2-E973D546DD57}" type="pres">
      <dgm:prSet presAssocID="{0ECD8E82-1EDC-48D9-BD3A-343344AF3DBE}" presName="pyramid" presStyleLbl="node1" presStyleIdx="0" presStyleCnt="1"/>
      <dgm:spPr/>
    </dgm:pt>
    <dgm:pt modelId="{98DE14CE-00C4-40A5-8D4A-6A1F67DB1EF9}" type="pres">
      <dgm:prSet presAssocID="{0ECD8E82-1EDC-48D9-BD3A-343344AF3DBE}" presName="theList" presStyleCnt="0"/>
      <dgm:spPr/>
    </dgm:pt>
    <dgm:pt modelId="{71BB48DD-FA8E-48AB-8BCD-B38FD926FA57}" type="pres">
      <dgm:prSet presAssocID="{6578FE76-9D52-42C7-9A08-2D703DEDB889}" presName="aNode" presStyleLbl="fgAcc1" presStyleIdx="0" presStyleCnt="5" custScaleX="124776" custLinFactX="-25931" custLinFactY="-17917" custLinFactNeighborX="-100000" custLinFactNeighborY="-100000">
        <dgm:presLayoutVars>
          <dgm:bulletEnabled val="1"/>
        </dgm:presLayoutVars>
      </dgm:prSet>
      <dgm:spPr/>
      <dgm:t>
        <a:bodyPr/>
        <a:lstStyle/>
        <a:p>
          <a:endParaRPr lang="en-IN"/>
        </a:p>
      </dgm:t>
    </dgm:pt>
    <dgm:pt modelId="{86A2CD65-AC1E-43A6-A98A-94947674F148}" type="pres">
      <dgm:prSet presAssocID="{6578FE76-9D52-42C7-9A08-2D703DEDB889}" presName="aSpace" presStyleCnt="0"/>
      <dgm:spPr/>
    </dgm:pt>
    <dgm:pt modelId="{D2FCBDAE-4285-4B23-88C6-0DED421A418E}" type="pres">
      <dgm:prSet presAssocID="{B60A9B08-E7FD-4FE6-8037-C7FA94A638AB}" presName="aNode" presStyleLbl="fgAcc1" presStyleIdx="1" presStyleCnt="5" custScaleX="124981" custLinFactY="-24321" custLinFactNeighborX="-93866" custLinFactNeighborY="-100000">
        <dgm:presLayoutVars>
          <dgm:bulletEnabled val="1"/>
        </dgm:presLayoutVars>
      </dgm:prSet>
      <dgm:spPr/>
      <dgm:t>
        <a:bodyPr/>
        <a:lstStyle/>
        <a:p>
          <a:endParaRPr lang="en-IN"/>
        </a:p>
      </dgm:t>
    </dgm:pt>
    <dgm:pt modelId="{8BBD24E4-AA73-4F72-BB9C-BC92D0D1ECFD}" type="pres">
      <dgm:prSet presAssocID="{B60A9B08-E7FD-4FE6-8037-C7FA94A638AB}" presName="aSpace" presStyleCnt="0"/>
      <dgm:spPr/>
    </dgm:pt>
    <dgm:pt modelId="{DAB1C5DE-D37A-465E-92B2-343488CEB278}" type="pres">
      <dgm:prSet presAssocID="{42B7D287-B06F-4860-BF6D-66967ED63566}" presName="aNode" presStyleLbl="fgAcc1" presStyleIdx="2" presStyleCnt="5" custScaleX="127695" custLinFactY="-18999" custLinFactNeighborX="-32648" custLinFactNeighborY="-100000">
        <dgm:presLayoutVars>
          <dgm:bulletEnabled val="1"/>
        </dgm:presLayoutVars>
      </dgm:prSet>
      <dgm:spPr/>
      <dgm:t>
        <a:bodyPr/>
        <a:lstStyle/>
        <a:p>
          <a:endParaRPr lang="en-IN"/>
        </a:p>
      </dgm:t>
    </dgm:pt>
    <dgm:pt modelId="{2A8B4318-4367-4EFD-B8D3-CFAF8D93713A}" type="pres">
      <dgm:prSet presAssocID="{42B7D287-B06F-4860-BF6D-66967ED63566}" presName="aSpace" presStyleCnt="0"/>
      <dgm:spPr/>
    </dgm:pt>
    <dgm:pt modelId="{515F210A-249C-4CD7-A0CC-1834E039A7DC}" type="pres">
      <dgm:prSet presAssocID="{BC04120A-B7ED-4D86-B067-8DD56AFAAD85}" presName="aNode" presStyleLbl="fgAcc1" presStyleIdx="3" presStyleCnt="5" custScaleX="127695" custLinFactY="-11003" custLinFactNeighborX="34107" custLinFactNeighborY="-100000">
        <dgm:presLayoutVars>
          <dgm:bulletEnabled val="1"/>
        </dgm:presLayoutVars>
      </dgm:prSet>
      <dgm:spPr/>
      <dgm:t>
        <a:bodyPr/>
        <a:lstStyle/>
        <a:p>
          <a:endParaRPr lang="en-US"/>
        </a:p>
      </dgm:t>
    </dgm:pt>
    <dgm:pt modelId="{21D033E3-A2EA-4A1B-9539-7E1D40F63E29}" type="pres">
      <dgm:prSet presAssocID="{BC04120A-B7ED-4D86-B067-8DD56AFAAD85}" presName="aSpace" presStyleCnt="0"/>
      <dgm:spPr/>
    </dgm:pt>
    <dgm:pt modelId="{F478A005-C19F-47F1-A9D2-DA26E5AFEC0A}" type="pres">
      <dgm:prSet presAssocID="{F1BB7016-B67B-4569-BAB3-0274171CE331}" presName="aNode" presStyleLbl="fgAcc1" presStyleIdx="4" presStyleCnt="5" custScaleX="127695" custScaleY="138176" custLinFactNeighborX="76531" custLinFactNeighborY="-81418">
        <dgm:presLayoutVars>
          <dgm:bulletEnabled val="1"/>
        </dgm:presLayoutVars>
      </dgm:prSet>
      <dgm:spPr/>
      <dgm:t>
        <a:bodyPr/>
        <a:lstStyle/>
        <a:p>
          <a:endParaRPr lang="en-US"/>
        </a:p>
      </dgm:t>
    </dgm:pt>
    <dgm:pt modelId="{6EBC380B-9C2E-4EC8-81F2-68A7926AEEAF}" type="pres">
      <dgm:prSet presAssocID="{F1BB7016-B67B-4569-BAB3-0274171CE331}" presName="aSpace" presStyleCnt="0"/>
      <dgm:spPr/>
    </dgm:pt>
  </dgm:ptLst>
  <dgm:cxnLst>
    <dgm:cxn modelId="{7DDC7924-154E-4364-A74F-F26F909D3799}" srcId="{0ECD8E82-1EDC-48D9-BD3A-343344AF3DBE}" destId="{42B7D287-B06F-4860-BF6D-66967ED63566}" srcOrd="2" destOrd="0" parTransId="{57DC1ED3-C728-4E8A-B191-EAE392F0BEEA}" sibTransId="{011A6C04-F795-4BB4-8D9E-6C0E2AEA7658}"/>
    <dgm:cxn modelId="{68A85157-057E-498B-9BEA-1879AC315F38}" type="presOf" srcId="{0ECD8E82-1EDC-48D9-BD3A-343344AF3DBE}" destId="{E722635D-9BCF-4168-AF49-C59115C9709E}" srcOrd="0" destOrd="0" presId="urn:microsoft.com/office/officeart/2005/8/layout/pyramid2"/>
    <dgm:cxn modelId="{AC1D9F09-B6A8-4678-9BE1-A79B9814C210}" type="presOf" srcId="{42B7D287-B06F-4860-BF6D-66967ED63566}" destId="{DAB1C5DE-D37A-465E-92B2-343488CEB278}" srcOrd="0" destOrd="0" presId="urn:microsoft.com/office/officeart/2005/8/layout/pyramid2"/>
    <dgm:cxn modelId="{14931E23-CC75-47DD-B94A-3A9131496891}" srcId="{0ECD8E82-1EDC-48D9-BD3A-343344AF3DBE}" destId="{B60A9B08-E7FD-4FE6-8037-C7FA94A638AB}" srcOrd="1" destOrd="0" parTransId="{1743A4BB-3420-4329-BD14-A855C7BE721C}" sibTransId="{5F67EDBF-CBEF-4869-9C4D-9DEE382706DE}"/>
    <dgm:cxn modelId="{522F4893-F713-4836-B424-DB9B2E3E6D0F}" type="presOf" srcId="{6578FE76-9D52-42C7-9A08-2D703DEDB889}" destId="{71BB48DD-FA8E-48AB-8BCD-B38FD926FA57}" srcOrd="0" destOrd="0" presId="urn:microsoft.com/office/officeart/2005/8/layout/pyramid2"/>
    <dgm:cxn modelId="{1AD01991-1718-4EC0-AB69-9E58AB42D0FF}" type="presOf" srcId="{F1BB7016-B67B-4569-BAB3-0274171CE331}" destId="{F478A005-C19F-47F1-A9D2-DA26E5AFEC0A}" srcOrd="0" destOrd="0" presId="urn:microsoft.com/office/officeart/2005/8/layout/pyramid2"/>
    <dgm:cxn modelId="{BCCD6AC9-834A-432E-ADFD-09D5BEA9ED9C}" srcId="{0ECD8E82-1EDC-48D9-BD3A-343344AF3DBE}" destId="{BC04120A-B7ED-4D86-B067-8DD56AFAAD85}" srcOrd="3" destOrd="0" parTransId="{9635C7B5-1C62-4B16-83C4-261F3B9B0E34}" sibTransId="{7CEAAED2-76B4-4543-BC39-BC9D2E55E5C8}"/>
    <dgm:cxn modelId="{BF637745-12A7-49D4-B680-7FDBAB0F891E}" type="presOf" srcId="{BC04120A-B7ED-4D86-B067-8DD56AFAAD85}" destId="{515F210A-249C-4CD7-A0CC-1834E039A7DC}" srcOrd="0" destOrd="0" presId="urn:microsoft.com/office/officeart/2005/8/layout/pyramid2"/>
    <dgm:cxn modelId="{FCB90C43-334F-41E9-8B10-A2C04BB21436}" srcId="{0ECD8E82-1EDC-48D9-BD3A-343344AF3DBE}" destId="{6578FE76-9D52-42C7-9A08-2D703DEDB889}" srcOrd="0" destOrd="0" parTransId="{9D7F8322-B010-4AEA-B2C8-ABED8DA692AC}" sibTransId="{156D1297-0002-46D1-ACA4-7141136CBED3}"/>
    <dgm:cxn modelId="{967E78E0-9529-40A0-8CE2-23514DE8670C}" type="presOf" srcId="{B60A9B08-E7FD-4FE6-8037-C7FA94A638AB}" destId="{D2FCBDAE-4285-4B23-88C6-0DED421A418E}" srcOrd="0" destOrd="0" presId="urn:microsoft.com/office/officeart/2005/8/layout/pyramid2"/>
    <dgm:cxn modelId="{0B69628D-8008-4F26-9D2D-3AF8C023A1EC}" srcId="{0ECD8E82-1EDC-48D9-BD3A-343344AF3DBE}" destId="{F1BB7016-B67B-4569-BAB3-0274171CE331}" srcOrd="4" destOrd="0" parTransId="{1A867DB6-F3D9-4717-A818-B7ECC2C5C5A3}" sibTransId="{705748FD-6959-4253-A059-E5C8271B36FB}"/>
    <dgm:cxn modelId="{AB7FCCFD-DFCE-41C4-8A8B-4E591D680778}" type="presParOf" srcId="{E722635D-9BCF-4168-AF49-C59115C9709E}" destId="{5E4C2482-B8D0-4FC2-9FA2-E973D546DD57}" srcOrd="0" destOrd="0" presId="urn:microsoft.com/office/officeart/2005/8/layout/pyramid2"/>
    <dgm:cxn modelId="{2EA9BDB2-3D9B-42F3-9296-8970564B7ED6}" type="presParOf" srcId="{E722635D-9BCF-4168-AF49-C59115C9709E}" destId="{98DE14CE-00C4-40A5-8D4A-6A1F67DB1EF9}" srcOrd="1" destOrd="0" presId="urn:microsoft.com/office/officeart/2005/8/layout/pyramid2"/>
    <dgm:cxn modelId="{2A6681C6-A57C-4708-B94C-74EE6597F2D7}" type="presParOf" srcId="{98DE14CE-00C4-40A5-8D4A-6A1F67DB1EF9}" destId="{71BB48DD-FA8E-48AB-8BCD-B38FD926FA57}" srcOrd="0" destOrd="0" presId="urn:microsoft.com/office/officeart/2005/8/layout/pyramid2"/>
    <dgm:cxn modelId="{EAFF6C56-E225-4DD0-9298-BAC8871E28FB}" type="presParOf" srcId="{98DE14CE-00C4-40A5-8D4A-6A1F67DB1EF9}" destId="{86A2CD65-AC1E-43A6-A98A-94947674F148}" srcOrd="1" destOrd="0" presId="urn:microsoft.com/office/officeart/2005/8/layout/pyramid2"/>
    <dgm:cxn modelId="{382DEDB7-3FC2-48C0-AC69-B46AF38D34AB}" type="presParOf" srcId="{98DE14CE-00C4-40A5-8D4A-6A1F67DB1EF9}" destId="{D2FCBDAE-4285-4B23-88C6-0DED421A418E}" srcOrd="2" destOrd="0" presId="urn:microsoft.com/office/officeart/2005/8/layout/pyramid2"/>
    <dgm:cxn modelId="{3106C59A-75FD-43A3-B9A7-B9803E54E864}" type="presParOf" srcId="{98DE14CE-00C4-40A5-8D4A-6A1F67DB1EF9}" destId="{8BBD24E4-AA73-4F72-BB9C-BC92D0D1ECFD}" srcOrd="3" destOrd="0" presId="urn:microsoft.com/office/officeart/2005/8/layout/pyramid2"/>
    <dgm:cxn modelId="{54ED1734-7213-467A-BD71-C6733B8C8DCE}" type="presParOf" srcId="{98DE14CE-00C4-40A5-8D4A-6A1F67DB1EF9}" destId="{DAB1C5DE-D37A-465E-92B2-343488CEB278}" srcOrd="4" destOrd="0" presId="urn:microsoft.com/office/officeart/2005/8/layout/pyramid2"/>
    <dgm:cxn modelId="{307A6CE1-8BA2-4452-AB6C-60B3ACF96959}" type="presParOf" srcId="{98DE14CE-00C4-40A5-8D4A-6A1F67DB1EF9}" destId="{2A8B4318-4367-4EFD-B8D3-CFAF8D93713A}" srcOrd="5" destOrd="0" presId="urn:microsoft.com/office/officeart/2005/8/layout/pyramid2"/>
    <dgm:cxn modelId="{AE39D4E7-31A4-4588-B4E3-4C811EF29947}" type="presParOf" srcId="{98DE14CE-00C4-40A5-8D4A-6A1F67DB1EF9}" destId="{515F210A-249C-4CD7-A0CC-1834E039A7DC}" srcOrd="6" destOrd="0" presId="urn:microsoft.com/office/officeart/2005/8/layout/pyramid2"/>
    <dgm:cxn modelId="{EE1E66BF-1FC5-4269-8797-E24A0DD0ACD6}" type="presParOf" srcId="{98DE14CE-00C4-40A5-8D4A-6A1F67DB1EF9}" destId="{21D033E3-A2EA-4A1B-9539-7E1D40F63E29}" srcOrd="7" destOrd="0" presId="urn:microsoft.com/office/officeart/2005/8/layout/pyramid2"/>
    <dgm:cxn modelId="{6FCFDD64-6CA0-4404-97AE-35429B0DAD71}" type="presParOf" srcId="{98DE14CE-00C4-40A5-8D4A-6A1F67DB1EF9}" destId="{F478A005-C19F-47F1-A9D2-DA26E5AFEC0A}" srcOrd="8" destOrd="0" presId="urn:microsoft.com/office/officeart/2005/8/layout/pyramid2"/>
    <dgm:cxn modelId="{D640B2F2-9F32-474A-A035-B457722253BA}" type="presParOf" srcId="{98DE14CE-00C4-40A5-8D4A-6A1F67DB1EF9}" destId="{6EBC380B-9C2E-4EC8-81F2-68A7926AEEAF}" srcOrd="9" destOrd="0" presId="urn:microsoft.com/office/officeart/2005/8/layout/pyramid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51F1E1-5774-4F1F-BC35-A681E82679CF}" type="doc">
      <dgm:prSet loTypeId="urn:microsoft.com/office/officeart/2005/8/layout/venn3" loCatId="relationship" qsTypeId="urn:microsoft.com/office/officeart/2005/8/quickstyle/simple1" qsCatId="simple" csTypeId="urn:microsoft.com/office/officeart/2005/8/colors/colorful2" csCatId="colorful" phldr="1"/>
      <dgm:spPr/>
      <dgm:t>
        <a:bodyPr/>
        <a:lstStyle/>
        <a:p>
          <a:endParaRPr lang="en-IN"/>
        </a:p>
      </dgm:t>
    </dgm:pt>
    <dgm:pt modelId="{22774629-A9AF-46EC-81EB-5BCC1F3A9C86}">
      <dgm:prSet custT="1"/>
      <dgm:spPr/>
      <dgm:t>
        <a:bodyPr/>
        <a:lstStyle/>
        <a:p>
          <a:pPr rtl="0"/>
          <a:r>
            <a:rPr lang="en-IN" sz="1600" b="1" dirty="0" smtClean="0"/>
            <a:t>To understand the history and development of Machine Learning.</a:t>
          </a:r>
          <a:endParaRPr lang="en-IN" sz="1600" b="1" dirty="0"/>
        </a:p>
      </dgm:t>
    </dgm:pt>
    <dgm:pt modelId="{AEDFCF34-A09A-4FC7-9E0D-4CC176EAD940}" type="parTrans" cxnId="{37272932-89E1-4EAA-843E-87758E777A8D}">
      <dgm:prSet/>
      <dgm:spPr/>
      <dgm:t>
        <a:bodyPr/>
        <a:lstStyle/>
        <a:p>
          <a:endParaRPr lang="en-IN"/>
        </a:p>
      </dgm:t>
    </dgm:pt>
    <dgm:pt modelId="{7E040EE3-1663-4478-8979-5F561B67BBC6}" type="sibTrans" cxnId="{37272932-89E1-4EAA-843E-87758E777A8D}">
      <dgm:prSet/>
      <dgm:spPr/>
      <dgm:t>
        <a:bodyPr/>
        <a:lstStyle/>
        <a:p>
          <a:endParaRPr lang="en-IN"/>
        </a:p>
      </dgm:t>
    </dgm:pt>
    <dgm:pt modelId="{BEC27646-216E-41FA-B6F9-E5F3B442AA07}">
      <dgm:prSet custT="1"/>
      <dgm:spPr/>
      <dgm:t>
        <a:bodyPr/>
        <a:lstStyle/>
        <a:p>
          <a:pPr rtl="0"/>
          <a:r>
            <a:rPr lang="en-IN" sz="1600" b="1" dirty="0" smtClean="0"/>
            <a:t>To provide a comprehensive foundation to Machine Learning and Optimization methodology with applications t.</a:t>
          </a:r>
          <a:endParaRPr lang="en-IN" sz="1600" b="1" dirty="0"/>
        </a:p>
      </dgm:t>
    </dgm:pt>
    <dgm:pt modelId="{DA1F586B-A4C8-4B7A-B621-D704EA4D997A}" type="parTrans" cxnId="{3EFC9EE3-66EC-4176-AF25-FBC1D2C7EDB3}">
      <dgm:prSet/>
      <dgm:spPr/>
      <dgm:t>
        <a:bodyPr/>
        <a:lstStyle/>
        <a:p>
          <a:endParaRPr lang="en-IN"/>
        </a:p>
      </dgm:t>
    </dgm:pt>
    <dgm:pt modelId="{BCC79A71-E4EA-45B4-9897-4958965CEAB1}" type="sibTrans" cxnId="{3EFC9EE3-66EC-4176-AF25-FBC1D2C7EDB3}">
      <dgm:prSet/>
      <dgm:spPr/>
      <dgm:t>
        <a:bodyPr/>
        <a:lstStyle/>
        <a:p>
          <a:endParaRPr lang="en-IN"/>
        </a:p>
      </dgm:t>
    </dgm:pt>
    <dgm:pt modelId="{0F0296FB-8ADD-4838-9F9A-1BE68FFAB191}">
      <dgm:prSet custT="1"/>
      <dgm:spPr/>
      <dgm:t>
        <a:bodyPr/>
        <a:lstStyle/>
        <a:p>
          <a:pPr rtl="0"/>
          <a:r>
            <a:rPr lang="en-IN" sz="1600" b="1" dirty="0" smtClean="0"/>
            <a:t>To study learning processes: supervised and unsupervised, deterministic and statistical knowledge of Machine learners, and ensemble learning</a:t>
          </a:r>
          <a:endParaRPr lang="en-IN" sz="1600" b="1" dirty="0"/>
        </a:p>
      </dgm:t>
    </dgm:pt>
    <dgm:pt modelId="{160FAC7C-F894-4F8D-83BA-9F88A270E1D3}" type="parTrans" cxnId="{2ECDA0A1-80FF-45B3-A721-82FE5BF7D332}">
      <dgm:prSet/>
      <dgm:spPr/>
      <dgm:t>
        <a:bodyPr/>
        <a:lstStyle/>
        <a:p>
          <a:endParaRPr lang="en-IN"/>
        </a:p>
      </dgm:t>
    </dgm:pt>
    <dgm:pt modelId="{77479B65-8415-4638-B5DF-5B240C7171E1}" type="sibTrans" cxnId="{2ECDA0A1-80FF-45B3-A721-82FE5BF7D332}">
      <dgm:prSet/>
      <dgm:spPr/>
      <dgm:t>
        <a:bodyPr/>
        <a:lstStyle/>
        <a:p>
          <a:endParaRPr lang="en-IN"/>
        </a:p>
      </dgm:t>
    </dgm:pt>
    <dgm:pt modelId="{93C2B856-9E92-42DC-A772-1E39906DE85D}">
      <dgm:prSet custT="1"/>
      <dgm:spPr/>
      <dgm:t>
        <a:bodyPr/>
        <a:lstStyle/>
        <a:p>
          <a:pPr rtl="0"/>
          <a:r>
            <a:rPr lang="en-IN" sz="1600" b="1" dirty="0" smtClean="0"/>
            <a:t>To understand modern techniques and practical trends of Machine learning.</a:t>
          </a:r>
          <a:endParaRPr lang="en-IN" sz="1600" b="1" dirty="0"/>
        </a:p>
      </dgm:t>
    </dgm:pt>
    <dgm:pt modelId="{2E8BFE8F-A75C-4552-A4B9-B8479173B459}" type="parTrans" cxnId="{73C38D1F-25F9-4757-AC45-54F52501B931}">
      <dgm:prSet/>
      <dgm:spPr/>
      <dgm:t>
        <a:bodyPr/>
        <a:lstStyle/>
        <a:p>
          <a:endParaRPr lang="en-IN"/>
        </a:p>
      </dgm:t>
    </dgm:pt>
    <dgm:pt modelId="{55D74626-E5E5-4B38-94C7-B1E510557E84}" type="sibTrans" cxnId="{73C38D1F-25F9-4757-AC45-54F52501B931}">
      <dgm:prSet/>
      <dgm:spPr/>
      <dgm:t>
        <a:bodyPr/>
        <a:lstStyle/>
        <a:p>
          <a:endParaRPr lang="en-IN"/>
        </a:p>
      </dgm:t>
    </dgm:pt>
    <dgm:pt modelId="{73701E7B-FBC3-42D6-8A7A-B8FE6360C809}" type="pres">
      <dgm:prSet presAssocID="{6F51F1E1-5774-4F1F-BC35-A681E82679CF}" presName="Name0" presStyleCnt="0">
        <dgm:presLayoutVars>
          <dgm:dir/>
          <dgm:resizeHandles val="exact"/>
        </dgm:presLayoutVars>
      </dgm:prSet>
      <dgm:spPr/>
      <dgm:t>
        <a:bodyPr/>
        <a:lstStyle/>
        <a:p>
          <a:endParaRPr lang="en-IN"/>
        </a:p>
      </dgm:t>
    </dgm:pt>
    <dgm:pt modelId="{22AE914A-85B6-414D-B985-4C1BCDCDEB28}" type="pres">
      <dgm:prSet presAssocID="{22774629-A9AF-46EC-81EB-5BCC1F3A9C86}" presName="Name5" presStyleLbl="vennNode1" presStyleIdx="0" presStyleCnt="4">
        <dgm:presLayoutVars>
          <dgm:bulletEnabled val="1"/>
        </dgm:presLayoutVars>
      </dgm:prSet>
      <dgm:spPr/>
      <dgm:t>
        <a:bodyPr/>
        <a:lstStyle/>
        <a:p>
          <a:endParaRPr lang="en-IN"/>
        </a:p>
      </dgm:t>
    </dgm:pt>
    <dgm:pt modelId="{3E6FBC2B-7E38-4A4E-AAC7-9B708FC1F1C6}" type="pres">
      <dgm:prSet presAssocID="{7E040EE3-1663-4478-8979-5F561B67BBC6}" presName="space" presStyleCnt="0"/>
      <dgm:spPr/>
    </dgm:pt>
    <dgm:pt modelId="{73A2E943-AB3A-4641-AEFD-BB51F509B476}" type="pres">
      <dgm:prSet presAssocID="{BEC27646-216E-41FA-B6F9-E5F3B442AA07}" presName="Name5" presStyleLbl="vennNode1" presStyleIdx="1" presStyleCnt="4">
        <dgm:presLayoutVars>
          <dgm:bulletEnabled val="1"/>
        </dgm:presLayoutVars>
      </dgm:prSet>
      <dgm:spPr/>
      <dgm:t>
        <a:bodyPr/>
        <a:lstStyle/>
        <a:p>
          <a:endParaRPr lang="en-IN"/>
        </a:p>
      </dgm:t>
    </dgm:pt>
    <dgm:pt modelId="{43789ED7-8F32-4F90-9146-CF649FD801B9}" type="pres">
      <dgm:prSet presAssocID="{BCC79A71-E4EA-45B4-9897-4958965CEAB1}" presName="space" presStyleCnt="0"/>
      <dgm:spPr/>
    </dgm:pt>
    <dgm:pt modelId="{AF4734E7-1ED5-44E4-B1E4-44C4223EABC2}" type="pres">
      <dgm:prSet presAssocID="{0F0296FB-8ADD-4838-9F9A-1BE68FFAB191}" presName="Name5" presStyleLbl="vennNode1" presStyleIdx="2" presStyleCnt="4">
        <dgm:presLayoutVars>
          <dgm:bulletEnabled val="1"/>
        </dgm:presLayoutVars>
      </dgm:prSet>
      <dgm:spPr/>
      <dgm:t>
        <a:bodyPr/>
        <a:lstStyle/>
        <a:p>
          <a:endParaRPr lang="en-IN"/>
        </a:p>
      </dgm:t>
    </dgm:pt>
    <dgm:pt modelId="{828442D6-7009-43F0-A59F-D33608F4100B}" type="pres">
      <dgm:prSet presAssocID="{77479B65-8415-4638-B5DF-5B240C7171E1}" presName="space" presStyleCnt="0"/>
      <dgm:spPr/>
    </dgm:pt>
    <dgm:pt modelId="{520F853D-D5C2-4B43-93D2-153698AFDA17}" type="pres">
      <dgm:prSet presAssocID="{93C2B856-9E92-42DC-A772-1E39906DE85D}" presName="Name5" presStyleLbl="vennNode1" presStyleIdx="3" presStyleCnt="4">
        <dgm:presLayoutVars>
          <dgm:bulletEnabled val="1"/>
        </dgm:presLayoutVars>
      </dgm:prSet>
      <dgm:spPr/>
      <dgm:t>
        <a:bodyPr/>
        <a:lstStyle/>
        <a:p>
          <a:endParaRPr lang="en-IN"/>
        </a:p>
      </dgm:t>
    </dgm:pt>
  </dgm:ptLst>
  <dgm:cxnLst>
    <dgm:cxn modelId="{73C38D1F-25F9-4757-AC45-54F52501B931}" srcId="{6F51F1E1-5774-4F1F-BC35-A681E82679CF}" destId="{93C2B856-9E92-42DC-A772-1E39906DE85D}" srcOrd="3" destOrd="0" parTransId="{2E8BFE8F-A75C-4552-A4B9-B8479173B459}" sibTransId="{55D74626-E5E5-4B38-94C7-B1E510557E84}"/>
    <dgm:cxn modelId="{2ECDA0A1-80FF-45B3-A721-82FE5BF7D332}" srcId="{6F51F1E1-5774-4F1F-BC35-A681E82679CF}" destId="{0F0296FB-8ADD-4838-9F9A-1BE68FFAB191}" srcOrd="2" destOrd="0" parTransId="{160FAC7C-F894-4F8D-83BA-9F88A270E1D3}" sibTransId="{77479B65-8415-4638-B5DF-5B240C7171E1}"/>
    <dgm:cxn modelId="{13EA23F8-A7B7-4667-9B35-F9132E030C9F}" type="presOf" srcId="{93C2B856-9E92-42DC-A772-1E39906DE85D}" destId="{520F853D-D5C2-4B43-93D2-153698AFDA17}" srcOrd="0" destOrd="0" presId="urn:microsoft.com/office/officeart/2005/8/layout/venn3"/>
    <dgm:cxn modelId="{37272932-89E1-4EAA-843E-87758E777A8D}" srcId="{6F51F1E1-5774-4F1F-BC35-A681E82679CF}" destId="{22774629-A9AF-46EC-81EB-5BCC1F3A9C86}" srcOrd="0" destOrd="0" parTransId="{AEDFCF34-A09A-4FC7-9E0D-4CC176EAD940}" sibTransId="{7E040EE3-1663-4478-8979-5F561B67BBC6}"/>
    <dgm:cxn modelId="{D3846EF7-84FC-4172-B204-9F82FF998197}" type="presOf" srcId="{0F0296FB-8ADD-4838-9F9A-1BE68FFAB191}" destId="{AF4734E7-1ED5-44E4-B1E4-44C4223EABC2}" srcOrd="0" destOrd="0" presId="urn:microsoft.com/office/officeart/2005/8/layout/venn3"/>
    <dgm:cxn modelId="{1007403B-A9F0-4957-BAC6-F950E585B31F}" type="presOf" srcId="{6F51F1E1-5774-4F1F-BC35-A681E82679CF}" destId="{73701E7B-FBC3-42D6-8A7A-B8FE6360C809}" srcOrd="0" destOrd="0" presId="urn:microsoft.com/office/officeart/2005/8/layout/venn3"/>
    <dgm:cxn modelId="{CA7FD3D2-A4ED-4F96-BB9D-FD02FCD2F477}" type="presOf" srcId="{BEC27646-216E-41FA-B6F9-E5F3B442AA07}" destId="{73A2E943-AB3A-4641-AEFD-BB51F509B476}" srcOrd="0" destOrd="0" presId="urn:microsoft.com/office/officeart/2005/8/layout/venn3"/>
    <dgm:cxn modelId="{4664FD0B-C81C-4237-AC1B-7A392141FA4A}" type="presOf" srcId="{22774629-A9AF-46EC-81EB-5BCC1F3A9C86}" destId="{22AE914A-85B6-414D-B985-4C1BCDCDEB28}" srcOrd="0" destOrd="0" presId="urn:microsoft.com/office/officeart/2005/8/layout/venn3"/>
    <dgm:cxn modelId="{3EFC9EE3-66EC-4176-AF25-FBC1D2C7EDB3}" srcId="{6F51F1E1-5774-4F1F-BC35-A681E82679CF}" destId="{BEC27646-216E-41FA-B6F9-E5F3B442AA07}" srcOrd="1" destOrd="0" parTransId="{DA1F586B-A4C8-4B7A-B621-D704EA4D997A}" sibTransId="{BCC79A71-E4EA-45B4-9897-4958965CEAB1}"/>
    <dgm:cxn modelId="{88E884EC-D3CE-42B9-8D93-3284E6E1CB14}" type="presParOf" srcId="{73701E7B-FBC3-42D6-8A7A-B8FE6360C809}" destId="{22AE914A-85B6-414D-B985-4C1BCDCDEB28}" srcOrd="0" destOrd="0" presId="urn:microsoft.com/office/officeart/2005/8/layout/venn3"/>
    <dgm:cxn modelId="{1551A5D6-0527-4D6D-8E78-827A8DD69C64}" type="presParOf" srcId="{73701E7B-FBC3-42D6-8A7A-B8FE6360C809}" destId="{3E6FBC2B-7E38-4A4E-AAC7-9B708FC1F1C6}" srcOrd="1" destOrd="0" presId="urn:microsoft.com/office/officeart/2005/8/layout/venn3"/>
    <dgm:cxn modelId="{B462522A-15C4-42F1-811F-FCBE3A15166A}" type="presParOf" srcId="{73701E7B-FBC3-42D6-8A7A-B8FE6360C809}" destId="{73A2E943-AB3A-4641-AEFD-BB51F509B476}" srcOrd="2" destOrd="0" presId="urn:microsoft.com/office/officeart/2005/8/layout/venn3"/>
    <dgm:cxn modelId="{F81AC6A9-61C5-41D8-A6B1-EE2C6B360B3B}" type="presParOf" srcId="{73701E7B-FBC3-42D6-8A7A-B8FE6360C809}" destId="{43789ED7-8F32-4F90-9146-CF649FD801B9}" srcOrd="3" destOrd="0" presId="urn:microsoft.com/office/officeart/2005/8/layout/venn3"/>
    <dgm:cxn modelId="{2283488B-6CCB-4B6B-BB89-FD350B6EB129}" type="presParOf" srcId="{73701E7B-FBC3-42D6-8A7A-B8FE6360C809}" destId="{AF4734E7-1ED5-44E4-B1E4-44C4223EABC2}" srcOrd="4" destOrd="0" presId="urn:microsoft.com/office/officeart/2005/8/layout/venn3"/>
    <dgm:cxn modelId="{8582119A-B4AF-4B68-97BA-183A8C629FD9}" type="presParOf" srcId="{73701E7B-FBC3-42D6-8A7A-B8FE6360C809}" destId="{828442D6-7009-43F0-A59F-D33608F4100B}" srcOrd="5" destOrd="0" presId="urn:microsoft.com/office/officeart/2005/8/layout/venn3"/>
    <dgm:cxn modelId="{1A5CFE95-A2B6-44E8-80CC-98BEB040EB30}" type="presParOf" srcId="{73701E7B-FBC3-42D6-8A7A-B8FE6360C809}" destId="{520F853D-D5C2-4B43-93D2-153698AFDA17}" srcOrd="6" destOrd="0" presId="urn:microsoft.com/office/officeart/2005/8/layout/venn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E4C2482-B8D0-4FC2-9FA2-E973D546DD57}">
      <dsp:nvSpPr>
        <dsp:cNvPr id="0" name=""/>
        <dsp:cNvSpPr/>
      </dsp:nvSpPr>
      <dsp:spPr>
        <a:xfrm>
          <a:off x="2382335" y="0"/>
          <a:ext cx="4825835" cy="4825835"/>
        </a:xfrm>
        <a:prstGeom prst="triangl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BB48DD-FA8E-48AB-8BCD-B38FD926FA57}">
      <dsp:nvSpPr>
        <dsp:cNvPr id="0" name=""/>
        <dsp:cNvSpPr/>
      </dsp:nvSpPr>
      <dsp:spPr>
        <a:xfrm>
          <a:off x="456472" y="289887"/>
          <a:ext cx="3913964" cy="641873"/>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IN" sz="1400" b="0" kern="1200" dirty="0" smtClean="0">
              <a:latin typeface="Times New Roman" pitchFamily="18" charset="0"/>
              <a:cs typeface="Times New Roman" pitchFamily="18" charset="0"/>
            </a:rPr>
            <a:t>CO-1:Apply the basic concept of Machine learning and statistics learning to deal with real-life Problems.</a:t>
          </a:r>
          <a:endParaRPr lang="en-IN" sz="1400" b="0" kern="1200" dirty="0">
            <a:latin typeface="Times New Roman" pitchFamily="18" charset="0"/>
            <a:cs typeface="Times New Roman" pitchFamily="18" charset="0"/>
          </a:endParaRPr>
        </a:p>
      </dsp:txBody>
      <dsp:txXfrm>
        <a:off x="456472" y="289887"/>
        <a:ext cx="3913964" cy="641873"/>
      </dsp:txXfrm>
    </dsp:sp>
    <dsp:sp modelId="{D2FCBDAE-4285-4B23-88C6-0DED421A418E}">
      <dsp:nvSpPr>
        <dsp:cNvPr id="0" name=""/>
        <dsp:cNvSpPr/>
      </dsp:nvSpPr>
      <dsp:spPr>
        <a:xfrm>
          <a:off x="1459070" y="970890"/>
          <a:ext cx="3920394" cy="641873"/>
        </a:xfrm>
        <a:prstGeom prst="roundRect">
          <a:avLst/>
        </a:prstGeom>
        <a:solidFill>
          <a:schemeClr val="lt1">
            <a:alpha val="90000"/>
            <a:hueOff val="0"/>
            <a:satOff val="0"/>
            <a:lumOff val="0"/>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IN" sz="1200" b="1" kern="1200" dirty="0" smtClean="0">
              <a:latin typeface="Times New Roman" pitchFamily="18" charset="0"/>
              <a:cs typeface="Times New Roman" pitchFamily="18" charset="0"/>
            </a:rPr>
            <a:t>CO-2: </a:t>
          </a:r>
          <a:r>
            <a:rPr lang="en-US" sz="1200" kern="1200" dirty="0" smtClean="0"/>
            <a:t>Understand different machine learning algorithms, as well as underlying theories the behind them.</a:t>
          </a:r>
          <a:endParaRPr lang="en-IN" sz="1200" b="1" kern="1200" dirty="0">
            <a:latin typeface="Times New Roman" pitchFamily="18" charset="0"/>
            <a:cs typeface="Times New Roman" pitchFamily="18" charset="0"/>
          </a:endParaRPr>
        </a:p>
      </dsp:txBody>
      <dsp:txXfrm>
        <a:off x="1459070" y="970890"/>
        <a:ext cx="3920394" cy="641873"/>
      </dsp:txXfrm>
    </dsp:sp>
    <dsp:sp modelId="{DAB1C5DE-D37A-465E-92B2-343488CEB278}">
      <dsp:nvSpPr>
        <dsp:cNvPr id="0" name=""/>
        <dsp:cNvSpPr/>
      </dsp:nvSpPr>
      <dsp:spPr>
        <a:xfrm>
          <a:off x="3336785" y="1727158"/>
          <a:ext cx="4005527" cy="641873"/>
        </a:xfrm>
        <a:prstGeom prst="round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IN" sz="1200" b="1" kern="1200" dirty="0" smtClean="0"/>
            <a:t>CO-3: </a:t>
          </a:r>
          <a:r>
            <a:rPr lang="en-IN" sz="1200" kern="1200" dirty="0" smtClean="0"/>
            <a:t>Select and apply the appropriate machine learning algorithm to solve problems of moderate complexity</a:t>
          </a:r>
          <a:endParaRPr lang="en-IN" sz="1200" b="1" kern="1200" dirty="0"/>
        </a:p>
      </dsp:txBody>
      <dsp:txXfrm>
        <a:off x="3336785" y="1727158"/>
        <a:ext cx="4005527" cy="641873"/>
      </dsp:txXfrm>
    </dsp:sp>
    <dsp:sp modelId="{515F210A-249C-4CD7-A0CC-1834E039A7DC}">
      <dsp:nvSpPr>
        <dsp:cNvPr id="0" name=""/>
        <dsp:cNvSpPr/>
      </dsp:nvSpPr>
      <dsp:spPr>
        <a:xfrm>
          <a:off x="5430751" y="2500591"/>
          <a:ext cx="4005527" cy="641873"/>
        </a:xfrm>
        <a:prstGeom prst="roundRect">
          <a:avLst/>
        </a:prstGeom>
        <a:solidFill>
          <a:schemeClr val="lt1">
            <a:alpha val="90000"/>
            <a:hueOff val="0"/>
            <a:satOff val="0"/>
            <a:lumOff val="0"/>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IN" sz="1800" b="1" kern="1200" dirty="0" smtClean="0">
              <a:latin typeface="Times New Roman" pitchFamily="18" charset="0"/>
              <a:cs typeface="Times New Roman" pitchFamily="18" charset="0"/>
            </a:rPr>
            <a:t>CO-4: </a:t>
          </a:r>
          <a:r>
            <a:rPr lang="en-IN" sz="1800" kern="1200" dirty="0" smtClean="0"/>
            <a:t>Interpret and evaluate models generated from data.</a:t>
          </a:r>
          <a:endParaRPr lang="en-IN" sz="1800" b="1" kern="1200" dirty="0">
            <a:latin typeface="Times New Roman" pitchFamily="18" charset="0"/>
            <a:cs typeface="Times New Roman" pitchFamily="18" charset="0"/>
          </a:endParaRPr>
        </a:p>
      </dsp:txBody>
      <dsp:txXfrm>
        <a:off x="5430751" y="2500591"/>
        <a:ext cx="4005527" cy="641873"/>
      </dsp:txXfrm>
    </dsp:sp>
    <dsp:sp modelId="{F478A005-C19F-47F1-A9D2-DA26E5AFEC0A}">
      <dsp:nvSpPr>
        <dsp:cNvPr id="0" name=""/>
        <dsp:cNvSpPr/>
      </dsp:nvSpPr>
      <dsp:spPr>
        <a:xfrm>
          <a:off x="6743221" y="3308233"/>
          <a:ext cx="4005527" cy="886915"/>
        </a:xfrm>
        <a:prstGeom prst="round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l" defTabSz="466725" rtl="0">
            <a:lnSpc>
              <a:spcPct val="90000"/>
            </a:lnSpc>
            <a:spcBef>
              <a:spcPct val="0"/>
            </a:spcBef>
            <a:spcAft>
              <a:spcPct val="35000"/>
            </a:spcAft>
          </a:pPr>
          <a:r>
            <a:rPr lang="en-IN" sz="1050" b="1" kern="1200" dirty="0" smtClean="0">
              <a:latin typeface="Times" pitchFamily="18" charset="0"/>
              <a:cs typeface="Times" pitchFamily="18" charset="0"/>
            </a:rPr>
            <a:t>CO-5</a:t>
          </a:r>
          <a:r>
            <a:rPr lang="en-IN" sz="1200" b="1" kern="1200" dirty="0" smtClean="0">
              <a:latin typeface="Times" pitchFamily="18" charset="0"/>
              <a:cs typeface="Times" pitchFamily="18" charset="0"/>
            </a:rPr>
            <a:t>: </a:t>
          </a:r>
          <a:r>
            <a:rPr lang="en-IN" sz="1200" kern="1200" dirty="0" smtClean="0">
              <a:latin typeface="Times" pitchFamily="18" charset="0"/>
              <a:cs typeface="Times" pitchFamily="18" charset="0"/>
            </a:rPr>
            <a:t>Optimize the models learned and report on the expected accuracy that can be attained by applying the algorithms to a real-world problem</a:t>
          </a:r>
          <a:r>
            <a:rPr lang="en-IN" sz="3200" kern="1200" dirty="0" smtClean="0">
              <a:latin typeface="Times" pitchFamily="18" charset="0"/>
              <a:cs typeface="Times" pitchFamily="18" charset="0"/>
            </a:rPr>
            <a:t>.</a:t>
          </a:r>
          <a:endParaRPr lang="en-IN" sz="3600" b="1" kern="1200" dirty="0">
            <a:latin typeface="Times" pitchFamily="18" charset="0"/>
            <a:cs typeface="Times" pitchFamily="18" charset="0"/>
          </a:endParaRPr>
        </a:p>
      </dsp:txBody>
      <dsp:txXfrm>
        <a:off x="6743221" y="3308233"/>
        <a:ext cx="4005527" cy="88691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2AE914A-85B6-414D-B985-4C1BCDCDEB28}">
      <dsp:nvSpPr>
        <dsp:cNvPr id="0" name=""/>
        <dsp:cNvSpPr/>
      </dsp:nvSpPr>
      <dsp:spPr>
        <a:xfrm>
          <a:off x="2870" y="1405526"/>
          <a:ext cx="2880062" cy="2880062"/>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understand the history and development of Machine Learning.</a:t>
          </a:r>
          <a:endParaRPr lang="en-IN" sz="1600" b="1" kern="1200" dirty="0"/>
        </a:p>
      </dsp:txBody>
      <dsp:txXfrm>
        <a:off x="2870" y="1405526"/>
        <a:ext cx="2880062" cy="2880062"/>
      </dsp:txXfrm>
    </dsp:sp>
    <dsp:sp modelId="{73A2E943-AB3A-4641-AEFD-BB51F509B476}">
      <dsp:nvSpPr>
        <dsp:cNvPr id="0" name=""/>
        <dsp:cNvSpPr/>
      </dsp:nvSpPr>
      <dsp:spPr>
        <a:xfrm>
          <a:off x="2306920" y="1405526"/>
          <a:ext cx="2880062" cy="2880062"/>
        </a:xfrm>
        <a:prstGeom prst="ellipse">
          <a:avLst/>
        </a:prstGeom>
        <a:solidFill>
          <a:schemeClr val="accent2">
            <a:alpha val="50000"/>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provide a comprehensive foundation to Machine Learning and Optimization methodology with applications t.</a:t>
          </a:r>
          <a:endParaRPr lang="en-IN" sz="1600" b="1" kern="1200" dirty="0"/>
        </a:p>
      </dsp:txBody>
      <dsp:txXfrm>
        <a:off x="2306920" y="1405526"/>
        <a:ext cx="2880062" cy="2880062"/>
      </dsp:txXfrm>
    </dsp:sp>
    <dsp:sp modelId="{AF4734E7-1ED5-44E4-B1E4-44C4223EABC2}">
      <dsp:nvSpPr>
        <dsp:cNvPr id="0" name=""/>
        <dsp:cNvSpPr/>
      </dsp:nvSpPr>
      <dsp:spPr>
        <a:xfrm>
          <a:off x="4610971" y="1405526"/>
          <a:ext cx="2880062" cy="2880062"/>
        </a:xfrm>
        <a:prstGeom prst="ellipse">
          <a:avLst/>
        </a:prstGeom>
        <a:solidFill>
          <a:schemeClr val="accent2">
            <a:alpha val="50000"/>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study learning processes: supervised and unsupervised, deterministic and statistical knowledge of Machine learners, and ensemble learning</a:t>
          </a:r>
          <a:endParaRPr lang="en-IN" sz="1600" b="1" kern="1200" dirty="0"/>
        </a:p>
      </dsp:txBody>
      <dsp:txXfrm>
        <a:off x="4610971" y="1405526"/>
        <a:ext cx="2880062" cy="2880062"/>
      </dsp:txXfrm>
    </dsp:sp>
    <dsp:sp modelId="{520F853D-D5C2-4B43-93D2-153698AFDA17}">
      <dsp:nvSpPr>
        <dsp:cNvPr id="0" name=""/>
        <dsp:cNvSpPr/>
      </dsp:nvSpPr>
      <dsp:spPr>
        <a:xfrm>
          <a:off x="6915021" y="1405526"/>
          <a:ext cx="2880062" cy="2880062"/>
        </a:xfrm>
        <a:prstGeom prst="ellipse">
          <a:avLst/>
        </a:prstGeom>
        <a:solidFill>
          <a:schemeClr val="accent2">
            <a:alpha val="50000"/>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understand modern techniques and practical trends of Machine learning.</a:t>
          </a:r>
          <a:endParaRPr lang="en-IN" sz="1600" b="1" kern="1200" dirty="0"/>
        </a:p>
      </dsp:txBody>
      <dsp:txXfrm>
        <a:off x="6915021" y="1405526"/>
        <a:ext cx="2880062" cy="288006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7/4/2022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26422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70909644"/>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3227159557"/>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3804378142"/>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9f-GarcDY58" TargetMode="External"/><Relationship Id="rId7" Type="http://schemas.openxmlformats.org/officeDocument/2006/relationships/hyperlink" Target="https://www.tutorialspoint.com/machine_learning_with_python/machine_learning_with_python_classification_algorithms_support_vector_machine.htm" TargetMode="External"/><Relationship Id="rId2" Type="http://schemas.openxmlformats.org/officeDocument/2006/relationships/hyperlink" Target="https://data-flair.training/blogs/advantages-and-disadvantages-of-machine-learning/" TargetMode="External"/><Relationship Id="rId1" Type="http://schemas.openxmlformats.org/officeDocument/2006/relationships/slideLayout" Target="../slideLayouts/slideLayout2.xml"/><Relationship Id="rId6" Type="http://schemas.openxmlformats.org/officeDocument/2006/relationships/hyperlink" Target="https://beingdatum.com/getting-friendly-with-svm-algorithm/" TargetMode="External"/><Relationship Id="rId5" Type="http://schemas.openxmlformats.org/officeDocument/2006/relationships/hyperlink" Target="https://towardsdatascience.com/support-vector-machines-svm-c9ef22815589" TargetMode="External"/><Relationship Id="rId4" Type="http://schemas.openxmlformats.org/officeDocument/2006/relationships/hyperlink" Target="https://www.youtube.com/watch?v=GwIo3gDZCVQ" TargetMode="Externa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descr="Logoof CU">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 xmlns:p14="http://schemas.microsoft.com/office/powerpoint/2010/main" val="2618087685"/>
              </p:ext>
            </p:extLst>
          </p:nvPr>
        </p:nvGraphicFramePr>
        <p:xfrm>
          <a:off x="76788" y="3121720"/>
          <a:ext cx="3303056" cy="3148059"/>
        </p:xfrm>
        <a:graphic>
          <a:graphicData uri="http://schemas.openxmlformats.org/presentationml/2006/ole">
            <p:oleObj spid="_x0000_s12343" name="CorelDRAW" r:id="rId3" imgW="2169000" imgH="2169360" progId="">
              <p:embed/>
            </p:oleObj>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Chandigarh University"/>
          <p:cNvPicPr>
            <a:picLocks noChangeAspect="1"/>
          </p:cNvPicPr>
          <p:nvPr/>
        </p:nvPicPr>
        <p:blipFill>
          <a:blip r:embed="rId4" cstate="print">
            <a:extLst>
              <a:ext uri="{BEBA8EAE-BF5A-486C-A8C5-ECC9F3942E4B}">
                <a14:imgProps xmlns="" xmlns:a14="http://schemas.microsoft.com/office/drawing/2010/main">
                  <a14:imgLayer r:embed="rId6">
                    <a14:imgEffect>
                      <a14:colorTemperature colorTemp="5742"/>
                    </a14:imgEffect>
                    <a14:imgEffect>
                      <a14:saturation sat="238000"/>
                    </a14:imgEffect>
                  </a14:imgLayer>
                </a14:imgProps>
              </a:ext>
              <a:ext uri="{28A0092B-C50C-407E-A947-70E740481C1C}">
                <a14:useLocalDpi xmlns=""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903785" y="6269779"/>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310933"/>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a:t> </a:t>
            </a:r>
          </a:p>
        </p:txBody>
      </p:sp>
      <p:sp>
        <p:nvSpPr>
          <p:cNvPr id="26" name="TextBox 25"/>
          <p:cNvSpPr txBox="1">
            <a:spLocks noChangeArrowheads="1"/>
          </p:cNvSpPr>
          <p:nvPr/>
        </p:nvSpPr>
        <p:spPr bwMode="auto">
          <a:xfrm>
            <a:off x="2399840" y="1150785"/>
            <a:ext cx="9063318" cy="73220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OF COMPUTER SCIENCE &amp;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a:lnSpc>
                <a:spcPct val="90000"/>
              </a:lnSpc>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Name : Machine</a:t>
            </a: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 Learning</a:t>
            </a:r>
          </a:p>
          <a:p>
            <a:pPr algn="ctr">
              <a:lnSpc>
                <a:spcPct val="90000"/>
              </a:lnSpc>
              <a:spcAft>
                <a:spcPct val="35000"/>
              </a:spcAft>
            </a:pP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Subject Code: CST-316</a:t>
            </a: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Topic: Support Vector Machine</a:t>
            </a: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Lecture-2.2 By : Baljeet Kaur Nagra</a:t>
            </a: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Raleway ExtraBold" pitchFamily="34" charset="-52"/>
            </a:endParaRPr>
          </a:p>
        </p:txBody>
      </p:sp>
    </p:spTree>
    <p:extLst>
      <p:ext uri="{BB962C8B-B14F-4D97-AF65-F5344CB8AC3E}">
        <p14:creationId xmlns="" xmlns:p14="http://schemas.microsoft.com/office/powerpoint/2010/main" val="1352486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Goal</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b="1" dirty="0" smtClean="0">
                <a:latin typeface="Times New Roman" panose="02020603050405020304" pitchFamily="18" charset="0"/>
                <a:cs typeface="Times New Roman" panose="02020603050405020304" pitchFamily="18" charset="0"/>
              </a:rPr>
              <a:t>T</a:t>
            </a:r>
            <a:r>
              <a:rPr lang="en-IN" sz="2400" dirty="0">
                <a:latin typeface="Times New Roman" panose="02020603050405020304" pitchFamily="18" charset="0"/>
                <a:cs typeface="Times New Roman" panose="02020603050405020304" pitchFamily="18" charset="0"/>
              </a:rPr>
              <a:t>he main goal of SVM is to divide the datasets into classes to find a maximum marginal hyperplane (MMH) and it can be done in the following two steps </a:t>
            </a:r>
            <a:r>
              <a:rPr lang="en-IN"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First, SVM will generate hyperplanes iteratively that segregates the classes in best way.</a:t>
            </a:r>
          </a:p>
          <a:p>
            <a:r>
              <a:rPr lang="en-IN" sz="2400" dirty="0">
                <a:latin typeface="Times New Roman" panose="02020603050405020304" pitchFamily="18" charset="0"/>
                <a:cs typeface="Times New Roman" panose="02020603050405020304" pitchFamily="18" charset="0"/>
              </a:rPr>
              <a:t>Then, it will choose the hyperplane that separates the classes correctly.</a:t>
            </a: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 xmlns:p14="http://schemas.microsoft.com/office/powerpoint/2010/main" val="3845307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Example</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187356"/>
            <a:ext cx="11367407" cy="5648420"/>
          </a:xfrm>
        </p:spPr>
        <p:txBody>
          <a:bodyPr>
            <a:noAutofit/>
          </a:bodyPr>
          <a:lstStyle/>
          <a:p>
            <a:r>
              <a:rPr lang="en-IN" sz="2400" b="1" dirty="0">
                <a:latin typeface="Times New Roman" panose="02020603050405020304" pitchFamily="18" charset="0"/>
                <a:cs typeface="Times New Roman" panose="02020603050405020304" pitchFamily="18" charset="0"/>
              </a:rPr>
              <a:t>Example:</a:t>
            </a:r>
            <a:r>
              <a:rPr lang="en-IN" sz="2400" dirty="0">
                <a:latin typeface="Times New Roman" panose="02020603050405020304" pitchFamily="18" charset="0"/>
                <a:cs typeface="Times New Roman" panose="02020603050405020304" pitchFamily="18" charset="0"/>
              </a:rPr>
              <a:t> SVM can be understood with the example </a:t>
            </a:r>
            <a:r>
              <a:rPr lang="en-IN" sz="2400" dirty="0" smtClean="0">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Suppose </a:t>
            </a:r>
            <a:r>
              <a:rPr lang="en-IN" sz="2400" dirty="0">
                <a:latin typeface="Times New Roman" panose="02020603050405020304" pitchFamily="18" charset="0"/>
                <a:cs typeface="Times New Roman" panose="02020603050405020304" pitchFamily="18" charset="0"/>
              </a:rPr>
              <a:t>we see a strange cat that also has some features of dogs, so if we want a model that can accurately identify whether it is a cat or dog, so such a model can be created by using the SVM algorithm.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We </a:t>
            </a:r>
            <a:r>
              <a:rPr lang="en-IN" sz="2400" dirty="0">
                <a:latin typeface="Times New Roman" panose="02020603050405020304" pitchFamily="18" charset="0"/>
                <a:cs typeface="Times New Roman" panose="02020603050405020304" pitchFamily="18" charset="0"/>
              </a:rPr>
              <a:t>will first train our model with lots of images of cats and dogs so that it can learn about different features of cats and dogs, and then we test it with this strange creature</a:t>
            </a:r>
            <a:r>
              <a:rPr lang="en-IN" sz="2400" dirty="0" smtClean="0">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So as support vector creates a decision boundary between these two data (cat and dog) and choose extreme cases (support vectors), it will see the extreme case of cat and dog.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On </a:t>
            </a:r>
            <a:r>
              <a:rPr lang="en-IN" sz="2400" dirty="0">
                <a:latin typeface="Times New Roman" panose="02020603050405020304" pitchFamily="18" charset="0"/>
                <a:cs typeface="Times New Roman" panose="02020603050405020304" pitchFamily="18" charset="0"/>
              </a:rPr>
              <a:t>the basis of the support vectors, it will classify it as a cat</a:t>
            </a:r>
            <a:r>
              <a:rPr lang="en-IN" sz="2400" dirty="0" smtClean="0">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Consider the </a:t>
            </a:r>
            <a:r>
              <a:rPr lang="en-IN" sz="2400" dirty="0" smtClean="0">
                <a:latin typeface="Times New Roman" panose="02020603050405020304" pitchFamily="18" charset="0"/>
                <a:cs typeface="Times New Roman" panose="02020603050405020304" pitchFamily="18" charset="0"/>
              </a:rPr>
              <a:t>diagram in next slide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 xmlns:p14="http://schemas.microsoft.com/office/powerpoint/2010/main" val="769453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Example</a:t>
            </a:r>
            <a:endParaRPr lang="en-US" b="1" dirty="0"/>
          </a:p>
        </p:txBody>
      </p:sp>
      <p:pic>
        <p:nvPicPr>
          <p:cNvPr id="5" name="Content Placeholder 4"/>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985395" y="1453027"/>
            <a:ext cx="7996805" cy="4798083"/>
          </a:xfrm>
        </p:spPr>
      </p:pic>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 xmlns:p14="http://schemas.microsoft.com/office/powerpoint/2010/main" val="36117924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itchFamily="18" charset="0"/>
                <a:cs typeface="Times New Roman" pitchFamily="18" charset="0"/>
              </a:rPr>
              <a:t>Types</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b="1" dirty="0">
                <a:latin typeface="Times New Roman" panose="02020603050405020304" pitchFamily="18" charset="0"/>
                <a:cs typeface="Times New Roman" panose="02020603050405020304" pitchFamily="18" charset="0"/>
              </a:rPr>
              <a:t>SVM can be of two </a:t>
            </a:r>
            <a:r>
              <a:rPr lang="en-IN" sz="2400" b="1" dirty="0" smtClean="0">
                <a:latin typeface="Times New Roman" panose="02020603050405020304" pitchFamily="18" charset="0"/>
                <a:cs typeface="Times New Roman" panose="02020603050405020304" pitchFamily="18" charset="0"/>
              </a:rPr>
              <a:t>types:</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Linear SVM:</a:t>
            </a:r>
            <a:r>
              <a:rPr lang="en-IN" sz="2400" dirty="0">
                <a:latin typeface="Times New Roman" panose="02020603050405020304" pitchFamily="18" charset="0"/>
                <a:cs typeface="Times New Roman" panose="02020603050405020304" pitchFamily="18" charset="0"/>
              </a:rPr>
              <a:t> Linear SVM is used for linearly separable data, which means if a dataset can be classified into two classes by using a single straight line, then such data is termed as linearly separable data, and classifier is used called as Linear SVM classifier</a:t>
            </a:r>
            <a:r>
              <a:rPr lang="en-IN"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Non-linear SVM:</a:t>
            </a:r>
            <a:r>
              <a:rPr lang="en-IN" sz="2400" dirty="0">
                <a:latin typeface="Times New Roman" panose="02020603050405020304" pitchFamily="18" charset="0"/>
                <a:cs typeface="Times New Roman" panose="02020603050405020304" pitchFamily="18" charset="0"/>
              </a:rPr>
              <a:t> Non-Linear SVM is used for non-linearly separated data, which means if a dataset cannot be classified by using a straight line, then such data is termed as non-linear data and classifier used is called as Non-linear SVM classifier.</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 xmlns:p14="http://schemas.microsoft.com/office/powerpoint/2010/main" val="35740655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Linear SVM</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The working of the SVM algorithm can be understood by using an example. Suppose we have a dataset that has two tags (green and blue), and the dataset has two features x1 and x2. We want a classifier that can classify the pair(x1, x2) of coordinates in either green or blue.</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14</a:t>
            </a:fld>
            <a:endParaRPr lang="en-US"/>
          </a:p>
        </p:txBody>
      </p:sp>
      <p:sp>
        <p:nvSpPr>
          <p:cNvPr id="7" name="Rectangle 1"/>
          <p:cNvSpPr>
            <a:spLocks noChangeArrowheads="1"/>
          </p:cNvSpPr>
          <p:nvPr/>
        </p:nvSpPr>
        <p:spPr bwMode="auto">
          <a:xfrm>
            <a:off x="633483" y="3557886"/>
            <a:ext cx="65" cy="43088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993014" y="2673351"/>
            <a:ext cx="4257675" cy="3505200"/>
          </a:xfrm>
          <a:prstGeom prst="rect">
            <a:avLst/>
          </a:prstGeom>
        </p:spPr>
      </p:pic>
    </p:spTree>
    <p:extLst>
      <p:ext uri="{BB962C8B-B14F-4D97-AF65-F5344CB8AC3E}">
        <p14:creationId xmlns="" xmlns:p14="http://schemas.microsoft.com/office/powerpoint/2010/main" val="3333438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Linear SVM</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So as it is 2-d space so by just using a straight line, we can easily separate these two classes. But there can be multiple lines that can separate these classes.</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15</a:t>
            </a:fld>
            <a:endParaRPr lang="en-US"/>
          </a:p>
        </p:txBody>
      </p:sp>
      <p:sp>
        <p:nvSpPr>
          <p:cNvPr id="7" name="Rectangle 1"/>
          <p:cNvSpPr>
            <a:spLocks noChangeArrowheads="1"/>
          </p:cNvSpPr>
          <p:nvPr/>
        </p:nvSpPr>
        <p:spPr bwMode="auto">
          <a:xfrm>
            <a:off x="633483" y="3557886"/>
            <a:ext cx="65" cy="43088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867150" y="2210594"/>
            <a:ext cx="4457700" cy="3762375"/>
          </a:xfrm>
          <a:prstGeom prst="rect">
            <a:avLst/>
          </a:prstGeom>
        </p:spPr>
      </p:pic>
    </p:spTree>
    <p:extLst>
      <p:ext uri="{BB962C8B-B14F-4D97-AF65-F5344CB8AC3E}">
        <p14:creationId xmlns="" xmlns:p14="http://schemas.microsoft.com/office/powerpoint/2010/main" val="28993259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Linear SVM</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50" y="1347788"/>
            <a:ext cx="5676048" cy="5487987"/>
          </a:xfrm>
        </p:spPr>
        <p:txBody>
          <a:bodyPr>
            <a:noAutofit/>
          </a:bodyPr>
          <a:lstStyle/>
          <a:p>
            <a:r>
              <a:rPr lang="en-IN" sz="2400" dirty="0">
                <a:latin typeface="Times New Roman" panose="02020603050405020304" pitchFamily="18" charset="0"/>
                <a:cs typeface="Times New Roman" panose="02020603050405020304" pitchFamily="18" charset="0"/>
              </a:rPr>
              <a:t>Hence, the SVM algorithm helps to find the best line or decision boundary; this best boundary or region is called as a </a:t>
            </a:r>
            <a:r>
              <a:rPr lang="en-IN" sz="2400" b="1" dirty="0">
                <a:latin typeface="Times New Roman" panose="02020603050405020304" pitchFamily="18" charset="0"/>
                <a:cs typeface="Times New Roman" panose="02020603050405020304" pitchFamily="18" charset="0"/>
              </a:rPr>
              <a:t>hyperplane</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SVM </a:t>
            </a:r>
            <a:r>
              <a:rPr lang="en-IN" sz="2400" dirty="0">
                <a:latin typeface="Times New Roman" panose="02020603050405020304" pitchFamily="18" charset="0"/>
                <a:cs typeface="Times New Roman" panose="02020603050405020304" pitchFamily="18" charset="0"/>
              </a:rPr>
              <a:t>algorithm finds the closest point of the lines from both the classes.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These </a:t>
            </a:r>
            <a:r>
              <a:rPr lang="en-IN" sz="2400" dirty="0">
                <a:latin typeface="Times New Roman" panose="02020603050405020304" pitchFamily="18" charset="0"/>
                <a:cs typeface="Times New Roman" panose="02020603050405020304" pitchFamily="18" charset="0"/>
              </a:rPr>
              <a:t>points are called support vectors.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distance between the vectors and the hyperplane is called as </a:t>
            </a:r>
            <a:r>
              <a:rPr lang="en-IN" sz="2400" b="1" dirty="0">
                <a:latin typeface="Times New Roman" panose="02020603050405020304" pitchFamily="18" charset="0"/>
                <a:cs typeface="Times New Roman" panose="02020603050405020304" pitchFamily="18" charset="0"/>
              </a:rPr>
              <a:t>margin</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And </a:t>
            </a:r>
            <a:r>
              <a:rPr lang="en-IN" sz="2400" dirty="0">
                <a:latin typeface="Times New Roman" panose="02020603050405020304" pitchFamily="18" charset="0"/>
                <a:cs typeface="Times New Roman" panose="02020603050405020304" pitchFamily="18" charset="0"/>
              </a:rPr>
              <a:t>the goal of SVM is to maximize this margin.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hyperplane</a:t>
            </a:r>
            <a:r>
              <a:rPr lang="en-IN" sz="2400" dirty="0">
                <a:latin typeface="Times New Roman" panose="02020603050405020304" pitchFamily="18" charset="0"/>
                <a:cs typeface="Times New Roman" panose="02020603050405020304" pitchFamily="18" charset="0"/>
              </a:rPr>
              <a:t> with maximum margin is called the </a:t>
            </a:r>
            <a:r>
              <a:rPr lang="en-IN" sz="2400" b="1" dirty="0">
                <a:latin typeface="Times New Roman" panose="02020603050405020304" pitchFamily="18" charset="0"/>
                <a:cs typeface="Times New Roman" panose="02020603050405020304" pitchFamily="18" charset="0"/>
              </a:rPr>
              <a:t>optimal hyperplane</a:t>
            </a:r>
            <a:r>
              <a:rPr lang="en-IN" sz="2400"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16</a:t>
            </a:fld>
            <a:endParaRPr lang="en-US" dirty="0"/>
          </a:p>
        </p:txBody>
      </p:sp>
      <p:sp>
        <p:nvSpPr>
          <p:cNvPr id="7" name="Rectangle 1"/>
          <p:cNvSpPr>
            <a:spLocks noChangeArrowheads="1"/>
          </p:cNvSpPr>
          <p:nvPr/>
        </p:nvSpPr>
        <p:spPr bwMode="auto">
          <a:xfrm>
            <a:off x="633483" y="3557886"/>
            <a:ext cx="65" cy="43088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781800" y="1601006"/>
            <a:ext cx="4572000" cy="3714750"/>
          </a:xfrm>
          <a:prstGeom prst="rect">
            <a:avLst/>
          </a:prstGeom>
        </p:spPr>
      </p:pic>
    </p:spTree>
    <p:extLst>
      <p:ext uri="{BB962C8B-B14F-4D97-AF65-F5344CB8AC3E}">
        <p14:creationId xmlns="" xmlns:p14="http://schemas.microsoft.com/office/powerpoint/2010/main" val="9502095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itchFamily="18" charset="0"/>
                <a:cs typeface="Times New Roman" pitchFamily="18" charset="0"/>
              </a:rPr>
              <a:t>Non-Linear SVM</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lvl="1"/>
            <a:r>
              <a:rPr lang="en-IN" sz="2800" dirty="0">
                <a:latin typeface="Times New Roman" panose="02020603050405020304" pitchFamily="18" charset="0"/>
                <a:cs typeface="Times New Roman" panose="02020603050405020304" pitchFamily="18" charset="0"/>
              </a:rPr>
              <a:t>If data is linearly arranged, then we can separate it by using a straight line, but for non-linear data, we cannot draw a single straight line. </a:t>
            </a:r>
            <a:endParaRPr lang="en-IN" sz="3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17</a:t>
            </a:fld>
            <a:endParaRPr lang="en-US"/>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299946" y="2511484"/>
            <a:ext cx="4162425" cy="3733800"/>
          </a:xfrm>
          <a:prstGeom prst="rect">
            <a:avLst/>
          </a:prstGeom>
        </p:spPr>
      </p:pic>
    </p:spTree>
    <p:extLst>
      <p:ext uri="{BB962C8B-B14F-4D97-AF65-F5344CB8AC3E}">
        <p14:creationId xmlns="" xmlns:p14="http://schemas.microsoft.com/office/powerpoint/2010/main" val="23165564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itchFamily="18" charset="0"/>
                <a:cs typeface="Times New Roman" pitchFamily="18" charset="0"/>
              </a:rPr>
              <a:t>Non-Linear SVM</a:t>
            </a:r>
            <a:endParaRPr lang="en-US" b="1" dirty="0"/>
          </a:p>
        </p:txBody>
      </p:sp>
      <mc:AlternateContent xmlns:mc="http://schemas.openxmlformats.org/markup-compatibility/2006">
        <mc:Choice xmlns="" xmlns:a14="http://schemas.microsoft.com/office/drawing/2010/main" Requires="a14">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lvl="1"/>
                <a:r>
                  <a:rPr lang="en-IN" dirty="0" smtClean="0">
                    <a:latin typeface="Times New Roman" panose="02020603050405020304" pitchFamily="18" charset="0"/>
                    <a:cs typeface="Times New Roman" panose="02020603050405020304" pitchFamily="18" charset="0"/>
                  </a:rPr>
                  <a:t>So to separate these data points, we need to add one more dimension. For linear data, we have used two dimensions x and y, so for non-linear data, we will add a third dimension z. It can be calculated as:</a:t>
                </a:r>
              </a:p>
              <a:p>
                <a:pPr lvl="1"/>
                <a:endParaRPr lang="en-IN" dirty="0">
                  <a:latin typeface="Times New Roman" panose="02020603050405020304" pitchFamily="18" charset="0"/>
                  <a:cs typeface="Times New Roman" panose="02020603050405020304" pitchFamily="18" charset="0"/>
                </a:endParaRPr>
              </a:p>
              <a:p>
                <a:pPr lvl="1"/>
                <a14:m>
                  <m:oMath xmlns:m="http://schemas.openxmlformats.org/officeDocument/2006/math">
                    <m:sSup>
                      <m:sSupPr>
                        <m:ctrlPr>
                          <a:rPr lang="en-IN" i="1" smtClean="0">
                            <a:latin typeface="Cambria Math" panose="02040503050406030204" pitchFamily="18" charset="0"/>
                            <a:cs typeface="Times New Roman" panose="02020603050405020304" pitchFamily="18" charset="0"/>
                          </a:rPr>
                        </m:ctrlPr>
                      </m:sSupPr>
                      <m:e>
                        <m:r>
                          <a:rPr lang="en-IN" b="0" i="1" smtClean="0">
                            <a:latin typeface="Cambria Math" panose="02040503050406030204" pitchFamily="18" charset="0"/>
                            <a:cs typeface="Times New Roman" panose="02020603050405020304" pitchFamily="18" charset="0"/>
                          </a:rPr>
                          <m:t>𝑥</m:t>
                        </m:r>
                      </m:e>
                      <m:sup>
                        <m:r>
                          <a:rPr lang="en-IN" i="1" smtClean="0">
                            <a:latin typeface="Cambria Math" panose="02040503050406030204" pitchFamily="18" charset="0"/>
                            <a:cs typeface="Times New Roman" panose="02020603050405020304" pitchFamily="18" charset="0"/>
                          </a:rPr>
                          <m:t>2</m:t>
                        </m:r>
                      </m:sup>
                    </m:sSup>
                    <m:r>
                      <a:rPr lang="en-IN" i="1" smtClean="0">
                        <a:latin typeface="Cambria Math" panose="02040503050406030204" pitchFamily="18" charset="0"/>
                        <a:cs typeface="Times New Roman" panose="02020603050405020304" pitchFamily="18" charset="0"/>
                      </a:rPr>
                      <m:t>+</m:t>
                    </m:r>
                    <m:sSup>
                      <m:sSupPr>
                        <m:ctrlPr>
                          <a:rPr lang="en-IN" i="1" smtClean="0">
                            <a:latin typeface="Cambria Math" panose="02040503050406030204" pitchFamily="18" charset="0"/>
                            <a:cs typeface="Times New Roman" panose="02020603050405020304" pitchFamily="18" charset="0"/>
                          </a:rPr>
                        </m:ctrlPr>
                      </m:sSupPr>
                      <m:e>
                        <m:r>
                          <a:rPr lang="en-IN" b="0" i="1" smtClean="0">
                            <a:latin typeface="Cambria Math" panose="02040503050406030204" pitchFamily="18" charset="0"/>
                            <a:cs typeface="Times New Roman" panose="02020603050405020304" pitchFamily="18" charset="0"/>
                          </a:rPr>
                          <m:t>𝑦</m:t>
                        </m:r>
                      </m:e>
                      <m:sup>
                        <m:r>
                          <a:rPr lang="en-IN" i="1" smtClean="0">
                            <a:latin typeface="Cambria Math" panose="02040503050406030204" pitchFamily="18" charset="0"/>
                            <a:cs typeface="Times New Roman" panose="02020603050405020304" pitchFamily="18" charset="0"/>
                          </a:rPr>
                          <m:t>2</m:t>
                        </m:r>
                      </m:sup>
                    </m:sSup>
                    <m:r>
                      <a:rPr lang="en-IN" i="1" smtClean="0">
                        <a:latin typeface="Cambria Math" panose="02040503050406030204" pitchFamily="18" charset="0"/>
                        <a:cs typeface="Times New Roman" panose="02020603050405020304" pitchFamily="18" charset="0"/>
                      </a:rPr>
                      <m:t>=</m:t>
                    </m:r>
                    <m:sSup>
                      <m:sSupPr>
                        <m:ctrlPr>
                          <a:rPr lang="en-IN" i="1" smtClean="0">
                            <a:latin typeface="Cambria Math" panose="02040503050406030204" pitchFamily="18" charset="0"/>
                            <a:cs typeface="Times New Roman" panose="02020603050405020304" pitchFamily="18" charset="0"/>
                          </a:rPr>
                        </m:ctrlPr>
                      </m:sSupPr>
                      <m:e>
                        <m:r>
                          <a:rPr lang="en-IN" b="0" i="1" smtClean="0">
                            <a:latin typeface="Cambria Math" panose="02040503050406030204" pitchFamily="18" charset="0"/>
                            <a:cs typeface="Times New Roman" panose="02020603050405020304" pitchFamily="18" charset="0"/>
                          </a:rPr>
                          <m:t>𝑧</m:t>
                        </m:r>
                      </m:e>
                      <m:sup>
                        <m:r>
                          <a:rPr lang="en-IN" i="1" smtClean="0">
                            <a:latin typeface="Cambria Math" panose="02040503050406030204" pitchFamily="18" charset="0"/>
                            <a:cs typeface="Times New Roman" panose="02020603050405020304" pitchFamily="18" charset="0"/>
                          </a:rPr>
                          <m:t>2</m:t>
                        </m:r>
                      </m:sup>
                    </m:sSup>
                  </m:oMath>
                </a14:m>
                <a:endParaRPr lang="en-IN" dirty="0" smtClean="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a:p>
                <a:pPr lvl="1"/>
                <a:r>
                  <a:rPr lang="en-IN" dirty="0" smtClean="0">
                    <a:latin typeface="Times New Roman" panose="02020603050405020304" pitchFamily="18" charset="0"/>
                    <a:cs typeface="Times New Roman" panose="02020603050405020304" pitchFamily="18" charset="0"/>
                  </a:rPr>
                  <a:t>By adding third dimension</a:t>
                </a:r>
              </a:p>
              <a:p>
                <a:pPr lvl="1"/>
                <a:endParaRPr lang="en-IN" sz="28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4="http://schemas.microsoft.com/office/drawing/2010/main" xmlns="" xmlns:a16="http://schemas.microsoft.com/office/drawing/2014/main" id="{2429C1C9-571A-41C5-AF2B-1FE61DD740DD}"/>
                  </a:ext>
                </a:extLst>
              </p:cNvPr>
              <p:cNvSpPr>
                <a:spLocks noGrp="1" noRot="1" noChangeAspect="1" noMove="1" noResize="1" noEditPoints="1" noAdjustHandles="1" noChangeArrowheads="1" noChangeShapeType="1" noTextEdit="1"/>
              </p:cNvSpPr>
              <p:nvPr>
                <p:ph idx="1"/>
              </p:nvPr>
            </p:nvSpPr>
            <p:spPr>
              <a:xfrm>
                <a:off x="438149" y="1347788"/>
                <a:ext cx="11367407" cy="5487987"/>
              </a:xfrm>
              <a:blipFill rotWithShape="0">
                <a:blip r:embed="rId2" cstate="print"/>
                <a:stretch>
                  <a:fillRect t="-1556" r="-322"/>
                </a:stretch>
              </a:blipFill>
            </p:spPr>
            <p:txBody>
              <a:bodyPr/>
              <a:lstStyle/>
              <a:p>
                <a:r>
                  <a:rPr lang="en-IN">
                    <a:noFill/>
                  </a:rPr>
                  <a:t> </a:t>
                </a:r>
              </a:p>
            </p:txBody>
          </p:sp>
        </mc:Fallback>
      </mc:AlternateContent>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18</a:t>
            </a:fld>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796371" y="2911475"/>
            <a:ext cx="4276725" cy="3810000"/>
          </a:xfrm>
          <a:prstGeom prst="rect">
            <a:avLst/>
          </a:prstGeom>
        </p:spPr>
      </p:pic>
    </p:spTree>
    <p:extLst>
      <p:ext uri="{BB962C8B-B14F-4D97-AF65-F5344CB8AC3E}">
        <p14:creationId xmlns="" xmlns:p14="http://schemas.microsoft.com/office/powerpoint/2010/main" val="21868967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itchFamily="18" charset="0"/>
                <a:cs typeface="Times New Roman" pitchFamily="18" charset="0"/>
              </a:rPr>
              <a:t>Non-Linear SVM</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6257071" y="1466212"/>
            <a:ext cx="5471332" cy="5487987"/>
          </a:xfrm>
        </p:spPr>
        <p:txBody>
          <a:bodyPr>
            <a:noAutofit/>
          </a:bodyPr>
          <a:lstStyle/>
          <a:p>
            <a:pPr lvl="1"/>
            <a:r>
              <a:rPr lang="en-IN" dirty="0" smtClean="0">
                <a:latin typeface="Times New Roman" panose="02020603050405020304" pitchFamily="18" charset="0"/>
                <a:cs typeface="Times New Roman" panose="02020603050405020304" pitchFamily="18" charset="0"/>
              </a:rPr>
              <a:t>Since </a:t>
            </a:r>
            <a:r>
              <a:rPr lang="en-IN" dirty="0">
                <a:latin typeface="Times New Roman" panose="02020603050405020304" pitchFamily="18" charset="0"/>
                <a:cs typeface="Times New Roman" panose="02020603050405020304" pitchFamily="18" charset="0"/>
              </a:rPr>
              <a:t>we are in 3-d Space, hence it is looking like a plane parallel to the x-axis. If we convert it in 2d space with z=1, then it will become as</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19</a:t>
            </a:fld>
            <a:endParaRPr lang="en-US"/>
          </a:p>
        </p:txBody>
      </p:sp>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37074" y="2546350"/>
            <a:ext cx="4067175" cy="3810000"/>
          </a:xfrm>
          <a:prstGeom prst="rect">
            <a:avLst/>
          </a:prstGeom>
        </p:spPr>
      </p:pic>
      <p:sp>
        <p:nvSpPr>
          <p:cNvPr id="7" name="Content Placeholder 2">
            <a:extLst>
              <a:ext uri="{FF2B5EF4-FFF2-40B4-BE49-F238E27FC236}">
                <a16:creationId xmlns="" xmlns:a16="http://schemas.microsoft.com/office/drawing/2014/main" id="{2429C1C9-571A-41C5-AF2B-1FE61DD740DD}"/>
              </a:ext>
            </a:extLst>
          </p:cNvPr>
          <p:cNvSpPr txBox="1">
            <a:spLocks/>
          </p:cNvSpPr>
          <p:nvPr/>
        </p:nvSpPr>
        <p:spPr>
          <a:xfrm>
            <a:off x="590550" y="1500188"/>
            <a:ext cx="6260626" cy="54879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IN" dirty="0" smtClean="0">
                <a:latin typeface="Times New Roman" panose="02020603050405020304" pitchFamily="18" charset="0"/>
                <a:cs typeface="Times New Roman" panose="02020603050405020304" pitchFamily="18" charset="0"/>
              </a:rPr>
              <a:t>So now, SVM will divide the datasets into classes in the following way</a:t>
            </a:r>
          </a:p>
          <a:p>
            <a:pPr lvl="1"/>
            <a:endParaRPr lang="en-IN" dirty="0">
              <a:latin typeface="Times New Roman" panose="02020603050405020304" pitchFamily="18" charset="0"/>
              <a:cs typeface="Times New Roman" panose="02020603050405020304" pitchFamily="18" charset="0"/>
            </a:endParaRPr>
          </a:p>
          <a:p>
            <a:pPr lvl="1"/>
            <a:endParaRPr lang="en-IN" dirty="0" smtClean="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a:p>
            <a:pPr lvl="1"/>
            <a:endParaRPr lang="en-IN" dirty="0" smtClean="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a:p>
            <a:pPr lvl="1"/>
            <a:endParaRPr lang="en-IN" dirty="0" smtClean="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a:p>
            <a:pPr lvl="1"/>
            <a:endParaRPr lang="en-IN" dirty="0" smtClean="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a:p>
            <a:pPr marL="457200" lvl="1" indent="0">
              <a:buNone/>
            </a:pPr>
            <a:endParaRPr lang="en-IN" dirty="0">
              <a:latin typeface="Times New Roman" panose="02020603050405020304" pitchFamily="18" charset="0"/>
              <a:cs typeface="Times New Roman" panose="02020603050405020304" pitchFamily="18" charset="0"/>
            </a:endParaRPr>
          </a:p>
          <a:p>
            <a:pPr lvl="1"/>
            <a:r>
              <a:rPr lang="en-IN" dirty="0"/>
              <a:t>Hence we get a circumference of radius 1 in case of non-linear data.</a:t>
            </a:r>
            <a:endParaRPr lang="en-IN" dirty="0" smtClean="0">
              <a:latin typeface="Times New Roman" panose="02020603050405020304" pitchFamily="18" charset="0"/>
              <a:cs typeface="Times New Roman" panose="02020603050405020304" pitchFamily="18" charset="0"/>
            </a:endParaRPr>
          </a:p>
          <a:p>
            <a:pPr marL="457200" lvl="1" indent="0">
              <a:buNone/>
            </a:pPr>
            <a:endParaRPr lang="en-IN"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086600" y="2965841"/>
            <a:ext cx="4267200" cy="3810000"/>
          </a:xfrm>
          <a:prstGeom prst="rect">
            <a:avLst/>
          </a:prstGeom>
        </p:spPr>
      </p:pic>
    </p:spTree>
    <p:extLst>
      <p:ext uri="{BB962C8B-B14F-4D97-AF65-F5344CB8AC3E}">
        <p14:creationId xmlns="" xmlns:p14="http://schemas.microsoft.com/office/powerpoint/2010/main" val="2182745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p:txBody>
          <a:bodyPr>
            <a:noAutofit/>
          </a:bodyPr>
          <a:lstStyle/>
          <a:p>
            <a:pPr algn="ctr"/>
            <a:r>
              <a:rPr lang="en-US" sz="6000" b="1" dirty="0" smtClean="0">
                <a:solidFill>
                  <a:srgbClr val="C00000"/>
                </a:solidFill>
                <a:latin typeface="Times New Roman" pitchFamily="18" charset="0"/>
                <a:cs typeface="Times New Roman" pitchFamily="18" charset="0"/>
              </a:rPr>
              <a:t>Course Outcomes</a:t>
            </a:r>
            <a:endParaRPr lang="en-US" sz="6000"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a:t>
            </a:fld>
            <a:endParaRPr lang="en-US"/>
          </a:p>
        </p:txBody>
      </p:sp>
      <p:graphicFrame>
        <p:nvGraphicFramePr>
          <p:cNvPr id="6" name="Content Placeholder 10"/>
          <p:cNvGraphicFramePr>
            <a:graphicFrameLocks/>
          </p:cNvGraphicFramePr>
          <p:nvPr>
            <p:extLst>
              <p:ext uri="{D42A27DB-BD31-4B8C-83A1-F6EECF244321}">
                <p14:modId xmlns="" xmlns:p14="http://schemas.microsoft.com/office/powerpoint/2010/main" val="3505886379"/>
              </p:ext>
            </p:extLst>
          </p:nvPr>
        </p:nvGraphicFramePr>
        <p:xfrm>
          <a:off x="838199" y="1351128"/>
          <a:ext cx="10748749" cy="4825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5257519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itchFamily="18" charset="0"/>
                <a:cs typeface="Times New Roman" pitchFamily="18" charset="0"/>
              </a:rPr>
              <a:t>SVM Kernels</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practice, SVM algorithm is implemented with kernel that transforms an input data space into the required form.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SVM </a:t>
            </a:r>
            <a:r>
              <a:rPr lang="en-IN" sz="2400" dirty="0">
                <a:latin typeface="Times New Roman" panose="02020603050405020304" pitchFamily="18" charset="0"/>
                <a:cs typeface="Times New Roman" panose="02020603050405020304" pitchFamily="18" charset="0"/>
              </a:rPr>
              <a:t>uses a technique called the kernel trick in which kernel takes a low dimensional input space and transforms it into a higher dimensional space.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simple words, kernel converts non-separable problems into separable problems by adding more dimensions to it.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makes SVM more powerful, flexible and accurate. </a:t>
            </a:r>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following are some of the types of kernels used by SVM</a:t>
            </a:r>
            <a:r>
              <a:rPr lang="en-IN" sz="2400" dirty="0" smtClean="0">
                <a:latin typeface="Times New Roman" panose="02020603050405020304" pitchFamily="18" charset="0"/>
                <a:cs typeface="Times New Roman" panose="02020603050405020304" pitchFamily="18" charset="0"/>
              </a:rPr>
              <a:t>.</a:t>
            </a:r>
          </a:p>
          <a:p>
            <a:pPr marL="0" indent="0">
              <a:buNone/>
            </a:pPr>
            <a:r>
              <a:rPr lang="en-IN" sz="2400" dirty="0" smtClean="0">
                <a:latin typeface="Times New Roman" panose="02020603050405020304" pitchFamily="18" charset="0"/>
                <a:cs typeface="Times New Roman" panose="02020603050405020304" pitchFamily="18" charset="0"/>
              </a:rPr>
              <a:t>	Linear </a:t>
            </a:r>
          </a:p>
          <a:p>
            <a:pPr marL="0" indent="0">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Polynomial</a:t>
            </a:r>
          </a:p>
          <a:p>
            <a:pPr marL="0" indent="0">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Radial Basis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20</a:t>
            </a:fld>
            <a:endParaRPr lang="en-US"/>
          </a:p>
        </p:txBody>
      </p:sp>
    </p:spTree>
    <p:extLst>
      <p:ext uri="{BB962C8B-B14F-4D97-AF65-F5344CB8AC3E}">
        <p14:creationId xmlns="" xmlns:p14="http://schemas.microsoft.com/office/powerpoint/2010/main" val="21649369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itchFamily="18" charset="0"/>
                <a:cs typeface="Times New Roman" pitchFamily="18" charset="0"/>
              </a:rPr>
              <a:t>Linear Kernel</a:t>
            </a:r>
            <a:endParaRPr lang="en-US" b="1" dirty="0"/>
          </a:p>
        </p:txBody>
      </p:sp>
      <mc:AlternateContent xmlns:mc="http://schemas.openxmlformats.org/markup-compatibility/2006">
        <mc:Choice xmlns="" xmlns:a14="http://schemas.microsoft.com/office/drawing/2010/main" Requires="a14">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lvl="1"/>
                <a:r>
                  <a:rPr lang="en-IN" dirty="0" smtClean="0">
                    <a:latin typeface="Times New Roman" panose="02020603050405020304" pitchFamily="18" charset="0"/>
                    <a:cs typeface="Times New Roman" panose="02020603050405020304" pitchFamily="18" charset="0"/>
                  </a:rPr>
                  <a:t>It can be used as a dot product between any two observations. The formula of linear kernel is as below −</a:t>
                </a:r>
              </a:p>
              <a:p>
                <a:pPr lvl="1"/>
                <a:endParaRPr lang="en-IN" dirty="0" smtClean="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a:p>
                <a:pPr lvl="1"/>
                <a:r>
                  <a:rPr lang="pt-BR" dirty="0" smtClean="0">
                    <a:latin typeface="Times New Roman" panose="02020603050405020304" pitchFamily="18" charset="0"/>
                    <a:cs typeface="Times New Roman" panose="02020603050405020304" pitchFamily="18" charset="0"/>
                  </a:rPr>
                  <a:t>K</a:t>
                </a:r>
                <a14:m>
                  <m:oMath xmlns:m="http://schemas.openxmlformats.org/officeDocument/2006/math">
                    <m:d>
                      <m:dPr>
                        <m:ctrlPr>
                          <a:rPr lang="pt-BR" i="1" smtClean="0">
                            <a:latin typeface="Cambria Math" panose="02040503050406030204" pitchFamily="18" charset="0"/>
                            <a:cs typeface="Times New Roman" panose="02020603050405020304" pitchFamily="18" charset="0"/>
                          </a:rPr>
                        </m:ctrlPr>
                      </m:dPr>
                      <m:e>
                        <m:r>
                          <a:rPr lang="pt-BR" i="1" smtClean="0">
                            <a:latin typeface="Cambria Math" panose="02040503050406030204" pitchFamily="18" charset="0"/>
                            <a:cs typeface="Times New Roman" panose="02020603050405020304" pitchFamily="18" charset="0"/>
                          </a:rPr>
                          <m:t>𝑥</m:t>
                        </m:r>
                        <m:r>
                          <a:rPr lang="en-IN" b="0" i="1" smtClean="0">
                            <a:latin typeface="Cambria Math" panose="02040503050406030204" pitchFamily="18" charset="0"/>
                            <a:cs typeface="Times New Roman" panose="02020603050405020304" pitchFamily="18" charset="0"/>
                          </a:rPr>
                          <m:t>,</m:t>
                        </m:r>
                        <m:sSub>
                          <m:sSubPr>
                            <m:ctrlPr>
                              <a:rPr lang="pt-BR" i="1">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𝑥</m:t>
                            </m:r>
                          </m:e>
                          <m:sub>
                            <m:r>
                              <a:rPr lang="en-IN" b="0" i="1" smtClean="0">
                                <a:latin typeface="Cambria Math" panose="02040503050406030204" pitchFamily="18" charset="0"/>
                                <a:cs typeface="Times New Roman" panose="02020603050405020304" pitchFamily="18" charset="0"/>
                              </a:rPr>
                              <m:t>𝑖</m:t>
                            </m:r>
                          </m:sub>
                        </m:sSub>
                      </m:e>
                    </m:d>
                    <m:r>
                      <a:rPr lang="pt-BR" i="1">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𝑠𝑢𝑚</m:t>
                    </m:r>
                    <m:r>
                      <a:rPr lang="en-IN" b="0" i="1" smtClean="0">
                        <a:latin typeface="Cambria Math" panose="02040503050406030204" pitchFamily="18" charset="0"/>
                        <a:cs typeface="Times New Roman" panose="02020603050405020304" pitchFamily="18" charset="0"/>
                      </a:rPr>
                      <m:t>(</m:t>
                    </m:r>
                    <m:r>
                      <a:rPr lang="pt-BR" i="1">
                        <a:latin typeface="Cambria Math" panose="02040503050406030204" pitchFamily="18" charset="0"/>
                        <a:cs typeface="Times New Roman" panose="02020603050405020304" pitchFamily="18" charset="0"/>
                      </a:rPr>
                      <m:t>𝑥</m:t>
                    </m:r>
                    <m:r>
                      <a:rPr lang="en-IN" b="0" i="1" smtClean="0">
                        <a:latin typeface="Cambria Math" panose="02040503050406030204" pitchFamily="18" charset="0"/>
                        <a:cs typeface="Times New Roman" panose="02020603050405020304" pitchFamily="18" charset="0"/>
                      </a:rPr>
                      <m:t>∗</m:t>
                    </m:r>
                    <m:sSub>
                      <m:sSubPr>
                        <m:ctrlPr>
                          <a:rPr lang="pt-BR"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𝑥</m:t>
                        </m:r>
                      </m:e>
                      <m:sub>
                        <m:r>
                          <a:rPr lang="en-IN" i="1">
                            <a:latin typeface="Cambria Math" panose="02040503050406030204" pitchFamily="18" charset="0"/>
                            <a:cs typeface="Times New Roman" panose="02020603050405020304" pitchFamily="18" charset="0"/>
                          </a:rPr>
                          <m:t>𝑖</m:t>
                        </m:r>
                      </m:sub>
                    </m:sSub>
                    <m:r>
                      <a:rPr lang="en-IN" b="0" i="1" smtClean="0">
                        <a:latin typeface="Cambria Math" panose="02040503050406030204" pitchFamily="18" charset="0"/>
                        <a:cs typeface="Times New Roman" panose="02020603050405020304" pitchFamily="18" charset="0"/>
                      </a:rPr>
                      <m:t>)</m:t>
                    </m:r>
                  </m:oMath>
                </a14:m>
                <a:endParaRPr lang="en-IN" dirty="0" smtClean="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From the above formula, we can see that the product between two vectors say </a:t>
                </a:r>
                <a14:m>
                  <m:oMath xmlns:m="http://schemas.openxmlformats.org/officeDocument/2006/math">
                    <m:r>
                      <a:rPr lang="pt-BR" i="1">
                        <a:latin typeface="Cambria Math" panose="02040503050406030204" pitchFamily="18" charset="0"/>
                        <a:cs typeface="Times New Roman" panose="02020603050405020304" pitchFamily="18" charset="0"/>
                      </a:rPr>
                      <m:t>𝑥</m:t>
                    </m:r>
                    <m:r>
                      <a:rPr lang="en-IN" b="0" i="1" smtClean="0">
                        <a:latin typeface="Cambria Math" panose="02040503050406030204" pitchFamily="18" charset="0"/>
                        <a:cs typeface="Times New Roman" panose="02020603050405020304" pitchFamily="18" charset="0"/>
                      </a:rPr>
                      <m:t> </m:t>
                    </m:r>
                    <m:r>
                      <a:rPr lang="en-IN" b="0" i="1" smtClean="0">
                        <a:latin typeface="Cambria Math" panose="02040503050406030204" pitchFamily="18" charset="0"/>
                        <a:cs typeface="Times New Roman" panose="02020603050405020304" pitchFamily="18" charset="0"/>
                      </a:rPr>
                      <m:t>𝑎𝑛𝑑</m:t>
                    </m:r>
                    <m:r>
                      <a:rPr lang="en-IN" b="0" i="1" smtClean="0">
                        <a:latin typeface="Cambria Math" panose="02040503050406030204" pitchFamily="18" charset="0"/>
                        <a:cs typeface="Times New Roman" panose="02020603050405020304" pitchFamily="18" charset="0"/>
                      </a:rPr>
                      <m:t> </m:t>
                    </m:r>
                    <m:sSub>
                      <m:sSubPr>
                        <m:ctrlPr>
                          <a:rPr lang="pt-BR"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𝑥</m:t>
                        </m:r>
                      </m:e>
                      <m:sub>
                        <m:r>
                          <a:rPr lang="en-IN" i="1">
                            <a:latin typeface="Cambria Math" panose="02040503050406030204" pitchFamily="18" charset="0"/>
                            <a:cs typeface="Times New Roman" panose="02020603050405020304" pitchFamily="18" charset="0"/>
                          </a:rPr>
                          <m:t>𝑖</m:t>
                        </m:r>
                      </m:sub>
                    </m:sSub>
                  </m:oMath>
                </a14:m>
                <a:r>
                  <a:rPr lang="en-IN" dirty="0">
                    <a:latin typeface="Times New Roman" panose="02020603050405020304" pitchFamily="18" charset="0"/>
                    <a:cs typeface="Times New Roman" panose="02020603050405020304" pitchFamily="18" charset="0"/>
                  </a:rPr>
                  <a:t> is the sum of the multiplication of each pair of input values.</a:t>
                </a:r>
                <a:endParaRPr lang="en-IN" dirty="0" smtClean="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4="http://schemas.microsoft.com/office/drawing/2010/main" xmlns="" xmlns:a16="http://schemas.microsoft.com/office/drawing/2014/main" id="{2429C1C9-571A-41C5-AF2B-1FE61DD740DD}"/>
                  </a:ext>
                </a:extLst>
              </p:cNvPr>
              <p:cNvSpPr>
                <a:spLocks noGrp="1" noRot="1" noChangeAspect="1" noMove="1" noResize="1" noEditPoints="1" noAdjustHandles="1" noChangeArrowheads="1" noChangeShapeType="1" noTextEdit="1"/>
              </p:cNvSpPr>
              <p:nvPr>
                <p:ph idx="1"/>
              </p:nvPr>
            </p:nvSpPr>
            <p:spPr>
              <a:xfrm>
                <a:off x="438149" y="1347788"/>
                <a:ext cx="11367407" cy="5487987"/>
              </a:xfrm>
              <a:blipFill rotWithShape="0">
                <a:blip r:embed="rId2" cstate="print"/>
                <a:stretch>
                  <a:fillRect t="-1556"/>
                </a:stretch>
              </a:blipFill>
            </p:spPr>
            <p:txBody>
              <a:bodyPr/>
              <a:lstStyle/>
              <a:p>
                <a:r>
                  <a:rPr lang="en-IN">
                    <a:noFill/>
                  </a:rPr>
                  <a:t> </a:t>
                </a:r>
              </a:p>
            </p:txBody>
          </p:sp>
        </mc:Fallback>
      </mc:AlternateContent>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21</a:t>
            </a:fld>
            <a:endParaRPr lang="en-US"/>
          </a:p>
        </p:txBody>
      </p:sp>
    </p:spTree>
    <p:extLst>
      <p:ext uri="{BB962C8B-B14F-4D97-AF65-F5344CB8AC3E}">
        <p14:creationId xmlns="" xmlns:p14="http://schemas.microsoft.com/office/powerpoint/2010/main" val="11536964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itchFamily="18" charset="0"/>
                <a:cs typeface="Times New Roman" pitchFamily="18" charset="0"/>
              </a:rPr>
              <a:t>Polynomial Kerne</a:t>
            </a:r>
            <a:r>
              <a:rPr lang="en-IN" b="1" dirty="0">
                <a:solidFill>
                  <a:srgbClr val="C00000"/>
                </a:solidFill>
                <a:latin typeface="Times New Roman" pitchFamily="18" charset="0"/>
                <a:cs typeface="Times New Roman" pitchFamily="18" charset="0"/>
              </a:rPr>
              <a:t>l</a:t>
            </a:r>
            <a:endParaRPr lang="en-US" b="1" dirty="0"/>
          </a:p>
        </p:txBody>
      </p:sp>
      <mc:AlternateContent xmlns:mc="http://schemas.openxmlformats.org/markup-compatibility/2006">
        <mc:Choice xmlns="" xmlns:a14="http://schemas.microsoft.com/office/drawing/2010/main" Requires="a14">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lvl="1"/>
                <a:r>
                  <a:rPr lang="en-IN" dirty="0" smtClean="0">
                    <a:latin typeface="Times New Roman" panose="02020603050405020304" pitchFamily="18" charset="0"/>
                    <a:cs typeface="Times New Roman" panose="02020603050405020304" pitchFamily="18" charset="0"/>
                  </a:rPr>
                  <a:t>It is more generalized form of linear kernel and distinguish curved or nonlinear input space. Following is the formula for polynomial kernel −</a:t>
                </a:r>
                <a:endParaRPr lang="en-IN"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a:p>
                <a:pPr lvl="1"/>
                <a:r>
                  <a:rPr lang="pt-BR" dirty="0">
                    <a:latin typeface="Times New Roman" panose="02020603050405020304" pitchFamily="18" charset="0"/>
                    <a:cs typeface="Times New Roman" panose="02020603050405020304" pitchFamily="18" charset="0"/>
                  </a:rPr>
                  <a:t>K</a:t>
                </a:r>
                <a14:m>
                  <m:oMath xmlns:m="http://schemas.openxmlformats.org/officeDocument/2006/math">
                    <m:d>
                      <m:dPr>
                        <m:ctrlPr>
                          <a:rPr lang="pt-BR" i="1">
                            <a:latin typeface="Cambria Math" panose="02040503050406030204" pitchFamily="18" charset="0"/>
                            <a:cs typeface="Times New Roman" panose="02020603050405020304" pitchFamily="18" charset="0"/>
                          </a:rPr>
                        </m:ctrlPr>
                      </m:dPr>
                      <m:e>
                        <m:r>
                          <a:rPr lang="pt-BR" i="1">
                            <a:latin typeface="Cambria Math" panose="02040503050406030204" pitchFamily="18" charset="0"/>
                            <a:cs typeface="Times New Roman" panose="02020603050405020304" pitchFamily="18" charset="0"/>
                          </a:rPr>
                          <m:t>𝑥</m:t>
                        </m:r>
                        <m:r>
                          <a:rPr lang="en-IN" i="1">
                            <a:latin typeface="Cambria Math" panose="02040503050406030204" pitchFamily="18" charset="0"/>
                            <a:cs typeface="Times New Roman" panose="02020603050405020304" pitchFamily="18" charset="0"/>
                          </a:rPr>
                          <m:t>,</m:t>
                        </m:r>
                        <m:sSub>
                          <m:sSubPr>
                            <m:ctrlPr>
                              <a:rPr lang="pt-BR"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𝑥</m:t>
                            </m:r>
                          </m:e>
                          <m:sub>
                            <m:r>
                              <a:rPr lang="en-IN" i="1">
                                <a:latin typeface="Cambria Math" panose="02040503050406030204" pitchFamily="18" charset="0"/>
                                <a:cs typeface="Times New Roman" panose="02020603050405020304" pitchFamily="18" charset="0"/>
                              </a:rPr>
                              <m:t>𝑖</m:t>
                            </m:r>
                          </m:sub>
                        </m:sSub>
                      </m:e>
                    </m:d>
                    <m:r>
                      <a:rPr lang="pt-BR" i="1">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1+ </m:t>
                    </m:r>
                    <m:r>
                      <a:rPr lang="en-IN" i="1">
                        <a:latin typeface="Cambria Math" panose="02040503050406030204" pitchFamily="18" charset="0"/>
                        <a:cs typeface="Times New Roman" panose="02020603050405020304" pitchFamily="18" charset="0"/>
                      </a:rPr>
                      <m:t>𝑠𝑢𝑚</m:t>
                    </m:r>
                    <m:r>
                      <a:rPr lang="en-IN" i="1">
                        <a:latin typeface="Cambria Math" panose="02040503050406030204" pitchFamily="18" charset="0"/>
                        <a:cs typeface="Times New Roman" panose="02020603050405020304" pitchFamily="18" charset="0"/>
                      </a:rPr>
                      <m:t>(</m:t>
                    </m:r>
                    <m:r>
                      <a:rPr lang="pt-BR" i="1">
                        <a:latin typeface="Cambria Math" panose="02040503050406030204" pitchFamily="18" charset="0"/>
                        <a:cs typeface="Times New Roman" panose="02020603050405020304" pitchFamily="18" charset="0"/>
                      </a:rPr>
                      <m:t>𝑥</m:t>
                    </m:r>
                    <m:r>
                      <a:rPr lang="en-IN" i="1">
                        <a:latin typeface="Cambria Math" panose="02040503050406030204" pitchFamily="18" charset="0"/>
                        <a:cs typeface="Times New Roman" panose="02020603050405020304" pitchFamily="18" charset="0"/>
                      </a:rPr>
                      <m:t>∗</m:t>
                    </m:r>
                    <m:sSub>
                      <m:sSubPr>
                        <m:ctrlPr>
                          <a:rPr lang="pt-BR"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𝑥</m:t>
                        </m:r>
                      </m:e>
                      <m:sub>
                        <m:r>
                          <a:rPr lang="en-IN" i="1">
                            <a:latin typeface="Cambria Math" panose="02040503050406030204" pitchFamily="18" charset="0"/>
                            <a:cs typeface="Times New Roman" panose="02020603050405020304" pitchFamily="18" charset="0"/>
                          </a:rPr>
                          <m:t>𝑖</m:t>
                        </m:r>
                      </m:sub>
                    </m:sSub>
                    <m:r>
                      <a:rPr lang="en-IN" i="1">
                        <a:latin typeface="Cambria Math" panose="02040503050406030204" pitchFamily="18" charset="0"/>
                        <a:cs typeface="Times New Roman" panose="02020603050405020304" pitchFamily="18" charset="0"/>
                      </a:rPr>
                      <m:t>)</m:t>
                    </m:r>
                  </m:oMath>
                </a14:m>
                <a:r>
                  <a:rPr lang="en-IN" dirty="0" smtClean="0">
                    <a:latin typeface="Times New Roman" panose="02020603050405020304" pitchFamily="18" charset="0"/>
                    <a:cs typeface="Times New Roman" panose="02020603050405020304" pitchFamily="18" charset="0"/>
                  </a:rPr>
                  <a:t>^d</a:t>
                </a:r>
                <a:endParaRPr lang="en-IN"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Here d is the degree of polynomial, which we need to specify manually in the learning </a:t>
                </a:r>
                <a:r>
                  <a:rPr lang="en-IN" dirty="0" smtClean="0">
                    <a:latin typeface="Times New Roman" panose="02020603050405020304" pitchFamily="18" charset="0"/>
                    <a:cs typeface="Times New Roman" panose="02020603050405020304" pitchFamily="18" charset="0"/>
                  </a:rPr>
                  <a:t>algorithm.</a:t>
                </a:r>
                <a:endParaRPr lang="en-IN"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4="http://schemas.microsoft.com/office/drawing/2010/main" xmlns="" xmlns:a16="http://schemas.microsoft.com/office/drawing/2014/main" id="{2429C1C9-571A-41C5-AF2B-1FE61DD740DD}"/>
                  </a:ext>
                </a:extLst>
              </p:cNvPr>
              <p:cNvSpPr>
                <a:spLocks noGrp="1" noRot="1" noChangeAspect="1" noMove="1" noResize="1" noEditPoints="1" noAdjustHandles="1" noChangeArrowheads="1" noChangeShapeType="1" noTextEdit="1"/>
              </p:cNvSpPr>
              <p:nvPr>
                <p:ph idx="1"/>
              </p:nvPr>
            </p:nvSpPr>
            <p:spPr>
              <a:xfrm>
                <a:off x="438149" y="1347788"/>
                <a:ext cx="11367407" cy="5487987"/>
              </a:xfrm>
              <a:blipFill rotWithShape="0">
                <a:blip r:embed="rId2" cstate="print"/>
                <a:stretch>
                  <a:fillRect t="-1556" r="-107"/>
                </a:stretch>
              </a:blipFill>
            </p:spPr>
            <p:txBody>
              <a:bodyPr/>
              <a:lstStyle/>
              <a:p>
                <a:r>
                  <a:rPr lang="en-IN">
                    <a:noFill/>
                  </a:rPr>
                  <a:t> </a:t>
                </a:r>
              </a:p>
            </p:txBody>
          </p:sp>
        </mc:Fallback>
      </mc:AlternateContent>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22</a:t>
            </a:fld>
            <a:endParaRPr lang="en-US"/>
          </a:p>
        </p:txBody>
      </p:sp>
    </p:spTree>
    <p:extLst>
      <p:ext uri="{BB962C8B-B14F-4D97-AF65-F5344CB8AC3E}">
        <p14:creationId xmlns="" xmlns:p14="http://schemas.microsoft.com/office/powerpoint/2010/main" val="33244487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Radial Basis Function (RBF)</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23</a:t>
            </a:fld>
            <a:endParaRPr lang="en-US"/>
          </a:p>
        </p:txBody>
      </p:sp>
      <mc:AlternateContent xmlns:mc="http://schemas.openxmlformats.org/markup-compatibility/2006">
        <mc:Choice xmlns="" xmlns:a14="http://schemas.microsoft.com/office/drawing/2010/main" Requires="a14">
          <p:sp>
            <p:nvSpPr>
              <p:cNvPr id="5" name="Rectangle 1"/>
              <p:cNvSpPr>
                <a:spLocks noGrp="1" noChangeArrowheads="1"/>
              </p:cNvSpPr>
              <p:nvPr>
                <p:ph idx="1"/>
              </p:nvPr>
            </p:nvSpPr>
            <p:spPr bwMode="auto">
              <a:xfrm>
                <a:off x="682388" y="1792070"/>
                <a:ext cx="10671412" cy="378565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RBF kernel, mostly used in SVM classification, maps input space in indefinite dimensional space. Following formula explains it mathematically −</a:t>
                </a:r>
              </a:p>
              <a:p>
                <a:pPr>
                  <a:lnSpc>
                    <a:spcPct val="100000"/>
                  </a:lnSpc>
                </a:pPr>
                <a:endPar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a:lnSpc>
                    <a:spcPct val="100000"/>
                  </a:lnSpc>
                </a:pPr>
                <a:r>
                  <a:rPr lang="pt-BR" sz="2400" dirty="0">
                    <a:latin typeface="Times New Roman" panose="02020603050405020304" pitchFamily="18" charset="0"/>
                    <a:cs typeface="Times New Roman" panose="02020603050405020304" pitchFamily="18" charset="0"/>
                  </a:rPr>
                  <a:t>K</a:t>
                </a:r>
                <a14:m>
                  <m:oMath xmlns:m="http://schemas.openxmlformats.org/officeDocument/2006/math">
                    <m:d>
                      <m:dPr>
                        <m:ctrlPr>
                          <a:rPr lang="pt-BR" sz="2400" i="1">
                            <a:latin typeface="Cambria Math" panose="02040503050406030204" pitchFamily="18" charset="0"/>
                            <a:cs typeface="Times New Roman" panose="02020603050405020304" pitchFamily="18" charset="0"/>
                          </a:rPr>
                        </m:ctrlPr>
                      </m:dPr>
                      <m:e>
                        <m:r>
                          <a:rPr lang="pt-BR" sz="2400" i="1">
                            <a:latin typeface="Cambria Math" panose="02040503050406030204" pitchFamily="18" charset="0"/>
                            <a:cs typeface="Times New Roman" panose="02020603050405020304" pitchFamily="18" charset="0"/>
                          </a:rPr>
                          <m:t>𝑥</m:t>
                        </m:r>
                        <m:r>
                          <a:rPr lang="en-IN" sz="2400" i="1">
                            <a:latin typeface="Cambria Math" panose="02040503050406030204" pitchFamily="18" charset="0"/>
                            <a:cs typeface="Times New Roman" panose="02020603050405020304" pitchFamily="18" charset="0"/>
                          </a:rPr>
                          <m:t>,</m:t>
                        </m:r>
                        <m:sSub>
                          <m:sSubPr>
                            <m:ctrlPr>
                              <a:rPr lang="pt-BR" sz="2400" i="1">
                                <a:latin typeface="Cambria Math" panose="02040503050406030204" pitchFamily="18" charset="0"/>
                                <a:cs typeface="Times New Roman" panose="02020603050405020304" pitchFamily="18" charset="0"/>
                              </a:rPr>
                            </m:ctrlPr>
                          </m:sSubPr>
                          <m:e>
                            <m:r>
                              <a:rPr lang="en-IN" sz="2400" i="1">
                                <a:latin typeface="Cambria Math" panose="02040503050406030204" pitchFamily="18" charset="0"/>
                                <a:cs typeface="Times New Roman" panose="02020603050405020304" pitchFamily="18" charset="0"/>
                              </a:rPr>
                              <m:t>𝑥</m:t>
                            </m:r>
                          </m:e>
                          <m:sub>
                            <m:r>
                              <a:rPr lang="en-IN" sz="2400" i="1">
                                <a:latin typeface="Cambria Math" panose="02040503050406030204" pitchFamily="18" charset="0"/>
                                <a:cs typeface="Times New Roman" panose="02020603050405020304" pitchFamily="18" charset="0"/>
                              </a:rPr>
                              <m:t>𝑖</m:t>
                            </m:r>
                          </m:sub>
                        </m:sSub>
                      </m:e>
                    </m:d>
                    <m:r>
                      <a:rPr lang="pt-BR" sz="2400" i="1" smtClean="0">
                        <a:latin typeface="Cambria Math" panose="02040503050406030204" pitchFamily="18" charset="0"/>
                        <a:cs typeface="Times New Roman" panose="02020603050405020304" pitchFamily="18" charset="0"/>
                      </a:rPr>
                      <m:t>=</m:t>
                    </m:r>
                    <m:r>
                      <m:rPr>
                        <m:sty m:val="p"/>
                      </m:rPr>
                      <a:rPr lang="en-IN" sz="2400" b="0" i="0" smtClean="0">
                        <a:latin typeface="Cambria Math" panose="02040503050406030204" pitchFamily="18" charset="0"/>
                        <a:cs typeface="Times New Roman" panose="02020603050405020304" pitchFamily="18" charset="0"/>
                      </a:rPr>
                      <m:t>exp</m:t>
                    </m:r>
                    <m:r>
                      <a:rPr lang="en-IN" sz="2400" b="0" i="1" smtClean="0">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𝑔𝑎𝑚𝑚𝑎</m:t>
                    </m:r>
                    <m:r>
                      <a:rPr lang="en-IN" sz="2400" b="0" i="1" smtClean="0">
                        <a:latin typeface="Cambria Math" panose="02040503050406030204" pitchFamily="18" charset="0"/>
                        <a:cs typeface="Times New Roman" panose="02020603050405020304" pitchFamily="18" charset="0"/>
                      </a:rPr>
                      <m:t> ∗ </m:t>
                    </m:r>
                    <m:r>
                      <a:rPr lang="en-IN" sz="2400" i="1">
                        <a:latin typeface="Cambria Math" panose="02040503050406030204" pitchFamily="18" charset="0"/>
                        <a:cs typeface="Times New Roman" panose="02020603050405020304" pitchFamily="18" charset="0"/>
                      </a:rPr>
                      <m:t>𝑠𝑢𝑚</m:t>
                    </m:r>
                    <m:r>
                      <a:rPr lang="en-IN" sz="2400" b="0" i="1" smtClean="0">
                        <a:latin typeface="Cambria Math" panose="02040503050406030204" pitchFamily="18" charset="0"/>
                        <a:cs typeface="Times New Roman" panose="02020603050405020304" pitchFamily="18" charset="0"/>
                      </a:rPr>
                      <m:t>|</m:t>
                    </m:r>
                    <m:r>
                      <a:rPr lang="pt-BR" sz="2400" i="1" smtClean="0">
                        <a:latin typeface="Cambria Math" panose="02040503050406030204" pitchFamily="18" charset="0"/>
                        <a:cs typeface="Times New Roman" panose="02020603050405020304" pitchFamily="18" charset="0"/>
                      </a:rPr>
                      <m:t>𝑥</m:t>
                    </m:r>
                    <m:r>
                      <a:rPr lang="en-IN" sz="2400" b="0" i="1" smtClean="0">
                        <a:latin typeface="Cambria Math" panose="02040503050406030204" pitchFamily="18" charset="0"/>
                        <a:cs typeface="Times New Roman" panose="02020603050405020304" pitchFamily="18" charset="0"/>
                      </a:rPr>
                      <m:t>−</m:t>
                    </m:r>
                    <m:sSub>
                      <m:sSubPr>
                        <m:ctrlPr>
                          <a:rPr lang="pt-BR" sz="2400" i="1">
                            <a:latin typeface="Cambria Math" panose="02040503050406030204" pitchFamily="18" charset="0"/>
                            <a:cs typeface="Times New Roman" panose="02020603050405020304" pitchFamily="18" charset="0"/>
                          </a:rPr>
                        </m:ctrlPr>
                      </m:sSubPr>
                      <m:e>
                        <m:r>
                          <a:rPr lang="en-IN" sz="2400" i="1">
                            <a:latin typeface="Cambria Math" panose="02040503050406030204" pitchFamily="18" charset="0"/>
                            <a:cs typeface="Times New Roman" panose="02020603050405020304" pitchFamily="18" charset="0"/>
                          </a:rPr>
                          <m:t>𝑥</m:t>
                        </m:r>
                      </m:e>
                      <m:sub>
                        <m:r>
                          <a:rPr lang="en-IN" sz="2400" i="1">
                            <a:latin typeface="Cambria Math" panose="02040503050406030204" pitchFamily="18" charset="0"/>
                            <a:cs typeface="Times New Roman" panose="02020603050405020304" pitchFamily="18" charset="0"/>
                          </a:rPr>
                          <m:t>𝑖</m:t>
                        </m:r>
                      </m:sub>
                    </m:sSub>
                    <m:r>
                      <a:rPr lang="en-IN" sz="2400" b="0" i="1" smtClean="0">
                        <a:latin typeface="Cambria Math" panose="02040503050406030204" pitchFamily="18" charset="0"/>
                        <a:cs typeface="Times New Roman" panose="02020603050405020304" pitchFamily="18" charset="0"/>
                      </a:rPr>
                      <m:t>|</m:t>
                    </m:r>
                  </m:oMath>
                </a14:m>
                <a:r>
                  <a:rPr lang="en-IN" sz="2400" dirty="0" smtClean="0">
                    <a:latin typeface="Times New Roman" panose="02020603050405020304" pitchFamily="18" charset="0"/>
                    <a:cs typeface="Times New Roman" panose="02020603050405020304" pitchFamily="18" charset="0"/>
                  </a:rPr>
                  <a:t>^2</a:t>
                </a:r>
                <a:endParaRPr lang="en-IN" sz="2400" dirty="0">
                  <a:latin typeface="Times New Roman" panose="02020603050405020304" pitchFamily="18" charset="0"/>
                  <a:cs typeface="Times New Roman" panose="02020603050405020304" pitchFamily="18" charset="0"/>
                </a:endParaRPr>
              </a:p>
              <a:p>
                <a:pPr>
                  <a:lnSpc>
                    <a:spcPct val="100000"/>
                  </a:lnSpc>
                </a:pPr>
                <a:endPar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a:lnSpc>
                    <a:spcPct val="100000"/>
                  </a:lnSpc>
                </a:pPr>
                <a:endPar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a:lnSpc>
                    <a:spcPct val="100000"/>
                  </a:lnSpc>
                </a:pPr>
                <a:r>
                  <a:rPr lang="en-IN" sz="2400" dirty="0">
                    <a:latin typeface="Times New Roman" panose="02020603050405020304" pitchFamily="18" charset="0"/>
                    <a:cs typeface="Times New Roman" panose="02020603050405020304" pitchFamily="18" charset="0"/>
                  </a:rPr>
                  <a:t>Here, </a:t>
                </a:r>
                <a:r>
                  <a:rPr lang="en-IN" sz="2400" i="1" dirty="0">
                    <a:latin typeface="Times New Roman" panose="02020603050405020304" pitchFamily="18" charset="0"/>
                    <a:cs typeface="Times New Roman" panose="02020603050405020304" pitchFamily="18" charset="0"/>
                  </a:rPr>
                  <a:t>gamma</a:t>
                </a:r>
                <a:r>
                  <a:rPr lang="en-IN" sz="2400" dirty="0">
                    <a:latin typeface="Times New Roman" panose="02020603050405020304" pitchFamily="18" charset="0"/>
                    <a:cs typeface="Times New Roman" panose="02020603050405020304" pitchFamily="18" charset="0"/>
                  </a:rPr>
                  <a:t> ranges from 0 to 1. We need to manually specify it in the learning algorithm. A good default value of </a:t>
                </a:r>
                <a:r>
                  <a:rPr lang="en-IN" sz="2400" i="1" dirty="0">
                    <a:latin typeface="Times New Roman" panose="02020603050405020304" pitchFamily="18" charset="0"/>
                    <a:cs typeface="Times New Roman" panose="02020603050405020304" pitchFamily="18" charset="0"/>
                  </a:rPr>
                  <a:t>gamma</a:t>
                </a:r>
                <a:r>
                  <a:rPr lang="en-IN" sz="2400" dirty="0">
                    <a:latin typeface="Times New Roman" panose="02020603050405020304" pitchFamily="18" charset="0"/>
                    <a:cs typeface="Times New Roman" panose="02020603050405020304" pitchFamily="18" charset="0"/>
                  </a:rPr>
                  <a:t> is 0.1.</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a:lnSpc>
                    <a:spcPct val="100000"/>
                  </a:lnSpc>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mc:Choice>
        <mc:Fallback>
          <p:sp>
            <p:nvSpPr>
              <p:cNvPr id="5" name="Rectangle 1"/>
              <p:cNvSpPr>
                <a:spLocks noGrp="1" noRot="1" noChangeAspect="1" noMove="1" noResize="1" noEditPoints="1" noAdjustHandles="1" noChangeArrowheads="1" noChangeShapeType="1" noTextEdit="1"/>
              </p:cNvSpPr>
              <p:nvPr>
                <p:ph idx="1"/>
              </p:nvPr>
            </p:nvSpPr>
            <p:spPr bwMode="auto">
              <a:xfrm>
                <a:off x="682388" y="1792070"/>
                <a:ext cx="10671412" cy="3785652"/>
              </a:xfrm>
              <a:prstGeom prst="rect">
                <a:avLst/>
              </a:prstGeom>
              <a:blipFill rotWithShape="0">
                <a:blip r:embed="rId2" cstate="print"/>
                <a:stretch>
                  <a:fillRect l="-800" t="-805"/>
                </a:stretch>
              </a:bli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Tree>
    <p:extLst>
      <p:ext uri="{BB962C8B-B14F-4D97-AF65-F5344CB8AC3E}">
        <p14:creationId xmlns="" xmlns:p14="http://schemas.microsoft.com/office/powerpoint/2010/main" val="25758297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Pros</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It is really effective in the higher dimension.</a:t>
            </a:r>
          </a:p>
          <a:p>
            <a:r>
              <a:rPr lang="en-IN" sz="2400" dirty="0">
                <a:latin typeface="Times New Roman" panose="02020603050405020304" pitchFamily="18" charset="0"/>
                <a:cs typeface="Times New Roman" panose="02020603050405020304" pitchFamily="18" charset="0"/>
              </a:rPr>
              <a:t>Effective when the number of features are more than training examples.</a:t>
            </a:r>
          </a:p>
          <a:p>
            <a:r>
              <a:rPr lang="en-IN" sz="2400" dirty="0">
                <a:latin typeface="Times New Roman" panose="02020603050405020304" pitchFamily="18" charset="0"/>
                <a:cs typeface="Times New Roman" panose="02020603050405020304" pitchFamily="18" charset="0"/>
              </a:rPr>
              <a:t>Best algorithm when classes are separable</a:t>
            </a:r>
          </a:p>
          <a:p>
            <a:r>
              <a:rPr lang="en-IN" sz="2400" dirty="0">
                <a:latin typeface="Times New Roman" panose="02020603050405020304" pitchFamily="18" charset="0"/>
                <a:cs typeface="Times New Roman" panose="02020603050405020304" pitchFamily="18" charset="0"/>
              </a:rPr>
              <a:t>The hyperplane is affected by only the support vectors thus outliers have less impact.</a:t>
            </a:r>
          </a:p>
          <a:p>
            <a:r>
              <a:rPr lang="en-IN" sz="2400" dirty="0">
                <a:latin typeface="Times New Roman" panose="02020603050405020304" pitchFamily="18" charset="0"/>
                <a:cs typeface="Times New Roman" panose="02020603050405020304" pitchFamily="18" charset="0"/>
              </a:rPr>
              <a:t>SVM is suited for extreme case binary classification.</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24</a:t>
            </a:fld>
            <a:endParaRPr lang="en-US"/>
          </a:p>
        </p:txBody>
      </p:sp>
    </p:spTree>
    <p:extLst>
      <p:ext uri="{BB962C8B-B14F-4D97-AF65-F5344CB8AC3E}">
        <p14:creationId xmlns="" xmlns:p14="http://schemas.microsoft.com/office/powerpoint/2010/main" val="20639588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Cons</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For larger dataset, it requires a large amount of time to process.</a:t>
            </a:r>
          </a:p>
          <a:p>
            <a:r>
              <a:rPr lang="en-IN" sz="2400" dirty="0">
                <a:latin typeface="Times New Roman" panose="02020603050405020304" pitchFamily="18" charset="0"/>
                <a:cs typeface="Times New Roman" panose="02020603050405020304" pitchFamily="18" charset="0"/>
              </a:rPr>
              <a:t>Does not perform well in case of overlapped classes.</a:t>
            </a:r>
          </a:p>
          <a:p>
            <a:r>
              <a:rPr lang="en-IN" sz="2400" dirty="0">
                <a:latin typeface="Times New Roman" panose="02020603050405020304" pitchFamily="18" charset="0"/>
                <a:cs typeface="Times New Roman" panose="02020603050405020304" pitchFamily="18" charset="0"/>
              </a:rPr>
              <a:t>Selecting, appropriately </a:t>
            </a:r>
            <a:r>
              <a:rPr lang="en-IN" sz="2400" dirty="0" err="1">
                <a:latin typeface="Times New Roman" panose="02020603050405020304" pitchFamily="18" charset="0"/>
                <a:cs typeface="Times New Roman" panose="02020603050405020304" pitchFamily="18" charset="0"/>
              </a:rPr>
              <a:t>hyperparameters</a:t>
            </a:r>
            <a:r>
              <a:rPr lang="en-IN" sz="2400" dirty="0">
                <a:latin typeface="Times New Roman" panose="02020603050405020304" pitchFamily="18" charset="0"/>
                <a:cs typeface="Times New Roman" panose="02020603050405020304" pitchFamily="18" charset="0"/>
              </a:rPr>
              <a:t> of the SVM that will allow for sufficient generalization performance.</a:t>
            </a:r>
          </a:p>
          <a:p>
            <a:r>
              <a:rPr lang="en-IN" sz="2400" dirty="0">
                <a:latin typeface="Times New Roman" panose="02020603050405020304" pitchFamily="18" charset="0"/>
                <a:cs typeface="Times New Roman" panose="02020603050405020304" pitchFamily="18" charset="0"/>
              </a:rPr>
              <a:t>Selecting the appropriate kernel function can be tricky.</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25</a:t>
            </a:fld>
            <a:endParaRPr lang="en-US"/>
          </a:p>
        </p:txBody>
      </p:sp>
    </p:spTree>
    <p:extLst>
      <p:ext uri="{BB962C8B-B14F-4D97-AF65-F5344CB8AC3E}">
        <p14:creationId xmlns="" xmlns:p14="http://schemas.microsoft.com/office/powerpoint/2010/main" val="9345315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itchFamily="18" charset="0"/>
                <a:cs typeface="Times New Roman" pitchFamily="18" charset="0"/>
              </a:rPr>
              <a:t>References</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533683" y="1050925"/>
            <a:ext cx="11367407" cy="5487987"/>
          </a:xfrm>
        </p:spPr>
        <p:txBody>
          <a:bodyPr>
            <a:noAutofit/>
          </a:bodyPr>
          <a:lstStyle/>
          <a:p>
            <a:pPr fontAlgn="base"/>
            <a:r>
              <a:rPr lang="en-IN" sz="2000" b="1" dirty="0" smtClean="0">
                <a:latin typeface="Times New Roman" panose="02020603050405020304" pitchFamily="18" charset="0"/>
                <a:cs typeface="Times New Roman" panose="02020603050405020304" pitchFamily="18" charset="0"/>
              </a:rPr>
              <a:t>Books and Journals</a:t>
            </a:r>
          </a:p>
          <a:p>
            <a:pPr fontAlgn="base"/>
            <a:r>
              <a:rPr lang="en-IN" sz="2000" b="1" dirty="0" smtClean="0">
                <a:latin typeface="Times New Roman" panose="02020603050405020304" pitchFamily="18" charset="0"/>
                <a:cs typeface="Times New Roman" panose="02020603050405020304" pitchFamily="18" charset="0"/>
              </a:rPr>
              <a:t>Understanding </a:t>
            </a:r>
            <a:r>
              <a:rPr lang="en-IN" sz="2000" b="1" dirty="0">
                <a:latin typeface="Times New Roman" panose="02020603050405020304" pitchFamily="18" charset="0"/>
                <a:cs typeface="Times New Roman" panose="02020603050405020304" pitchFamily="18" charset="0"/>
              </a:rPr>
              <a:t>Machine Learning: From Theory to Algorithms by Shai </a:t>
            </a:r>
            <a:r>
              <a:rPr lang="en-IN" sz="2000" b="1" dirty="0" err="1">
                <a:latin typeface="Times New Roman" panose="02020603050405020304" pitchFamily="18" charset="0"/>
                <a:cs typeface="Times New Roman" panose="02020603050405020304" pitchFamily="18" charset="0"/>
              </a:rPr>
              <a:t>Shalev-Shwartz</a:t>
            </a:r>
            <a:r>
              <a:rPr lang="en-IN" sz="2000" b="1" dirty="0">
                <a:latin typeface="Times New Roman" panose="02020603050405020304" pitchFamily="18" charset="0"/>
                <a:cs typeface="Times New Roman" panose="02020603050405020304" pitchFamily="18" charset="0"/>
              </a:rPr>
              <a:t> and Shai Ben-David-Cambridge University Press </a:t>
            </a:r>
            <a:r>
              <a:rPr lang="en-IN" sz="2000" b="1" dirty="0" smtClean="0">
                <a:latin typeface="Times New Roman" panose="02020603050405020304" pitchFamily="18" charset="0"/>
                <a:cs typeface="Times New Roman" panose="02020603050405020304" pitchFamily="18" charset="0"/>
              </a:rPr>
              <a:t>2014</a:t>
            </a:r>
          </a:p>
          <a:p>
            <a:pPr fontAlgn="base"/>
            <a:r>
              <a:rPr lang="en-IN" sz="2000" b="1" dirty="0" smtClean="0">
                <a:latin typeface="Times New Roman" panose="02020603050405020304" pitchFamily="18" charset="0"/>
                <a:cs typeface="Times New Roman" panose="02020603050405020304" pitchFamily="18" charset="0"/>
              </a:rPr>
              <a:t>Introduction </a:t>
            </a:r>
            <a:r>
              <a:rPr lang="en-IN" sz="2000" b="1" dirty="0">
                <a:latin typeface="Times New Roman" panose="02020603050405020304" pitchFamily="18" charset="0"/>
                <a:cs typeface="Times New Roman" panose="02020603050405020304" pitchFamily="18" charset="0"/>
              </a:rPr>
              <a:t>to machine Learning – the Wikipedia Guide by Osman Omer</a:t>
            </a:r>
            <a:r>
              <a:rPr lang="en-IN" sz="2000" b="1"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fontAlgn="base"/>
            <a:endParaRPr lang="en-IN" sz="2000" dirty="0" smtClean="0">
              <a:latin typeface="Times New Roman" panose="02020603050405020304" pitchFamily="18" charset="0"/>
              <a:cs typeface="Times New Roman" panose="02020603050405020304" pitchFamily="18" charset="0"/>
            </a:endParaRPr>
          </a:p>
          <a:p>
            <a:pPr fontAlgn="base"/>
            <a:r>
              <a:rPr lang="en-IN" sz="2000" b="1" dirty="0" smtClean="0">
                <a:latin typeface="Times New Roman" panose="02020603050405020304" pitchFamily="18" charset="0"/>
                <a:cs typeface="Times New Roman" panose="02020603050405020304" pitchFamily="18" charset="0"/>
              </a:rPr>
              <a:t>Video Link-</a:t>
            </a:r>
            <a:endParaRPr lang="en-IN" sz="2000" b="1" dirty="0" smtClean="0">
              <a:latin typeface="Times New Roman" panose="02020603050405020304" pitchFamily="18" charset="0"/>
              <a:cs typeface="Times New Roman" panose="02020603050405020304" pitchFamily="18" charset="0"/>
              <a:hlinkClick r:id="rId2"/>
            </a:endParaRPr>
          </a:p>
          <a:p>
            <a:pPr fontAlgn="base"/>
            <a:r>
              <a:rPr lang="en-IN" sz="2000" dirty="0">
                <a:latin typeface="Times New Roman" panose="02020603050405020304" pitchFamily="18" charset="0"/>
                <a:cs typeface="Times New Roman" panose="02020603050405020304" pitchFamily="18" charset="0"/>
                <a:hlinkClick r:id="rId3"/>
              </a:rPr>
              <a:t>https://</a:t>
            </a:r>
            <a:r>
              <a:rPr lang="en-IN" sz="2000" dirty="0" smtClean="0">
                <a:latin typeface="Times New Roman" panose="02020603050405020304" pitchFamily="18" charset="0"/>
                <a:cs typeface="Times New Roman" panose="02020603050405020304" pitchFamily="18" charset="0"/>
                <a:hlinkClick r:id="rId3"/>
              </a:rPr>
              <a:t>www.youtube.com/watch?v=9f-GarcDY58</a:t>
            </a:r>
            <a:endParaRPr lang="en-IN" sz="2000" dirty="0" smtClean="0">
              <a:latin typeface="Times New Roman" panose="02020603050405020304" pitchFamily="18" charset="0"/>
              <a:cs typeface="Times New Roman" panose="02020603050405020304" pitchFamily="18" charset="0"/>
            </a:endParaRPr>
          </a:p>
          <a:p>
            <a:pPr fontAlgn="base"/>
            <a:r>
              <a:rPr lang="en-IN" sz="2000" dirty="0">
                <a:latin typeface="Times New Roman" panose="02020603050405020304" pitchFamily="18" charset="0"/>
                <a:cs typeface="Times New Roman" panose="02020603050405020304" pitchFamily="18" charset="0"/>
                <a:hlinkClick r:id="rId4"/>
              </a:rPr>
              <a:t>https://</a:t>
            </a:r>
            <a:r>
              <a:rPr lang="en-IN" sz="2000" dirty="0" smtClean="0">
                <a:latin typeface="Times New Roman" panose="02020603050405020304" pitchFamily="18" charset="0"/>
                <a:cs typeface="Times New Roman" panose="02020603050405020304" pitchFamily="18" charset="0"/>
                <a:hlinkClick r:id="rId4"/>
              </a:rPr>
              <a:t>www.youtube.com/watch?v=GwIo3gDZCVQ</a:t>
            </a:r>
            <a:endParaRPr lang="en-IN" sz="2000" dirty="0" smtClean="0">
              <a:latin typeface="Times New Roman" panose="02020603050405020304" pitchFamily="18" charset="0"/>
              <a:cs typeface="Times New Roman" panose="02020603050405020304" pitchFamily="18" charset="0"/>
            </a:endParaRPr>
          </a:p>
          <a:p>
            <a:pPr fontAlgn="base"/>
            <a:endParaRPr lang="en-IN" sz="2000" dirty="0" smtClean="0">
              <a:latin typeface="Times New Roman" panose="02020603050405020304" pitchFamily="18" charset="0"/>
              <a:cs typeface="Times New Roman" panose="02020603050405020304" pitchFamily="18" charset="0"/>
            </a:endParaRPr>
          </a:p>
          <a:p>
            <a:pPr fontAlgn="base"/>
            <a:r>
              <a:rPr lang="en-IN" sz="2000" b="1" dirty="0" smtClean="0">
                <a:latin typeface="Times New Roman" panose="02020603050405020304" pitchFamily="18" charset="0"/>
                <a:cs typeface="Times New Roman" panose="02020603050405020304" pitchFamily="18" charset="0"/>
              </a:rPr>
              <a:t>Web Link-</a:t>
            </a:r>
          </a:p>
          <a:p>
            <a:pPr fontAlgn="base"/>
            <a:r>
              <a:rPr lang="en-IN" sz="2000" dirty="0">
                <a:latin typeface="Times New Roman" panose="02020603050405020304" pitchFamily="18" charset="0"/>
                <a:cs typeface="Times New Roman" panose="02020603050405020304" pitchFamily="18" charset="0"/>
                <a:hlinkClick r:id="rId5"/>
              </a:rPr>
              <a:t>https://towardsdatascience.com/support-vector-machines-svm-c9ef22815589</a:t>
            </a:r>
            <a:endParaRPr lang="en-IN" sz="2000" dirty="0">
              <a:latin typeface="Times New Roman" panose="02020603050405020304" pitchFamily="18" charset="0"/>
              <a:cs typeface="Times New Roman" panose="02020603050405020304" pitchFamily="18" charset="0"/>
            </a:endParaRPr>
          </a:p>
          <a:p>
            <a:pPr fontAlgn="base"/>
            <a:r>
              <a:rPr lang="en-IN" sz="2000" dirty="0">
                <a:latin typeface="Times New Roman" panose="02020603050405020304" pitchFamily="18" charset="0"/>
                <a:cs typeface="Times New Roman" panose="02020603050405020304" pitchFamily="18" charset="0"/>
                <a:hlinkClick r:id="rId6"/>
              </a:rPr>
              <a:t>https://beingdatum.com/getting-friendly-with-svm-algorithm/</a:t>
            </a:r>
            <a:endParaRPr lang="en-IN" sz="2000" dirty="0">
              <a:latin typeface="Times New Roman" panose="02020603050405020304" pitchFamily="18" charset="0"/>
              <a:cs typeface="Times New Roman" panose="02020603050405020304" pitchFamily="18" charset="0"/>
            </a:endParaRPr>
          </a:p>
          <a:p>
            <a:pPr fontAlgn="base"/>
            <a:r>
              <a:rPr lang="en-IN" sz="2000" dirty="0">
                <a:latin typeface="Times New Roman" panose="02020603050405020304" pitchFamily="18" charset="0"/>
                <a:cs typeface="Times New Roman" panose="02020603050405020304" pitchFamily="18" charset="0"/>
                <a:hlinkClick r:id="rId7"/>
              </a:rPr>
              <a:t>https://www.tutorialspoint.com/machine_learning_with_python/machine_learning_with_python_classification_algorithms_support_vector_machine.htm</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26</a:t>
            </a:fld>
            <a:endParaRPr lang="en-US"/>
          </a:p>
        </p:txBody>
      </p:sp>
    </p:spTree>
    <p:extLst>
      <p:ext uri="{BB962C8B-B14F-4D97-AF65-F5344CB8AC3E}">
        <p14:creationId xmlns="" xmlns:p14="http://schemas.microsoft.com/office/powerpoint/2010/main" val="23691674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9"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7" y="6294599"/>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7" y="5129691"/>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3"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1" i="0" u="none" strike="noStrike" kern="1200" cap="none" spc="0" normalizeH="0" baseline="0" noProof="0" dirty="0">
                <a:ln>
                  <a:noFill/>
                </a:ln>
                <a:solidFill>
                  <a:srgbClr val="FF0000"/>
                </a:solidFill>
                <a:effectLst/>
                <a:uLnTx/>
                <a:uFillTx/>
                <a:latin typeface="Times" pitchFamily="18" charset="0"/>
                <a:ea typeface="Segoe UI" panose="020B0502040204020203" pitchFamily="34" charset="0"/>
                <a:cs typeface="Times" pitchFamily="18"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601"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5"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29" name="Group 28"/>
          <p:cNvGrpSpPr/>
          <p:nvPr/>
        </p:nvGrpSpPr>
        <p:grpSpPr>
          <a:xfrm>
            <a:off x="237521"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nvPr>
          </p:nvGraphicFramePr>
          <p:xfrm>
            <a:off x="100420" y="236973"/>
            <a:ext cx="183878" cy="183422"/>
          </p:xfrm>
          <a:graphic>
            <a:graphicData uri="http://schemas.openxmlformats.org/presentationml/2006/ole">
              <p:oleObj spid="_x0000_s11336" name="CorelDRAW" r:id="rId3" imgW="2169000" imgH="2169360" progId="">
                <p:embed/>
              </p:oleObj>
            </a:graphicData>
          </a:graphic>
        </p:graphicFrame>
      </p:grpSp>
      <p:sp>
        <p:nvSpPr>
          <p:cNvPr id="2" name="Rectangle 1"/>
          <p:cNvSpPr/>
          <p:nvPr/>
        </p:nvSpPr>
        <p:spPr>
          <a:xfrm>
            <a:off x="4062249" y="5394447"/>
            <a:ext cx="184731" cy="369332"/>
          </a:xfrm>
          <a:prstGeom prst="rect">
            <a:avLst/>
          </a:prstGeom>
        </p:spPr>
        <p:txBody>
          <a:bodyPr wrap="none">
            <a:spAutoFit/>
          </a:bodyPr>
          <a:lstStyle/>
          <a:p>
            <a:endParaRPr lang="en-US" dirty="0"/>
          </a:p>
        </p:txBody>
      </p:sp>
    </p:spTree>
    <p:extLst>
      <p:ext uri="{BB962C8B-B14F-4D97-AF65-F5344CB8AC3E}">
        <p14:creationId xmlns="" xmlns:p14="http://schemas.microsoft.com/office/powerpoint/2010/main" val="623254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Course Objectives</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a:t>
            </a:fld>
            <a:endParaRPr lang="en-US"/>
          </a:p>
        </p:txBody>
      </p:sp>
      <p:graphicFrame>
        <p:nvGraphicFramePr>
          <p:cNvPr id="5" name="Diagram 4"/>
          <p:cNvGraphicFramePr/>
          <p:nvPr>
            <p:extLst>
              <p:ext uri="{D42A27DB-BD31-4B8C-83A1-F6EECF244321}">
                <p14:modId xmlns="" xmlns:p14="http://schemas.microsoft.com/office/powerpoint/2010/main" val="1961890653"/>
              </p:ext>
            </p:extLst>
          </p:nvPr>
        </p:nvGraphicFramePr>
        <p:xfrm>
          <a:off x="1555845" y="847796"/>
          <a:ext cx="9797955" cy="5691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610679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CONTENTS</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algn="just"/>
            <a:r>
              <a:rPr lang="en-US" dirty="0" smtClean="0">
                <a:latin typeface="Times New Roman" pitchFamily="18" charset="0"/>
                <a:cs typeface="Times New Roman" pitchFamily="18" charset="0"/>
              </a:rPr>
              <a:t>SVM</a:t>
            </a:r>
          </a:p>
          <a:p>
            <a:pPr algn="just"/>
            <a:r>
              <a:rPr lang="en-US" dirty="0" smtClean="0">
                <a:latin typeface="Times New Roman" pitchFamily="18" charset="0"/>
                <a:cs typeface="Times New Roman" pitchFamily="18" charset="0"/>
              </a:rPr>
              <a:t>Working </a:t>
            </a:r>
          </a:p>
          <a:p>
            <a:pPr algn="just"/>
            <a:r>
              <a:rPr lang="en-US" dirty="0" smtClean="0">
                <a:latin typeface="Times New Roman" pitchFamily="18" charset="0"/>
                <a:cs typeface="Times New Roman" pitchFamily="18" charset="0"/>
              </a:rPr>
              <a:t>Concept</a:t>
            </a:r>
          </a:p>
          <a:p>
            <a:pPr algn="just"/>
            <a:r>
              <a:rPr lang="en-US" dirty="0" smtClean="0">
                <a:latin typeface="Times New Roman" pitchFamily="18" charset="0"/>
                <a:cs typeface="Times New Roman" pitchFamily="18" charset="0"/>
              </a:rPr>
              <a:t>Goal</a:t>
            </a:r>
          </a:p>
          <a:p>
            <a:pPr algn="just"/>
            <a:r>
              <a:rPr lang="en-US" smtClean="0">
                <a:latin typeface="Times New Roman" pitchFamily="18" charset="0"/>
                <a:cs typeface="Times New Roman" pitchFamily="18" charset="0"/>
              </a:rPr>
              <a:t>Example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Type</a:t>
            </a:r>
          </a:p>
          <a:p>
            <a:pPr algn="just"/>
            <a:r>
              <a:rPr lang="en-US" dirty="0" smtClean="0">
                <a:latin typeface="Times New Roman" pitchFamily="18" charset="0"/>
                <a:cs typeface="Times New Roman" pitchFamily="18" charset="0"/>
              </a:rPr>
              <a:t>Kernel</a:t>
            </a:r>
          </a:p>
          <a:p>
            <a:pPr algn="just"/>
            <a:r>
              <a:rPr lang="en-US" dirty="0" smtClean="0">
                <a:latin typeface="Times New Roman" pitchFamily="18" charset="0"/>
                <a:cs typeface="Times New Roman" pitchFamily="18" charset="0"/>
              </a:rPr>
              <a:t>Pros</a:t>
            </a:r>
          </a:p>
          <a:p>
            <a:pPr algn="just"/>
            <a:r>
              <a:rPr lang="en-US" dirty="0" smtClean="0">
                <a:latin typeface="Times New Roman" pitchFamily="18" charset="0"/>
                <a:cs typeface="Times New Roman" pitchFamily="18" charset="0"/>
              </a:rPr>
              <a:t>Cons</a:t>
            </a: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marL="0" indent="0" algn="just">
              <a:buNone/>
            </a:pPr>
            <a:endParaRPr lang="en-US" dirty="0" smtClean="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 xmlns:p14="http://schemas.microsoft.com/office/powerpoint/2010/main" val="218156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SVM-Introduction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Support vector machines (SVMs) are powerful yet flexible supervised machine learning algorithms which are used both for classification and regression.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But </a:t>
            </a:r>
            <a:r>
              <a:rPr lang="en-IN" sz="2400" dirty="0">
                <a:latin typeface="Times New Roman" panose="02020603050405020304" pitchFamily="18" charset="0"/>
                <a:cs typeface="Times New Roman" panose="02020603050405020304" pitchFamily="18" charset="0"/>
              </a:rPr>
              <a:t>generally, they are used in classification problems. In 1960s, SVMs were first introduced but later they got refined in 1990.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SVMs </a:t>
            </a:r>
            <a:r>
              <a:rPr lang="en-IN" sz="2400" dirty="0">
                <a:latin typeface="Times New Roman" panose="02020603050405020304" pitchFamily="18" charset="0"/>
                <a:cs typeface="Times New Roman" panose="02020603050405020304" pitchFamily="18" charset="0"/>
              </a:rPr>
              <a:t>have their unique way of implementation as compared to other machine learning algorithms.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Lately</a:t>
            </a:r>
            <a:r>
              <a:rPr lang="en-IN" sz="2400" dirty="0">
                <a:latin typeface="Times New Roman" panose="02020603050405020304" pitchFamily="18" charset="0"/>
                <a:cs typeface="Times New Roman" panose="02020603050405020304" pitchFamily="18" charset="0"/>
              </a:rPr>
              <a:t>, they are extremely popular because of their ability to handle multiple continuous and categorical variables</a:t>
            </a:r>
            <a:endParaRPr lang="en-IN" sz="2000" dirty="0" smtClean="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 xmlns:p14="http://schemas.microsoft.com/office/powerpoint/2010/main" val="6790807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SVM-Working</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dirty="0">
                <a:latin typeface="Times New Roman" panose="02020603050405020304" pitchFamily="18" charset="0"/>
                <a:cs typeface="Times New Roman" panose="02020603050405020304" pitchFamily="18" charset="0"/>
              </a:rPr>
              <a:t>An SVM model is basically a representation of different classes in a hyperplane in multidimensional space.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hyperplane will be generated in an iterative manner by SVM so that the error can be minimized.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goal of SVM is to divide the datasets into classes to find a maximum marginal hyperplane (MMH).</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6</a:t>
            </a:fld>
            <a:endParaRPr lang="en-US"/>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431809" y="3696902"/>
            <a:ext cx="3739486" cy="2842009"/>
          </a:xfrm>
          <a:prstGeom prst="rect">
            <a:avLst/>
          </a:prstGeom>
        </p:spPr>
      </p:pic>
    </p:spTree>
    <p:extLst>
      <p:ext uri="{BB962C8B-B14F-4D97-AF65-F5344CB8AC3E}">
        <p14:creationId xmlns="" xmlns:p14="http://schemas.microsoft.com/office/powerpoint/2010/main" val="1955386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SVM-Working</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12297" y="1108076"/>
            <a:ext cx="4964922" cy="5487987"/>
          </a:xfrm>
        </p:spPr>
        <p:txBody>
          <a:bodyPr>
            <a:noAutofit/>
          </a:bodyPr>
          <a:lstStyle/>
          <a:p>
            <a:r>
              <a:rPr lang="en-IN" sz="2400" dirty="0">
                <a:latin typeface="Times New Roman" panose="02020603050405020304" pitchFamily="18" charset="0"/>
                <a:cs typeface="Times New Roman" panose="02020603050405020304" pitchFamily="18" charset="0"/>
              </a:rPr>
              <a:t>The goal of the SVM algorithm is to create the best line or decision boundary that can segregate n-dimensional space into classes so that we can easily put the new data point in the correct category in the future. This best decision boundary is called a hyperplane.</a:t>
            </a:r>
          </a:p>
          <a:p>
            <a:r>
              <a:rPr lang="en-IN" sz="2400" dirty="0">
                <a:latin typeface="Times New Roman" panose="02020603050405020304" pitchFamily="18" charset="0"/>
                <a:cs typeface="Times New Roman" panose="02020603050405020304" pitchFamily="18" charset="0"/>
              </a:rPr>
              <a:t>SVM chooses the extreme points/vectors that help in creating the hyperplane.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These </a:t>
            </a:r>
            <a:r>
              <a:rPr lang="en-IN" sz="2400" dirty="0">
                <a:latin typeface="Times New Roman" panose="02020603050405020304" pitchFamily="18" charset="0"/>
                <a:cs typeface="Times New Roman" panose="02020603050405020304" pitchFamily="18" charset="0"/>
              </a:rPr>
              <a:t>extreme cases are called as support vectors, and hence algorithm is termed as Support Vector Machine. </a:t>
            </a:r>
            <a:endParaRPr lang="en-IN" sz="2400" dirty="0" smtClean="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7</a:t>
            </a:fld>
            <a:endParaRPr lang="en-US"/>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508009" y="1592238"/>
            <a:ext cx="5715000" cy="3810000"/>
          </a:xfrm>
          <a:prstGeom prst="rect">
            <a:avLst/>
          </a:prstGeom>
        </p:spPr>
      </p:pic>
    </p:spTree>
    <p:extLst>
      <p:ext uri="{BB962C8B-B14F-4D97-AF65-F5344CB8AC3E}">
        <p14:creationId xmlns="" xmlns:p14="http://schemas.microsoft.com/office/powerpoint/2010/main" val="2455847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SVM Concept</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b="1" dirty="0" smtClean="0">
                <a:latin typeface="Times New Roman" panose="02020603050405020304" pitchFamily="18" charset="0"/>
                <a:cs typeface="Times New Roman" panose="02020603050405020304" pitchFamily="18" charset="0"/>
              </a:rPr>
              <a:t>Support </a:t>
            </a:r>
            <a:r>
              <a:rPr lang="en-IN" sz="2400" b="1" dirty="0">
                <a:latin typeface="Times New Roman" panose="02020603050405020304" pitchFamily="18" charset="0"/>
                <a:cs typeface="Times New Roman" panose="02020603050405020304" pitchFamily="18" charset="0"/>
              </a:rPr>
              <a:t>Vectors</a:t>
            </a:r>
            <a:r>
              <a:rPr lang="en-IN" sz="2400" dirty="0">
                <a:latin typeface="Times New Roman" panose="02020603050405020304" pitchFamily="18" charset="0"/>
                <a:cs typeface="Times New Roman" panose="02020603050405020304" pitchFamily="18" charset="0"/>
              </a:rPr>
              <a:t> − </a:t>
            </a:r>
            <a:r>
              <a:rPr lang="en-IN" sz="2400" dirty="0" smtClean="0">
                <a:latin typeface="Times New Roman" panose="02020603050405020304" pitchFamily="18" charset="0"/>
                <a:cs typeface="Times New Roman" panose="02020603050405020304" pitchFamily="18" charset="0"/>
              </a:rPr>
              <a:t>Data points </a:t>
            </a:r>
            <a:r>
              <a:rPr lang="en-IN" sz="2400" dirty="0">
                <a:latin typeface="Times New Roman" panose="02020603050405020304" pitchFamily="18" charset="0"/>
                <a:cs typeface="Times New Roman" panose="02020603050405020304" pitchFamily="18" charset="0"/>
              </a:rPr>
              <a:t>that are closest to the hyperplane is called support vectors. Separating line will be defined with the help of these data points.</a:t>
            </a:r>
          </a:p>
          <a:p>
            <a:r>
              <a:rPr lang="en-IN" sz="2400" b="1" dirty="0">
                <a:latin typeface="Times New Roman" panose="02020603050405020304" pitchFamily="18" charset="0"/>
                <a:cs typeface="Times New Roman" panose="02020603050405020304" pitchFamily="18" charset="0"/>
              </a:rPr>
              <a:t>Hyperplane</a:t>
            </a:r>
            <a:r>
              <a:rPr lang="en-IN" sz="2400" dirty="0">
                <a:latin typeface="Times New Roman" panose="02020603050405020304" pitchFamily="18" charset="0"/>
                <a:cs typeface="Times New Roman" panose="02020603050405020304" pitchFamily="18" charset="0"/>
              </a:rPr>
              <a:t> − I</a:t>
            </a:r>
            <a:r>
              <a:rPr lang="en-IN" sz="2400" dirty="0" smtClean="0">
                <a:latin typeface="Times New Roman" panose="02020603050405020304" pitchFamily="18" charset="0"/>
                <a:cs typeface="Times New Roman" panose="02020603050405020304" pitchFamily="18" charset="0"/>
              </a:rPr>
              <a:t>t </a:t>
            </a:r>
            <a:r>
              <a:rPr lang="en-IN" sz="2400" dirty="0">
                <a:latin typeface="Times New Roman" panose="02020603050405020304" pitchFamily="18" charset="0"/>
                <a:cs typeface="Times New Roman" panose="02020603050405020304" pitchFamily="18" charset="0"/>
              </a:rPr>
              <a:t>is a decision plane or space which is divided between a set of objects having different classes</a:t>
            </a:r>
            <a:r>
              <a:rPr lang="en-IN" sz="2400" dirty="0" smtClean="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There </a:t>
            </a:r>
            <a:r>
              <a:rPr lang="en-IN" sz="2400" dirty="0">
                <a:latin typeface="Times New Roman" panose="02020603050405020304" pitchFamily="18" charset="0"/>
                <a:cs typeface="Times New Roman" panose="02020603050405020304" pitchFamily="18" charset="0"/>
              </a:rPr>
              <a:t>can be multiple lines/decision boundaries to segregate the classes in n-dimensional space, but we need to find out the best decision boundary that helps to classify the data points.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best boundary is known as the hyperplane of SVM</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 xmlns:p14="http://schemas.microsoft.com/office/powerpoint/2010/main" val="3452366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SVM Concept</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dimensions of the hyperplane depend on the features present in the dataset, which means if there are 2 </a:t>
            </a:r>
            <a:r>
              <a:rPr lang="en-IN" sz="2400" dirty="0" smtClean="0">
                <a:latin typeface="Times New Roman" panose="02020603050405020304" pitchFamily="18" charset="0"/>
                <a:cs typeface="Times New Roman" panose="02020603050405020304" pitchFamily="18" charset="0"/>
              </a:rPr>
              <a:t>features, </a:t>
            </a:r>
            <a:r>
              <a:rPr lang="en-IN" sz="2400" dirty="0">
                <a:latin typeface="Times New Roman" panose="02020603050405020304" pitchFamily="18" charset="0"/>
                <a:cs typeface="Times New Roman" panose="02020603050405020304" pitchFamily="18" charset="0"/>
              </a:rPr>
              <a:t>then hyperplane will be a straight line. And if there are 3 features, then hyperplane will be a 2-dimension plane.</a:t>
            </a:r>
          </a:p>
          <a:p>
            <a:r>
              <a:rPr lang="en-IN" sz="2400" dirty="0">
                <a:latin typeface="Times New Roman" panose="02020603050405020304" pitchFamily="18" charset="0"/>
                <a:cs typeface="Times New Roman" panose="02020603050405020304" pitchFamily="18" charset="0"/>
              </a:rPr>
              <a:t>We always create a hyperplane that has a maximum margin, which means the maximum distance between the data points</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Margin</a:t>
            </a:r>
            <a:r>
              <a:rPr lang="en-IN" sz="2400" dirty="0">
                <a:latin typeface="Times New Roman" panose="02020603050405020304" pitchFamily="18" charset="0"/>
                <a:cs typeface="Times New Roman" panose="02020603050405020304" pitchFamily="18" charset="0"/>
              </a:rPr>
              <a:t> − It may be defined as the gap between two lines on the closet data points of different classes.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can be calculated as the perpendicular distance from the line to the support vectors.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Large </a:t>
            </a:r>
            <a:r>
              <a:rPr lang="en-IN" sz="2400" dirty="0">
                <a:latin typeface="Times New Roman" panose="02020603050405020304" pitchFamily="18" charset="0"/>
                <a:cs typeface="Times New Roman" panose="02020603050405020304" pitchFamily="18" charset="0"/>
              </a:rPr>
              <a:t>margin is considered as a good margin and small margin is considered as a bad margin.</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 xmlns:p14="http://schemas.microsoft.com/office/powerpoint/2010/main" val="270222649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5695</TotalTime>
  <Words>1069</Words>
  <Application>Microsoft Office PowerPoint</Application>
  <PresentationFormat>Custom</PresentationFormat>
  <Paragraphs>177</Paragraphs>
  <Slides>27</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27</vt:i4>
      </vt:variant>
    </vt:vector>
  </HeadingPairs>
  <TitlesOfParts>
    <vt:vector size="30" baseType="lpstr">
      <vt:lpstr>1_Office Theme</vt:lpstr>
      <vt:lpstr>Contents Slide Master</vt:lpstr>
      <vt:lpstr>CorelDRAW</vt:lpstr>
      <vt:lpstr>Slide 1</vt:lpstr>
      <vt:lpstr>Course Outcomes</vt:lpstr>
      <vt:lpstr>Course Objectives</vt:lpstr>
      <vt:lpstr>CONTENTS</vt:lpstr>
      <vt:lpstr>SVM-Introduction</vt:lpstr>
      <vt:lpstr>SVM-Working</vt:lpstr>
      <vt:lpstr>SVM-Working</vt:lpstr>
      <vt:lpstr>SVM Concept</vt:lpstr>
      <vt:lpstr>SVM Concept</vt:lpstr>
      <vt:lpstr>Goal</vt:lpstr>
      <vt:lpstr>Example</vt:lpstr>
      <vt:lpstr>Example</vt:lpstr>
      <vt:lpstr>Types</vt:lpstr>
      <vt:lpstr>Linear SVM</vt:lpstr>
      <vt:lpstr>Linear SVM</vt:lpstr>
      <vt:lpstr>Linear SVM</vt:lpstr>
      <vt:lpstr>Non-Linear SVM</vt:lpstr>
      <vt:lpstr>Non-Linear SVM</vt:lpstr>
      <vt:lpstr>Non-Linear SVM</vt:lpstr>
      <vt:lpstr>SVM Kernels</vt:lpstr>
      <vt:lpstr>Linear Kernel</vt:lpstr>
      <vt:lpstr>Polynomial Kernel</vt:lpstr>
      <vt:lpstr>Radial Basis Function (RBF)</vt:lpstr>
      <vt:lpstr>Pros</vt:lpstr>
      <vt:lpstr>Cons</vt:lpstr>
      <vt:lpstr>References</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Baljeet Kaur Nagra</cp:lastModifiedBy>
  <cp:revision>435</cp:revision>
  <dcterms:created xsi:type="dcterms:W3CDTF">2019-01-09T10:33:58Z</dcterms:created>
  <dcterms:modified xsi:type="dcterms:W3CDTF">2022-07-04T04:18:43Z</dcterms:modified>
</cp:coreProperties>
</file>