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1024" r:id="rId3"/>
    <p:sldId id="1125" r:id="rId4"/>
    <p:sldId id="1126" r:id="rId5"/>
    <p:sldId id="1123" r:id="rId6"/>
    <p:sldId id="1109" r:id="rId7"/>
    <p:sldId id="1110" r:id="rId8"/>
    <p:sldId id="1111" r:id="rId9"/>
    <p:sldId id="1061" r:id="rId10"/>
    <p:sldId id="1063" r:id="rId11"/>
    <p:sldId id="1064" r:id="rId12"/>
    <p:sldId id="1112" r:id="rId13"/>
    <p:sldId id="1113" r:id="rId14"/>
    <p:sldId id="1118" r:id="rId15"/>
    <p:sldId id="1117" r:id="rId16"/>
    <p:sldId id="1124" r:id="rId17"/>
    <p:sldId id="9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BDE91DD-FCEA-4A45-AB1D-37A6775FD541}" type="presOf" srcId="{42B7D287-B06F-4860-BF6D-66967ED63566}" destId="{DAB1C5DE-D37A-465E-92B2-343488CEB278}" srcOrd="0" destOrd="0" presId="urn:microsoft.com/office/officeart/2005/8/layout/pyramid2"/>
    <dgm:cxn modelId="{7342B9BB-E6CE-4E78-9A4D-66FBE837A602}" type="presOf" srcId="{F1BB7016-B67B-4569-BAB3-0274171CE331}" destId="{F478A005-C19F-47F1-A9D2-DA26E5AFEC0A}" srcOrd="0" destOrd="0" presId="urn:microsoft.com/office/officeart/2005/8/layout/pyramid2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A72EEFCE-2B9E-4121-869B-24962F6F11D5}" type="presOf" srcId="{B60A9B08-E7FD-4FE6-8037-C7FA94A638AB}" destId="{D2FCBDAE-4285-4B23-88C6-0DED421A418E}" srcOrd="0" destOrd="0" presId="urn:microsoft.com/office/officeart/2005/8/layout/pyramid2"/>
    <dgm:cxn modelId="{6AEA01A5-74A1-499B-B07E-494AD5F0B092}" type="presOf" srcId="{6578FE76-9D52-42C7-9A08-2D703DEDB889}" destId="{71BB48DD-FA8E-48AB-8BCD-B38FD926FA57}" srcOrd="0" destOrd="0" presId="urn:microsoft.com/office/officeart/2005/8/layout/pyramid2"/>
    <dgm:cxn modelId="{18501435-27C8-4885-B6BB-5A10C7AC4EC8}" type="presOf" srcId="{0ECD8E82-1EDC-48D9-BD3A-343344AF3DBE}" destId="{E722635D-9BCF-4168-AF49-C59115C9709E}" srcOrd="0" destOrd="0" presId="urn:microsoft.com/office/officeart/2005/8/layout/pyramid2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6271E989-5E36-4A12-83A7-F60D58C14C9F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06EC82E9-2891-4383-AA39-E95E015688A9}" type="presParOf" srcId="{E722635D-9BCF-4168-AF49-C59115C9709E}" destId="{5E4C2482-B8D0-4FC2-9FA2-E973D546DD57}" srcOrd="0" destOrd="0" presId="urn:microsoft.com/office/officeart/2005/8/layout/pyramid2"/>
    <dgm:cxn modelId="{F50C645D-B040-46F8-BFC8-2FA09EFA3A8B}" type="presParOf" srcId="{E722635D-9BCF-4168-AF49-C59115C9709E}" destId="{98DE14CE-00C4-40A5-8D4A-6A1F67DB1EF9}" srcOrd="1" destOrd="0" presId="urn:microsoft.com/office/officeart/2005/8/layout/pyramid2"/>
    <dgm:cxn modelId="{E46D51AF-796E-410C-B3D0-4F9815B4DA59}" type="presParOf" srcId="{98DE14CE-00C4-40A5-8D4A-6A1F67DB1EF9}" destId="{71BB48DD-FA8E-48AB-8BCD-B38FD926FA57}" srcOrd="0" destOrd="0" presId="urn:microsoft.com/office/officeart/2005/8/layout/pyramid2"/>
    <dgm:cxn modelId="{3F27243C-FEC0-43C5-999C-941727B1571D}" type="presParOf" srcId="{98DE14CE-00C4-40A5-8D4A-6A1F67DB1EF9}" destId="{86A2CD65-AC1E-43A6-A98A-94947674F148}" srcOrd="1" destOrd="0" presId="urn:microsoft.com/office/officeart/2005/8/layout/pyramid2"/>
    <dgm:cxn modelId="{60505C89-3E86-47F3-8CD2-F6BF8E495340}" type="presParOf" srcId="{98DE14CE-00C4-40A5-8D4A-6A1F67DB1EF9}" destId="{D2FCBDAE-4285-4B23-88C6-0DED421A418E}" srcOrd="2" destOrd="0" presId="urn:microsoft.com/office/officeart/2005/8/layout/pyramid2"/>
    <dgm:cxn modelId="{B0E5EF68-106E-409E-836B-48EFE1298AAE}" type="presParOf" srcId="{98DE14CE-00C4-40A5-8D4A-6A1F67DB1EF9}" destId="{8BBD24E4-AA73-4F72-BB9C-BC92D0D1ECFD}" srcOrd="3" destOrd="0" presId="urn:microsoft.com/office/officeart/2005/8/layout/pyramid2"/>
    <dgm:cxn modelId="{8E46D590-8008-41D3-BA27-F6D875C3FC91}" type="presParOf" srcId="{98DE14CE-00C4-40A5-8D4A-6A1F67DB1EF9}" destId="{DAB1C5DE-D37A-465E-92B2-343488CEB278}" srcOrd="4" destOrd="0" presId="urn:microsoft.com/office/officeart/2005/8/layout/pyramid2"/>
    <dgm:cxn modelId="{5CF48BED-FDD6-4F80-A2E7-59A704C0D8C2}" type="presParOf" srcId="{98DE14CE-00C4-40A5-8D4A-6A1F67DB1EF9}" destId="{2A8B4318-4367-4EFD-B8D3-CFAF8D93713A}" srcOrd="5" destOrd="0" presId="urn:microsoft.com/office/officeart/2005/8/layout/pyramid2"/>
    <dgm:cxn modelId="{74DC5387-7BBE-4212-AAB6-C5FFBE2A87B8}" type="presParOf" srcId="{98DE14CE-00C4-40A5-8D4A-6A1F67DB1EF9}" destId="{515F210A-249C-4CD7-A0CC-1834E039A7DC}" srcOrd="6" destOrd="0" presId="urn:microsoft.com/office/officeart/2005/8/layout/pyramid2"/>
    <dgm:cxn modelId="{3083D952-6493-451C-8827-9952B887BC0E}" type="presParOf" srcId="{98DE14CE-00C4-40A5-8D4A-6A1F67DB1EF9}" destId="{21D033E3-A2EA-4A1B-9539-7E1D40F63E29}" srcOrd="7" destOrd="0" presId="urn:microsoft.com/office/officeart/2005/8/layout/pyramid2"/>
    <dgm:cxn modelId="{006E40B0-9C1C-4114-907B-3265FE034015}" type="presParOf" srcId="{98DE14CE-00C4-40A5-8D4A-6A1F67DB1EF9}" destId="{F478A005-C19F-47F1-A9D2-DA26E5AFEC0A}" srcOrd="8" destOrd="0" presId="urn:microsoft.com/office/officeart/2005/8/layout/pyramid2"/>
    <dgm:cxn modelId="{12E8AD04-1992-41E4-A8AE-C4E328356AD0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FBB23B23-FA42-4F44-88E6-654612A2BB27}" type="presOf" srcId="{22774629-A9AF-46EC-81EB-5BCC1F3A9C86}" destId="{22AE914A-85B6-414D-B985-4C1BCDCDEB28}" srcOrd="0" destOrd="0" presId="urn:microsoft.com/office/officeart/2005/8/layout/venn3"/>
    <dgm:cxn modelId="{6D20DFFC-C288-4C8C-A44A-75DC862D570F}" type="presOf" srcId="{6F51F1E1-5774-4F1F-BC35-A681E82679CF}" destId="{73701E7B-FBC3-42D6-8A7A-B8FE6360C809}" srcOrd="0" destOrd="0" presId="urn:microsoft.com/office/officeart/2005/8/layout/venn3"/>
    <dgm:cxn modelId="{AFB2599E-4750-4838-BD7B-8FE4548D5D03}" type="presOf" srcId="{0F0296FB-8ADD-4838-9F9A-1BE68FFAB191}" destId="{AF4734E7-1ED5-44E4-B1E4-44C4223EABC2}" srcOrd="0" destOrd="0" presId="urn:microsoft.com/office/officeart/2005/8/layout/venn3"/>
    <dgm:cxn modelId="{87A99D3F-8D1E-4A1B-B25A-E47986D5677F}" type="presOf" srcId="{93C2B856-9E92-42DC-A772-1E39906DE85D}" destId="{520F853D-D5C2-4B43-93D2-153698AFDA17}" srcOrd="0" destOrd="0" presId="urn:microsoft.com/office/officeart/2005/8/layout/venn3"/>
    <dgm:cxn modelId="{021AE1A1-0FE7-4496-BE4B-64A58E4B9076}" type="presOf" srcId="{BEC27646-216E-41FA-B6F9-E5F3B442AA07}" destId="{73A2E943-AB3A-4641-AEFD-BB51F509B476}" srcOrd="0" destOrd="0" presId="urn:microsoft.com/office/officeart/2005/8/layout/venn3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8AA707B2-1702-47A4-8999-0651B68B9123}" type="presParOf" srcId="{73701E7B-FBC3-42D6-8A7A-B8FE6360C809}" destId="{22AE914A-85B6-414D-B985-4C1BCDCDEB28}" srcOrd="0" destOrd="0" presId="urn:microsoft.com/office/officeart/2005/8/layout/venn3"/>
    <dgm:cxn modelId="{A5C4628A-290E-4792-AEBF-13B40EE55C04}" type="presParOf" srcId="{73701E7B-FBC3-42D6-8A7A-B8FE6360C809}" destId="{3E6FBC2B-7E38-4A4E-AAC7-9B708FC1F1C6}" srcOrd="1" destOrd="0" presId="urn:microsoft.com/office/officeart/2005/8/layout/venn3"/>
    <dgm:cxn modelId="{227A7542-8471-4F5E-9909-F6F583671444}" type="presParOf" srcId="{73701E7B-FBC3-42D6-8A7A-B8FE6360C809}" destId="{73A2E943-AB3A-4641-AEFD-BB51F509B476}" srcOrd="2" destOrd="0" presId="urn:microsoft.com/office/officeart/2005/8/layout/venn3"/>
    <dgm:cxn modelId="{7773308F-E40E-4EFC-9753-AF26BA8212D7}" type="presParOf" srcId="{73701E7B-FBC3-42D6-8A7A-B8FE6360C809}" destId="{43789ED7-8F32-4F90-9146-CF649FD801B9}" srcOrd="3" destOrd="0" presId="urn:microsoft.com/office/officeart/2005/8/layout/venn3"/>
    <dgm:cxn modelId="{59866529-89B6-42D4-B60A-95051810E7FE}" type="presParOf" srcId="{73701E7B-FBC3-42D6-8A7A-B8FE6360C809}" destId="{AF4734E7-1ED5-44E4-B1E4-44C4223EABC2}" srcOrd="4" destOrd="0" presId="urn:microsoft.com/office/officeart/2005/8/layout/venn3"/>
    <dgm:cxn modelId="{760D9869-E241-4ACA-ACD6-CA9234B38417}" type="presParOf" srcId="{73701E7B-FBC3-42D6-8A7A-B8FE6360C809}" destId="{828442D6-7009-43F0-A59F-D33608F4100B}" srcOrd="5" destOrd="0" presId="urn:microsoft.com/office/officeart/2005/8/layout/venn3"/>
    <dgm:cxn modelId="{045E8F44-2C3B-4FB7-9EBC-E1E0E778F53D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6472" y="289887"/>
        <a:ext cx="3913964" cy="641873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59070" y="970890"/>
        <a:ext cx="3920394" cy="641873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36785" y="1727158"/>
        <a:ext cx="4005527" cy="641873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30751" y="2500591"/>
        <a:ext cx="4005527" cy="641873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43221" y="3308233"/>
        <a:ext cx="4005527" cy="8869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2870" y="1405526"/>
        <a:ext cx="2880062" cy="288006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306920" y="1405526"/>
        <a:ext cx="2880062" cy="288006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4610971" y="1405526"/>
        <a:ext cx="2880062" cy="288006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6915021" y="1405526"/>
        <a:ext cx="2880062" cy="2880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f-GarcDY58" TargetMode="External"/><Relationship Id="rId7" Type="http://schemas.openxmlformats.org/officeDocument/2006/relationships/hyperlink" Target="https://www.javatpoint.com/k-nearest-neighbor-algorithm-for-machine-learning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8/03/introduction-k-neighbours-algorithm-clustering/" TargetMode="External"/><Relationship Id="rId5" Type="http://schemas.openxmlformats.org/officeDocument/2006/relationships/hyperlink" Target="https://towardsdatascience.com/machine-learning-basics-with-the-k-nearest-neighbors-algorithm-6a6e71d01761" TargetMode="External"/><Relationship Id="rId4" Type="http://schemas.openxmlformats.org/officeDocument/2006/relationships/hyperlink" Target="https://www.youtube.com/watch?v=GwIo3gDZCV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2344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855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:Machine 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CST-316</a:t>
            </a:r>
            <a:endParaRPr lang="en-US" alt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K-Nearest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2.4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:Baljeet Kaur Nagra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KNN-Applications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some of the areas in which KNN can be applied successfully −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can be used in banking system to predict weather an individual is fit for loan approval? Does that individual have the characteristics similar to the defaulters one?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Credit Ratings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algorithms can be used to find an individual’s credit rating by comparing with the persons having similar traits.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KNN algorithms, we can classify a potential voter into various classes like “Will Vote”, “Will not Vote”, “Will Vote to Party ‘Congress’, “Will Vote to Party ‘BJP’.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areas in which KNN algorithm can be used are Speech Recognition, Handwriting Detection, Image Recognition and Video Recognition.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3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KNN-Numerical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whether the special paper tissue is good or not on the basis of two attributes acid durability and strength</a:t>
            </a:r>
          </a:p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factory produces a new paper tissue that passes laboratory test with X1-3 and X2-7. Using KNN classify it as good or bad.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963289"/>
              </p:ext>
            </p:extLst>
          </p:nvPr>
        </p:nvGraphicFramePr>
        <p:xfrm>
          <a:off x="2057852" y="2673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X1-Acid Durability (sec)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X2-Strength (kg/</a:t>
                      </a:r>
                      <a:r>
                        <a:rPr lang="en-IN" dirty="0" err="1" smtClean="0"/>
                        <a:t>sq</a:t>
                      </a:r>
                      <a:r>
                        <a:rPr lang="en-IN" dirty="0" smtClean="0"/>
                        <a:t> 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Y-Classification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6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 Numerical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928048"/>
            <a:ext cx="11367407" cy="5907727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Next, we need to choose the value of K i.e. the nearest data points. K can be any integer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 choose K as 3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3.1-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Euclidean distance between query and all training samples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^2 = (x2-x1)^2 + (y2-y1)^2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x2= 3 ; y2 =7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80394"/>
              </p:ext>
            </p:extLst>
          </p:nvPr>
        </p:nvGraphicFramePr>
        <p:xfrm>
          <a:off x="1854201" y="4387850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650"/>
                <a:gridCol w="2374710"/>
                <a:gridCol w="364963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X1-Acid Durability (sec)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X2-Strength (kg/</a:t>
                      </a:r>
                      <a:r>
                        <a:rPr lang="en-IN" dirty="0" err="1" smtClean="0"/>
                        <a:t>sq</a:t>
                      </a:r>
                      <a:r>
                        <a:rPr lang="en-IN" dirty="0" smtClean="0"/>
                        <a:t> 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(3-7)^2 + (7-7)^2 = 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(3-7)^2 + (7-4)^2 = 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(3-3)^2 + (7-4)^2 = 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(3-1)^2 + (7-4)^2 = 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64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 Numerical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928048"/>
            <a:ext cx="11367407" cy="5907727"/>
          </a:xfrm>
        </p:spPr>
        <p:txBody>
          <a:bodyPr>
            <a:noAutofit/>
          </a:bodyPr>
          <a:lstStyle/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Now, based on the distance value, sort them in ascending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Next, it will choose the top K rows from the sorted array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5942721"/>
              </p:ext>
            </p:extLst>
          </p:nvPr>
        </p:nvGraphicFramePr>
        <p:xfrm>
          <a:off x="838200" y="2683031"/>
          <a:ext cx="1031202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38"/>
                <a:gridCol w="1587322"/>
                <a:gridCol w="2439520"/>
                <a:gridCol w="2439520"/>
                <a:gridCol w="2439520"/>
              </a:tblGrid>
              <a:tr h="711041">
                <a:tc>
                  <a:txBody>
                    <a:bodyPr/>
                    <a:lstStyle/>
                    <a:p>
                      <a:r>
                        <a:rPr lang="en-IN" dirty="0" smtClean="0"/>
                        <a:t>X1-Acid Durability (sec)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X2-Strength (kg/</a:t>
                      </a:r>
                      <a:r>
                        <a:rPr lang="en-IN" dirty="0" err="1" smtClean="0"/>
                        <a:t>sq</a:t>
                      </a:r>
                      <a:r>
                        <a:rPr lang="en-IN" dirty="0" smtClean="0"/>
                        <a:t> 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Rank minimum distance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Is it included in 3- Nearest Neighbours?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(3-7)^2 + (7-7)^2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(3-7)^2 + (7-4)^2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(3-3)^2 + (7-4)^2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(3-1)^2 + (7-4)^2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8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 Numerical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928048"/>
            <a:ext cx="11367407" cy="5907727"/>
          </a:xfrm>
        </p:spPr>
        <p:txBody>
          <a:bodyPr>
            <a:noAutofit/>
          </a:bodyPr>
          <a:lstStyle/>
          <a:p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Now, it will assign a class to the test point based on most frequent class of these rows.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good and 1 bad, since 2&gt;1 then we conclude the new paper tissue that pass laboratory test with x1 = 3 and x2= 7 I included in Good category.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End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433167"/>
              </p:ext>
            </p:extLst>
          </p:nvPr>
        </p:nvGraphicFramePr>
        <p:xfrm>
          <a:off x="838200" y="2514252"/>
          <a:ext cx="9834348" cy="240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03"/>
                <a:gridCol w="1513794"/>
                <a:gridCol w="2326517"/>
                <a:gridCol w="2326517"/>
                <a:gridCol w="232651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X1-Acid Durability (sec)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X2-Strength (kg/</a:t>
                      </a:r>
                      <a:r>
                        <a:rPr lang="en-IN" dirty="0" err="1" smtClean="0"/>
                        <a:t>sq</a:t>
                      </a:r>
                      <a:r>
                        <a:rPr lang="en-IN" dirty="0" smtClean="0"/>
                        <a:t> 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Is it included in 3- Nearest Neighbours?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(3-7)^2 + (7-7)^2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(3-7)^2 + (7-4)^2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</a:tr>
              <a:tr h="374373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(3-3)^2 + (7-4)^2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(3-1)^2 + (7-4)^2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9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www.youtube.com/watch?v=9f-GarcDY58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www.youtube.com/watch?v=GwIo3gDZCVQ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towardsdatascience.com/machine-learning-basics-with-the-k-nearest-neighbors-algorithm-6a6e71d01761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https://www.analyticsvidhya.com/blog/2018/03/introduction-k-neighbours-algorithm-clustering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www.javatpoint.com/k-nearest-neighbor-algorithm-for-machine-learning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1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11337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KNN-Introduction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7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 Introduction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 algorithm is a type of supervised ML algorithm which can be used for both classification as well as regression predictive problems.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mainly used for classification predictive problems in industry.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two properties would define KNN well −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learning algorithm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KNN is a lazy learning algorithm because it does not have a specialized training phase and uses all the data for training while classification.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learning algorithm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KNN is also a non-parametric learning algorithm because it doesn’t assume anything about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7740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 Working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928048"/>
            <a:ext cx="11367407" cy="590772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 algorithm uses ‘feature similarity’ to predict the values of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datapoints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assigned a value based on how closely it matches the points in the training set.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during the first step of KNN, we must load the training as well as test data.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Next, we need to choose the value of K i.e. the nearest data points. K can be any integer.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For each point in the test data do the following −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Calculate the distance between test data and each row of training data with the help of any of the method namely: Euclidean, Manhattan or Hamming distance. The most commonly used method to calculate distance is Euclidean.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Now, based on the distance value, sort them in ascending order.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Next, it will choose the top K rows from the sorted array.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Now, it will assign a class to the test point based on most frequent class of these rows.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982640"/>
            <a:ext cx="8023463" cy="5853136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an example to understand the concept of K and working of KNN algorithm −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dataset which can be plotted as follows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classify new data point with black dot (at point 60,60) into blue or red class. We are assuming K = 3 i.e. it would find three nearest data points. It is shown in the next diagram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in the above diagram the three nearest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data point with black dot. Among those three, two of them lies in Red class hence the black dot will also be assigned in red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8547" y="685006"/>
            <a:ext cx="3298318" cy="2207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612" y="3190244"/>
            <a:ext cx="362000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60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KNN-Pros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simple algorithm to understand and interpret.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useful for nonlinear data because there is no assumption about data in this algorithm.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versatile algorithm as we can use it for classification as well as regression.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relatively high accuracy but there are much better supervised learning models than KNN.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3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KNN-Cons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96" y="1108076"/>
            <a:ext cx="11367407" cy="5487987"/>
          </a:xfrm>
        </p:spPr>
        <p:txBody>
          <a:bodyPr>
            <a:noAutofit/>
          </a:bodyPr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computationally a bit expensive algorithm because it stores all the training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storage required as compared to other supervised learning algorithms.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slow in case of big 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sensitive to the scale of data as well as irrelevant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8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5675</TotalTime>
  <Words>1042</Words>
  <Application>Microsoft Office PowerPoint</Application>
  <PresentationFormat>Custom</PresentationFormat>
  <Paragraphs>231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1_Office Theme</vt:lpstr>
      <vt:lpstr>Contents Slide Master</vt:lpstr>
      <vt:lpstr>CorelDRAW</vt:lpstr>
      <vt:lpstr>Slide 1</vt:lpstr>
      <vt:lpstr>Course Outcomes</vt:lpstr>
      <vt:lpstr>Course Objectives</vt:lpstr>
      <vt:lpstr>CONTENTS</vt:lpstr>
      <vt:lpstr>KNN Introduction</vt:lpstr>
      <vt:lpstr>KNN Working</vt:lpstr>
      <vt:lpstr>KNN Example</vt:lpstr>
      <vt:lpstr>KNN-Pros</vt:lpstr>
      <vt:lpstr>KNN-Cons</vt:lpstr>
      <vt:lpstr>KNN-Applications</vt:lpstr>
      <vt:lpstr>KNN-Numerical</vt:lpstr>
      <vt:lpstr>KNN- Numerical</vt:lpstr>
      <vt:lpstr>KNN- Numerical</vt:lpstr>
      <vt:lpstr>KNN- Numerical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Baljeet Kaur Nagra</cp:lastModifiedBy>
  <cp:revision>434</cp:revision>
  <dcterms:created xsi:type="dcterms:W3CDTF">2019-01-09T10:33:58Z</dcterms:created>
  <dcterms:modified xsi:type="dcterms:W3CDTF">2022-07-04T04:22:55Z</dcterms:modified>
</cp:coreProperties>
</file>