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Default Extension="bin" ContentType="application/vnd.openxmlformats-officedocument.oleObject"/>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emf" ContentType="image/x-emf"/>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vml" ContentType="application/vnd.openxmlformats-officedocument.vmlDrawing"/>
  <Override PartName="/ppt/diagrams/layout2.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74" r:id="rId1"/>
    <p:sldMasterId id="2147483686" r:id="rId2"/>
  </p:sldMasterIdLst>
  <p:notesMasterIdLst>
    <p:notesMasterId r:id="rId28"/>
  </p:notesMasterIdLst>
  <p:handoutMasterIdLst>
    <p:handoutMasterId r:id="rId29"/>
  </p:handoutMasterIdLst>
  <p:sldIdLst>
    <p:sldId id="1024" r:id="rId3"/>
    <p:sldId id="1175" r:id="rId4"/>
    <p:sldId id="1174" r:id="rId5"/>
    <p:sldId id="1107" r:id="rId6"/>
    <p:sldId id="1110" r:id="rId7"/>
    <p:sldId id="1164" r:id="rId8"/>
    <p:sldId id="1061" r:id="rId9"/>
    <p:sldId id="1165" r:id="rId10"/>
    <p:sldId id="1063" r:id="rId11"/>
    <p:sldId id="1089" r:id="rId12"/>
    <p:sldId id="1130" r:id="rId13"/>
    <p:sldId id="1133" r:id="rId14"/>
    <p:sldId id="1134" r:id="rId15"/>
    <p:sldId id="1135" r:id="rId16"/>
    <p:sldId id="1146" r:id="rId17"/>
    <p:sldId id="1147" r:id="rId18"/>
    <p:sldId id="1154" r:id="rId19"/>
    <p:sldId id="1148" r:id="rId20"/>
    <p:sldId id="1149" r:id="rId21"/>
    <p:sldId id="1166" r:id="rId22"/>
    <p:sldId id="1163" r:id="rId23"/>
    <p:sldId id="1157" r:id="rId24"/>
    <p:sldId id="1167" r:id="rId25"/>
    <p:sldId id="1169" r:id="rId26"/>
    <p:sldId id="96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66FF"/>
    <a:srgbClr val="FFCC00"/>
    <a:srgbClr val="00FF99"/>
    <a:srgbClr val="CC0099"/>
    <a:srgbClr val="990000"/>
    <a:srgbClr val="9900FF"/>
    <a:srgbClr val="ED8137"/>
    <a:srgbClr val="FF6699"/>
    <a:srgbClr val="FFFFCC"/>
    <a:srgbClr val="6699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62" autoAdjust="0"/>
    <p:restoredTop sz="94660"/>
  </p:normalViewPr>
  <p:slideViewPr>
    <p:cSldViewPr snapToGrid="0">
      <p:cViewPr varScale="1">
        <p:scale>
          <a:sx n="83" d="100"/>
          <a:sy n="83" d="100"/>
        </p:scale>
        <p:origin x="-283" y="-77"/>
      </p:cViewPr>
      <p:guideLst>
        <p:guide orient="horz" pos="2160"/>
        <p:guide pos="3840"/>
      </p:guideLst>
    </p:cSldViewPr>
  </p:slideViewPr>
  <p:notesTextViewPr>
    <p:cViewPr>
      <p:scale>
        <a:sx n="1" d="1"/>
        <a:sy n="1" d="1"/>
      </p:scale>
      <p:origin x="0" y="0"/>
    </p:cViewPr>
  </p:notesTextViewPr>
  <p:sorterViewPr>
    <p:cViewPr>
      <p:scale>
        <a:sx n="100" d="100"/>
        <a:sy n="100" d="100"/>
      </p:scale>
      <p:origin x="0" y="-84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CD8E82-1EDC-48D9-BD3A-343344AF3DBE}" type="doc">
      <dgm:prSet loTypeId="urn:microsoft.com/office/officeart/2005/8/layout/pyramid2" loCatId="pyramid" qsTypeId="urn:microsoft.com/office/officeart/2005/8/quickstyle/simple1" qsCatId="simple" csTypeId="urn:microsoft.com/office/officeart/2005/8/colors/colorful2" csCatId="colorful" phldr="1"/>
      <dgm:spPr/>
      <dgm:t>
        <a:bodyPr/>
        <a:lstStyle/>
        <a:p>
          <a:endParaRPr lang="en-IN"/>
        </a:p>
      </dgm:t>
    </dgm:pt>
    <dgm:pt modelId="{6578FE76-9D52-42C7-9A08-2D703DEDB889}">
      <dgm:prSet custT="1"/>
      <dgm:spPr/>
      <dgm:t>
        <a:bodyPr/>
        <a:lstStyle/>
        <a:p>
          <a:pPr rtl="0"/>
          <a:r>
            <a:rPr lang="en-IN" sz="1400" b="0" dirty="0" smtClean="0">
              <a:latin typeface="Times New Roman" pitchFamily="18" charset="0"/>
              <a:cs typeface="Times New Roman" pitchFamily="18" charset="0"/>
            </a:rPr>
            <a:t>CO-1:Apply the basic concept of Machine learning and statistics learning to deal with real-life Problems.</a:t>
          </a:r>
          <a:endParaRPr lang="en-IN" sz="1400" b="0" dirty="0">
            <a:latin typeface="Times New Roman" pitchFamily="18" charset="0"/>
            <a:cs typeface="Times New Roman" pitchFamily="18" charset="0"/>
          </a:endParaRPr>
        </a:p>
      </dgm:t>
    </dgm:pt>
    <dgm:pt modelId="{9D7F8322-B010-4AEA-B2C8-ABED8DA692AC}" type="parTrans" cxnId="{FCB90C43-334F-41E9-8B10-A2C04BB21436}">
      <dgm:prSet/>
      <dgm:spPr/>
      <dgm:t>
        <a:bodyPr/>
        <a:lstStyle/>
        <a:p>
          <a:endParaRPr lang="en-IN"/>
        </a:p>
      </dgm:t>
    </dgm:pt>
    <dgm:pt modelId="{156D1297-0002-46D1-ACA4-7141136CBED3}" type="sibTrans" cxnId="{FCB90C43-334F-41E9-8B10-A2C04BB21436}">
      <dgm:prSet/>
      <dgm:spPr/>
      <dgm:t>
        <a:bodyPr/>
        <a:lstStyle/>
        <a:p>
          <a:endParaRPr lang="en-IN"/>
        </a:p>
      </dgm:t>
    </dgm:pt>
    <dgm:pt modelId="{B60A9B08-E7FD-4FE6-8037-C7FA94A638AB}">
      <dgm:prSet custT="1"/>
      <dgm:spPr/>
      <dgm:t>
        <a:bodyPr/>
        <a:lstStyle/>
        <a:p>
          <a:pPr algn="l" rtl="0"/>
          <a:r>
            <a:rPr lang="en-IN" sz="1200" b="1" dirty="0" smtClean="0">
              <a:latin typeface="Times New Roman" pitchFamily="18" charset="0"/>
              <a:cs typeface="Times New Roman" pitchFamily="18" charset="0"/>
            </a:rPr>
            <a:t>CO-2: </a:t>
          </a:r>
          <a:r>
            <a:rPr lang="en-US" sz="1200" dirty="0" smtClean="0"/>
            <a:t>Understand different machine learning algorithms, as well as underlying theories the behind them.</a:t>
          </a:r>
          <a:endParaRPr lang="en-IN" sz="1200" b="1" dirty="0">
            <a:latin typeface="Times New Roman" pitchFamily="18" charset="0"/>
            <a:cs typeface="Times New Roman" pitchFamily="18" charset="0"/>
          </a:endParaRPr>
        </a:p>
      </dgm:t>
    </dgm:pt>
    <dgm:pt modelId="{1743A4BB-3420-4329-BD14-A855C7BE721C}" type="parTrans" cxnId="{14931E23-CC75-47DD-B94A-3A9131496891}">
      <dgm:prSet/>
      <dgm:spPr/>
      <dgm:t>
        <a:bodyPr/>
        <a:lstStyle/>
        <a:p>
          <a:endParaRPr lang="en-IN"/>
        </a:p>
      </dgm:t>
    </dgm:pt>
    <dgm:pt modelId="{5F67EDBF-CBEF-4869-9C4D-9DEE382706DE}" type="sibTrans" cxnId="{14931E23-CC75-47DD-B94A-3A9131496891}">
      <dgm:prSet/>
      <dgm:spPr/>
      <dgm:t>
        <a:bodyPr/>
        <a:lstStyle/>
        <a:p>
          <a:endParaRPr lang="en-IN"/>
        </a:p>
      </dgm:t>
    </dgm:pt>
    <dgm:pt modelId="{42B7D287-B06F-4860-BF6D-66967ED63566}">
      <dgm:prSet custT="1"/>
      <dgm:spPr/>
      <dgm:t>
        <a:bodyPr/>
        <a:lstStyle/>
        <a:p>
          <a:pPr algn="l" rtl="0"/>
          <a:r>
            <a:rPr lang="en-IN" sz="1200" b="1" dirty="0" smtClean="0"/>
            <a:t>CO-3: </a:t>
          </a:r>
          <a:r>
            <a:rPr lang="en-IN" sz="1200" dirty="0" smtClean="0"/>
            <a:t>Select and apply the appropriate machine learning algorithm to solve problems of moderate complexity</a:t>
          </a:r>
          <a:endParaRPr lang="en-IN" sz="1200" b="1" dirty="0"/>
        </a:p>
      </dgm:t>
    </dgm:pt>
    <dgm:pt modelId="{57DC1ED3-C728-4E8A-B191-EAE392F0BEEA}" type="parTrans" cxnId="{7DDC7924-154E-4364-A74F-F26F909D3799}">
      <dgm:prSet/>
      <dgm:spPr/>
      <dgm:t>
        <a:bodyPr/>
        <a:lstStyle/>
        <a:p>
          <a:endParaRPr lang="en-IN"/>
        </a:p>
      </dgm:t>
    </dgm:pt>
    <dgm:pt modelId="{011A6C04-F795-4BB4-8D9E-6C0E2AEA7658}" type="sibTrans" cxnId="{7DDC7924-154E-4364-A74F-F26F909D3799}">
      <dgm:prSet/>
      <dgm:spPr/>
      <dgm:t>
        <a:bodyPr/>
        <a:lstStyle/>
        <a:p>
          <a:endParaRPr lang="en-IN"/>
        </a:p>
      </dgm:t>
    </dgm:pt>
    <dgm:pt modelId="{BC04120A-B7ED-4D86-B067-8DD56AFAAD85}">
      <dgm:prSet custT="1"/>
      <dgm:spPr/>
      <dgm:t>
        <a:bodyPr/>
        <a:lstStyle/>
        <a:p>
          <a:pPr algn="l" rtl="0"/>
          <a:r>
            <a:rPr lang="en-IN" sz="1800" b="1" dirty="0" smtClean="0">
              <a:latin typeface="Times New Roman" pitchFamily="18" charset="0"/>
              <a:cs typeface="Times New Roman" pitchFamily="18" charset="0"/>
            </a:rPr>
            <a:t>CO-4: </a:t>
          </a:r>
          <a:r>
            <a:rPr lang="en-IN" sz="1800" dirty="0" smtClean="0"/>
            <a:t>Interpret and evaluate models generated from data.</a:t>
          </a:r>
          <a:endParaRPr lang="en-IN" sz="1800" b="1" dirty="0">
            <a:latin typeface="Times New Roman" pitchFamily="18" charset="0"/>
            <a:cs typeface="Times New Roman" pitchFamily="18" charset="0"/>
          </a:endParaRPr>
        </a:p>
      </dgm:t>
    </dgm:pt>
    <dgm:pt modelId="{9635C7B5-1C62-4B16-83C4-261F3B9B0E34}" type="parTrans" cxnId="{BCCD6AC9-834A-432E-ADFD-09D5BEA9ED9C}">
      <dgm:prSet/>
      <dgm:spPr/>
      <dgm:t>
        <a:bodyPr/>
        <a:lstStyle/>
        <a:p>
          <a:endParaRPr lang="en-US"/>
        </a:p>
      </dgm:t>
    </dgm:pt>
    <dgm:pt modelId="{7CEAAED2-76B4-4543-BC39-BC9D2E55E5C8}" type="sibTrans" cxnId="{BCCD6AC9-834A-432E-ADFD-09D5BEA9ED9C}">
      <dgm:prSet/>
      <dgm:spPr/>
      <dgm:t>
        <a:bodyPr/>
        <a:lstStyle/>
        <a:p>
          <a:endParaRPr lang="en-US"/>
        </a:p>
      </dgm:t>
    </dgm:pt>
    <dgm:pt modelId="{F1BB7016-B67B-4569-BAB3-0274171CE331}">
      <dgm:prSet custT="1"/>
      <dgm:spPr/>
      <dgm:t>
        <a:bodyPr/>
        <a:lstStyle/>
        <a:p>
          <a:pPr algn="l" rtl="0"/>
          <a:r>
            <a:rPr lang="en-IN" sz="1050" b="1" dirty="0" smtClean="0">
              <a:latin typeface="Times" pitchFamily="18" charset="0"/>
              <a:cs typeface="Times" pitchFamily="18" charset="0"/>
            </a:rPr>
            <a:t>CO-5</a:t>
          </a:r>
          <a:r>
            <a:rPr lang="en-IN" sz="1200" b="1" dirty="0" smtClean="0">
              <a:latin typeface="Times" pitchFamily="18" charset="0"/>
              <a:cs typeface="Times" pitchFamily="18" charset="0"/>
            </a:rPr>
            <a:t>: </a:t>
          </a:r>
          <a:r>
            <a:rPr lang="en-IN" sz="1200" dirty="0" smtClean="0">
              <a:latin typeface="Times" pitchFamily="18" charset="0"/>
              <a:cs typeface="Times" pitchFamily="18" charset="0"/>
            </a:rPr>
            <a:t>Optimize the models learned and report on the expected accuracy that can be attained by applying the algorithms to a real-world problem</a:t>
          </a:r>
          <a:r>
            <a:rPr lang="en-IN" sz="3200" dirty="0" smtClean="0">
              <a:latin typeface="Times" pitchFamily="18" charset="0"/>
              <a:cs typeface="Times" pitchFamily="18" charset="0"/>
            </a:rPr>
            <a:t>.</a:t>
          </a:r>
          <a:endParaRPr lang="en-IN" sz="3600" b="1" dirty="0">
            <a:latin typeface="Times" pitchFamily="18" charset="0"/>
            <a:cs typeface="Times" pitchFamily="18" charset="0"/>
          </a:endParaRPr>
        </a:p>
      </dgm:t>
    </dgm:pt>
    <dgm:pt modelId="{1A867DB6-F3D9-4717-A818-B7ECC2C5C5A3}" type="parTrans" cxnId="{0B69628D-8008-4F26-9D2D-3AF8C023A1EC}">
      <dgm:prSet/>
      <dgm:spPr/>
      <dgm:t>
        <a:bodyPr/>
        <a:lstStyle/>
        <a:p>
          <a:endParaRPr lang="en-US"/>
        </a:p>
      </dgm:t>
    </dgm:pt>
    <dgm:pt modelId="{705748FD-6959-4253-A059-E5C8271B36FB}" type="sibTrans" cxnId="{0B69628D-8008-4F26-9D2D-3AF8C023A1EC}">
      <dgm:prSet/>
      <dgm:spPr/>
      <dgm:t>
        <a:bodyPr/>
        <a:lstStyle/>
        <a:p>
          <a:endParaRPr lang="en-US"/>
        </a:p>
      </dgm:t>
    </dgm:pt>
    <dgm:pt modelId="{E722635D-9BCF-4168-AF49-C59115C9709E}" type="pres">
      <dgm:prSet presAssocID="{0ECD8E82-1EDC-48D9-BD3A-343344AF3DBE}" presName="compositeShape" presStyleCnt="0">
        <dgm:presLayoutVars>
          <dgm:dir/>
          <dgm:resizeHandles/>
        </dgm:presLayoutVars>
      </dgm:prSet>
      <dgm:spPr/>
      <dgm:t>
        <a:bodyPr/>
        <a:lstStyle/>
        <a:p>
          <a:endParaRPr lang="en-IN"/>
        </a:p>
      </dgm:t>
    </dgm:pt>
    <dgm:pt modelId="{5E4C2482-B8D0-4FC2-9FA2-E973D546DD57}" type="pres">
      <dgm:prSet presAssocID="{0ECD8E82-1EDC-48D9-BD3A-343344AF3DBE}" presName="pyramid" presStyleLbl="node1" presStyleIdx="0" presStyleCnt="1"/>
      <dgm:spPr/>
    </dgm:pt>
    <dgm:pt modelId="{98DE14CE-00C4-40A5-8D4A-6A1F67DB1EF9}" type="pres">
      <dgm:prSet presAssocID="{0ECD8E82-1EDC-48D9-BD3A-343344AF3DBE}" presName="theList" presStyleCnt="0"/>
      <dgm:spPr/>
    </dgm:pt>
    <dgm:pt modelId="{71BB48DD-FA8E-48AB-8BCD-B38FD926FA57}" type="pres">
      <dgm:prSet presAssocID="{6578FE76-9D52-42C7-9A08-2D703DEDB889}" presName="aNode" presStyleLbl="fgAcc1" presStyleIdx="0" presStyleCnt="5" custScaleX="124776" custLinFactX="-25931" custLinFactY="-17917" custLinFactNeighborX="-100000" custLinFactNeighborY="-100000">
        <dgm:presLayoutVars>
          <dgm:bulletEnabled val="1"/>
        </dgm:presLayoutVars>
      </dgm:prSet>
      <dgm:spPr/>
      <dgm:t>
        <a:bodyPr/>
        <a:lstStyle/>
        <a:p>
          <a:endParaRPr lang="en-IN"/>
        </a:p>
      </dgm:t>
    </dgm:pt>
    <dgm:pt modelId="{86A2CD65-AC1E-43A6-A98A-94947674F148}" type="pres">
      <dgm:prSet presAssocID="{6578FE76-9D52-42C7-9A08-2D703DEDB889}" presName="aSpace" presStyleCnt="0"/>
      <dgm:spPr/>
    </dgm:pt>
    <dgm:pt modelId="{D2FCBDAE-4285-4B23-88C6-0DED421A418E}" type="pres">
      <dgm:prSet presAssocID="{B60A9B08-E7FD-4FE6-8037-C7FA94A638AB}" presName="aNode" presStyleLbl="fgAcc1" presStyleIdx="1" presStyleCnt="5" custScaleX="124981" custLinFactY="-24321" custLinFactNeighborX="-93866" custLinFactNeighborY="-100000">
        <dgm:presLayoutVars>
          <dgm:bulletEnabled val="1"/>
        </dgm:presLayoutVars>
      </dgm:prSet>
      <dgm:spPr/>
      <dgm:t>
        <a:bodyPr/>
        <a:lstStyle/>
        <a:p>
          <a:endParaRPr lang="en-IN"/>
        </a:p>
      </dgm:t>
    </dgm:pt>
    <dgm:pt modelId="{8BBD24E4-AA73-4F72-BB9C-BC92D0D1ECFD}" type="pres">
      <dgm:prSet presAssocID="{B60A9B08-E7FD-4FE6-8037-C7FA94A638AB}" presName="aSpace" presStyleCnt="0"/>
      <dgm:spPr/>
    </dgm:pt>
    <dgm:pt modelId="{DAB1C5DE-D37A-465E-92B2-343488CEB278}" type="pres">
      <dgm:prSet presAssocID="{42B7D287-B06F-4860-BF6D-66967ED63566}" presName="aNode" presStyleLbl="fgAcc1" presStyleIdx="2" presStyleCnt="5" custScaleX="127695" custLinFactY="-18999" custLinFactNeighborX="-32648" custLinFactNeighborY="-100000">
        <dgm:presLayoutVars>
          <dgm:bulletEnabled val="1"/>
        </dgm:presLayoutVars>
      </dgm:prSet>
      <dgm:spPr/>
      <dgm:t>
        <a:bodyPr/>
        <a:lstStyle/>
        <a:p>
          <a:endParaRPr lang="en-IN"/>
        </a:p>
      </dgm:t>
    </dgm:pt>
    <dgm:pt modelId="{2A8B4318-4367-4EFD-B8D3-CFAF8D93713A}" type="pres">
      <dgm:prSet presAssocID="{42B7D287-B06F-4860-BF6D-66967ED63566}" presName="aSpace" presStyleCnt="0"/>
      <dgm:spPr/>
    </dgm:pt>
    <dgm:pt modelId="{515F210A-249C-4CD7-A0CC-1834E039A7DC}" type="pres">
      <dgm:prSet presAssocID="{BC04120A-B7ED-4D86-B067-8DD56AFAAD85}" presName="aNode" presStyleLbl="fgAcc1" presStyleIdx="3" presStyleCnt="5" custScaleX="127695" custLinFactY="-11003" custLinFactNeighborX="34107" custLinFactNeighborY="-100000">
        <dgm:presLayoutVars>
          <dgm:bulletEnabled val="1"/>
        </dgm:presLayoutVars>
      </dgm:prSet>
      <dgm:spPr/>
      <dgm:t>
        <a:bodyPr/>
        <a:lstStyle/>
        <a:p>
          <a:endParaRPr lang="en-US"/>
        </a:p>
      </dgm:t>
    </dgm:pt>
    <dgm:pt modelId="{21D033E3-A2EA-4A1B-9539-7E1D40F63E29}" type="pres">
      <dgm:prSet presAssocID="{BC04120A-B7ED-4D86-B067-8DD56AFAAD85}" presName="aSpace" presStyleCnt="0"/>
      <dgm:spPr/>
    </dgm:pt>
    <dgm:pt modelId="{F478A005-C19F-47F1-A9D2-DA26E5AFEC0A}" type="pres">
      <dgm:prSet presAssocID="{F1BB7016-B67B-4569-BAB3-0274171CE331}" presName="aNode" presStyleLbl="fgAcc1" presStyleIdx="4" presStyleCnt="5" custScaleX="127695" custScaleY="138176" custLinFactNeighborX="76531" custLinFactNeighborY="-81418">
        <dgm:presLayoutVars>
          <dgm:bulletEnabled val="1"/>
        </dgm:presLayoutVars>
      </dgm:prSet>
      <dgm:spPr/>
      <dgm:t>
        <a:bodyPr/>
        <a:lstStyle/>
        <a:p>
          <a:endParaRPr lang="en-US"/>
        </a:p>
      </dgm:t>
    </dgm:pt>
    <dgm:pt modelId="{6EBC380B-9C2E-4EC8-81F2-68A7926AEEAF}" type="pres">
      <dgm:prSet presAssocID="{F1BB7016-B67B-4569-BAB3-0274171CE331}" presName="aSpace" presStyleCnt="0"/>
      <dgm:spPr/>
    </dgm:pt>
  </dgm:ptLst>
  <dgm:cxnLst>
    <dgm:cxn modelId="{DBC72D05-8C08-4BF4-97A9-FB41DEDDB15C}" type="presOf" srcId="{6578FE76-9D52-42C7-9A08-2D703DEDB889}" destId="{71BB48DD-FA8E-48AB-8BCD-B38FD926FA57}" srcOrd="0" destOrd="0" presId="urn:microsoft.com/office/officeart/2005/8/layout/pyramid2"/>
    <dgm:cxn modelId="{E8E10A20-1EAD-40A3-9DCC-E96E186D6380}" type="presOf" srcId="{42B7D287-B06F-4860-BF6D-66967ED63566}" destId="{DAB1C5DE-D37A-465E-92B2-343488CEB278}" srcOrd="0" destOrd="0" presId="urn:microsoft.com/office/officeart/2005/8/layout/pyramid2"/>
    <dgm:cxn modelId="{7DDC7924-154E-4364-A74F-F26F909D3799}" srcId="{0ECD8E82-1EDC-48D9-BD3A-343344AF3DBE}" destId="{42B7D287-B06F-4860-BF6D-66967ED63566}" srcOrd="2" destOrd="0" parTransId="{57DC1ED3-C728-4E8A-B191-EAE392F0BEEA}" sibTransId="{011A6C04-F795-4BB4-8D9E-6C0E2AEA7658}"/>
    <dgm:cxn modelId="{AF3E8210-8AEB-4EA2-AE07-3CF4B0C50ECA}" type="presOf" srcId="{BC04120A-B7ED-4D86-B067-8DD56AFAAD85}" destId="{515F210A-249C-4CD7-A0CC-1834E039A7DC}" srcOrd="0" destOrd="0" presId="urn:microsoft.com/office/officeart/2005/8/layout/pyramid2"/>
    <dgm:cxn modelId="{14931E23-CC75-47DD-B94A-3A9131496891}" srcId="{0ECD8E82-1EDC-48D9-BD3A-343344AF3DBE}" destId="{B60A9B08-E7FD-4FE6-8037-C7FA94A638AB}" srcOrd="1" destOrd="0" parTransId="{1743A4BB-3420-4329-BD14-A855C7BE721C}" sibTransId="{5F67EDBF-CBEF-4869-9C4D-9DEE382706DE}"/>
    <dgm:cxn modelId="{3A4FBAA5-23E8-43DB-8A97-A236E553E2C8}" type="presOf" srcId="{F1BB7016-B67B-4569-BAB3-0274171CE331}" destId="{F478A005-C19F-47F1-A9D2-DA26E5AFEC0A}" srcOrd="0" destOrd="0" presId="urn:microsoft.com/office/officeart/2005/8/layout/pyramid2"/>
    <dgm:cxn modelId="{BCCD6AC9-834A-432E-ADFD-09D5BEA9ED9C}" srcId="{0ECD8E82-1EDC-48D9-BD3A-343344AF3DBE}" destId="{BC04120A-B7ED-4D86-B067-8DD56AFAAD85}" srcOrd="3" destOrd="0" parTransId="{9635C7B5-1C62-4B16-83C4-261F3B9B0E34}" sibTransId="{7CEAAED2-76B4-4543-BC39-BC9D2E55E5C8}"/>
    <dgm:cxn modelId="{FCB90C43-334F-41E9-8B10-A2C04BB21436}" srcId="{0ECD8E82-1EDC-48D9-BD3A-343344AF3DBE}" destId="{6578FE76-9D52-42C7-9A08-2D703DEDB889}" srcOrd="0" destOrd="0" parTransId="{9D7F8322-B010-4AEA-B2C8-ABED8DA692AC}" sibTransId="{156D1297-0002-46D1-ACA4-7141136CBED3}"/>
    <dgm:cxn modelId="{183A030A-100D-416A-AF23-C1ECD2CE5A0E}" type="presOf" srcId="{0ECD8E82-1EDC-48D9-BD3A-343344AF3DBE}" destId="{E722635D-9BCF-4168-AF49-C59115C9709E}" srcOrd="0" destOrd="0" presId="urn:microsoft.com/office/officeart/2005/8/layout/pyramid2"/>
    <dgm:cxn modelId="{ABE4511D-65D6-4B4C-B2F8-322E85B349AE}" type="presOf" srcId="{B60A9B08-E7FD-4FE6-8037-C7FA94A638AB}" destId="{D2FCBDAE-4285-4B23-88C6-0DED421A418E}" srcOrd="0" destOrd="0" presId="urn:microsoft.com/office/officeart/2005/8/layout/pyramid2"/>
    <dgm:cxn modelId="{0B69628D-8008-4F26-9D2D-3AF8C023A1EC}" srcId="{0ECD8E82-1EDC-48D9-BD3A-343344AF3DBE}" destId="{F1BB7016-B67B-4569-BAB3-0274171CE331}" srcOrd="4" destOrd="0" parTransId="{1A867DB6-F3D9-4717-A818-B7ECC2C5C5A3}" sibTransId="{705748FD-6959-4253-A059-E5C8271B36FB}"/>
    <dgm:cxn modelId="{DAF390E1-E1F6-4B46-B051-4E38512BF490}" type="presParOf" srcId="{E722635D-9BCF-4168-AF49-C59115C9709E}" destId="{5E4C2482-B8D0-4FC2-9FA2-E973D546DD57}" srcOrd="0" destOrd="0" presId="urn:microsoft.com/office/officeart/2005/8/layout/pyramid2"/>
    <dgm:cxn modelId="{7BC79FA6-444C-4195-BB20-CC70CD129169}" type="presParOf" srcId="{E722635D-9BCF-4168-AF49-C59115C9709E}" destId="{98DE14CE-00C4-40A5-8D4A-6A1F67DB1EF9}" srcOrd="1" destOrd="0" presId="urn:microsoft.com/office/officeart/2005/8/layout/pyramid2"/>
    <dgm:cxn modelId="{2E443371-F94A-44CE-9831-7969A60619B4}" type="presParOf" srcId="{98DE14CE-00C4-40A5-8D4A-6A1F67DB1EF9}" destId="{71BB48DD-FA8E-48AB-8BCD-B38FD926FA57}" srcOrd="0" destOrd="0" presId="urn:microsoft.com/office/officeart/2005/8/layout/pyramid2"/>
    <dgm:cxn modelId="{82BA8860-E4C1-4124-B466-45ECDE5DAF3F}" type="presParOf" srcId="{98DE14CE-00C4-40A5-8D4A-6A1F67DB1EF9}" destId="{86A2CD65-AC1E-43A6-A98A-94947674F148}" srcOrd="1" destOrd="0" presId="urn:microsoft.com/office/officeart/2005/8/layout/pyramid2"/>
    <dgm:cxn modelId="{E1E38328-C070-441C-8226-B6CB0E46AF1F}" type="presParOf" srcId="{98DE14CE-00C4-40A5-8D4A-6A1F67DB1EF9}" destId="{D2FCBDAE-4285-4B23-88C6-0DED421A418E}" srcOrd="2" destOrd="0" presId="urn:microsoft.com/office/officeart/2005/8/layout/pyramid2"/>
    <dgm:cxn modelId="{3535F239-5B9E-44B1-9505-742646FB27A0}" type="presParOf" srcId="{98DE14CE-00C4-40A5-8D4A-6A1F67DB1EF9}" destId="{8BBD24E4-AA73-4F72-BB9C-BC92D0D1ECFD}" srcOrd="3" destOrd="0" presId="urn:microsoft.com/office/officeart/2005/8/layout/pyramid2"/>
    <dgm:cxn modelId="{D25ABA93-6404-41E1-9836-311B52463FC1}" type="presParOf" srcId="{98DE14CE-00C4-40A5-8D4A-6A1F67DB1EF9}" destId="{DAB1C5DE-D37A-465E-92B2-343488CEB278}" srcOrd="4" destOrd="0" presId="urn:microsoft.com/office/officeart/2005/8/layout/pyramid2"/>
    <dgm:cxn modelId="{63F17559-770D-4FF2-9710-D96132E367E8}" type="presParOf" srcId="{98DE14CE-00C4-40A5-8D4A-6A1F67DB1EF9}" destId="{2A8B4318-4367-4EFD-B8D3-CFAF8D93713A}" srcOrd="5" destOrd="0" presId="urn:microsoft.com/office/officeart/2005/8/layout/pyramid2"/>
    <dgm:cxn modelId="{CC4F3BAF-1ED6-4D35-9E28-EB1EC71B698E}" type="presParOf" srcId="{98DE14CE-00C4-40A5-8D4A-6A1F67DB1EF9}" destId="{515F210A-249C-4CD7-A0CC-1834E039A7DC}" srcOrd="6" destOrd="0" presId="urn:microsoft.com/office/officeart/2005/8/layout/pyramid2"/>
    <dgm:cxn modelId="{B7AA82FB-68AB-4801-98FB-B2999653B5FD}" type="presParOf" srcId="{98DE14CE-00C4-40A5-8D4A-6A1F67DB1EF9}" destId="{21D033E3-A2EA-4A1B-9539-7E1D40F63E29}" srcOrd="7" destOrd="0" presId="urn:microsoft.com/office/officeart/2005/8/layout/pyramid2"/>
    <dgm:cxn modelId="{6ACC43E8-7FAE-4F41-834B-3F3A9B1C963E}" type="presParOf" srcId="{98DE14CE-00C4-40A5-8D4A-6A1F67DB1EF9}" destId="{F478A005-C19F-47F1-A9D2-DA26E5AFEC0A}" srcOrd="8" destOrd="0" presId="urn:microsoft.com/office/officeart/2005/8/layout/pyramid2"/>
    <dgm:cxn modelId="{A27AEF75-9894-426D-B8DE-9CC0FF380EEF}" type="presParOf" srcId="{98DE14CE-00C4-40A5-8D4A-6A1F67DB1EF9}" destId="{6EBC380B-9C2E-4EC8-81F2-68A7926AEEAF}" srcOrd="9" destOrd="0" presId="urn:microsoft.com/office/officeart/2005/8/layout/pyramid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51F1E1-5774-4F1F-BC35-A681E82679CF}" type="doc">
      <dgm:prSet loTypeId="urn:microsoft.com/office/officeart/2005/8/layout/venn3" loCatId="relationship" qsTypeId="urn:microsoft.com/office/officeart/2005/8/quickstyle/simple1" qsCatId="simple" csTypeId="urn:microsoft.com/office/officeart/2005/8/colors/colorful2" csCatId="colorful" phldr="1"/>
      <dgm:spPr/>
      <dgm:t>
        <a:bodyPr/>
        <a:lstStyle/>
        <a:p>
          <a:endParaRPr lang="en-IN"/>
        </a:p>
      </dgm:t>
    </dgm:pt>
    <dgm:pt modelId="{22774629-A9AF-46EC-81EB-5BCC1F3A9C86}">
      <dgm:prSet custT="1"/>
      <dgm:spPr/>
      <dgm:t>
        <a:bodyPr/>
        <a:lstStyle/>
        <a:p>
          <a:pPr rtl="0"/>
          <a:r>
            <a:rPr lang="en-IN" sz="1600" b="1" dirty="0" smtClean="0"/>
            <a:t>To understand the history and development of Machine Learning.</a:t>
          </a:r>
          <a:endParaRPr lang="en-IN" sz="1600" b="1" dirty="0"/>
        </a:p>
      </dgm:t>
    </dgm:pt>
    <dgm:pt modelId="{AEDFCF34-A09A-4FC7-9E0D-4CC176EAD940}" type="parTrans" cxnId="{37272932-89E1-4EAA-843E-87758E777A8D}">
      <dgm:prSet/>
      <dgm:spPr/>
      <dgm:t>
        <a:bodyPr/>
        <a:lstStyle/>
        <a:p>
          <a:endParaRPr lang="en-IN"/>
        </a:p>
      </dgm:t>
    </dgm:pt>
    <dgm:pt modelId="{7E040EE3-1663-4478-8979-5F561B67BBC6}" type="sibTrans" cxnId="{37272932-89E1-4EAA-843E-87758E777A8D}">
      <dgm:prSet/>
      <dgm:spPr/>
      <dgm:t>
        <a:bodyPr/>
        <a:lstStyle/>
        <a:p>
          <a:endParaRPr lang="en-IN"/>
        </a:p>
      </dgm:t>
    </dgm:pt>
    <dgm:pt modelId="{BEC27646-216E-41FA-B6F9-E5F3B442AA07}">
      <dgm:prSet custT="1"/>
      <dgm:spPr/>
      <dgm:t>
        <a:bodyPr/>
        <a:lstStyle/>
        <a:p>
          <a:pPr rtl="0"/>
          <a:r>
            <a:rPr lang="en-IN" sz="1600" b="1" dirty="0" smtClean="0"/>
            <a:t>To provide a comprehensive foundation to Machine Learning and Optimization methodology with applications t.</a:t>
          </a:r>
          <a:endParaRPr lang="en-IN" sz="1600" b="1" dirty="0"/>
        </a:p>
      </dgm:t>
    </dgm:pt>
    <dgm:pt modelId="{DA1F586B-A4C8-4B7A-B621-D704EA4D997A}" type="parTrans" cxnId="{3EFC9EE3-66EC-4176-AF25-FBC1D2C7EDB3}">
      <dgm:prSet/>
      <dgm:spPr/>
      <dgm:t>
        <a:bodyPr/>
        <a:lstStyle/>
        <a:p>
          <a:endParaRPr lang="en-IN"/>
        </a:p>
      </dgm:t>
    </dgm:pt>
    <dgm:pt modelId="{BCC79A71-E4EA-45B4-9897-4958965CEAB1}" type="sibTrans" cxnId="{3EFC9EE3-66EC-4176-AF25-FBC1D2C7EDB3}">
      <dgm:prSet/>
      <dgm:spPr/>
      <dgm:t>
        <a:bodyPr/>
        <a:lstStyle/>
        <a:p>
          <a:endParaRPr lang="en-IN"/>
        </a:p>
      </dgm:t>
    </dgm:pt>
    <dgm:pt modelId="{0F0296FB-8ADD-4838-9F9A-1BE68FFAB191}">
      <dgm:prSet custT="1"/>
      <dgm:spPr/>
      <dgm:t>
        <a:bodyPr/>
        <a:lstStyle/>
        <a:p>
          <a:pPr rtl="0"/>
          <a:r>
            <a:rPr lang="en-IN" sz="1600" b="1" dirty="0" smtClean="0"/>
            <a:t>To study learning processes: supervised and unsupervised, deterministic and statistical knowledge of Machine learners, and ensemble learning</a:t>
          </a:r>
          <a:endParaRPr lang="en-IN" sz="1600" b="1" dirty="0"/>
        </a:p>
      </dgm:t>
    </dgm:pt>
    <dgm:pt modelId="{160FAC7C-F894-4F8D-83BA-9F88A270E1D3}" type="parTrans" cxnId="{2ECDA0A1-80FF-45B3-A721-82FE5BF7D332}">
      <dgm:prSet/>
      <dgm:spPr/>
      <dgm:t>
        <a:bodyPr/>
        <a:lstStyle/>
        <a:p>
          <a:endParaRPr lang="en-IN"/>
        </a:p>
      </dgm:t>
    </dgm:pt>
    <dgm:pt modelId="{77479B65-8415-4638-B5DF-5B240C7171E1}" type="sibTrans" cxnId="{2ECDA0A1-80FF-45B3-A721-82FE5BF7D332}">
      <dgm:prSet/>
      <dgm:spPr/>
      <dgm:t>
        <a:bodyPr/>
        <a:lstStyle/>
        <a:p>
          <a:endParaRPr lang="en-IN"/>
        </a:p>
      </dgm:t>
    </dgm:pt>
    <dgm:pt modelId="{93C2B856-9E92-42DC-A772-1E39906DE85D}">
      <dgm:prSet custT="1"/>
      <dgm:spPr/>
      <dgm:t>
        <a:bodyPr/>
        <a:lstStyle/>
        <a:p>
          <a:pPr rtl="0"/>
          <a:r>
            <a:rPr lang="en-IN" sz="1600" b="1" dirty="0" smtClean="0"/>
            <a:t>To understand modern techniques and practical trends of Machine learning.</a:t>
          </a:r>
          <a:endParaRPr lang="en-IN" sz="1600" b="1" dirty="0"/>
        </a:p>
      </dgm:t>
    </dgm:pt>
    <dgm:pt modelId="{2E8BFE8F-A75C-4552-A4B9-B8479173B459}" type="parTrans" cxnId="{73C38D1F-25F9-4757-AC45-54F52501B931}">
      <dgm:prSet/>
      <dgm:spPr/>
      <dgm:t>
        <a:bodyPr/>
        <a:lstStyle/>
        <a:p>
          <a:endParaRPr lang="en-IN"/>
        </a:p>
      </dgm:t>
    </dgm:pt>
    <dgm:pt modelId="{55D74626-E5E5-4B38-94C7-B1E510557E84}" type="sibTrans" cxnId="{73C38D1F-25F9-4757-AC45-54F52501B931}">
      <dgm:prSet/>
      <dgm:spPr/>
      <dgm:t>
        <a:bodyPr/>
        <a:lstStyle/>
        <a:p>
          <a:endParaRPr lang="en-IN"/>
        </a:p>
      </dgm:t>
    </dgm:pt>
    <dgm:pt modelId="{73701E7B-FBC3-42D6-8A7A-B8FE6360C809}" type="pres">
      <dgm:prSet presAssocID="{6F51F1E1-5774-4F1F-BC35-A681E82679CF}" presName="Name0" presStyleCnt="0">
        <dgm:presLayoutVars>
          <dgm:dir/>
          <dgm:resizeHandles val="exact"/>
        </dgm:presLayoutVars>
      </dgm:prSet>
      <dgm:spPr/>
      <dgm:t>
        <a:bodyPr/>
        <a:lstStyle/>
        <a:p>
          <a:endParaRPr lang="en-IN"/>
        </a:p>
      </dgm:t>
    </dgm:pt>
    <dgm:pt modelId="{22AE914A-85B6-414D-B985-4C1BCDCDEB28}" type="pres">
      <dgm:prSet presAssocID="{22774629-A9AF-46EC-81EB-5BCC1F3A9C86}" presName="Name5" presStyleLbl="vennNode1" presStyleIdx="0" presStyleCnt="4">
        <dgm:presLayoutVars>
          <dgm:bulletEnabled val="1"/>
        </dgm:presLayoutVars>
      </dgm:prSet>
      <dgm:spPr/>
      <dgm:t>
        <a:bodyPr/>
        <a:lstStyle/>
        <a:p>
          <a:endParaRPr lang="en-IN"/>
        </a:p>
      </dgm:t>
    </dgm:pt>
    <dgm:pt modelId="{3E6FBC2B-7E38-4A4E-AAC7-9B708FC1F1C6}" type="pres">
      <dgm:prSet presAssocID="{7E040EE3-1663-4478-8979-5F561B67BBC6}" presName="space" presStyleCnt="0"/>
      <dgm:spPr/>
    </dgm:pt>
    <dgm:pt modelId="{73A2E943-AB3A-4641-AEFD-BB51F509B476}" type="pres">
      <dgm:prSet presAssocID="{BEC27646-216E-41FA-B6F9-E5F3B442AA07}" presName="Name5" presStyleLbl="vennNode1" presStyleIdx="1" presStyleCnt="4">
        <dgm:presLayoutVars>
          <dgm:bulletEnabled val="1"/>
        </dgm:presLayoutVars>
      </dgm:prSet>
      <dgm:spPr/>
      <dgm:t>
        <a:bodyPr/>
        <a:lstStyle/>
        <a:p>
          <a:endParaRPr lang="en-IN"/>
        </a:p>
      </dgm:t>
    </dgm:pt>
    <dgm:pt modelId="{43789ED7-8F32-4F90-9146-CF649FD801B9}" type="pres">
      <dgm:prSet presAssocID="{BCC79A71-E4EA-45B4-9897-4958965CEAB1}" presName="space" presStyleCnt="0"/>
      <dgm:spPr/>
    </dgm:pt>
    <dgm:pt modelId="{AF4734E7-1ED5-44E4-B1E4-44C4223EABC2}" type="pres">
      <dgm:prSet presAssocID="{0F0296FB-8ADD-4838-9F9A-1BE68FFAB191}" presName="Name5" presStyleLbl="vennNode1" presStyleIdx="2" presStyleCnt="4">
        <dgm:presLayoutVars>
          <dgm:bulletEnabled val="1"/>
        </dgm:presLayoutVars>
      </dgm:prSet>
      <dgm:spPr/>
      <dgm:t>
        <a:bodyPr/>
        <a:lstStyle/>
        <a:p>
          <a:endParaRPr lang="en-IN"/>
        </a:p>
      </dgm:t>
    </dgm:pt>
    <dgm:pt modelId="{828442D6-7009-43F0-A59F-D33608F4100B}" type="pres">
      <dgm:prSet presAssocID="{77479B65-8415-4638-B5DF-5B240C7171E1}" presName="space" presStyleCnt="0"/>
      <dgm:spPr/>
    </dgm:pt>
    <dgm:pt modelId="{520F853D-D5C2-4B43-93D2-153698AFDA17}" type="pres">
      <dgm:prSet presAssocID="{93C2B856-9E92-42DC-A772-1E39906DE85D}" presName="Name5" presStyleLbl="vennNode1" presStyleIdx="3" presStyleCnt="4">
        <dgm:presLayoutVars>
          <dgm:bulletEnabled val="1"/>
        </dgm:presLayoutVars>
      </dgm:prSet>
      <dgm:spPr/>
      <dgm:t>
        <a:bodyPr/>
        <a:lstStyle/>
        <a:p>
          <a:endParaRPr lang="en-IN"/>
        </a:p>
      </dgm:t>
    </dgm:pt>
  </dgm:ptLst>
  <dgm:cxnLst>
    <dgm:cxn modelId="{D99766B5-8C3E-417F-90FA-C2EF1BE79A8C}" type="presOf" srcId="{0F0296FB-8ADD-4838-9F9A-1BE68FFAB191}" destId="{AF4734E7-1ED5-44E4-B1E4-44C4223EABC2}" srcOrd="0" destOrd="0" presId="urn:microsoft.com/office/officeart/2005/8/layout/venn3"/>
    <dgm:cxn modelId="{73C38D1F-25F9-4757-AC45-54F52501B931}" srcId="{6F51F1E1-5774-4F1F-BC35-A681E82679CF}" destId="{93C2B856-9E92-42DC-A772-1E39906DE85D}" srcOrd="3" destOrd="0" parTransId="{2E8BFE8F-A75C-4552-A4B9-B8479173B459}" sibTransId="{55D74626-E5E5-4B38-94C7-B1E510557E84}"/>
    <dgm:cxn modelId="{2ECDA0A1-80FF-45B3-A721-82FE5BF7D332}" srcId="{6F51F1E1-5774-4F1F-BC35-A681E82679CF}" destId="{0F0296FB-8ADD-4838-9F9A-1BE68FFAB191}" srcOrd="2" destOrd="0" parTransId="{160FAC7C-F894-4F8D-83BA-9F88A270E1D3}" sibTransId="{77479B65-8415-4638-B5DF-5B240C7171E1}"/>
    <dgm:cxn modelId="{37272932-89E1-4EAA-843E-87758E777A8D}" srcId="{6F51F1E1-5774-4F1F-BC35-A681E82679CF}" destId="{22774629-A9AF-46EC-81EB-5BCC1F3A9C86}" srcOrd="0" destOrd="0" parTransId="{AEDFCF34-A09A-4FC7-9E0D-4CC176EAD940}" sibTransId="{7E040EE3-1663-4478-8979-5F561B67BBC6}"/>
    <dgm:cxn modelId="{2EDA3F16-D8E2-47AF-AB56-CC855F6D6CDB}" type="presOf" srcId="{22774629-A9AF-46EC-81EB-5BCC1F3A9C86}" destId="{22AE914A-85B6-414D-B985-4C1BCDCDEB28}" srcOrd="0" destOrd="0" presId="urn:microsoft.com/office/officeart/2005/8/layout/venn3"/>
    <dgm:cxn modelId="{0D7C850A-506A-491A-979C-2794BA2C3C1A}" type="presOf" srcId="{6F51F1E1-5774-4F1F-BC35-A681E82679CF}" destId="{73701E7B-FBC3-42D6-8A7A-B8FE6360C809}" srcOrd="0" destOrd="0" presId="urn:microsoft.com/office/officeart/2005/8/layout/venn3"/>
    <dgm:cxn modelId="{B2D9E0E0-6ABE-4ED5-9405-19941C650AF6}" type="presOf" srcId="{BEC27646-216E-41FA-B6F9-E5F3B442AA07}" destId="{73A2E943-AB3A-4641-AEFD-BB51F509B476}" srcOrd="0" destOrd="0" presId="urn:microsoft.com/office/officeart/2005/8/layout/venn3"/>
    <dgm:cxn modelId="{3EFC9EE3-66EC-4176-AF25-FBC1D2C7EDB3}" srcId="{6F51F1E1-5774-4F1F-BC35-A681E82679CF}" destId="{BEC27646-216E-41FA-B6F9-E5F3B442AA07}" srcOrd="1" destOrd="0" parTransId="{DA1F586B-A4C8-4B7A-B621-D704EA4D997A}" sibTransId="{BCC79A71-E4EA-45B4-9897-4958965CEAB1}"/>
    <dgm:cxn modelId="{6BCCE7A9-6138-4238-8099-419080FC3DBA}" type="presOf" srcId="{93C2B856-9E92-42DC-A772-1E39906DE85D}" destId="{520F853D-D5C2-4B43-93D2-153698AFDA17}" srcOrd="0" destOrd="0" presId="urn:microsoft.com/office/officeart/2005/8/layout/venn3"/>
    <dgm:cxn modelId="{8B45AEFF-5F76-4042-83F1-98EB62BCEF3D}" type="presParOf" srcId="{73701E7B-FBC3-42D6-8A7A-B8FE6360C809}" destId="{22AE914A-85B6-414D-B985-4C1BCDCDEB28}" srcOrd="0" destOrd="0" presId="urn:microsoft.com/office/officeart/2005/8/layout/venn3"/>
    <dgm:cxn modelId="{67F5D4AB-AF9B-4A96-837A-3DDC5711F478}" type="presParOf" srcId="{73701E7B-FBC3-42D6-8A7A-B8FE6360C809}" destId="{3E6FBC2B-7E38-4A4E-AAC7-9B708FC1F1C6}" srcOrd="1" destOrd="0" presId="urn:microsoft.com/office/officeart/2005/8/layout/venn3"/>
    <dgm:cxn modelId="{69429B1F-C8D0-4796-97CD-367D26A5EC46}" type="presParOf" srcId="{73701E7B-FBC3-42D6-8A7A-B8FE6360C809}" destId="{73A2E943-AB3A-4641-AEFD-BB51F509B476}" srcOrd="2" destOrd="0" presId="urn:microsoft.com/office/officeart/2005/8/layout/venn3"/>
    <dgm:cxn modelId="{DE7D5B5A-0C57-439B-9DCD-1BEBA7D464B5}" type="presParOf" srcId="{73701E7B-FBC3-42D6-8A7A-B8FE6360C809}" destId="{43789ED7-8F32-4F90-9146-CF649FD801B9}" srcOrd="3" destOrd="0" presId="urn:microsoft.com/office/officeart/2005/8/layout/venn3"/>
    <dgm:cxn modelId="{6451FB2A-E46B-4AD9-B880-3426DECE4494}" type="presParOf" srcId="{73701E7B-FBC3-42D6-8A7A-B8FE6360C809}" destId="{AF4734E7-1ED5-44E4-B1E4-44C4223EABC2}" srcOrd="4" destOrd="0" presId="urn:microsoft.com/office/officeart/2005/8/layout/venn3"/>
    <dgm:cxn modelId="{7AF040BF-D9A0-4F4B-9618-47DF94A82AD7}" type="presParOf" srcId="{73701E7B-FBC3-42D6-8A7A-B8FE6360C809}" destId="{828442D6-7009-43F0-A59F-D33608F4100B}" srcOrd="5" destOrd="0" presId="urn:microsoft.com/office/officeart/2005/8/layout/venn3"/>
    <dgm:cxn modelId="{D097CDA1-A89F-4132-A57F-965F62DEFA7C}" type="presParOf" srcId="{73701E7B-FBC3-42D6-8A7A-B8FE6360C809}" destId="{520F853D-D5C2-4B43-93D2-153698AFDA17}" srcOrd="6" destOrd="0" presId="urn:microsoft.com/office/officeart/2005/8/layout/venn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E4C2482-B8D0-4FC2-9FA2-E973D546DD57}">
      <dsp:nvSpPr>
        <dsp:cNvPr id="0" name=""/>
        <dsp:cNvSpPr/>
      </dsp:nvSpPr>
      <dsp:spPr>
        <a:xfrm>
          <a:off x="2382335" y="0"/>
          <a:ext cx="4825835" cy="4825835"/>
        </a:xfrm>
        <a:prstGeom prst="triangl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BB48DD-FA8E-48AB-8BCD-B38FD926FA57}">
      <dsp:nvSpPr>
        <dsp:cNvPr id="0" name=""/>
        <dsp:cNvSpPr/>
      </dsp:nvSpPr>
      <dsp:spPr>
        <a:xfrm>
          <a:off x="456472" y="289887"/>
          <a:ext cx="3913964" cy="641873"/>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IN" sz="1400" b="0" kern="1200" dirty="0" smtClean="0">
              <a:latin typeface="Times New Roman" pitchFamily="18" charset="0"/>
              <a:cs typeface="Times New Roman" pitchFamily="18" charset="0"/>
            </a:rPr>
            <a:t>CO-1:Apply the basic concept of Machine learning and statistics learning to deal with real-life Problems.</a:t>
          </a:r>
          <a:endParaRPr lang="en-IN" sz="1400" b="0" kern="1200" dirty="0">
            <a:latin typeface="Times New Roman" pitchFamily="18" charset="0"/>
            <a:cs typeface="Times New Roman" pitchFamily="18" charset="0"/>
          </a:endParaRPr>
        </a:p>
      </dsp:txBody>
      <dsp:txXfrm>
        <a:off x="456472" y="289887"/>
        <a:ext cx="3913964" cy="641873"/>
      </dsp:txXfrm>
    </dsp:sp>
    <dsp:sp modelId="{D2FCBDAE-4285-4B23-88C6-0DED421A418E}">
      <dsp:nvSpPr>
        <dsp:cNvPr id="0" name=""/>
        <dsp:cNvSpPr/>
      </dsp:nvSpPr>
      <dsp:spPr>
        <a:xfrm>
          <a:off x="1459070" y="970890"/>
          <a:ext cx="3920394" cy="641873"/>
        </a:xfrm>
        <a:prstGeom prst="roundRect">
          <a:avLst/>
        </a:prstGeom>
        <a:solidFill>
          <a:schemeClr val="lt1">
            <a:alpha val="90000"/>
            <a:hueOff val="0"/>
            <a:satOff val="0"/>
            <a:lumOff val="0"/>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IN" sz="1200" b="1" kern="1200" dirty="0" smtClean="0">
              <a:latin typeface="Times New Roman" pitchFamily="18" charset="0"/>
              <a:cs typeface="Times New Roman" pitchFamily="18" charset="0"/>
            </a:rPr>
            <a:t>CO-2: </a:t>
          </a:r>
          <a:r>
            <a:rPr lang="en-US" sz="1200" kern="1200" dirty="0" smtClean="0"/>
            <a:t>Understand different machine learning algorithms, as well as underlying theories the behind them.</a:t>
          </a:r>
          <a:endParaRPr lang="en-IN" sz="1200" b="1" kern="1200" dirty="0">
            <a:latin typeface="Times New Roman" pitchFamily="18" charset="0"/>
            <a:cs typeface="Times New Roman" pitchFamily="18" charset="0"/>
          </a:endParaRPr>
        </a:p>
      </dsp:txBody>
      <dsp:txXfrm>
        <a:off x="1459070" y="970890"/>
        <a:ext cx="3920394" cy="641873"/>
      </dsp:txXfrm>
    </dsp:sp>
    <dsp:sp modelId="{DAB1C5DE-D37A-465E-92B2-343488CEB278}">
      <dsp:nvSpPr>
        <dsp:cNvPr id="0" name=""/>
        <dsp:cNvSpPr/>
      </dsp:nvSpPr>
      <dsp:spPr>
        <a:xfrm>
          <a:off x="3336785" y="1727158"/>
          <a:ext cx="4005527" cy="641873"/>
        </a:xfrm>
        <a:prstGeom prst="round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IN" sz="1200" b="1" kern="1200" dirty="0" smtClean="0"/>
            <a:t>CO-3: </a:t>
          </a:r>
          <a:r>
            <a:rPr lang="en-IN" sz="1200" kern="1200" dirty="0" smtClean="0"/>
            <a:t>Select and apply the appropriate machine learning algorithm to solve problems of moderate complexity</a:t>
          </a:r>
          <a:endParaRPr lang="en-IN" sz="1200" b="1" kern="1200" dirty="0"/>
        </a:p>
      </dsp:txBody>
      <dsp:txXfrm>
        <a:off x="3336785" y="1727158"/>
        <a:ext cx="4005527" cy="641873"/>
      </dsp:txXfrm>
    </dsp:sp>
    <dsp:sp modelId="{515F210A-249C-4CD7-A0CC-1834E039A7DC}">
      <dsp:nvSpPr>
        <dsp:cNvPr id="0" name=""/>
        <dsp:cNvSpPr/>
      </dsp:nvSpPr>
      <dsp:spPr>
        <a:xfrm>
          <a:off x="5430751" y="2500591"/>
          <a:ext cx="4005527" cy="641873"/>
        </a:xfrm>
        <a:prstGeom prst="roundRect">
          <a:avLst/>
        </a:prstGeom>
        <a:solidFill>
          <a:schemeClr val="lt1">
            <a:alpha val="90000"/>
            <a:hueOff val="0"/>
            <a:satOff val="0"/>
            <a:lumOff val="0"/>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IN" sz="1800" b="1" kern="1200" dirty="0" smtClean="0">
              <a:latin typeface="Times New Roman" pitchFamily="18" charset="0"/>
              <a:cs typeface="Times New Roman" pitchFamily="18" charset="0"/>
            </a:rPr>
            <a:t>CO-4: </a:t>
          </a:r>
          <a:r>
            <a:rPr lang="en-IN" sz="1800" kern="1200" dirty="0" smtClean="0"/>
            <a:t>Interpret and evaluate models generated from data.</a:t>
          </a:r>
          <a:endParaRPr lang="en-IN" sz="1800" b="1" kern="1200" dirty="0">
            <a:latin typeface="Times New Roman" pitchFamily="18" charset="0"/>
            <a:cs typeface="Times New Roman" pitchFamily="18" charset="0"/>
          </a:endParaRPr>
        </a:p>
      </dsp:txBody>
      <dsp:txXfrm>
        <a:off x="5430751" y="2500591"/>
        <a:ext cx="4005527" cy="641873"/>
      </dsp:txXfrm>
    </dsp:sp>
    <dsp:sp modelId="{F478A005-C19F-47F1-A9D2-DA26E5AFEC0A}">
      <dsp:nvSpPr>
        <dsp:cNvPr id="0" name=""/>
        <dsp:cNvSpPr/>
      </dsp:nvSpPr>
      <dsp:spPr>
        <a:xfrm>
          <a:off x="6743221" y="3308233"/>
          <a:ext cx="4005527" cy="886915"/>
        </a:xfrm>
        <a:prstGeom prst="round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l" defTabSz="466725" rtl="0">
            <a:lnSpc>
              <a:spcPct val="90000"/>
            </a:lnSpc>
            <a:spcBef>
              <a:spcPct val="0"/>
            </a:spcBef>
            <a:spcAft>
              <a:spcPct val="35000"/>
            </a:spcAft>
          </a:pPr>
          <a:r>
            <a:rPr lang="en-IN" sz="1050" b="1" kern="1200" dirty="0" smtClean="0">
              <a:latin typeface="Times" pitchFamily="18" charset="0"/>
              <a:cs typeface="Times" pitchFamily="18" charset="0"/>
            </a:rPr>
            <a:t>CO-5</a:t>
          </a:r>
          <a:r>
            <a:rPr lang="en-IN" sz="1200" b="1" kern="1200" dirty="0" smtClean="0">
              <a:latin typeface="Times" pitchFamily="18" charset="0"/>
              <a:cs typeface="Times" pitchFamily="18" charset="0"/>
            </a:rPr>
            <a:t>: </a:t>
          </a:r>
          <a:r>
            <a:rPr lang="en-IN" sz="1200" kern="1200" dirty="0" smtClean="0">
              <a:latin typeface="Times" pitchFamily="18" charset="0"/>
              <a:cs typeface="Times" pitchFamily="18" charset="0"/>
            </a:rPr>
            <a:t>Optimize the models learned and report on the expected accuracy that can be attained by applying the algorithms to a real-world problem</a:t>
          </a:r>
          <a:r>
            <a:rPr lang="en-IN" sz="3200" kern="1200" dirty="0" smtClean="0">
              <a:latin typeface="Times" pitchFamily="18" charset="0"/>
              <a:cs typeface="Times" pitchFamily="18" charset="0"/>
            </a:rPr>
            <a:t>.</a:t>
          </a:r>
          <a:endParaRPr lang="en-IN" sz="3600" b="1" kern="1200" dirty="0">
            <a:latin typeface="Times" pitchFamily="18" charset="0"/>
            <a:cs typeface="Times" pitchFamily="18" charset="0"/>
          </a:endParaRPr>
        </a:p>
      </dsp:txBody>
      <dsp:txXfrm>
        <a:off x="6743221" y="3308233"/>
        <a:ext cx="4005527" cy="88691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2AE914A-85B6-414D-B985-4C1BCDCDEB28}">
      <dsp:nvSpPr>
        <dsp:cNvPr id="0" name=""/>
        <dsp:cNvSpPr/>
      </dsp:nvSpPr>
      <dsp:spPr>
        <a:xfrm>
          <a:off x="2870" y="1405526"/>
          <a:ext cx="2880062" cy="2880062"/>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understand the history and development of Machine Learning.</a:t>
          </a:r>
          <a:endParaRPr lang="en-IN" sz="1600" b="1" kern="1200" dirty="0"/>
        </a:p>
      </dsp:txBody>
      <dsp:txXfrm>
        <a:off x="2870" y="1405526"/>
        <a:ext cx="2880062" cy="2880062"/>
      </dsp:txXfrm>
    </dsp:sp>
    <dsp:sp modelId="{73A2E943-AB3A-4641-AEFD-BB51F509B476}">
      <dsp:nvSpPr>
        <dsp:cNvPr id="0" name=""/>
        <dsp:cNvSpPr/>
      </dsp:nvSpPr>
      <dsp:spPr>
        <a:xfrm>
          <a:off x="2306920" y="1405526"/>
          <a:ext cx="2880062" cy="2880062"/>
        </a:xfrm>
        <a:prstGeom prst="ellipse">
          <a:avLst/>
        </a:prstGeom>
        <a:solidFill>
          <a:schemeClr val="accent2">
            <a:alpha val="50000"/>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provide a comprehensive foundation to Machine Learning and Optimization methodology with applications t.</a:t>
          </a:r>
          <a:endParaRPr lang="en-IN" sz="1600" b="1" kern="1200" dirty="0"/>
        </a:p>
      </dsp:txBody>
      <dsp:txXfrm>
        <a:off x="2306920" y="1405526"/>
        <a:ext cx="2880062" cy="2880062"/>
      </dsp:txXfrm>
    </dsp:sp>
    <dsp:sp modelId="{AF4734E7-1ED5-44E4-B1E4-44C4223EABC2}">
      <dsp:nvSpPr>
        <dsp:cNvPr id="0" name=""/>
        <dsp:cNvSpPr/>
      </dsp:nvSpPr>
      <dsp:spPr>
        <a:xfrm>
          <a:off x="4610971" y="1405526"/>
          <a:ext cx="2880062" cy="2880062"/>
        </a:xfrm>
        <a:prstGeom prst="ellipse">
          <a:avLst/>
        </a:prstGeom>
        <a:solidFill>
          <a:schemeClr val="accent2">
            <a:alpha val="50000"/>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study learning processes: supervised and unsupervised, deterministic and statistical knowledge of Machine learners, and ensemble learning</a:t>
          </a:r>
          <a:endParaRPr lang="en-IN" sz="1600" b="1" kern="1200" dirty="0"/>
        </a:p>
      </dsp:txBody>
      <dsp:txXfrm>
        <a:off x="4610971" y="1405526"/>
        <a:ext cx="2880062" cy="2880062"/>
      </dsp:txXfrm>
    </dsp:sp>
    <dsp:sp modelId="{520F853D-D5C2-4B43-93D2-153698AFDA17}">
      <dsp:nvSpPr>
        <dsp:cNvPr id="0" name=""/>
        <dsp:cNvSpPr/>
      </dsp:nvSpPr>
      <dsp:spPr>
        <a:xfrm>
          <a:off x="6915021" y="1405526"/>
          <a:ext cx="2880062" cy="2880062"/>
        </a:xfrm>
        <a:prstGeom prst="ellipse">
          <a:avLst/>
        </a:prstGeom>
        <a:solidFill>
          <a:schemeClr val="accent2">
            <a:alpha val="50000"/>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understand modern techniques and practical trends of Machine learning.</a:t>
          </a:r>
          <a:endParaRPr lang="en-IN" sz="1600" b="1" kern="1200" dirty="0"/>
        </a:p>
      </dsp:txBody>
      <dsp:txXfrm>
        <a:off x="6915021" y="1405526"/>
        <a:ext cx="2880062" cy="2880062"/>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7/3/2022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xmlns=""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7/3/2022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xmlns=""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xmlns=""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7/3/2022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26422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70909644"/>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227159557"/>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804378142"/>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xmlns=""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9f-GarcDY58" TargetMode="External"/><Relationship Id="rId2" Type="http://schemas.openxmlformats.org/officeDocument/2006/relationships/hyperlink" Target="https://data-flair.training/blogs/advantages-and-disadvantages-of-machine-learning/" TargetMode="External"/><Relationship Id="rId1" Type="http://schemas.openxmlformats.org/officeDocument/2006/relationships/slideLayout" Target="../slideLayouts/slideLayout2.xml"/><Relationship Id="rId6" Type="http://schemas.openxmlformats.org/officeDocument/2006/relationships/hyperlink" Target="https://www.geeksforgeeks.org/decision-tree/" TargetMode="External"/><Relationship Id="rId5" Type="http://schemas.openxmlformats.org/officeDocument/2006/relationships/hyperlink" Target="https://medium.com/greyatom/decision-trees-a-simple-way-to-visualize-a-decision-dc506a403aeb" TargetMode="External"/><Relationship Id="rId4" Type="http://schemas.openxmlformats.org/officeDocument/2006/relationships/hyperlink" Target="https://www.youtube.com/watch?v=GwIo3gDZCVQ" TargetMode="Externa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descr="Logoof CU">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xmlns="" val="2618087685"/>
              </p:ext>
            </p:extLst>
          </p:nvPr>
        </p:nvGraphicFramePr>
        <p:xfrm>
          <a:off x="76788" y="3121720"/>
          <a:ext cx="3303056" cy="3148059"/>
        </p:xfrm>
        <a:graphic>
          <a:graphicData uri="http://schemas.openxmlformats.org/presentationml/2006/ole">
            <p:oleObj spid="_x0000_s12343" name="CorelDRAW" r:id="rId3" imgW="2169000" imgH="2169360" progId="">
              <p:embed/>
            </p:oleObj>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Chandigarh University"/>
          <p:cNvPicPr>
            <a:picLocks noChangeAspect="1"/>
          </p:cNvPicPr>
          <p:nvPr/>
        </p:nvPicPr>
        <p:blipFill>
          <a:blip r:embed="rId4" cstate="print">
            <a:extLst>
              <a:ext uri="{BEBA8EAE-BF5A-486C-A8C5-ECC9F3942E4B}">
                <a14:imgProps xmlns:a14="http://schemas.microsoft.com/office/drawing/2010/main" xmlns="">
                  <a14:imgLayer r:embed="rId6">
                    <a14:imgEffect>
                      <a14:colorTemperature colorTemp="5742"/>
                    </a14:imgEffect>
                    <a14:imgEffect>
                      <a14:saturation sat="238000"/>
                    </a14:imgEffect>
                  </a14:imgLayer>
                </a14:imgProps>
              </a:ext>
              <a:ext uri="{28A0092B-C50C-407E-A947-70E740481C1C}">
                <a14:useLocalDpi xmlns:a14="http://schemas.microsoft.com/office/drawing/2010/main" xmlns=""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903785" y="6269779"/>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310933"/>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57" y="6296559"/>
            <a:ext cx="1830785" cy="369332"/>
          </a:xfrm>
          <a:prstGeom prst="rect">
            <a:avLst/>
          </a:prstGeom>
          <a:noFill/>
        </p:spPr>
        <p:txBody>
          <a:bodyPr wrap="square" rtlCol="0">
            <a:spAutoFit/>
          </a:bodyPr>
          <a:lstStyle/>
          <a:p>
            <a:r>
              <a:rPr lang="en-US" dirty="0"/>
              <a:t> </a:t>
            </a:r>
          </a:p>
        </p:txBody>
      </p:sp>
      <p:sp>
        <p:nvSpPr>
          <p:cNvPr id="26" name="TextBox 25"/>
          <p:cNvSpPr txBox="1">
            <a:spLocks noChangeArrowheads="1"/>
          </p:cNvSpPr>
          <p:nvPr/>
        </p:nvSpPr>
        <p:spPr bwMode="auto">
          <a:xfrm>
            <a:off x="2399840" y="1150785"/>
            <a:ext cx="9063318" cy="855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OF COMPUTER SCIENCE &amp;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a:lnSpc>
                <a:spcPct val="90000"/>
              </a:lnSpc>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Name : </a:t>
            </a:r>
            <a:r>
              <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rPr>
              <a:t>Machine Learning</a:t>
            </a:r>
            <a:endPar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90000"/>
              </a:lnSpc>
              <a:spcAft>
                <a:spcPct val="35000"/>
              </a:spcAft>
            </a:pPr>
            <a:r>
              <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rPr>
              <a:t>Subject Code: </a:t>
            </a:r>
            <a:r>
              <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rPr>
              <a:t>CST-316</a:t>
            </a:r>
            <a:endPar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Topic: Decision Tree</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Lecture-2.5</a:t>
            </a: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By : </a:t>
            </a:r>
            <a:r>
              <a:rPr lang="en-US" sz="3200" b="1" dirty="0" err="1" smtClean="0">
                <a:solidFill>
                  <a:prstClr val="black">
                    <a:lumMod val="85000"/>
                    <a:lumOff val="15000"/>
                  </a:prstClr>
                </a:solidFill>
                <a:latin typeface="Times New Roman" panose="02020603050405020304" pitchFamily="18" charset="0"/>
                <a:cs typeface="Times New Roman" panose="02020603050405020304" pitchFamily="18" charset="0"/>
              </a:rPr>
              <a:t>Er.Baljeet</a:t>
            </a: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 Kaur Nagra</a:t>
            </a: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1600" dirty="0">
              <a:latin typeface="Raleway ExtraBold" pitchFamily="34" charset="-52"/>
            </a:endParaRPr>
          </a:p>
        </p:txBody>
      </p:sp>
    </p:spTree>
    <p:extLst>
      <p:ext uri="{BB962C8B-B14F-4D97-AF65-F5344CB8AC3E}">
        <p14:creationId xmlns:p14="http://schemas.microsoft.com/office/powerpoint/2010/main" xmlns="" val="1352486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IN" b="1" dirty="0" smtClean="0">
                <a:solidFill>
                  <a:srgbClr val="C00000"/>
                </a:solidFill>
                <a:latin typeface="Times New Roman" pitchFamily="18" charset="0"/>
                <a:cs typeface="Times New Roman" pitchFamily="18" charset="0"/>
              </a:rPr>
              <a:t>Application</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38149" y="1347788"/>
            <a:ext cx="11367407" cy="5487987"/>
          </a:xfrm>
        </p:spPr>
        <p:txBody>
          <a:bodyPr>
            <a:noAutofit/>
          </a:bodyPr>
          <a:lstStyle/>
          <a:p>
            <a:pPr lvl="1"/>
            <a:r>
              <a:rPr lang="en-IN" dirty="0">
                <a:latin typeface="Times New Roman" panose="02020603050405020304" pitchFamily="18" charset="0"/>
                <a:cs typeface="Times New Roman" panose="02020603050405020304" pitchFamily="18" charset="0"/>
              </a:rPr>
              <a:t>Decision trees have a natural “if … then … else …” construction that makes it fit easily into a programmatic structure. </a:t>
            </a:r>
            <a:endParaRPr lang="en-IN" dirty="0" smtClean="0">
              <a:latin typeface="Times New Roman" panose="02020603050405020304" pitchFamily="18" charset="0"/>
              <a:cs typeface="Times New Roman" panose="02020603050405020304" pitchFamily="18" charset="0"/>
            </a:endParaRPr>
          </a:p>
          <a:p>
            <a:pPr lvl="1"/>
            <a:r>
              <a:rPr lang="en-IN" dirty="0" smtClean="0">
                <a:latin typeface="Times New Roman" panose="02020603050405020304" pitchFamily="18" charset="0"/>
                <a:cs typeface="Times New Roman" panose="02020603050405020304" pitchFamily="18" charset="0"/>
              </a:rPr>
              <a:t>They </a:t>
            </a:r>
            <a:r>
              <a:rPr lang="en-IN" dirty="0">
                <a:latin typeface="Times New Roman" panose="02020603050405020304" pitchFamily="18" charset="0"/>
                <a:cs typeface="Times New Roman" panose="02020603050405020304" pitchFamily="18" charset="0"/>
              </a:rPr>
              <a:t>also are well suited to categorization problems where attributes or features are systematically checked to determine a final category. </a:t>
            </a:r>
            <a:endParaRPr lang="en-IN" dirty="0" smtClean="0">
              <a:latin typeface="Times New Roman" panose="02020603050405020304" pitchFamily="18" charset="0"/>
              <a:cs typeface="Times New Roman" panose="02020603050405020304" pitchFamily="18" charset="0"/>
            </a:endParaRPr>
          </a:p>
          <a:p>
            <a:pPr lvl="1"/>
            <a:r>
              <a:rPr lang="en-IN" dirty="0" smtClean="0">
                <a:latin typeface="Times New Roman" panose="02020603050405020304" pitchFamily="18" charset="0"/>
                <a:cs typeface="Times New Roman" panose="02020603050405020304" pitchFamily="18" charset="0"/>
              </a:rPr>
              <a:t>For </a:t>
            </a:r>
            <a:r>
              <a:rPr lang="en-IN" dirty="0">
                <a:latin typeface="Times New Roman" panose="02020603050405020304" pitchFamily="18" charset="0"/>
                <a:cs typeface="Times New Roman" panose="02020603050405020304" pitchFamily="18" charset="0"/>
              </a:rPr>
              <a:t>example, a decision tree could be used effectively to determine the species of an animal</a:t>
            </a:r>
            <a:r>
              <a:rPr lang="en-IN" dirty="0" smtClean="0">
                <a:latin typeface="Times New Roman" panose="02020603050405020304" pitchFamily="18" charset="0"/>
                <a:cs typeface="Times New Roman" panose="02020603050405020304" pitchFamily="18" charset="0"/>
              </a:rPr>
              <a:t>.</a:t>
            </a:r>
          </a:p>
          <a:p>
            <a:pPr lvl="1"/>
            <a:r>
              <a:rPr lang="en-IN" dirty="0">
                <a:latin typeface="Times New Roman" panose="02020603050405020304" pitchFamily="18" charset="0"/>
                <a:cs typeface="Times New Roman" panose="02020603050405020304" pitchFamily="18" charset="0"/>
              </a:rPr>
              <a:t>Because of their simplicity, tree diagrams have been used in a broad range of industries and disciplines including civil planning, energy, financial, engineering, healthcare, pharmaceutical, education, law, and business.</a:t>
            </a:r>
            <a:endParaRPr lang="en-IN" dirty="0" smtClean="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xmlns="" val="11536964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IN" b="1" dirty="0" smtClean="0">
                <a:solidFill>
                  <a:srgbClr val="C00000"/>
                </a:solidFill>
                <a:latin typeface="Times New Roman" pitchFamily="18" charset="0"/>
                <a:cs typeface="Times New Roman" pitchFamily="18" charset="0"/>
              </a:rPr>
              <a:t>Applications</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38149" y="1347788"/>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Evaluation of brand expansion opportunities for a business using historical sales data</a:t>
            </a:r>
          </a:p>
          <a:p>
            <a:r>
              <a:rPr lang="en-IN" sz="2400" dirty="0">
                <a:latin typeface="Times New Roman" panose="02020603050405020304" pitchFamily="18" charset="0"/>
                <a:cs typeface="Times New Roman" panose="02020603050405020304" pitchFamily="18" charset="0"/>
              </a:rPr>
              <a:t>· Determination of likely buyers of a product using demographic data to enable targeting of limited advertisement budget</a:t>
            </a:r>
          </a:p>
          <a:p>
            <a:r>
              <a:rPr lang="en-IN" sz="2400" dirty="0">
                <a:latin typeface="Times New Roman" panose="02020603050405020304" pitchFamily="18" charset="0"/>
                <a:cs typeface="Times New Roman" panose="02020603050405020304" pitchFamily="18" charset="0"/>
              </a:rPr>
              <a:t>· Prediction of likelihood of default for applicant borrowers using predictive models generated from historical data</a:t>
            </a:r>
          </a:p>
          <a:p>
            <a:r>
              <a:rPr lang="en-IN" sz="2400" dirty="0">
                <a:latin typeface="Times New Roman" panose="02020603050405020304" pitchFamily="18" charset="0"/>
                <a:cs typeface="Times New Roman" panose="02020603050405020304" pitchFamily="18" charset="0"/>
              </a:rPr>
              <a:t>· Help with prioritization of emergency room patient treatment using a predictive model based on factors such as age, blood pressure, gender, location and severity of pain, and other measurements</a:t>
            </a:r>
          </a:p>
          <a:p>
            <a:r>
              <a:rPr lang="en-IN" sz="2400" dirty="0">
                <a:latin typeface="Times New Roman" panose="02020603050405020304" pitchFamily="18" charset="0"/>
                <a:cs typeface="Times New Roman" panose="02020603050405020304" pitchFamily="18" charset="0"/>
              </a:rPr>
              <a:t>· Decision trees are commonly used in operations research, specifically in decision analysis, to help identify a strategy most likely to reach a goal.</a:t>
            </a:r>
          </a:p>
          <a:p>
            <a:pPr lvl="1"/>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xmlns="" val="33244487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Working</a:t>
            </a:r>
            <a:endParaRPr lang="en-US" b="1" dirty="0"/>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12</a:t>
            </a:fld>
            <a:endParaRPr lang="en-US"/>
          </a:p>
        </p:txBody>
      </p:sp>
      <p:sp>
        <p:nvSpPr>
          <p:cNvPr id="3" name="Content Placeholder 2"/>
          <p:cNvSpPr>
            <a:spLocks noGrp="1"/>
          </p:cNvSpPr>
          <p:nvPr>
            <p:ph idx="1"/>
          </p:nvPr>
        </p:nvSpPr>
        <p:spPr>
          <a:xfrm>
            <a:off x="250209" y="1347788"/>
            <a:ext cx="11941791" cy="5958599"/>
          </a:xfrm>
        </p:spPr>
        <p:txBody>
          <a:bodyPr>
            <a:noAutofit/>
          </a:bodyPr>
          <a:lstStyle/>
          <a:p>
            <a:r>
              <a:rPr lang="en-IN" sz="2400" dirty="0">
                <a:latin typeface="Times New Roman" panose="02020603050405020304" pitchFamily="18" charset="0"/>
                <a:cs typeface="Times New Roman" panose="02020603050405020304" pitchFamily="18" charset="0"/>
              </a:rPr>
              <a:t>Decision tree is a type of supervised learning algorithm (having a pre-defined target variable) that is mostly used in classification problems.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It </a:t>
            </a:r>
            <a:r>
              <a:rPr lang="en-IN" sz="2400" dirty="0">
                <a:latin typeface="Times New Roman" panose="02020603050405020304" pitchFamily="18" charset="0"/>
                <a:cs typeface="Times New Roman" panose="02020603050405020304" pitchFamily="18" charset="0"/>
              </a:rPr>
              <a:t>works for both categorical and continuous input and output variables</a:t>
            </a:r>
            <a:r>
              <a:rPr lang="en-IN" sz="2400" dirty="0" smtClean="0">
                <a:latin typeface="Times New Roman" panose="02020603050405020304" pitchFamily="18" charset="0"/>
                <a:cs typeface="Times New Roman" panose="02020603050405020304" pitchFamily="18" charset="0"/>
              </a:rPr>
              <a:t>.</a:t>
            </a:r>
          </a:p>
          <a:p>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In this technique, we split the population or sample into two or more homogeneous sets (or sub-populations) based on most significant splitter / differentiator in input variables</a:t>
            </a:r>
            <a:r>
              <a:rPr lang="en-IN" sz="24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9737691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Example</a:t>
            </a:r>
            <a:endParaRPr lang="en-US" b="1" dirty="0"/>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13</a:t>
            </a:fld>
            <a:endParaRPr lang="en-US"/>
          </a:p>
        </p:txBody>
      </p:sp>
      <p:sp>
        <p:nvSpPr>
          <p:cNvPr id="3" name="Content Placeholder 2"/>
          <p:cNvSpPr>
            <a:spLocks noGrp="1"/>
          </p:cNvSpPr>
          <p:nvPr>
            <p:ph idx="1"/>
          </p:nvPr>
        </p:nvSpPr>
        <p:spPr>
          <a:xfrm>
            <a:off x="109181" y="1023582"/>
            <a:ext cx="11941791" cy="5153381"/>
          </a:xfrm>
        </p:spPr>
        <p:txBody>
          <a:bodyPr>
            <a:noAutofit/>
          </a:bodyPr>
          <a:lstStyle/>
          <a:p>
            <a:r>
              <a:rPr lang="en-IN" sz="2400" dirty="0">
                <a:latin typeface="Times New Roman" panose="02020603050405020304" pitchFamily="18" charset="0"/>
                <a:cs typeface="Times New Roman" panose="02020603050405020304" pitchFamily="18" charset="0"/>
              </a:rPr>
              <a:t>A tree can be </a:t>
            </a:r>
            <a:r>
              <a:rPr lang="en-IN" sz="2400" i="1" dirty="0">
                <a:latin typeface="Times New Roman" panose="02020603050405020304" pitchFamily="18" charset="0"/>
                <a:cs typeface="Times New Roman" panose="02020603050405020304" pitchFamily="18" charset="0"/>
              </a:rPr>
              <a:t>“learned”</a:t>
            </a:r>
            <a:r>
              <a:rPr lang="en-IN" sz="2400" dirty="0">
                <a:latin typeface="Times New Roman" panose="02020603050405020304" pitchFamily="18" charset="0"/>
                <a:cs typeface="Times New Roman" panose="02020603050405020304" pitchFamily="18" charset="0"/>
              </a:rPr>
              <a:t> by splitting the source set into subsets based on an attribute value test.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process is repeated on each derived subset in a recursive manner called</a:t>
            </a:r>
            <a:r>
              <a:rPr lang="en-IN" sz="2400" i="1" dirty="0">
                <a:latin typeface="Times New Roman" panose="02020603050405020304" pitchFamily="18" charset="0"/>
                <a:cs typeface="Times New Roman" panose="02020603050405020304" pitchFamily="18" charset="0"/>
              </a:rPr>
              <a:t> recursive partitioning</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recursion is completed when the subset at a node all has the same value of the target variable, or when splitting no longer adds value to the predictions.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construction of decision tree classifier does not require any domain knowledge or parameter setting, and therefore is appropriate for exploratory knowledge discovery.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Decision </a:t>
            </a:r>
            <a:r>
              <a:rPr lang="en-IN" sz="2400" dirty="0">
                <a:latin typeface="Times New Roman" panose="02020603050405020304" pitchFamily="18" charset="0"/>
                <a:cs typeface="Times New Roman" panose="02020603050405020304" pitchFamily="18" charset="0"/>
              </a:rPr>
              <a:t>trees can handle high dimensional data. In general decision tree classifier has good accuracy.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Decision </a:t>
            </a:r>
            <a:r>
              <a:rPr lang="en-IN" sz="2400" dirty="0">
                <a:latin typeface="Times New Roman" panose="02020603050405020304" pitchFamily="18" charset="0"/>
                <a:cs typeface="Times New Roman" panose="02020603050405020304" pitchFamily="18" charset="0"/>
              </a:rPr>
              <a:t>tree induction is a typical inductive approach to learn knowledge on classification.</a:t>
            </a:r>
          </a:p>
        </p:txBody>
      </p:sp>
    </p:spTree>
    <p:extLst>
      <p:ext uri="{BB962C8B-B14F-4D97-AF65-F5344CB8AC3E}">
        <p14:creationId xmlns:p14="http://schemas.microsoft.com/office/powerpoint/2010/main" xmlns="" val="35622091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Example</a:t>
            </a:r>
            <a:endParaRPr lang="en-US" b="1" dirty="0"/>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14</a:t>
            </a:fld>
            <a:endParaRPr lang="en-US"/>
          </a:p>
        </p:txBody>
      </p:sp>
      <p:sp>
        <p:nvSpPr>
          <p:cNvPr id="3" name="Content Placeholder 2"/>
          <p:cNvSpPr>
            <a:spLocks noGrp="1"/>
          </p:cNvSpPr>
          <p:nvPr>
            <p:ph idx="1"/>
          </p:nvPr>
        </p:nvSpPr>
        <p:spPr>
          <a:xfrm>
            <a:off x="109181" y="1023582"/>
            <a:ext cx="5022377" cy="5153381"/>
          </a:xfrm>
        </p:spPr>
        <p:txBody>
          <a:bodyPr>
            <a:noAutofit/>
          </a:bodyPr>
          <a:lstStyle/>
          <a:p>
            <a:r>
              <a:rPr lang="en-IN" sz="2400" dirty="0">
                <a:latin typeface="Times New Roman" panose="02020603050405020304" pitchFamily="18" charset="0"/>
                <a:cs typeface="Times New Roman" panose="02020603050405020304" pitchFamily="18" charset="0"/>
              </a:rPr>
              <a:t>Decision tree identifies the most significant variable and its value that gives best homogeneous sets of population. To identify the variable and the split, decision tree uses various algorithms</a:t>
            </a:r>
            <a:r>
              <a:rPr lang="en-IN" sz="2400" dirty="0" smtClean="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The decision tree in above figure classifies a particular morning according to whether it is suitable for playing tennis and returning the classification associated with the particular leaf.(in this case Yes or No).</a:t>
            </a:r>
          </a:p>
        </p:txBody>
      </p:sp>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318057" y="1574133"/>
            <a:ext cx="6382641" cy="4782217"/>
          </a:xfrm>
          <a:prstGeom prst="rect">
            <a:avLst/>
          </a:prstGeom>
        </p:spPr>
      </p:pic>
    </p:spTree>
    <p:extLst>
      <p:ext uri="{BB962C8B-B14F-4D97-AF65-F5344CB8AC3E}">
        <p14:creationId xmlns:p14="http://schemas.microsoft.com/office/powerpoint/2010/main" xmlns="" val="40894954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Types</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38149" y="1347788"/>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Types of decision tree is based on the type of target variable we have.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It </a:t>
            </a:r>
            <a:r>
              <a:rPr lang="en-IN" sz="2400" dirty="0">
                <a:latin typeface="Times New Roman" panose="02020603050405020304" pitchFamily="18" charset="0"/>
                <a:cs typeface="Times New Roman" panose="02020603050405020304" pitchFamily="18" charset="0"/>
              </a:rPr>
              <a:t>can be of two types:</a:t>
            </a:r>
          </a:p>
          <a:p>
            <a:r>
              <a:rPr lang="en-IN" sz="2400" b="1" dirty="0">
                <a:latin typeface="Times New Roman" panose="02020603050405020304" pitchFamily="18" charset="0"/>
                <a:cs typeface="Times New Roman" panose="02020603050405020304" pitchFamily="18" charset="0"/>
              </a:rPr>
              <a:t>Categorical Variable Decision Tree:</a:t>
            </a:r>
            <a:r>
              <a:rPr lang="en-IN" sz="2400" dirty="0">
                <a:latin typeface="Times New Roman" panose="02020603050405020304" pitchFamily="18" charset="0"/>
                <a:cs typeface="Times New Roman" panose="02020603050405020304" pitchFamily="18" charset="0"/>
              </a:rPr>
              <a:t> Decision Tree which has categorical target variable then it called as categorical variable decision tree.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E.g</a:t>
            </a:r>
            <a:r>
              <a:rPr lang="en-IN" sz="2400" dirty="0">
                <a:latin typeface="Times New Roman" panose="02020603050405020304" pitchFamily="18" charset="0"/>
                <a:cs typeface="Times New Roman" panose="02020603050405020304" pitchFamily="18" charset="0"/>
              </a:rPr>
              <a:t>.:- In above scenario classifies a particular morning according to whether it is suitable for playing tennis</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i.e. YES or NO.</a:t>
            </a:r>
          </a:p>
          <a:p>
            <a:r>
              <a:rPr lang="en-IN" sz="2400" b="1" dirty="0">
                <a:latin typeface="Times New Roman" panose="02020603050405020304" pitchFamily="18" charset="0"/>
                <a:cs typeface="Times New Roman" panose="02020603050405020304" pitchFamily="18" charset="0"/>
              </a:rPr>
              <a:t>Continuous Variable Decision Tree:</a:t>
            </a:r>
            <a:r>
              <a:rPr lang="en-IN" sz="2400" dirty="0">
                <a:latin typeface="Times New Roman" panose="02020603050405020304" pitchFamily="18" charset="0"/>
                <a:cs typeface="Times New Roman" panose="02020603050405020304" pitchFamily="18" charset="0"/>
              </a:rPr>
              <a:t> Decision Tree has continuous target variable then it is called as Continuous Variable Decision Tree</a:t>
            </a:r>
            <a:r>
              <a:rPr lang="en-IN" sz="2400" dirty="0" smtClean="0">
                <a:latin typeface="Times New Roman" panose="02020603050405020304" pitchFamily="18" charset="0"/>
                <a:cs typeface="Times New Roman" panose="02020603050405020304" pitchFamily="18" charset="0"/>
              </a:rPr>
              <a:t>.</a:t>
            </a:r>
          </a:p>
          <a:p>
            <a:r>
              <a:rPr lang="en-IN" sz="2400" b="1" dirty="0">
                <a:latin typeface="Times New Roman" panose="02020603050405020304" pitchFamily="18" charset="0"/>
                <a:cs typeface="Times New Roman" panose="02020603050405020304" pitchFamily="18" charset="0"/>
              </a:rPr>
              <a:t>E.g.:-</a:t>
            </a:r>
            <a:r>
              <a:rPr lang="en-IN" sz="2400" dirty="0">
                <a:latin typeface="Times New Roman" panose="02020603050405020304" pitchFamily="18" charset="0"/>
                <a:cs typeface="Times New Roman" panose="02020603050405020304" pitchFamily="18" charset="0"/>
              </a:rPr>
              <a:t> Let’s say we have a problem to predict whether a customer will pay his renewal premium with an insurance company (yes/ no). Here we know that income of customer is a significant variable but insurance company does not have income details for all customers. Now, as we know this is an important variable, then we can build a decision tree to predict customer income based on occupation, product and various other variables. In this case, we are predicting values for continuous variable.</a:t>
            </a: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xmlns="" val="24851579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Algorithm</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38149" y="1347788"/>
            <a:ext cx="11367407" cy="5487987"/>
          </a:xfrm>
        </p:spPr>
        <p:txBody>
          <a:bodyPr>
            <a:noAutofit/>
          </a:bodyPr>
          <a:lstStyle/>
          <a:p>
            <a:r>
              <a:rPr lang="en-IN" sz="2400" b="1" dirty="0">
                <a:latin typeface="Times New Roman" panose="02020603050405020304" pitchFamily="18" charset="0"/>
                <a:cs typeface="Times New Roman" panose="02020603050405020304" pitchFamily="18" charset="0"/>
              </a:rPr>
              <a:t>The decision tree algorithm tries to solve the problem, by using tree representation. Each internal node of the tree corresponds to an attribute, and each leaf node corresponds to a class label.</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Place the best attribute of the dataset at the </a:t>
            </a:r>
            <a:r>
              <a:rPr lang="en-IN" sz="2400" b="1" dirty="0">
                <a:latin typeface="Times New Roman" panose="02020603050405020304" pitchFamily="18" charset="0"/>
                <a:cs typeface="Times New Roman" panose="02020603050405020304" pitchFamily="18" charset="0"/>
              </a:rPr>
              <a:t>root</a:t>
            </a:r>
            <a:r>
              <a:rPr lang="en-IN" sz="2400" dirty="0">
                <a:latin typeface="Times New Roman" panose="02020603050405020304" pitchFamily="18" charset="0"/>
                <a:cs typeface="Times New Roman" panose="02020603050405020304" pitchFamily="18" charset="0"/>
              </a:rPr>
              <a:t> of the tree.</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Split the training set into </a:t>
            </a:r>
            <a:r>
              <a:rPr lang="en-IN" sz="2400" b="1" dirty="0">
                <a:latin typeface="Times New Roman" panose="02020603050405020304" pitchFamily="18" charset="0"/>
                <a:cs typeface="Times New Roman" panose="02020603050405020304" pitchFamily="18" charset="0"/>
              </a:rPr>
              <a:t>subsets</a:t>
            </a:r>
            <a:r>
              <a:rPr lang="en-IN" sz="2400" dirty="0">
                <a:latin typeface="Times New Roman" panose="02020603050405020304" pitchFamily="18" charset="0"/>
                <a:cs typeface="Times New Roman" panose="02020603050405020304" pitchFamily="18" charset="0"/>
              </a:rPr>
              <a:t>. Subsets should be made in such a way that each subset contains data with the same value for an attribute.</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Repeat step 1 and step 2 on each subset until you find </a:t>
            </a:r>
            <a:r>
              <a:rPr lang="en-IN" sz="2400" b="1" dirty="0">
                <a:latin typeface="Times New Roman" panose="02020603050405020304" pitchFamily="18" charset="0"/>
                <a:cs typeface="Times New Roman" panose="02020603050405020304" pitchFamily="18" charset="0"/>
              </a:rPr>
              <a:t>leaf nodes</a:t>
            </a:r>
            <a:r>
              <a:rPr lang="en-IN" sz="2400" dirty="0">
                <a:latin typeface="Times New Roman" panose="02020603050405020304" pitchFamily="18" charset="0"/>
                <a:cs typeface="Times New Roman" panose="02020603050405020304" pitchFamily="18" charset="0"/>
              </a:rPr>
              <a:t> in all the branches of the tree</a:t>
            </a:r>
            <a:r>
              <a:rPr lang="en-IN" sz="2400" dirty="0" smtClean="0">
                <a:latin typeface="Times New Roman" panose="02020603050405020304" pitchFamily="18" charset="0"/>
                <a:cs typeface="Times New Roman" panose="02020603050405020304" pitchFamily="18" charset="0"/>
              </a:rPr>
              <a:t>.</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xmlns="" val="3452225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IN" b="1" dirty="0" smtClean="0">
                <a:solidFill>
                  <a:srgbClr val="C00000"/>
                </a:solidFill>
                <a:latin typeface="Times New Roman" pitchFamily="18" charset="0"/>
                <a:cs typeface="Times New Roman" pitchFamily="18" charset="0"/>
              </a:rPr>
              <a:t>Algorithm</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38149" y="1347788"/>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In decision trees, for predicting a class label for a record we start from the </a:t>
            </a:r>
            <a:r>
              <a:rPr lang="en-IN" sz="2400" b="1" dirty="0">
                <a:latin typeface="Times New Roman" panose="02020603050405020304" pitchFamily="18" charset="0"/>
                <a:cs typeface="Times New Roman" panose="02020603050405020304" pitchFamily="18" charset="0"/>
              </a:rPr>
              <a:t>root</a:t>
            </a:r>
            <a:r>
              <a:rPr lang="en-IN" sz="2400" dirty="0">
                <a:latin typeface="Times New Roman" panose="02020603050405020304" pitchFamily="18" charset="0"/>
                <a:cs typeface="Times New Roman" panose="02020603050405020304" pitchFamily="18" charset="0"/>
              </a:rPr>
              <a:t> of the tree.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We </a:t>
            </a:r>
            <a:r>
              <a:rPr lang="en-IN" sz="2400" dirty="0">
                <a:latin typeface="Times New Roman" panose="02020603050405020304" pitchFamily="18" charset="0"/>
                <a:cs typeface="Times New Roman" panose="02020603050405020304" pitchFamily="18" charset="0"/>
              </a:rPr>
              <a:t>compare the values of the root attribute with record’s attribute.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On </a:t>
            </a:r>
            <a:r>
              <a:rPr lang="en-IN" sz="2400" dirty="0">
                <a:latin typeface="Times New Roman" panose="02020603050405020304" pitchFamily="18" charset="0"/>
                <a:cs typeface="Times New Roman" panose="02020603050405020304" pitchFamily="18" charset="0"/>
              </a:rPr>
              <a:t>the basis of comparison, we follow the branch corresponding to that value and jump to the next node.</a:t>
            </a:r>
          </a:p>
          <a:p>
            <a:r>
              <a:rPr lang="en-IN" sz="2400" dirty="0">
                <a:latin typeface="Times New Roman" panose="02020603050405020304" pitchFamily="18" charset="0"/>
                <a:cs typeface="Times New Roman" panose="02020603050405020304" pitchFamily="18" charset="0"/>
              </a:rPr>
              <a:t>We continue comparing our record’s attribute values with other </a:t>
            </a:r>
            <a:r>
              <a:rPr lang="en-IN" sz="2400" b="1" dirty="0">
                <a:latin typeface="Times New Roman" panose="02020603050405020304" pitchFamily="18" charset="0"/>
                <a:cs typeface="Times New Roman" panose="02020603050405020304" pitchFamily="18" charset="0"/>
              </a:rPr>
              <a:t>internal nodes</a:t>
            </a:r>
            <a:r>
              <a:rPr lang="en-IN" sz="2400" dirty="0">
                <a:latin typeface="Times New Roman" panose="02020603050405020304" pitchFamily="18" charset="0"/>
                <a:cs typeface="Times New Roman" panose="02020603050405020304" pitchFamily="18" charset="0"/>
              </a:rPr>
              <a:t> of the tree until we reach </a:t>
            </a:r>
            <a:r>
              <a:rPr lang="en-IN" sz="2400" b="1" dirty="0">
                <a:latin typeface="Times New Roman" panose="02020603050405020304" pitchFamily="18" charset="0"/>
                <a:cs typeface="Times New Roman" panose="02020603050405020304" pitchFamily="18" charset="0"/>
              </a:rPr>
              <a:t>a leaf node</a:t>
            </a:r>
            <a:r>
              <a:rPr lang="en-IN" sz="2400" dirty="0">
                <a:latin typeface="Times New Roman" panose="02020603050405020304" pitchFamily="18" charset="0"/>
                <a:cs typeface="Times New Roman" panose="02020603050405020304" pitchFamily="18" charset="0"/>
              </a:rPr>
              <a:t> with predicted class value.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 </a:t>
            </a:r>
            <a:r>
              <a:rPr lang="en-IN" sz="2400" dirty="0" err="1">
                <a:latin typeface="Times New Roman" panose="02020603050405020304" pitchFamily="18" charset="0"/>
                <a:cs typeface="Times New Roman" panose="02020603050405020304" pitchFamily="18" charset="0"/>
              </a:rPr>
              <a:t>modeled</a:t>
            </a:r>
            <a:r>
              <a:rPr lang="en-IN" sz="2400" dirty="0">
                <a:latin typeface="Times New Roman" panose="02020603050405020304" pitchFamily="18" charset="0"/>
                <a:cs typeface="Times New Roman" panose="02020603050405020304" pitchFamily="18" charset="0"/>
              </a:rPr>
              <a:t> decision tree can be used to predict the target class or the value.</a:t>
            </a:r>
          </a:p>
          <a:p>
            <a:pPr marL="0" indent="0">
              <a:buNone/>
            </a:pPr>
            <a:r>
              <a:rPr lang="en-IN" sz="2400" dirty="0">
                <a:latin typeface="Times New Roman" panose="02020603050405020304" pitchFamily="18" charset="0"/>
                <a:cs typeface="Times New Roman" panose="02020603050405020304" pitchFamily="18" charset="0"/>
              </a:rPr>
              <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17</a:t>
            </a:fld>
            <a:endParaRPr lang="en-US"/>
          </a:p>
        </p:txBody>
      </p:sp>
    </p:spTree>
    <p:extLst>
      <p:ext uri="{BB962C8B-B14F-4D97-AF65-F5344CB8AC3E}">
        <p14:creationId xmlns:p14="http://schemas.microsoft.com/office/powerpoint/2010/main" xmlns="" val="5130758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Assumptions</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38149" y="1347788"/>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Some of the assumptions we make while using Decision tree:</a:t>
            </a:r>
          </a:p>
          <a:p>
            <a:r>
              <a:rPr lang="en-IN" sz="2400" dirty="0">
                <a:latin typeface="Times New Roman" panose="02020603050405020304" pitchFamily="18" charset="0"/>
                <a:cs typeface="Times New Roman" panose="02020603050405020304" pitchFamily="18" charset="0"/>
              </a:rPr>
              <a:t>At the beginning, the whole training set is considered as the </a:t>
            </a:r>
            <a:r>
              <a:rPr lang="en-IN" sz="2400" b="1" dirty="0">
                <a:latin typeface="Times New Roman" panose="02020603050405020304" pitchFamily="18" charset="0"/>
                <a:cs typeface="Times New Roman" panose="02020603050405020304" pitchFamily="18" charset="0"/>
              </a:rPr>
              <a:t>root.</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Feature values are preferred to be categorical. If the values are continuous then they are discretized prior to building the model.</a:t>
            </a:r>
          </a:p>
          <a:p>
            <a:r>
              <a:rPr lang="en-IN" sz="2400" dirty="0">
                <a:latin typeface="Times New Roman" panose="02020603050405020304" pitchFamily="18" charset="0"/>
                <a:cs typeface="Times New Roman" panose="02020603050405020304" pitchFamily="18" charset="0"/>
              </a:rPr>
              <a:t>Records are </a:t>
            </a:r>
            <a:r>
              <a:rPr lang="en-IN" sz="2400" b="1" dirty="0">
                <a:latin typeface="Times New Roman" panose="02020603050405020304" pitchFamily="18" charset="0"/>
                <a:cs typeface="Times New Roman" panose="02020603050405020304" pitchFamily="18" charset="0"/>
              </a:rPr>
              <a:t>distributed recursively</a:t>
            </a:r>
            <a:r>
              <a:rPr lang="en-IN" sz="2400" dirty="0">
                <a:latin typeface="Times New Roman" panose="02020603050405020304" pitchFamily="18" charset="0"/>
                <a:cs typeface="Times New Roman" panose="02020603050405020304" pitchFamily="18" charset="0"/>
              </a:rPr>
              <a:t> on the basis of attribute values.</a:t>
            </a:r>
          </a:p>
          <a:p>
            <a:r>
              <a:rPr lang="en-IN" sz="2400" dirty="0">
                <a:latin typeface="Times New Roman" panose="02020603050405020304" pitchFamily="18" charset="0"/>
                <a:cs typeface="Times New Roman" panose="02020603050405020304" pitchFamily="18" charset="0"/>
              </a:rPr>
              <a:t>Order to placing attributes as root or internal node of the tree is done by using some statistical approach</a:t>
            </a: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18</a:t>
            </a:fld>
            <a:endParaRPr lang="en-US"/>
          </a:p>
        </p:txBody>
      </p:sp>
    </p:spTree>
    <p:extLst>
      <p:ext uri="{BB962C8B-B14F-4D97-AF65-F5344CB8AC3E}">
        <p14:creationId xmlns:p14="http://schemas.microsoft.com/office/powerpoint/2010/main" xmlns="" val="35575537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Regression Tree vs Classification Tree</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38149" y="1347788"/>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Regression trees are used when dependent variable is continuous. Classification Trees are used when dependent variable is categorical.</a:t>
            </a:r>
          </a:p>
          <a:p>
            <a:r>
              <a:rPr lang="en-IN" sz="2400" dirty="0">
                <a:latin typeface="Times New Roman" panose="02020603050405020304" pitchFamily="18" charset="0"/>
                <a:cs typeface="Times New Roman" panose="02020603050405020304" pitchFamily="18" charset="0"/>
              </a:rPr>
              <a:t>In case of Regression Tree, the value obtained by terminal nodes in the training data is the mean response of observation falling in that region. Thus, if an unseen data observation falls in that region, we’ll make its prediction with mean value.</a:t>
            </a:r>
          </a:p>
          <a:p>
            <a:r>
              <a:rPr lang="en-IN" sz="2400" dirty="0">
                <a:latin typeface="Times New Roman" panose="02020603050405020304" pitchFamily="18" charset="0"/>
                <a:cs typeface="Times New Roman" panose="02020603050405020304" pitchFamily="18" charset="0"/>
              </a:rPr>
              <a:t>In case of Classification Tree, the value (class) obtained by terminal node in the training data is the mode of observations falling in that region. Thus, if an unseen data observation falls in that region, we’ll make its prediction with mode value.</a:t>
            </a:r>
          </a:p>
          <a:p>
            <a:r>
              <a:rPr lang="en-IN" sz="2400" dirty="0">
                <a:latin typeface="Times New Roman" panose="02020603050405020304" pitchFamily="18" charset="0"/>
                <a:cs typeface="Times New Roman" panose="02020603050405020304" pitchFamily="18" charset="0"/>
              </a:rPr>
              <a:t>Both the trees divide the predictor space (independent variables) into distinct and non-overlapping regions</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19</a:t>
            </a:fld>
            <a:endParaRPr lang="en-US"/>
          </a:p>
        </p:txBody>
      </p:sp>
    </p:spTree>
    <p:extLst>
      <p:ext uri="{BB962C8B-B14F-4D97-AF65-F5344CB8AC3E}">
        <p14:creationId xmlns:p14="http://schemas.microsoft.com/office/powerpoint/2010/main" xmlns="" val="10353713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p:txBody>
          <a:bodyPr>
            <a:noAutofit/>
          </a:bodyPr>
          <a:lstStyle/>
          <a:p>
            <a:pPr algn="ctr"/>
            <a:r>
              <a:rPr lang="en-US" sz="6000" b="1" dirty="0" smtClean="0">
                <a:solidFill>
                  <a:srgbClr val="C00000"/>
                </a:solidFill>
                <a:latin typeface="Times New Roman" pitchFamily="18" charset="0"/>
                <a:cs typeface="Times New Roman" pitchFamily="18" charset="0"/>
              </a:rPr>
              <a:t>Course Outcomes</a:t>
            </a:r>
            <a:endParaRPr lang="en-US" sz="6000" b="1" dirty="0"/>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2</a:t>
            </a:fld>
            <a:endParaRPr lang="en-US"/>
          </a:p>
        </p:txBody>
      </p:sp>
      <p:graphicFrame>
        <p:nvGraphicFramePr>
          <p:cNvPr id="6" name="Content Placeholder 10"/>
          <p:cNvGraphicFramePr>
            <a:graphicFrameLocks/>
          </p:cNvGraphicFramePr>
          <p:nvPr>
            <p:extLst>
              <p:ext uri="{D42A27DB-BD31-4B8C-83A1-F6EECF244321}">
                <p14:modId xmlns:p14="http://schemas.microsoft.com/office/powerpoint/2010/main" xmlns="" val="3505886379"/>
              </p:ext>
            </p:extLst>
          </p:nvPr>
        </p:nvGraphicFramePr>
        <p:xfrm>
          <a:off x="838199" y="1351128"/>
          <a:ext cx="10748749" cy="4825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5257519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Regression Tree vs Classification Tree</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38149" y="1347788"/>
            <a:ext cx="11367407" cy="5487987"/>
          </a:xfrm>
        </p:spPr>
        <p:txBody>
          <a:bodyPr>
            <a:noAutofit/>
          </a:bodyPr>
          <a:lstStyle/>
          <a:p>
            <a:r>
              <a:rPr lang="en-IN" sz="2400" dirty="0" smtClean="0">
                <a:latin typeface="Times New Roman" panose="02020603050405020304" pitchFamily="18" charset="0"/>
                <a:cs typeface="Times New Roman" panose="02020603050405020304" pitchFamily="18" charset="0"/>
              </a:rPr>
              <a:t>Both </a:t>
            </a:r>
            <a:r>
              <a:rPr lang="en-IN" sz="2400" dirty="0">
                <a:latin typeface="Times New Roman" panose="02020603050405020304" pitchFamily="18" charset="0"/>
                <a:cs typeface="Times New Roman" panose="02020603050405020304" pitchFamily="18" charset="0"/>
              </a:rPr>
              <a:t>the trees follow a top-down greedy approach known as recursive binary splitting. We call it as ‘top-down’ because it begins from the top of tree when all the observations are available in a single region and successively splits the predictor space into two new branches down the tree. It is known as ‘</a:t>
            </a:r>
            <a:r>
              <a:rPr lang="en-IN" sz="2400" i="1" dirty="0">
                <a:latin typeface="Times New Roman" panose="02020603050405020304" pitchFamily="18" charset="0"/>
                <a:cs typeface="Times New Roman" panose="02020603050405020304" pitchFamily="18" charset="0"/>
              </a:rPr>
              <a:t>greedy</a:t>
            </a:r>
            <a:r>
              <a:rPr lang="en-IN" sz="2400" dirty="0">
                <a:latin typeface="Times New Roman" panose="02020603050405020304" pitchFamily="18" charset="0"/>
                <a:cs typeface="Times New Roman" panose="02020603050405020304" pitchFamily="18" charset="0"/>
              </a:rPr>
              <a:t>’ because, the algorithm cares (looks for best variable available) about only the current split, and not about future splits which will lead to a better tree.</a:t>
            </a:r>
          </a:p>
          <a:p>
            <a:r>
              <a:rPr lang="en-IN" sz="2400" dirty="0">
                <a:latin typeface="Times New Roman" panose="02020603050405020304" pitchFamily="18" charset="0"/>
                <a:cs typeface="Times New Roman" panose="02020603050405020304" pitchFamily="18" charset="0"/>
              </a:rPr>
              <a:t>This splitting process is continued until a user defined stopping criteria is reached. For e.g.: we can tell the algorithm to stop once the number of observations per node becomes less than 50.</a:t>
            </a:r>
          </a:p>
          <a:p>
            <a:r>
              <a:rPr lang="en-IN" sz="2400" dirty="0">
                <a:latin typeface="Times New Roman" panose="02020603050405020304" pitchFamily="18" charset="0"/>
                <a:cs typeface="Times New Roman" panose="02020603050405020304" pitchFamily="18" charset="0"/>
              </a:rPr>
              <a:t>In both the cases, the splitting process results in fully grown trees until the stopping criteria is reached. But, the fully grown tree is likely to over fit data, leading to poor accuracy on unseen data. This bring ‘pruning’. Pruning is one of the technique used tackle overfitting.</a:t>
            </a: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20</a:t>
            </a:fld>
            <a:endParaRPr lang="en-US"/>
          </a:p>
        </p:txBody>
      </p:sp>
    </p:spTree>
    <p:extLst>
      <p:ext uri="{BB962C8B-B14F-4D97-AF65-F5344CB8AC3E}">
        <p14:creationId xmlns:p14="http://schemas.microsoft.com/office/powerpoint/2010/main" xmlns="" val="37798481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Strength</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38149" y="1347788"/>
            <a:ext cx="11367407" cy="5487987"/>
          </a:xfrm>
        </p:spPr>
        <p:txBody>
          <a:bodyPr>
            <a:noAutofit/>
          </a:bodyPr>
          <a:lstStyle/>
          <a:p>
            <a:pPr fontAlgn="base"/>
            <a:r>
              <a:rPr lang="en-IN" sz="2400" dirty="0">
                <a:latin typeface="Times New Roman" panose="02020603050405020304" pitchFamily="18" charset="0"/>
                <a:cs typeface="Times New Roman" panose="02020603050405020304" pitchFamily="18" charset="0"/>
              </a:rPr>
              <a:t>The strengths of decision tree methods are:</a:t>
            </a:r>
          </a:p>
          <a:p>
            <a:pPr fontAlgn="base"/>
            <a:r>
              <a:rPr lang="en-IN" sz="2400" dirty="0">
                <a:latin typeface="Times New Roman" panose="02020603050405020304" pitchFamily="18" charset="0"/>
                <a:cs typeface="Times New Roman" panose="02020603050405020304" pitchFamily="18" charset="0"/>
              </a:rPr>
              <a:t>Decision trees are able to generate understandable rules.</a:t>
            </a:r>
          </a:p>
          <a:p>
            <a:pPr fontAlgn="base"/>
            <a:r>
              <a:rPr lang="en-IN" sz="2400" dirty="0">
                <a:latin typeface="Times New Roman" panose="02020603050405020304" pitchFamily="18" charset="0"/>
                <a:cs typeface="Times New Roman" panose="02020603050405020304" pitchFamily="18" charset="0"/>
              </a:rPr>
              <a:t>Decision trees perform classification without requiring much computation.</a:t>
            </a:r>
          </a:p>
          <a:p>
            <a:pPr fontAlgn="base"/>
            <a:r>
              <a:rPr lang="en-IN" sz="2400" dirty="0">
                <a:latin typeface="Times New Roman" panose="02020603050405020304" pitchFamily="18" charset="0"/>
                <a:cs typeface="Times New Roman" panose="02020603050405020304" pitchFamily="18" charset="0"/>
              </a:rPr>
              <a:t>Decision trees are able to handle both continuous and categorical variables.</a:t>
            </a:r>
          </a:p>
          <a:p>
            <a:pPr fontAlgn="base"/>
            <a:r>
              <a:rPr lang="en-IN" sz="2400" dirty="0">
                <a:latin typeface="Times New Roman" panose="02020603050405020304" pitchFamily="18" charset="0"/>
                <a:cs typeface="Times New Roman" panose="02020603050405020304" pitchFamily="18" charset="0"/>
              </a:rPr>
              <a:t>Decision trees provide a clear indication of which fields are most important for prediction or classification.</a:t>
            </a: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21</a:t>
            </a:fld>
            <a:endParaRPr lang="en-US"/>
          </a:p>
        </p:txBody>
      </p:sp>
    </p:spTree>
    <p:extLst>
      <p:ext uri="{BB962C8B-B14F-4D97-AF65-F5344CB8AC3E}">
        <p14:creationId xmlns:p14="http://schemas.microsoft.com/office/powerpoint/2010/main" xmlns="" val="20639588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Weakness</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38149" y="1347788"/>
            <a:ext cx="11367407" cy="5487987"/>
          </a:xfrm>
        </p:spPr>
        <p:txBody>
          <a:bodyPr>
            <a:noAutofit/>
          </a:bodyPr>
          <a:lstStyle/>
          <a:p>
            <a:pPr fontAlgn="base"/>
            <a:r>
              <a:rPr lang="en-IN" sz="2400" dirty="0">
                <a:latin typeface="Times New Roman" panose="02020603050405020304" pitchFamily="18" charset="0"/>
                <a:cs typeface="Times New Roman" panose="02020603050405020304" pitchFamily="18" charset="0"/>
              </a:rPr>
              <a:t>Decision trees are less appropriate for estimation tasks where the goal is to predict the value of a continuous attribute.</a:t>
            </a:r>
          </a:p>
          <a:p>
            <a:pPr fontAlgn="base"/>
            <a:r>
              <a:rPr lang="en-IN" sz="2400" dirty="0">
                <a:latin typeface="Times New Roman" panose="02020603050405020304" pitchFamily="18" charset="0"/>
                <a:cs typeface="Times New Roman" panose="02020603050405020304" pitchFamily="18" charset="0"/>
              </a:rPr>
              <a:t>Decision trees are prone to errors in classification problems with many class and relatively small number of training examples.</a:t>
            </a:r>
          </a:p>
          <a:p>
            <a:pPr fontAlgn="base"/>
            <a:r>
              <a:rPr lang="en-IN" sz="2400" dirty="0">
                <a:latin typeface="Times New Roman" panose="02020603050405020304" pitchFamily="18" charset="0"/>
                <a:cs typeface="Times New Roman" panose="02020603050405020304" pitchFamily="18" charset="0"/>
              </a:rPr>
              <a:t>Decision tree can be computationally expensive to train. </a:t>
            </a:r>
            <a:endParaRPr lang="en-IN" sz="2400" dirty="0" smtClean="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process of growing a decision tree is computationally expensive. </a:t>
            </a:r>
            <a:endParaRPr lang="en-IN" sz="2400" dirty="0" smtClean="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At </a:t>
            </a:r>
            <a:r>
              <a:rPr lang="en-IN" sz="2400" dirty="0">
                <a:latin typeface="Times New Roman" panose="02020603050405020304" pitchFamily="18" charset="0"/>
                <a:cs typeface="Times New Roman" panose="02020603050405020304" pitchFamily="18" charset="0"/>
              </a:rPr>
              <a:t>each node, each candidate splitting field must be sorted before its best split can be found. </a:t>
            </a:r>
            <a:endParaRPr lang="en-IN" sz="2400" dirty="0" smtClean="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some algorithms, combinations of fields are used and a search must be made for optimal combining weights. </a:t>
            </a:r>
            <a:endParaRPr lang="en-IN" sz="2400" dirty="0" smtClean="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Pruning </a:t>
            </a:r>
            <a:r>
              <a:rPr lang="en-IN" sz="2400" dirty="0">
                <a:latin typeface="Times New Roman" panose="02020603050405020304" pitchFamily="18" charset="0"/>
                <a:cs typeface="Times New Roman" panose="02020603050405020304" pitchFamily="18" charset="0"/>
              </a:rPr>
              <a:t>algorithms can also be expensive since many candidate sub-trees must be formed and compared.</a:t>
            </a: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22</a:t>
            </a:fld>
            <a:endParaRPr lang="en-US"/>
          </a:p>
        </p:txBody>
      </p:sp>
    </p:spTree>
    <p:extLst>
      <p:ext uri="{BB962C8B-B14F-4D97-AF65-F5344CB8AC3E}">
        <p14:creationId xmlns:p14="http://schemas.microsoft.com/office/powerpoint/2010/main" xmlns="" val="9345315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Example</a:t>
            </a:r>
            <a:endParaRPr lang="en-US" b="1"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380668" y="1798164"/>
            <a:ext cx="11358116" cy="4261442"/>
          </a:xfrm>
        </p:spPr>
      </p:pic>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23</a:t>
            </a:fld>
            <a:endParaRPr lang="en-US"/>
          </a:p>
        </p:txBody>
      </p:sp>
    </p:spTree>
    <p:extLst>
      <p:ext uri="{BB962C8B-B14F-4D97-AF65-F5344CB8AC3E}">
        <p14:creationId xmlns:p14="http://schemas.microsoft.com/office/powerpoint/2010/main" xmlns="" val="39714207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IN" b="1" dirty="0" smtClean="0">
                <a:solidFill>
                  <a:srgbClr val="C00000"/>
                </a:solidFill>
                <a:latin typeface="Times New Roman" pitchFamily="18" charset="0"/>
                <a:cs typeface="Times New Roman" pitchFamily="18" charset="0"/>
              </a:rPr>
              <a:t>References</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533683" y="1050925"/>
            <a:ext cx="11367407" cy="5487987"/>
          </a:xfrm>
        </p:spPr>
        <p:txBody>
          <a:bodyPr>
            <a:noAutofit/>
          </a:bodyPr>
          <a:lstStyle/>
          <a:p>
            <a:pPr fontAlgn="base"/>
            <a:r>
              <a:rPr lang="en-IN" sz="2000" b="1" dirty="0" smtClean="0">
                <a:latin typeface="Times New Roman" panose="02020603050405020304" pitchFamily="18" charset="0"/>
                <a:cs typeface="Times New Roman" panose="02020603050405020304" pitchFamily="18" charset="0"/>
              </a:rPr>
              <a:t>Books and Journals</a:t>
            </a:r>
          </a:p>
          <a:p>
            <a:pPr fontAlgn="base"/>
            <a:r>
              <a:rPr lang="en-IN" sz="2000" b="1" dirty="0" smtClean="0">
                <a:latin typeface="Times New Roman" panose="02020603050405020304" pitchFamily="18" charset="0"/>
                <a:cs typeface="Times New Roman" panose="02020603050405020304" pitchFamily="18" charset="0"/>
              </a:rPr>
              <a:t>Understanding </a:t>
            </a:r>
            <a:r>
              <a:rPr lang="en-IN" sz="2000" b="1" dirty="0">
                <a:latin typeface="Times New Roman" panose="02020603050405020304" pitchFamily="18" charset="0"/>
                <a:cs typeface="Times New Roman" panose="02020603050405020304" pitchFamily="18" charset="0"/>
              </a:rPr>
              <a:t>Machine Learning: From Theory to Algorithms by Shai </a:t>
            </a:r>
            <a:r>
              <a:rPr lang="en-IN" sz="2000" b="1" dirty="0" err="1">
                <a:latin typeface="Times New Roman" panose="02020603050405020304" pitchFamily="18" charset="0"/>
                <a:cs typeface="Times New Roman" panose="02020603050405020304" pitchFamily="18" charset="0"/>
              </a:rPr>
              <a:t>Shalev-Shwartz</a:t>
            </a:r>
            <a:r>
              <a:rPr lang="en-IN" sz="2000" b="1" dirty="0">
                <a:latin typeface="Times New Roman" panose="02020603050405020304" pitchFamily="18" charset="0"/>
                <a:cs typeface="Times New Roman" panose="02020603050405020304" pitchFamily="18" charset="0"/>
              </a:rPr>
              <a:t> and Shai Ben-David-Cambridge University Press </a:t>
            </a:r>
            <a:r>
              <a:rPr lang="en-IN" sz="2000" b="1" dirty="0" smtClean="0">
                <a:latin typeface="Times New Roman" panose="02020603050405020304" pitchFamily="18" charset="0"/>
                <a:cs typeface="Times New Roman" panose="02020603050405020304" pitchFamily="18" charset="0"/>
              </a:rPr>
              <a:t>2014</a:t>
            </a:r>
          </a:p>
          <a:p>
            <a:pPr fontAlgn="base"/>
            <a:r>
              <a:rPr lang="en-IN" sz="2000" b="1" dirty="0" smtClean="0">
                <a:latin typeface="Times New Roman" panose="02020603050405020304" pitchFamily="18" charset="0"/>
                <a:cs typeface="Times New Roman" panose="02020603050405020304" pitchFamily="18" charset="0"/>
              </a:rPr>
              <a:t>Introduction </a:t>
            </a:r>
            <a:r>
              <a:rPr lang="en-IN" sz="2000" b="1" dirty="0">
                <a:latin typeface="Times New Roman" panose="02020603050405020304" pitchFamily="18" charset="0"/>
                <a:cs typeface="Times New Roman" panose="02020603050405020304" pitchFamily="18" charset="0"/>
              </a:rPr>
              <a:t>to machine Learning – the Wikipedia Guide by Osman Omer</a:t>
            </a:r>
            <a:r>
              <a:rPr lang="en-IN" sz="2000" b="1"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fontAlgn="base"/>
            <a:endParaRPr lang="en-IN" sz="2000" dirty="0" smtClean="0">
              <a:latin typeface="Times New Roman" panose="02020603050405020304" pitchFamily="18" charset="0"/>
              <a:cs typeface="Times New Roman" panose="02020603050405020304" pitchFamily="18" charset="0"/>
            </a:endParaRPr>
          </a:p>
          <a:p>
            <a:pPr fontAlgn="base"/>
            <a:r>
              <a:rPr lang="en-IN" sz="2000" b="1" dirty="0" smtClean="0">
                <a:latin typeface="Times New Roman" panose="02020603050405020304" pitchFamily="18" charset="0"/>
                <a:cs typeface="Times New Roman" panose="02020603050405020304" pitchFamily="18" charset="0"/>
              </a:rPr>
              <a:t>Video Link-</a:t>
            </a:r>
            <a:endParaRPr lang="en-IN" sz="2000" b="1" dirty="0" smtClean="0">
              <a:latin typeface="Times New Roman" panose="02020603050405020304" pitchFamily="18" charset="0"/>
              <a:cs typeface="Times New Roman" panose="02020603050405020304" pitchFamily="18" charset="0"/>
              <a:hlinkClick r:id="rId2"/>
            </a:endParaRPr>
          </a:p>
          <a:p>
            <a:pPr fontAlgn="base"/>
            <a:r>
              <a:rPr lang="en-IN" sz="2000" dirty="0">
                <a:latin typeface="Times New Roman" panose="02020603050405020304" pitchFamily="18" charset="0"/>
                <a:cs typeface="Times New Roman" panose="02020603050405020304" pitchFamily="18" charset="0"/>
                <a:hlinkClick r:id="rId3"/>
              </a:rPr>
              <a:t>https://</a:t>
            </a:r>
            <a:r>
              <a:rPr lang="en-IN" sz="2000" dirty="0" smtClean="0">
                <a:latin typeface="Times New Roman" panose="02020603050405020304" pitchFamily="18" charset="0"/>
                <a:cs typeface="Times New Roman" panose="02020603050405020304" pitchFamily="18" charset="0"/>
                <a:hlinkClick r:id="rId3"/>
              </a:rPr>
              <a:t>www.youtube.com/watch?v=9f-GarcDY58</a:t>
            </a:r>
            <a:endParaRPr lang="en-IN" sz="2000" dirty="0" smtClean="0">
              <a:latin typeface="Times New Roman" panose="02020603050405020304" pitchFamily="18" charset="0"/>
              <a:cs typeface="Times New Roman" panose="02020603050405020304" pitchFamily="18" charset="0"/>
            </a:endParaRPr>
          </a:p>
          <a:p>
            <a:pPr fontAlgn="base"/>
            <a:r>
              <a:rPr lang="en-IN" sz="2000" dirty="0">
                <a:latin typeface="Times New Roman" panose="02020603050405020304" pitchFamily="18" charset="0"/>
                <a:cs typeface="Times New Roman" panose="02020603050405020304" pitchFamily="18" charset="0"/>
                <a:hlinkClick r:id="rId4"/>
              </a:rPr>
              <a:t>https://</a:t>
            </a:r>
            <a:r>
              <a:rPr lang="en-IN" sz="2000" dirty="0" smtClean="0">
                <a:latin typeface="Times New Roman" panose="02020603050405020304" pitchFamily="18" charset="0"/>
                <a:cs typeface="Times New Roman" panose="02020603050405020304" pitchFamily="18" charset="0"/>
                <a:hlinkClick r:id="rId4"/>
              </a:rPr>
              <a:t>www.youtube.com/watch?v=GwIo3gDZCVQ</a:t>
            </a:r>
            <a:endParaRPr lang="en-IN" sz="2000" dirty="0" smtClean="0">
              <a:latin typeface="Times New Roman" panose="02020603050405020304" pitchFamily="18" charset="0"/>
              <a:cs typeface="Times New Roman" panose="02020603050405020304" pitchFamily="18" charset="0"/>
            </a:endParaRPr>
          </a:p>
          <a:p>
            <a:pPr fontAlgn="base"/>
            <a:endParaRPr lang="en-IN" sz="2000" dirty="0" smtClean="0">
              <a:latin typeface="Times New Roman" panose="02020603050405020304" pitchFamily="18" charset="0"/>
              <a:cs typeface="Times New Roman" panose="02020603050405020304" pitchFamily="18" charset="0"/>
            </a:endParaRPr>
          </a:p>
          <a:p>
            <a:pPr fontAlgn="base"/>
            <a:r>
              <a:rPr lang="en-IN" sz="2000" b="1" dirty="0" smtClean="0">
                <a:latin typeface="Times New Roman" panose="02020603050405020304" pitchFamily="18" charset="0"/>
                <a:cs typeface="Times New Roman" panose="02020603050405020304" pitchFamily="18" charset="0"/>
              </a:rPr>
              <a:t>Web Link-</a:t>
            </a:r>
          </a:p>
          <a:p>
            <a:pPr fontAlgn="base"/>
            <a:r>
              <a:rPr lang="en-IN" sz="2000" dirty="0">
                <a:latin typeface="Times New Roman" panose="02020603050405020304" pitchFamily="18" charset="0"/>
                <a:cs typeface="Times New Roman" panose="02020603050405020304" pitchFamily="18" charset="0"/>
                <a:hlinkClick r:id="rId5"/>
              </a:rPr>
              <a:t>https://medium.com/greyatom/decision-trees-a-simple-way-to-visualize-a-decision-dc506a403aeb#:~:text=A%20decision%20tree%20is%20a%20flowchart%2Dlike%20structure%20in%20which,taken%20after%20computing%20all%20attributes</a:t>
            </a:r>
            <a:r>
              <a:rPr lang="en-IN" sz="2000" dirty="0" smtClean="0">
                <a:latin typeface="Times New Roman" panose="02020603050405020304" pitchFamily="18" charset="0"/>
                <a:cs typeface="Times New Roman" panose="02020603050405020304" pitchFamily="18" charset="0"/>
              </a:rPr>
              <a:t>).</a:t>
            </a:r>
          </a:p>
          <a:p>
            <a:pPr fontAlgn="base"/>
            <a:r>
              <a:rPr lang="en-IN" sz="2000" dirty="0">
                <a:latin typeface="Times New Roman" panose="02020603050405020304" pitchFamily="18" charset="0"/>
                <a:cs typeface="Times New Roman" panose="02020603050405020304" pitchFamily="18" charset="0"/>
                <a:hlinkClick r:id="rId6"/>
              </a:rPr>
              <a:t>https://www.geeksforgeeks.org/decision-tree</a:t>
            </a:r>
            <a:r>
              <a:rPr lang="en-IN" sz="2000" dirty="0" smtClean="0">
                <a:latin typeface="Times New Roman" panose="02020603050405020304" pitchFamily="18" charset="0"/>
                <a:cs typeface="Times New Roman" panose="02020603050405020304" pitchFamily="18" charset="0"/>
                <a:hlinkClick r:id="rId6"/>
              </a:rPr>
              <a:t>/</a:t>
            </a:r>
            <a:endParaRPr lang="en-IN" sz="2000" dirty="0" smtClean="0">
              <a:latin typeface="Times New Roman" panose="02020603050405020304" pitchFamily="18" charset="0"/>
              <a:cs typeface="Times New Roman" panose="02020603050405020304" pitchFamily="18" charset="0"/>
            </a:endParaRPr>
          </a:p>
          <a:p>
            <a:pPr fontAlgn="base"/>
            <a:r>
              <a:rPr lang="en-IN" sz="2000">
                <a:latin typeface="Times New Roman" panose="02020603050405020304" pitchFamily="18" charset="0"/>
                <a:cs typeface="Times New Roman" panose="02020603050405020304" pitchFamily="18" charset="0"/>
              </a:rPr>
              <a:t>https://</a:t>
            </a:r>
            <a:r>
              <a:rPr lang="en-IN" sz="2000" smtClean="0">
                <a:latin typeface="Times New Roman" panose="02020603050405020304" pitchFamily="18" charset="0"/>
                <a:cs typeface="Times New Roman" panose="02020603050405020304" pitchFamily="18" charset="0"/>
              </a:rPr>
              <a:t>towardsdatascience.com/decision-trees-in-machine-learning-641b9c4e8052</a:t>
            </a:r>
            <a:endParaRPr lang="en-IN" sz="2000" dirty="0" smtClean="0">
              <a:latin typeface="Times New Roman" panose="02020603050405020304" pitchFamily="18" charset="0"/>
              <a:cs typeface="Times New Roman" panose="02020603050405020304" pitchFamily="18" charset="0"/>
            </a:endParaRPr>
          </a:p>
          <a:p>
            <a:pPr fontAlgn="base"/>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24</a:t>
            </a:fld>
            <a:endParaRPr lang="en-US"/>
          </a:p>
        </p:txBody>
      </p:sp>
    </p:spTree>
    <p:extLst>
      <p:ext uri="{BB962C8B-B14F-4D97-AF65-F5344CB8AC3E}">
        <p14:creationId xmlns:p14="http://schemas.microsoft.com/office/powerpoint/2010/main" xmlns="" val="102373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10169129"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733427" y="6294599"/>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390527" y="5129691"/>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3"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1" i="0" u="none" strike="noStrike" kern="1200" cap="none" spc="0" normalizeH="0" baseline="0" noProof="0" dirty="0">
                <a:ln>
                  <a:noFill/>
                </a:ln>
                <a:solidFill>
                  <a:srgbClr val="FF0000"/>
                </a:solidFill>
                <a:effectLst/>
                <a:uLnTx/>
                <a:uFillTx/>
                <a:latin typeface="Times" pitchFamily="18" charset="0"/>
                <a:ea typeface="Segoe UI" panose="020B0502040204020203" pitchFamily="34" charset="0"/>
                <a:cs typeface="Times" pitchFamily="18"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2641601"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898775"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grpSp>
        <p:nvGrpSpPr>
          <p:cNvPr id="29" name="Group 28"/>
          <p:cNvGrpSpPr/>
          <p:nvPr/>
        </p:nvGrpSpPr>
        <p:grpSpPr>
          <a:xfrm>
            <a:off x="237521"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 xmlns:a16="http://schemas.microsoft.com/office/drawing/2014/main" id="{CAD0D7B8-E462-453C-B296-CA0154FA54AE}"/>
                </a:ext>
              </a:extLst>
            </p:cNvPr>
            <p:cNvGraphicFramePr>
              <a:graphicFrameLocks noChangeAspect="1"/>
            </p:cNvGraphicFramePr>
            <p:nvPr>
              <p:extLst/>
            </p:nvPr>
          </p:nvGraphicFramePr>
          <p:xfrm>
            <a:off x="100420" y="236973"/>
            <a:ext cx="183878" cy="183422"/>
          </p:xfrm>
          <a:graphic>
            <a:graphicData uri="http://schemas.openxmlformats.org/presentationml/2006/ole">
              <p:oleObj spid="_x0000_s11336" name="CorelDRAW" r:id="rId3" imgW="2169000" imgH="2169360" progId="">
                <p:embed/>
              </p:oleObj>
            </a:graphicData>
          </a:graphic>
        </p:graphicFrame>
      </p:grpSp>
      <p:sp>
        <p:nvSpPr>
          <p:cNvPr id="2" name="Rectangle 1"/>
          <p:cNvSpPr/>
          <p:nvPr/>
        </p:nvSpPr>
        <p:spPr>
          <a:xfrm>
            <a:off x="4062249" y="5394447"/>
            <a:ext cx="184731" cy="369332"/>
          </a:xfrm>
          <a:prstGeom prst="rect">
            <a:avLst/>
          </a:prstGeom>
        </p:spPr>
        <p:txBody>
          <a:bodyPr wrap="none">
            <a:spAutoFit/>
          </a:bodyPr>
          <a:lstStyle/>
          <a:p>
            <a:endParaRPr lang="en-US" dirty="0"/>
          </a:p>
        </p:txBody>
      </p:sp>
    </p:spTree>
    <p:extLst>
      <p:ext uri="{BB962C8B-B14F-4D97-AF65-F5344CB8AC3E}">
        <p14:creationId xmlns:p14="http://schemas.microsoft.com/office/powerpoint/2010/main" xmlns="" val="623254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Course Objectives</a:t>
            </a:r>
            <a:endParaRPr lang="en-US" b="1" dirty="0"/>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3</a:t>
            </a:fld>
            <a:endParaRPr lang="en-US"/>
          </a:p>
        </p:txBody>
      </p:sp>
      <p:graphicFrame>
        <p:nvGraphicFramePr>
          <p:cNvPr id="5" name="Diagram 4"/>
          <p:cNvGraphicFramePr/>
          <p:nvPr>
            <p:extLst>
              <p:ext uri="{D42A27DB-BD31-4B8C-83A1-F6EECF244321}">
                <p14:modId xmlns:p14="http://schemas.microsoft.com/office/powerpoint/2010/main" xmlns="" val="1961890653"/>
              </p:ext>
            </p:extLst>
          </p:nvPr>
        </p:nvGraphicFramePr>
        <p:xfrm>
          <a:off x="1555845" y="847796"/>
          <a:ext cx="9797955" cy="56911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6106794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CONTENTS</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38149" y="1347788"/>
            <a:ext cx="11367407" cy="5487987"/>
          </a:xfrm>
        </p:spPr>
        <p:txBody>
          <a:bodyPr>
            <a:noAutofit/>
          </a:bodyPr>
          <a:lstStyle/>
          <a:p>
            <a:pPr algn="just"/>
            <a:r>
              <a:rPr lang="en-US" sz="2400" dirty="0" smtClean="0">
                <a:latin typeface="Times New Roman" pitchFamily="18" charset="0"/>
                <a:cs typeface="Times New Roman" pitchFamily="18" charset="0"/>
              </a:rPr>
              <a:t>Decision Tree</a:t>
            </a:r>
          </a:p>
          <a:p>
            <a:pPr algn="just"/>
            <a:r>
              <a:rPr lang="en-US" sz="2400" dirty="0" smtClean="0">
                <a:latin typeface="Times New Roman" pitchFamily="18" charset="0"/>
                <a:cs typeface="Times New Roman" pitchFamily="18" charset="0"/>
              </a:rPr>
              <a:t>Terminology</a:t>
            </a:r>
          </a:p>
          <a:p>
            <a:pPr algn="just"/>
            <a:r>
              <a:rPr lang="en-US" sz="2400" dirty="0" smtClean="0">
                <a:latin typeface="Times New Roman" pitchFamily="18" charset="0"/>
                <a:cs typeface="Times New Roman" pitchFamily="18" charset="0"/>
              </a:rPr>
              <a:t>Applications</a:t>
            </a:r>
          </a:p>
          <a:p>
            <a:pPr algn="just"/>
            <a:r>
              <a:rPr lang="en-US" sz="2400" dirty="0" smtClean="0">
                <a:latin typeface="Times New Roman" pitchFamily="18" charset="0"/>
                <a:cs typeface="Times New Roman" pitchFamily="18" charset="0"/>
              </a:rPr>
              <a:t>Working</a:t>
            </a:r>
          </a:p>
          <a:p>
            <a:pPr algn="just"/>
            <a:r>
              <a:rPr lang="en-US" sz="2400" dirty="0" smtClean="0">
                <a:latin typeface="Times New Roman" pitchFamily="18" charset="0"/>
                <a:cs typeface="Times New Roman" pitchFamily="18" charset="0"/>
              </a:rPr>
              <a:t>Types</a:t>
            </a:r>
          </a:p>
          <a:p>
            <a:pPr algn="just"/>
            <a:r>
              <a:rPr lang="en-US" sz="2400" dirty="0" smtClean="0">
                <a:latin typeface="Times New Roman" pitchFamily="18" charset="0"/>
                <a:cs typeface="Times New Roman" pitchFamily="18" charset="0"/>
              </a:rPr>
              <a:t>Algorithm</a:t>
            </a:r>
          </a:p>
          <a:p>
            <a:pPr algn="just"/>
            <a:r>
              <a:rPr lang="en-US" sz="2400" dirty="0" smtClean="0">
                <a:latin typeface="Times New Roman" pitchFamily="18" charset="0"/>
                <a:cs typeface="Times New Roman" pitchFamily="18" charset="0"/>
              </a:rPr>
              <a:t>Assumptions</a:t>
            </a:r>
          </a:p>
          <a:p>
            <a:pPr algn="just"/>
            <a:r>
              <a:rPr lang="en-US" sz="2400" dirty="0" smtClean="0">
                <a:latin typeface="Times New Roman" pitchFamily="18" charset="0"/>
                <a:cs typeface="Times New Roman" pitchFamily="18" charset="0"/>
              </a:rPr>
              <a:t>Regression vs Classifications</a:t>
            </a:r>
          </a:p>
          <a:p>
            <a:pPr algn="just"/>
            <a:r>
              <a:rPr lang="en-US" sz="2400" smtClean="0">
                <a:latin typeface="Times New Roman" pitchFamily="18" charset="0"/>
                <a:cs typeface="Times New Roman" pitchFamily="18" charset="0"/>
              </a:rPr>
              <a:t>Strength</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Weakness</a:t>
            </a:r>
          </a:p>
          <a:p>
            <a:pPr algn="just"/>
            <a:r>
              <a:rPr lang="en-US" sz="2400" dirty="0" smtClean="0">
                <a:latin typeface="Times New Roman" pitchFamily="18" charset="0"/>
                <a:cs typeface="Times New Roman" pitchFamily="18" charset="0"/>
              </a:rPr>
              <a:t>Example</a:t>
            </a:r>
          </a:p>
          <a:p>
            <a:pPr algn="just"/>
            <a:endParaRPr lang="en-US" sz="2400" dirty="0" smtClean="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xmlns="" val="2181564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Decision Tree</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38149" y="1347788"/>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A </a:t>
            </a:r>
            <a:r>
              <a:rPr lang="en-IN" sz="2400" b="1" dirty="0">
                <a:latin typeface="Times New Roman" panose="02020603050405020304" pitchFamily="18" charset="0"/>
                <a:cs typeface="Times New Roman" panose="02020603050405020304" pitchFamily="18" charset="0"/>
              </a:rPr>
              <a:t>decision tree</a:t>
            </a:r>
            <a:r>
              <a:rPr lang="en-IN" sz="2400" dirty="0">
                <a:latin typeface="Times New Roman" panose="02020603050405020304" pitchFamily="18" charset="0"/>
                <a:cs typeface="Times New Roman" panose="02020603050405020304" pitchFamily="18" charset="0"/>
              </a:rPr>
              <a:t> is a decision support tool that uses a tree-like graph or model of decisions and their possible consequences, including chance event outcomes, resource costs, and utility.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It </a:t>
            </a:r>
            <a:r>
              <a:rPr lang="en-IN" sz="2400" dirty="0">
                <a:latin typeface="Times New Roman" panose="02020603050405020304" pitchFamily="18" charset="0"/>
                <a:cs typeface="Times New Roman" panose="02020603050405020304" pitchFamily="18" charset="0"/>
              </a:rPr>
              <a:t>is one way to display an algorithm that only contains conditional control statements.</a:t>
            </a:r>
          </a:p>
          <a:p>
            <a:r>
              <a:rPr lang="en-IN" sz="2400" dirty="0">
                <a:latin typeface="Times New Roman" panose="02020603050405020304" pitchFamily="18" charset="0"/>
                <a:cs typeface="Times New Roman" panose="02020603050405020304" pitchFamily="18" charset="0"/>
              </a:rPr>
              <a:t>A decision tree is a flowchart-like structure in which each internal node represents a “test” on an attribute (e.g. whether a coin flip comes up heads or tails), each branch represents the outcome of the test, and each leaf node represents a class label (decision taken after computing all attributes).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paths from root to leaf represent classification rules</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xmlns="" val="6790807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Decision Tree-CART</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38149" y="1347788"/>
            <a:ext cx="11367407" cy="5487987"/>
          </a:xfrm>
        </p:spPr>
        <p:txBody>
          <a:bodyPr>
            <a:noAutofit/>
          </a:bodyPr>
          <a:lstStyle/>
          <a:p>
            <a:r>
              <a:rPr lang="en-IN" sz="2400" dirty="0" smtClean="0">
                <a:latin typeface="Times New Roman" panose="02020603050405020304" pitchFamily="18" charset="0"/>
                <a:cs typeface="Times New Roman" panose="02020603050405020304" pitchFamily="18" charset="0"/>
              </a:rPr>
              <a:t>Tree </a:t>
            </a:r>
            <a:r>
              <a:rPr lang="en-IN" sz="2400" dirty="0">
                <a:latin typeface="Times New Roman" panose="02020603050405020304" pitchFamily="18" charset="0"/>
                <a:cs typeface="Times New Roman" panose="02020603050405020304" pitchFamily="18" charset="0"/>
              </a:rPr>
              <a:t>based learning algorithms are considered to be one of the best and mostly used supervised learning methods.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Tree </a:t>
            </a:r>
            <a:r>
              <a:rPr lang="en-IN" sz="2400" dirty="0">
                <a:latin typeface="Times New Roman" panose="02020603050405020304" pitchFamily="18" charset="0"/>
                <a:cs typeface="Times New Roman" panose="02020603050405020304" pitchFamily="18" charset="0"/>
              </a:rPr>
              <a:t>based methods empower predictive models with high accuracy, stability and ease of interpretation.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Unlike </a:t>
            </a:r>
            <a:r>
              <a:rPr lang="en-IN" sz="2400" dirty="0">
                <a:latin typeface="Times New Roman" panose="02020603050405020304" pitchFamily="18" charset="0"/>
                <a:cs typeface="Times New Roman" panose="02020603050405020304" pitchFamily="18" charset="0"/>
              </a:rPr>
              <a:t>linear models, they map non-linear relationships quite well.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They </a:t>
            </a:r>
            <a:r>
              <a:rPr lang="en-IN" sz="2400" dirty="0">
                <a:latin typeface="Times New Roman" panose="02020603050405020304" pitchFamily="18" charset="0"/>
                <a:cs typeface="Times New Roman" panose="02020603050405020304" pitchFamily="18" charset="0"/>
              </a:rPr>
              <a:t>are adaptable at solving any kind of problem at hand (classification or regression).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Decision </a:t>
            </a:r>
            <a:r>
              <a:rPr lang="en-IN" sz="2400" dirty="0">
                <a:latin typeface="Times New Roman" panose="02020603050405020304" pitchFamily="18" charset="0"/>
                <a:cs typeface="Times New Roman" panose="02020603050405020304" pitchFamily="18" charset="0"/>
              </a:rPr>
              <a:t>Tree algorithms are referred to as </a:t>
            </a:r>
            <a:r>
              <a:rPr lang="en-IN" sz="2400" b="1" dirty="0">
                <a:latin typeface="Times New Roman" panose="02020603050405020304" pitchFamily="18" charset="0"/>
                <a:cs typeface="Times New Roman" panose="02020603050405020304" pitchFamily="18" charset="0"/>
              </a:rPr>
              <a:t>CART</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(Classification and Regression Trees</a:t>
            </a:r>
            <a:r>
              <a:rPr lang="en-IN" sz="2400" b="1" dirty="0" smtClean="0">
                <a:latin typeface="Times New Roman" panose="02020603050405020304" pitchFamily="18" charset="0"/>
                <a:cs typeface="Times New Roman" panose="02020603050405020304" pitchFamily="18" charset="0"/>
              </a:rPr>
              <a:t>)</a:t>
            </a:r>
            <a:r>
              <a:rPr lang="en-IN" sz="2400" dirty="0" smtClean="0">
                <a:latin typeface="Times New Roman" panose="02020603050405020304" pitchFamily="18" charset="0"/>
                <a:cs typeface="Times New Roman" panose="02020603050405020304" pitchFamily="18" charset="0"/>
              </a:rPr>
              <a:t>.</a:t>
            </a:r>
          </a:p>
          <a:p>
            <a:endParaRPr lang="en-IN" sz="2400" dirty="0" smtClean="0">
              <a:latin typeface="Times New Roman" panose="02020603050405020304" pitchFamily="18" charset="0"/>
              <a:cs typeface="Times New Roman" panose="02020603050405020304" pitchFamily="18" charset="0"/>
            </a:endParaRPr>
          </a:p>
          <a:p>
            <a:r>
              <a:rPr lang="en-IN" sz="2400" b="1" i="1" dirty="0">
                <a:latin typeface="Times New Roman" panose="02020603050405020304" pitchFamily="18" charset="0"/>
                <a:cs typeface="Times New Roman" panose="02020603050405020304" pitchFamily="18" charset="0"/>
              </a:rPr>
              <a:t>“The possible solutions to a given problem emerge as the leaves of a tree, each node representing a point of deliberation and decision.”</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xmlns="" val="15718933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Decision Tree</a:t>
            </a:r>
            <a:endParaRPr lang="en-US" b="1"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074461" y="1141029"/>
            <a:ext cx="8297838" cy="5455828"/>
          </a:xfrm>
        </p:spPr>
      </p:pic>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xmlns="" val="19553866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Decision Tree</a:t>
            </a:r>
            <a:endParaRPr lang="en-US" b="1" dirty="0"/>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8</a:t>
            </a:fld>
            <a:endParaRPr lang="en-US"/>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642156" y="1760561"/>
            <a:ext cx="10301412" cy="3781224"/>
          </a:xfrm>
        </p:spPr>
      </p:pic>
    </p:spTree>
    <p:extLst>
      <p:ext uri="{BB962C8B-B14F-4D97-AF65-F5344CB8AC3E}">
        <p14:creationId xmlns:p14="http://schemas.microsoft.com/office/powerpoint/2010/main" xmlns="" val="29896785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Terminology</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12296" y="1108076"/>
            <a:ext cx="11367407" cy="5487987"/>
          </a:xfrm>
        </p:spPr>
        <p:txBody>
          <a:bodyPr>
            <a:noAutofit/>
          </a:bodyPr>
          <a:lstStyle/>
          <a:p>
            <a:r>
              <a:rPr lang="en-IN" sz="2400" b="1" dirty="0">
                <a:latin typeface="Times New Roman" panose="02020603050405020304" pitchFamily="18" charset="0"/>
                <a:cs typeface="Times New Roman" panose="02020603050405020304" pitchFamily="18" charset="0"/>
              </a:rPr>
              <a:t>Root Node:</a:t>
            </a:r>
            <a:r>
              <a:rPr lang="en-IN" sz="2400" dirty="0">
                <a:latin typeface="Times New Roman" panose="02020603050405020304" pitchFamily="18" charset="0"/>
                <a:cs typeface="Times New Roman" panose="02020603050405020304" pitchFamily="18" charset="0"/>
              </a:rPr>
              <a:t> It represents entire population or sample and this further gets divided into two or more homogeneous sets.</a:t>
            </a:r>
          </a:p>
          <a:p>
            <a:r>
              <a:rPr lang="en-IN" sz="2400" b="1" dirty="0">
                <a:latin typeface="Times New Roman" panose="02020603050405020304" pitchFamily="18" charset="0"/>
                <a:cs typeface="Times New Roman" panose="02020603050405020304" pitchFamily="18" charset="0"/>
              </a:rPr>
              <a:t>Splitting:</a:t>
            </a:r>
            <a:r>
              <a:rPr lang="en-IN" sz="2400" dirty="0">
                <a:latin typeface="Times New Roman" panose="02020603050405020304" pitchFamily="18" charset="0"/>
                <a:cs typeface="Times New Roman" panose="02020603050405020304" pitchFamily="18" charset="0"/>
              </a:rPr>
              <a:t> It is a process of dividing a node into two or more sub-nodes.</a:t>
            </a:r>
          </a:p>
          <a:p>
            <a:r>
              <a:rPr lang="en-IN" sz="2400" b="1" dirty="0">
                <a:latin typeface="Times New Roman" panose="02020603050405020304" pitchFamily="18" charset="0"/>
                <a:cs typeface="Times New Roman" panose="02020603050405020304" pitchFamily="18" charset="0"/>
              </a:rPr>
              <a:t>Decision Node:</a:t>
            </a:r>
            <a:r>
              <a:rPr lang="en-IN" sz="2400" dirty="0">
                <a:latin typeface="Times New Roman" panose="02020603050405020304" pitchFamily="18" charset="0"/>
                <a:cs typeface="Times New Roman" panose="02020603050405020304" pitchFamily="18" charset="0"/>
              </a:rPr>
              <a:t> When a sub-node splits into further sub-nodes, then it is called decision node.</a:t>
            </a:r>
          </a:p>
          <a:p>
            <a:r>
              <a:rPr lang="en-IN" sz="2400" b="1" dirty="0">
                <a:latin typeface="Times New Roman" panose="02020603050405020304" pitchFamily="18" charset="0"/>
                <a:cs typeface="Times New Roman" panose="02020603050405020304" pitchFamily="18" charset="0"/>
              </a:rPr>
              <a:t>Leaf/ Terminal Node:</a:t>
            </a:r>
            <a:r>
              <a:rPr lang="en-IN" sz="2400" dirty="0">
                <a:latin typeface="Times New Roman" panose="02020603050405020304" pitchFamily="18" charset="0"/>
                <a:cs typeface="Times New Roman" panose="02020603050405020304" pitchFamily="18" charset="0"/>
              </a:rPr>
              <a:t> Nodes do not split is called Leaf or Terminal node.</a:t>
            </a:r>
          </a:p>
          <a:p>
            <a:r>
              <a:rPr lang="en-IN" sz="2400" b="1" dirty="0">
                <a:latin typeface="Times New Roman" panose="02020603050405020304" pitchFamily="18" charset="0"/>
                <a:cs typeface="Times New Roman" panose="02020603050405020304" pitchFamily="18" charset="0"/>
              </a:rPr>
              <a:t>Pruning:</a:t>
            </a:r>
            <a:r>
              <a:rPr lang="en-IN" sz="2400" dirty="0">
                <a:latin typeface="Times New Roman" panose="02020603050405020304" pitchFamily="18" charset="0"/>
                <a:cs typeface="Times New Roman" panose="02020603050405020304" pitchFamily="18" charset="0"/>
              </a:rPr>
              <a:t> When we remove sub-nodes of a decision node, this process is called pruning. You can say opposite process of splitting.</a:t>
            </a:r>
          </a:p>
          <a:p>
            <a:r>
              <a:rPr lang="en-IN" sz="2400" b="1" dirty="0">
                <a:latin typeface="Times New Roman" panose="02020603050405020304" pitchFamily="18" charset="0"/>
                <a:cs typeface="Times New Roman" panose="02020603050405020304" pitchFamily="18" charset="0"/>
              </a:rPr>
              <a:t>Branch / Sub-Tree:</a:t>
            </a:r>
            <a:r>
              <a:rPr lang="en-IN" sz="2400" dirty="0">
                <a:latin typeface="Times New Roman" panose="02020603050405020304" pitchFamily="18" charset="0"/>
                <a:cs typeface="Times New Roman" panose="02020603050405020304" pitchFamily="18" charset="0"/>
              </a:rPr>
              <a:t> A sub section of entire tree is called branch or sub-tree.</a:t>
            </a:r>
          </a:p>
          <a:p>
            <a:r>
              <a:rPr lang="en-IN" sz="2400" b="1" dirty="0">
                <a:latin typeface="Times New Roman" panose="02020603050405020304" pitchFamily="18" charset="0"/>
                <a:cs typeface="Times New Roman" panose="02020603050405020304" pitchFamily="18" charset="0"/>
              </a:rPr>
              <a:t>Parent and Child Node:</a:t>
            </a:r>
            <a:r>
              <a:rPr lang="en-IN" sz="2400" dirty="0">
                <a:latin typeface="Times New Roman" panose="02020603050405020304" pitchFamily="18" charset="0"/>
                <a:cs typeface="Times New Roman" panose="02020603050405020304" pitchFamily="18" charset="0"/>
              </a:rPr>
              <a:t> A node, which is divided into sub-nodes is called parent node of sub-nodes whereas sub-nodes are the child of parent node.</a:t>
            </a:r>
          </a:p>
          <a:p>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xmlns="" val="245584760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5646</TotalTime>
  <Words>1329</Words>
  <Application>Microsoft Office PowerPoint</Application>
  <PresentationFormat>Custom</PresentationFormat>
  <Paragraphs>173</Paragraphs>
  <Slides>25</Slides>
  <Notes>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25</vt:i4>
      </vt:variant>
    </vt:vector>
  </HeadingPairs>
  <TitlesOfParts>
    <vt:vector size="28" baseType="lpstr">
      <vt:lpstr>1_Office Theme</vt:lpstr>
      <vt:lpstr>Contents Slide Master</vt:lpstr>
      <vt:lpstr>CorelDRAW</vt:lpstr>
      <vt:lpstr>Slide 1</vt:lpstr>
      <vt:lpstr>Course Outcomes</vt:lpstr>
      <vt:lpstr>Course Objectives</vt:lpstr>
      <vt:lpstr>CONTENTS</vt:lpstr>
      <vt:lpstr>Decision Tree</vt:lpstr>
      <vt:lpstr>Decision Tree-CART</vt:lpstr>
      <vt:lpstr>Decision Tree</vt:lpstr>
      <vt:lpstr>Decision Tree</vt:lpstr>
      <vt:lpstr>Terminology</vt:lpstr>
      <vt:lpstr>Application</vt:lpstr>
      <vt:lpstr>Applications</vt:lpstr>
      <vt:lpstr>Working</vt:lpstr>
      <vt:lpstr>Example</vt:lpstr>
      <vt:lpstr>Example</vt:lpstr>
      <vt:lpstr>Types</vt:lpstr>
      <vt:lpstr>Algorithm</vt:lpstr>
      <vt:lpstr>Algorithm</vt:lpstr>
      <vt:lpstr>Assumptions</vt:lpstr>
      <vt:lpstr>Regression Tree vs Classification Tree</vt:lpstr>
      <vt:lpstr>Regression Tree vs Classification Tree</vt:lpstr>
      <vt:lpstr>Strength</vt:lpstr>
      <vt:lpstr>Weakness</vt:lpstr>
      <vt:lpstr>Example</vt:lpstr>
      <vt:lpstr>References</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Baljeet Kaur Nagra</cp:lastModifiedBy>
  <cp:revision>432</cp:revision>
  <dcterms:created xsi:type="dcterms:W3CDTF">2019-01-09T10:33:58Z</dcterms:created>
  <dcterms:modified xsi:type="dcterms:W3CDTF">2022-07-03T17:20:37Z</dcterms:modified>
</cp:coreProperties>
</file>