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1024" r:id="rId3"/>
    <p:sldId id="1170" r:id="rId4"/>
    <p:sldId id="1171" r:id="rId5"/>
    <p:sldId id="1204" r:id="rId6"/>
    <p:sldId id="1274" r:id="rId7"/>
    <p:sldId id="1271" r:id="rId8"/>
    <p:sldId id="1205" r:id="rId9"/>
    <p:sldId id="1275" r:id="rId10"/>
    <p:sldId id="1206" r:id="rId11"/>
    <p:sldId id="1207" r:id="rId12"/>
    <p:sldId id="1208" r:id="rId13"/>
    <p:sldId id="1209" r:id="rId14"/>
    <p:sldId id="1210" r:id="rId15"/>
    <p:sldId id="1211" r:id="rId16"/>
    <p:sldId id="1212" r:id="rId17"/>
    <p:sldId id="1213" r:id="rId18"/>
    <p:sldId id="1215" r:id="rId19"/>
    <p:sldId id="1216" r:id="rId20"/>
    <p:sldId id="1217" r:id="rId21"/>
    <p:sldId id="1218" r:id="rId22"/>
    <p:sldId id="1276" r:id="rId23"/>
    <p:sldId id="1277" r:id="rId24"/>
    <p:sldId id="1279" r:id="rId25"/>
    <p:sldId id="1280" r:id="rId26"/>
    <p:sldId id="1281" r:id="rId27"/>
    <p:sldId id="1283" r:id="rId28"/>
    <p:sldId id="1284" r:id="rId29"/>
    <p:sldId id="1266" r:id="rId30"/>
    <p:sldId id="1285" r:id="rId31"/>
    <p:sldId id="9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60"/>
  </p:normalViewPr>
  <p:slideViewPr>
    <p:cSldViewPr snapToGrid="0">
      <p:cViewPr>
        <p:scale>
          <a:sx n="76" d="100"/>
          <a:sy n="76" d="100"/>
        </p:scale>
        <p:origin x="-1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34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2400" b="0" i="0" dirty="0">
                <a:effectLst/>
                <a:latin typeface="+mn-lt"/>
                <a:ea typeface="+mn-ea"/>
                <a:cs typeface="+mn-cs"/>
                <a:sym typeface="Avenir Roman"/>
              </a:rPr>
              <a:t>/</a:t>
            </a:r>
            <a:r>
              <a:rPr lang="mr-IN" sz="2400" b="0" i="0" dirty="0" err="1">
                <a:effectLst/>
                <a:latin typeface="+mn-lt"/>
                <a:ea typeface="+mn-ea"/>
                <a:cs typeface="+mn-cs"/>
                <a:sym typeface="Avenir Roman"/>
              </a:rPr>
              <a:t>dɪˈvʌɪsɪv</a:t>
            </a:r>
            <a:r>
              <a:rPr lang="mr-IN" sz="2400" b="0" i="0" dirty="0">
                <a:effectLst/>
                <a:latin typeface="+mn-lt"/>
                <a:ea typeface="+mn-ea"/>
                <a:cs typeface="+mn-cs"/>
                <a:sym typeface="Avenir Roman"/>
              </a:rPr>
              <a:t>/</a:t>
            </a:r>
          </a:p>
          <a:p>
            <a:r>
              <a:rPr lang="mr-IN" sz="2400" b="0" i="0" dirty="0">
                <a:effectLst/>
                <a:latin typeface="+mn-lt"/>
                <a:ea typeface="+mn-ea"/>
                <a:cs typeface="+mn-cs"/>
                <a:sym typeface="Avenir Roman"/>
              </a:rPr>
              <a:t/>
            </a:r>
            <a:br>
              <a:rPr lang="mr-IN" sz="2400" b="0" i="0" dirty="0">
                <a:effectLst/>
                <a:latin typeface="+mn-lt"/>
                <a:ea typeface="+mn-ea"/>
                <a:cs typeface="+mn-cs"/>
                <a:sym typeface="Avenir Roman"/>
              </a:rPr>
            </a:br>
            <a:endParaRPr lang="mr-IN" sz="2400" b="0" i="0" dirty="0">
              <a:effectLst/>
              <a:latin typeface="+mn-lt"/>
              <a:ea typeface="+mn-ea"/>
              <a:cs typeface="+mn-cs"/>
              <a:sym typeface="Avenir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94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1C8B6-6010-4B69-A07C-A3B928B9EBA3}" type="slidenum">
              <a:rPr lang="en-US"/>
              <a:pPr/>
              <a:t>21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0124682-A122-4471-BB9C-D6525DB02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1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6629574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  <p:sldLayoutId id="214748370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rd's_metho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M1wUK2zCKY" TargetMode="External"/><Relationship Id="rId7" Type="http://schemas.openxmlformats.org/officeDocument/2006/relationships/hyperlink" Target="https://link.springer.com/10.1007/978-1-4419-9863-7_1371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IR-book/html/htmledition/hierarchical-clustering-1.html" TargetMode="External"/><Relationship Id="rId5" Type="http://schemas.openxmlformats.org/officeDocument/2006/relationships/hyperlink" Target="https://en.wikipedia.org/wiki/Hierarchical_clustering" TargetMode="External"/><Relationship Id="rId4" Type="http://schemas.openxmlformats.org/officeDocument/2006/relationships/hyperlink" Target="https://www.youtube.com/watch?v=7enWesSofh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0E7F4D81-EC92-4DEB-9EB5-E702C64395A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Agglomerative clustering algorithm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06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217" y="1484313"/>
            <a:ext cx="10972800" cy="3816350"/>
          </a:xfrm>
        </p:spPr>
      </p:pic>
    </p:spTree>
    <p:extLst>
      <p:ext uri="{BB962C8B-B14F-4D97-AF65-F5344CB8AC3E}">
        <p14:creationId xmlns:p14="http://schemas.microsoft.com/office/powerpoint/2010/main" val="376828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E358543D-9223-492F-A39A-D9B0F2B275B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example: working of the algorithm</a:t>
            </a:r>
          </a:p>
        </p:txBody>
      </p:sp>
      <p:pic>
        <p:nvPicPr>
          <p:cNvPr id="807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63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4573B8FB-534F-45DA-A4FA-1DBE2D6FEF7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Measuring the distance of two clusters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10972800" cy="4718050"/>
          </a:xfrm>
        </p:spPr>
        <p:txBody>
          <a:bodyPr/>
          <a:lstStyle/>
          <a:p>
            <a:r>
              <a:rPr lang="en-US"/>
              <a:t>A few ways to measure distances of two clusters.</a:t>
            </a:r>
          </a:p>
          <a:p>
            <a:r>
              <a:rPr lang="en-US"/>
              <a:t>Results in different variations of the algorithm.</a:t>
            </a:r>
          </a:p>
          <a:p>
            <a:pPr lvl="1"/>
            <a:r>
              <a:rPr lang="en-US"/>
              <a:t>Single link</a:t>
            </a:r>
          </a:p>
          <a:p>
            <a:pPr lvl="1"/>
            <a:r>
              <a:rPr lang="en-US"/>
              <a:t>Complete link</a:t>
            </a:r>
          </a:p>
          <a:p>
            <a:pPr lvl="1"/>
            <a:r>
              <a:rPr lang="en-US"/>
              <a:t>Average link</a:t>
            </a:r>
          </a:p>
          <a:p>
            <a:pPr lvl="1"/>
            <a:r>
              <a:rPr lang="en-US"/>
              <a:t>Centroids</a:t>
            </a:r>
          </a:p>
          <a:p>
            <a:pPr lvl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862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4EF52-A55A-420F-93D2-FBA17D674F5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 link method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5733" y="1268413"/>
            <a:ext cx="5520267" cy="4897437"/>
          </a:xfrm>
        </p:spPr>
        <p:txBody>
          <a:bodyPr/>
          <a:lstStyle/>
          <a:p>
            <a:r>
              <a:rPr lang="en-US" altLang="ja-JP" sz="2600">
                <a:ea typeface="ＭＳ Ｐゴシック" pitchFamily="34" charset="-128"/>
              </a:rPr>
              <a:t>The distance between two clusters is the distance between two </a:t>
            </a: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closest data points</a:t>
            </a:r>
            <a:r>
              <a:rPr lang="en-US" altLang="ja-JP" sz="2600">
                <a:ea typeface="ＭＳ Ｐゴシック" pitchFamily="34" charset="-128"/>
              </a:rPr>
              <a:t> in the two clusters, one data point from each cluster. </a:t>
            </a:r>
          </a:p>
          <a:p>
            <a:r>
              <a:rPr lang="en-US" altLang="ja-JP" sz="2600">
                <a:ea typeface="ＭＳ Ｐゴシック" pitchFamily="34" charset="-128"/>
              </a:rPr>
              <a:t>It can find arbitrarily shaped clusters, but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It may cause the undesirable “</a:t>
            </a:r>
            <a:r>
              <a:rPr lang="en-US" altLang="ja-JP" sz="2200">
                <a:solidFill>
                  <a:srgbClr val="3333CC"/>
                </a:solidFill>
                <a:ea typeface="ＭＳ Ｐゴシック" pitchFamily="34" charset="-128"/>
              </a:rPr>
              <a:t>chain effect</a:t>
            </a:r>
            <a:r>
              <a:rPr lang="en-US" altLang="ja-JP" sz="2200">
                <a:ea typeface="ＭＳ Ｐゴシック" pitchFamily="34" charset="-128"/>
              </a:rPr>
              <a:t>” by noisy points</a:t>
            </a:r>
            <a:endParaRPr lang="en-US" sz="2200"/>
          </a:p>
        </p:txBody>
      </p:sp>
      <p:pic>
        <p:nvPicPr>
          <p:cNvPr id="8099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4684" y="1520825"/>
            <a:ext cx="5712883" cy="2463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09990" name="Text Box 6"/>
          <p:cNvSpPr txBox="1">
            <a:spLocks noChangeArrowheads="1"/>
          </p:cNvSpPr>
          <p:nvPr/>
        </p:nvSpPr>
        <p:spPr bwMode="auto">
          <a:xfrm>
            <a:off x="6239934" y="4437064"/>
            <a:ext cx="54250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/>
              <a:t>	Two natural clusters are split into two</a:t>
            </a:r>
          </a:p>
        </p:txBody>
      </p:sp>
    </p:spTree>
    <p:extLst>
      <p:ext uri="{BB962C8B-B14F-4D97-AF65-F5344CB8AC3E}">
        <p14:creationId xmlns:p14="http://schemas.microsoft.com/office/powerpoint/2010/main" val="42063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3DE0A-6DAD-4396-9A46-C98241795DA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Complete link method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5734" y="1268414"/>
            <a:ext cx="11281833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itchFamily="34" charset="-128"/>
              </a:rPr>
              <a:t>The distance between two clusters is the distance of two </a:t>
            </a:r>
            <a:r>
              <a:rPr lang="en-US" altLang="ja-JP" sz="2800">
                <a:solidFill>
                  <a:srgbClr val="FF0000"/>
                </a:solidFill>
                <a:ea typeface="ＭＳ Ｐゴシック" pitchFamily="34" charset="-128"/>
              </a:rPr>
              <a:t>furthest </a:t>
            </a:r>
            <a:r>
              <a:rPr lang="en-US" altLang="ja-JP" sz="2800">
                <a:ea typeface="ＭＳ Ｐゴシック" pitchFamily="34" charset="-128"/>
              </a:rPr>
              <a:t>data points in the two clusters. </a:t>
            </a:r>
          </a:p>
          <a:p>
            <a:pPr>
              <a:lnSpc>
                <a:spcPct val="90000"/>
              </a:lnSpc>
            </a:pPr>
            <a:r>
              <a:rPr lang="en-US" altLang="ja-JP" sz="2800">
                <a:ea typeface="ＭＳ Ｐゴシック" pitchFamily="34" charset="-128"/>
              </a:rPr>
              <a:t>It is sensitive to outliers because they are far away</a:t>
            </a:r>
            <a:endParaRPr lang="en-US" sz="2800"/>
          </a:p>
        </p:txBody>
      </p:sp>
      <p:pic>
        <p:nvPicPr>
          <p:cNvPr id="8120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8500" y="3451226"/>
            <a:ext cx="7249584" cy="26781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23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FFA54521-C80F-4DA3-B92C-BAF10817A79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Average link and centroid methods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126" y="1513845"/>
            <a:ext cx="109728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Average link</a:t>
            </a:r>
            <a:r>
              <a:rPr lang="en-US" dirty="0"/>
              <a:t>: </a:t>
            </a:r>
            <a:r>
              <a:rPr lang="en-US" altLang="ja-JP" dirty="0">
                <a:ea typeface="ＭＳ Ｐゴシック" pitchFamily="34" charset="-128"/>
              </a:rPr>
              <a:t>A compromise between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the sensitivity of complete-link clustering to outliers and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the tendency of single-link clustering to form long chains that do not correspond to the intuitive notion of clusters as compact, spherical objects.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In this method, </a:t>
            </a:r>
            <a:r>
              <a:rPr lang="en-US" altLang="ja-JP" dirty="0">
                <a:solidFill>
                  <a:srgbClr val="3333CC"/>
                </a:solidFill>
                <a:ea typeface="ＭＳ Ｐゴシック" pitchFamily="34" charset="-128"/>
              </a:rPr>
              <a:t>the distance between two clusters is the average distance of all pair-wise distances between the data points in two clusters</a:t>
            </a:r>
            <a:r>
              <a:rPr lang="en-US" altLang="ja-JP" dirty="0">
                <a:ea typeface="ＭＳ Ｐゴシック" pitchFamily="34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Centroid method</a:t>
            </a:r>
            <a:r>
              <a:rPr lang="en-US" altLang="ja-JP" dirty="0">
                <a:ea typeface="ＭＳ Ｐゴシック" pitchFamily="34" charset="-128"/>
              </a:rPr>
              <a:t>: In this method, the distance between two clusters is the distance between their centroids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0C2A21AC-15FA-4091-9F10-9C615E23CD4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complexity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2726"/>
            <a:ext cx="10972800" cy="446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 the algorithms are at least O(n</a:t>
            </a:r>
            <a:r>
              <a:rPr lang="en-US" baseline="30000"/>
              <a:t>2</a:t>
            </a:r>
            <a:r>
              <a:rPr lang="en-US"/>
              <a:t>). n is the number of data points.</a:t>
            </a:r>
          </a:p>
          <a:p>
            <a:pPr>
              <a:lnSpc>
                <a:spcPct val="90000"/>
              </a:lnSpc>
            </a:pPr>
            <a:r>
              <a:rPr lang="en-US"/>
              <a:t>Single link can be done in O(n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</a:pPr>
            <a:r>
              <a:rPr lang="en-US"/>
              <a:t>Complete and average links can be done in O(n</a:t>
            </a:r>
            <a:r>
              <a:rPr lang="en-US" baseline="30000"/>
              <a:t>2</a:t>
            </a:r>
            <a:r>
              <a:rPr lang="en-US"/>
              <a:t>logn).</a:t>
            </a:r>
          </a:p>
          <a:p>
            <a:pPr>
              <a:lnSpc>
                <a:spcPct val="90000"/>
              </a:lnSpc>
            </a:pPr>
            <a:r>
              <a:rPr lang="en-US"/>
              <a:t>Due the complexity, hard to use for large data sets.</a:t>
            </a:r>
          </a:p>
          <a:p>
            <a:pPr lvl="1">
              <a:lnSpc>
                <a:spcPct val="90000"/>
              </a:lnSpc>
            </a:pPr>
            <a:r>
              <a:rPr lang="en-US"/>
              <a:t>Sampling</a:t>
            </a:r>
          </a:p>
          <a:p>
            <a:pPr lvl="1">
              <a:lnSpc>
                <a:spcPct val="90000"/>
              </a:lnSpc>
            </a:pPr>
            <a:r>
              <a:rPr lang="en-US"/>
              <a:t>Scale-up methods (e.g., BIRCH). </a:t>
            </a:r>
          </a:p>
        </p:txBody>
      </p:sp>
    </p:spTree>
    <p:extLst>
      <p:ext uri="{BB962C8B-B14F-4D97-AF65-F5344CB8AC3E}">
        <p14:creationId xmlns:p14="http://schemas.microsoft.com/office/powerpoint/2010/main" val="12643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85E84FBF-F068-4976-9293-3BC65E58CF9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Distance functions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9"/>
            <a:ext cx="10972800" cy="4789487"/>
          </a:xfrm>
        </p:spPr>
        <p:txBody>
          <a:bodyPr/>
          <a:lstStyle/>
          <a:p>
            <a:r>
              <a:rPr lang="en-US"/>
              <a:t>Key to clustering. “</a:t>
            </a:r>
            <a:r>
              <a:rPr lang="en-US">
                <a:solidFill>
                  <a:srgbClr val="3333CC"/>
                </a:solidFill>
              </a:rPr>
              <a:t>similarity</a:t>
            </a:r>
            <a:r>
              <a:rPr lang="en-US"/>
              <a:t>” and “</a:t>
            </a:r>
            <a:r>
              <a:rPr lang="en-US">
                <a:solidFill>
                  <a:srgbClr val="3333CC"/>
                </a:solidFill>
              </a:rPr>
              <a:t>dissimilarity</a:t>
            </a:r>
            <a:r>
              <a:rPr lang="en-US"/>
              <a:t>” can also commonly used terms.</a:t>
            </a:r>
          </a:p>
          <a:p>
            <a:r>
              <a:rPr lang="en-US"/>
              <a:t>There are numerous distance functions for </a:t>
            </a:r>
          </a:p>
          <a:p>
            <a:pPr lvl="1"/>
            <a:r>
              <a:rPr lang="en-US"/>
              <a:t>Different types of data</a:t>
            </a:r>
          </a:p>
          <a:p>
            <a:pPr lvl="2"/>
            <a:r>
              <a:rPr lang="en-US"/>
              <a:t>Numeric data</a:t>
            </a:r>
          </a:p>
          <a:p>
            <a:pPr lvl="2"/>
            <a:r>
              <a:rPr lang="en-US"/>
              <a:t>Nominal data</a:t>
            </a:r>
          </a:p>
          <a:p>
            <a:pPr lvl="1"/>
            <a:r>
              <a:rPr lang="en-US"/>
              <a:t>Different specific applications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727CD91C-E82D-4566-A68F-62D3A4D082D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1" y="277814"/>
            <a:ext cx="11569700" cy="11398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Distance functions for numeric attributes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4925"/>
            <a:ext cx="10972800" cy="4826000"/>
          </a:xfrm>
        </p:spPr>
        <p:txBody>
          <a:bodyPr/>
          <a:lstStyle/>
          <a:p>
            <a:r>
              <a:rPr lang="en-US"/>
              <a:t>Most commonly used functions are </a:t>
            </a:r>
          </a:p>
          <a:p>
            <a:pPr lvl="1"/>
            <a:r>
              <a:rPr lang="en-US" altLang="ja-JP">
                <a:solidFill>
                  <a:srgbClr val="3333CC"/>
                </a:solidFill>
                <a:ea typeface="ＭＳ Ｐゴシック" pitchFamily="34" charset="-128"/>
              </a:rPr>
              <a:t>Euclidean distance</a:t>
            </a:r>
            <a:r>
              <a:rPr lang="en-US" altLang="ja-JP">
                <a:ea typeface="ＭＳ Ｐゴシック" pitchFamily="34" charset="-128"/>
              </a:rPr>
              <a:t> and </a:t>
            </a:r>
          </a:p>
          <a:p>
            <a:pPr lvl="1"/>
            <a:r>
              <a:rPr lang="en-US" altLang="ja-JP">
                <a:solidFill>
                  <a:srgbClr val="3333CC"/>
                </a:solidFill>
                <a:ea typeface="ＭＳ Ｐゴシック" pitchFamily="34" charset="-128"/>
              </a:rPr>
              <a:t>Manhattan (city block) distance</a:t>
            </a:r>
          </a:p>
          <a:p>
            <a:r>
              <a:rPr lang="en-US" altLang="ja-JP">
                <a:ea typeface="ＭＳ Ｐゴシック" pitchFamily="34" charset="-128"/>
              </a:rPr>
              <a:t>We denote distance with: </a:t>
            </a:r>
            <a:r>
              <a:rPr lang="en-US" altLang="ja-JP" i="1">
                <a:ea typeface="ＭＳ Ｐゴシック" pitchFamily="34" charset="-128"/>
              </a:rPr>
              <a:t>dist</a:t>
            </a:r>
            <a:r>
              <a:rPr lang="en-US" altLang="ja-JP">
                <a:ea typeface="ＭＳ Ｐゴシック" pitchFamily="34" charset="-128"/>
              </a:rPr>
              <a:t>(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,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), where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 and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 are data points (vectors)</a:t>
            </a:r>
          </a:p>
          <a:p>
            <a:r>
              <a:rPr lang="en-US"/>
              <a:t>They are special cases of </a:t>
            </a:r>
            <a:r>
              <a:rPr lang="en-US" altLang="ja-JP">
                <a:solidFill>
                  <a:srgbClr val="3333CC"/>
                </a:solidFill>
                <a:ea typeface="ＭＳ Ｐゴシック" pitchFamily="34" charset="-128"/>
              </a:rPr>
              <a:t>Minkowski distance</a:t>
            </a:r>
            <a:r>
              <a:rPr lang="en-US" altLang="ja-JP">
                <a:ea typeface="ＭＳ Ｐゴシック" pitchFamily="34" charset="-128"/>
              </a:rPr>
              <a:t>. h is positive integer.</a:t>
            </a:r>
            <a:endParaRPr lang="en-US"/>
          </a:p>
        </p:txBody>
      </p:sp>
      <p:sp>
        <p:nvSpPr>
          <p:cNvPr id="817157" name="Rectangle 5"/>
          <p:cNvSpPr>
            <a:spLocks noChangeArrowheads="1"/>
          </p:cNvSpPr>
          <p:nvPr/>
        </p:nvSpPr>
        <p:spPr bwMode="auto">
          <a:xfrm>
            <a:off x="0" y="3068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797290"/>
              </p:ext>
            </p:extLst>
          </p:nvPr>
        </p:nvGraphicFramePr>
        <p:xfrm>
          <a:off x="700762" y="4224426"/>
          <a:ext cx="1099396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3" imgW="3251200" imgH="355600" progId="Equation.3">
                  <p:embed/>
                </p:oleObj>
              </mc:Choice>
              <mc:Fallback>
                <p:oleObj name="Equation" r:id="rId3" imgW="3251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2" y="4224426"/>
                        <a:ext cx="10993967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1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20B84D55-0F31-455D-9859-76AE54DD6D3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4"/>
            <a:ext cx="11343217" cy="1139825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Euclidean distance and Manhattan distance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04925"/>
            <a:ext cx="11150600" cy="4826000"/>
          </a:xfrm>
        </p:spPr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If </a:t>
            </a:r>
            <a:r>
              <a:rPr lang="en-US" altLang="ja-JP" i="1">
                <a:ea typeface="ＭＳ Ｐゴシック" pitchFamily="34" charset="-128"/>
              </a:rPr>
              <a:t>h</a:t>
            </a:r>
            <a:r>
              <a:rPr lang="en-US" altLang="ja-JP">
                <a:ea typeface="ＭＳ Ｐゴシック" pitchFamily="34" charset="-128"/>
              </a:rPr>
              <a:t> = 2, it is the 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Euclidean distance</a:t>
            </a:r>
            <a:r>
              <a:rPr lang="en-US" altLang="ja-JP">
                <a:ea typeface="ＭＳ Ｐゴシック" pitchFamily="34" charset="-128"/>
              </a:rPr>
              <a:t> </a:t>
            </a:r>
          </a:p>
          <a:p>
            <a:endParaRPr lang="en-US" altLang="ja-JP">
              <a:ea typeface="ＭＳ Ｐゴシック" pitchFamily="34" charset="-128"/>
            </a:endParaRPr>
          </a:p>
          <a:p>
            <a:endParaRPr lang="en-US" altLang="ja-JP">
              <a:ea typeface="ＭＳ Ｐゴシック" pitchFamily="34" charset="-128"/>
            </a:endParaRPr>
          </a:p>
          <a:p>
            <a:r>
              <a:rPr lang="en-US" altLang="ja-JP">
                <a:ea typeface="ＭＳ Ｐゴシック" pitchFamily="34" charset="-128"/>
              </a:rPr>
              <a:t>If </a:t>
            </a:r>
            <a:r>
              <a:rPr lang="en-US" altLang="ja-JP" i="1">
                <a:ea typeface="ＭＳ Ｐゴシック" pitchFamily="34" charset="-128"/>
              </a:rPr>
              <a:t>h</a:t>
            </a:r>
            <a:r>
              <a:rPr lang="en-US" altLang="ja-JP">
                <a:ea typeface="ＭＳ Ｐゴシック" pitchFamily="34" charset="-128"/>
              </a:rPr>
              <a:t> = 1, it is the 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Manhattan distance</a:t>
            </a:r>
            <a:r>
              <a:rPr lang="en-US" altLang="ja-JP">
                <a:ea typeface="ＭＳ Ｐゴシック" pitchFamily="34" charset="-128"/>
              </a:rPr>
              <a:t> </a:t>
            </a:r>
          </a:p>
          <a:p>
            <a:endParaRPr lang="en-US" altLang="ja-JP">
              <a:ea typeface="ＭＳ Ｐゴシック" pitchFamily="34" charset="-128"/>
            </a:endParaRPr>
          </a:p>
          <a:p>
            <a:endParaRPr lang="en-US" altLang="ja-JP">
              <a:ea typeface="ＭＳ Ｐゴシック" pitchFamily="34" charset="-128"/>
            </a:endParaRPr>
          </a:p>
          <a:p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Weighted Euclidean distance</a:t>
            </a:r>
            <a:r>
              <a:rPr lang="en-US" altLang="ja-JP">
                <a:ea typeface="ＭＳ Ｐゴシック" pitchFamily="34" charset="-128"/>
              </a:rPr>
              <a:t> </a:t>
            </a:r>
          </a:p>
          <a:p>
            <a:endParaRPr lang="en-US"/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0" name="Object 4"/>
          <p:cNvGraphicFramePr>
            <a:graphicFrameLocks noChangeAspect="1"/>
          </p:cNvGraphicFramePr>
          <p:nvPr/>
        </p:nvGraphicFramePr>
        <p:xfrm>
          <a:off x="1200151" y="2024064"/>
          <a:ext cx="98425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3" imgW="3225800" imgH="292100" progId="Equation.3">
                  <p:embed/>
                </p:oleObj>
              </mc:Choice>
              <mc:Fallback>
                <p:oleObj name="Equation" r:id="rId3" imgW="322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2024064"/>
                        <a:ext cx="9842500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2" name="Object 6"/>
          <p:cNvGraphicFramePr>
            <a:graphicFrameLocks noChangeAspect="1"/>
          </p:cNvGraphicFramePr>
          <p:nvPr/>
        </p:nvGraphicFramePr>
        <p:xfrm>
          <a:off x="1246717" y="3716339"/>
          <a:ext cx="10033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5" imgW="2870200" imgH="228600" progId="Equation.3">
                  <p:embed/>
                </p:oleObj>
              </mc:Choice>
              <mc:Fallback>
                <p:oleObj name="Equation" r:id="rId5" imgW="287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717" y="3716339"/>
                        <a:ext cx="10033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4" name="Object 8"/>
          <p:cNvGraphicFramePr>
            <a:graphicFrameLocks noChangeAspect="1"/>
          </p:cNvGraphicFramePr>
          <p:nvPr/>
        </p:nvGraphicFramePr>
        <p:xfrm>
          <a:off x="1056218" y="5265738"/>
          <a:ext cx="1027218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7" imgW="3657600" imgH="292100" progId="Equation.3">
                  <p:embed/>
                </p:oleObj>
              </mc:Choice>
              <mc:Fallback>
                <p:oleObj name="Equation" r:id="rId7" imgW="365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218" y="5265738"/>
                        <a:ext cx="1027218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54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19E8EF97-D3A7-42D5-86FB-E8F5E9D8322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Squared distance and </a:t>
            </a:r>
            <a:r>
              <a:rPr lang="en-US" altLang="ja-JP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Chebychev</a:t>
            </a:r>
            <a:r>
              <a:rPr lang="en-US" altLang="ja-JP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distance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3405"/>
            <a:ext cx="10972800" cy="4970462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Squared Euclidean distance</a:t>
            </a:r>
            <a:r>
              <a:rPr lang="en-US" altLang="ja-JP" b="1" dirty="0">
                <a:ea typeface="ＭＳ Ｐゴシック" pitchFamily="34" charset="-128"/>
              </a:rPr>
              <a:t>:</a:t>
            </a:r>
            <a:r>
              <a:rPr lang="en-US" altLang="ja-JP" dirty="0">
                <a:ea typeface="ＭＳ Ｐゴシック" pitchFamily="34" charset="-128"/>
              </a:rPr>
              <a:t> to place progressively greater weight on data points that are further apart. </a:t>
            </a:r>
          </a:p>
          <a:p>
            <a:endParaRPr lang="en-US" altLang="ja-JP" dirty="0">
              <a:ea typeface="ＭＳ Ｐゴシック" pitchFamily="34" charset="-128"/>
            </a:endParaRPr>
          </a:p>
          <a:p>
            <a:endParaRPr lang="en-US" altLang="ja-JP" dirty="0">
              <a:ea typeface="ＭＳ Ｐゴシック" pitchFamily="34" charset="-128"/>
            </a:endParaRPr>
          </a:p>
          <a:p>
            <a:r>
              <a:rPr lang="en-US" altLang="ja-JP" dirty="0" err="1">
                <a:solidFill>
                  <a:srgbClr val="FF0000"/>
                </a:solidFill>
                <a:ea typeface="ＭＳ Ｐゴシック" pitchFamily="34" charset="-128"/>
              </a:rPr>
              <a:t>Chebychev</a:t>
            </a: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 distance</a:t>
            </a:r>
            <a:r>
              <a:rPr lang="en-US" altLang="ja-JP" b="1" dirty="0">
                <a:ea typeface="ＭＳ Ｐゴシック" pitchFamily="34" charset="-128"/>
              </a:rPr>
              <a:t>: </a:t>
            </a:r>
            <a:r>
              <a:rPr lang="en-US" altLang="ja-JP" dirty="0">
                <a:ea typeface="ＭＳ Ｐゴシック" pitchFamily="34" charset="-128"/>
              </a:rPr>
              <a:t>one wants to define two data points as "different" if they are different on any one of the attributes. </a:t>
            </a:r>
            <a:endParaRPr lang="en-US" dirty="0"/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89268"/>
              </p:ext>
            </p:extLst>
          </p:nvPr>
        </p:nvGraphicFramePr>
        <p:xfrm>
          <a:off x="1159035" y="2192577"/>
          <a:ext cx="1008168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3" imgW="3098800" imgH="254000" progId="Equation.3">
                  <p:embed/>
                </p:oleObj>
              </mc:Choice>
              <mc:Fallback>
                <p:oleObj name="Equation" r:id="rId3" imgW="309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035" y="2192577"/>
                        <a:ext cx="1008168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12508"/>
              </p:ext>
            </p:extLst>
          </p:nvPr>
        </p:nvGraphicFramePr>
        <p:xfrm>
          <a:off x="933567" y="4310041"/>
          <a:ext cx="10416116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3073400" imgH="228600" progId="Equation.3">
                  <p:embed/>
                </p:oleObj>
              </mc:Choice>
              <mc:Fallback>
                <p:oleObj name="Equation" r:id="rId5" imgW="307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67" y="4310041"/>
                        <a:ext cx="10416116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7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064658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Hierarchical clustering</a:t>
            </a:r>
            <a:endParaRPr lang="en-A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10058400" cy="41148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2800" dirty="0"/>
              <a:t>Agglomerative Clustering</a:t>
            </a:r>
          </a:p>
          <a:p>
            <a:pPr marL="1028700" lvl="1" indent="-457200"/>
            <a:r>
              <a:rPr lang="en-US" sz="2400" dirty="0"/>
              <a:t>Start with single-instance clusters</a:t>
            </a:r>
          </a:p>
          <a:p>
            <a:pPr marL="1028700" lvl="1" indent="-457200"/>
            <a:r>
              <a:rPr lang="en-US" sz="2400" dirty="0"/>
              <a:t>At each step, join the two closest clusters </a:t>
            </a:r>
          </a:p>
          <a:p>
            <a:pPr marL="1028700" lvl="1" indent="-457200"/>
            <a:r>
              <a:rPr lang="en-US" sz="2400" dirty="0"/>
              <a:t>Design decision: distance between clusters</a:t>
            </a:r>
          </a:p>
          <a:p>
            <a:pPr marL="457200" indent="-457200"/>
            <a:r>
              <a:rPr lang="en-US" sz="2800" dirty="0"/>
              <a:t>Divisive Clustering</a:t>
            </a:r>
          </a:p>
          <a:p>
            <a:pPr marL="1028700" lvl="1" indent="-457200"/>
            <a:r>
              <a:rPr lang="en-US" sz="2400" dirty="0"/>
              <a:t>Start with one universal cluster</a:t>
            </a:r>
          </a:p>
          <a:p>
            <a:pPr marL="1028700" lvl="1" indent="-457200"/>
            <a:r>
              <a:rPr lang="en-US" sz="2400" dirty="0"/>
              <a:t>Find two clusters</a:t>
            </a:r>
          </a:p>
          <a:p>
            <a:pPr marL="1028700" lvl="1" indent="-457200"/>
            <a:r>
              <a:rPr lang="en-US" sz="2400" dirty="0"/>
              <a:t>Proceed recursively on each subset</a:t>
            </a:r>
          </a:p>
          <a:p>
            <a:pPr marL="1028700" lvl="1" indent="-457200"/>
            <a:r>
              <a:rPr lang="en-US" sz="2400" dirty="0"/>
              <a:t>Can be very fast</a:t>
            </a:r>
          </a:p>
          <a:p>
            <a:pPr marL="457200" indent="-457200"/>
            <a:r>
              <a:rPr lang="en-US" sz="2800" dirty="0"/>
              <a:t>Both methods produce </a:t>
            </a:r>
            <a:r>
              <a:rPr lang="en-US" sz="2800" dirty="0" smtClean="0"/>
              <a:t>a </a:t>
            </a:r>
            <a:r>
              <a:rPr lang="en-US" sz="2800" i="1" dirty="0" err="1" smtClean="0"/>
              <a:t>dendrogram</a:t>
            </a:r>
            <a:r>
              <a:rPr lang="en-US" sz="2800" dirty="0" smtClean="0"/>
              <a:t> </a:t>
            </a:r>
            <a:endParaRPr lang="en-AU" sz="2800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331200" y="5486400"/>
            <a:ext cx="29464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/>
        </p:nvGraphicFramePr>
        <p:xfrm>
          <a:off x="8534400" y="4876801"/>
          <a:ext cx="3657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2743200" imgH="1737360" progId="Word.Document.8">
                  <p:embed/>
                </p:oleObj>
              </mc:Choice>
              <mc:Fallback>
                <p:oleObj name="Document" r:id="rId4" imgW="2743200" imgH="173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876801"/>
                        <a:ext cx="3657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4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Divisive Clustering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79" y="123690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divisive clustering algorithm is a top-down clustering approach, initially, all the points in the dataset belong to one cluster and split is performed recursively as one moves down the hierarchy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Steps of Divisive Clustering:</a:t>
            </a:r>
            <a:endParaRPr lang="en-US" dirty="0"/>
          </a:p>
          <a:p>
            <a:pPr lvl="0" algn="just">
              <a:lnSpc>
                <a:spcPct val="120000"/>
              </a:lnSpc>
            </a:pPr>
            <a:r>
              <a:rPr lang="en-US" dirty="0"/>
              <a:t>Initially, all points in the dataset belong to one single cluster.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Partition the cluster into two least similar cluster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Proceed recursively to form new clusters until the desired number of clusters is obtained.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458" name="Picture 2" descr="https://miro.medium.com/max/700/1*9-ay426PC9zXWglD7LRNo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78" y="304496"/>
            <a:ext cx="10192052" cy="275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20078" y="3257601"/>
            <a:ext cx="10335100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1st Image: All the data points belong to one cluster, 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2nd </a:t>
            </a:r>
            <a:r>
              <a:rPr lang="en-US" sz="2800" dirty="0"/>
              <a:t>Image: 1 cluster is separated from the previous single cluster, 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3rd </a:t>
            </a:r>
            <a:r>
              <a:rPr lang="en-US" sz="2800" dirty="0"/>
              <a:t>Image: Further 1 cluster is separated from the previous set of clusters.</a:t>
            </a:r>
          </a:p>
        </p:txBody>
      </p:sp>
    </p:spTree>
    <p:extLst>
      <p:ext uri="{BB962C8B-B14F-4D97-AF65-F5344CB8AC3E}">
        <p14:creationId xmlns:p14="http://schemas.microsoft.com/office/powerpoint/2010/main" val="1133242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Sample dataset separated into 4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87" y="1654892"/>
            <a:ext cx="6781800" cy="43513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above sample dataset, it is observed that there is 3 cluster that is far separated from each other. So we stopped after getting 3 </a:t>
            </a:r>
            <a:r>
              <a:rPr lang="en-US" dirty="0" smtClean="0"/>
              <a:t>clusters.</a:t>
            </a:r>
          </a:p>
          <a:p>
            <a:pPr algn="just"/>
            <a:r>
              <a:rPr lang="en-US" dirty="0" smtClean="0"/>
              <a:t>Even </a:t>
            </a:r>
            <a:r>
              <a:rPr lang="en-US" dirty="0"/>
              <a:t>if start separating further more clusters, below is the obtained result.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https://miro.medium.com/max/392/1*VLN53TWU-nJBB10mCu_ix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18" y="1717760"/>
            <a:ext cx="4150814" cy="262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24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choose which cluster to split?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21" y="1487422"/>
            <a:ext cx="651457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Check the sum of squared errors of each cluster and choose the one with the largest value.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below 2-dimension dataset, currently, the data points are separated into 2 clusters, for further separating it to form the 3rd cluster find the sum of squared errors (SSE) for each of the points in a red cluster and blue cluster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https://miro.medium.com/max/392/1*59Tt8AYi6UN3Rcxd4IuW7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44" y="1529869"/>
            <a:ext cx="4138287" cy="2779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482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Sample dataset separated into 2 clusters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cluster with the largest SSE value is separated into 2 clusters, hence forming a new cluster. In the above image, it is observed red cluster has larger SSE so it is separated into 2 clusters forming 3 total 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524" y="908074"/>
            <a:ext cx="104550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How </a:t>
            </a:r>
            <a:r>
              <a:rPr lang="en-US" sz="2800" b="1" dirty="0"/>
              <a:t>to split the above-chosen cluster?</a:t>
            </a:r>
            <a:endParaRPr lang="en-US" sz="2800" dirty="0"/>
          </a:p>
          <a:p>
            <a:pPr algn="just"/>
            <a:r>
              <a:rPr lang="en-US" sz="2800" dirty="0"/>
              <a:t>Once we have decided to split which cluster, then the question arises on how to split the chosen cluster into 2 clusters. One way is to use </a:t>
            </a:r>
            <a:r>
              <a:rPr lang="en-US" sz="2800" u="sng" dirty="0">
                <a:hlinkClick r:id="rId2"/>
              </a:rPr>
              <a:t>Ward’s criterion</a:t>
            </a:r>
            <a:r>
              <a:rPr lang="en-US" sz="2800" dirty="0"/>
              <a:t> to chase for the largest reduction in the difference in the SSE criterion as a result of the split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How to handle the noise or outlier?</a:t>
            </a:r>
            <a:endParaRPr lang="en-US" sz="2800" dirty="0"/>
          </a:p>
          <a:p>
            <a:pPr algn="just"/>
            <a:r>
              <a:rPr lang="en-US" sz="2800" dirty="0"/>
              <a:t>Due to the presence of outlier or noise, can result to form a new cluster of its own. To handle the noise in the dataset using a threshold to determine the termination criterion that means do not generate clusters that are too small.</a:t>
            </a:r>
          </a:p>
        </p:txBody>
      </p:sp>
    </p:spTree>
    <p:extLst>
      <p:ext uri="{BB962C8B-B14F-4D97-AF65-F5344CB8AC3E}">
        <p14:creationId xmlns:p14="http://schemas.microsoft.com/office/powerpoint/2010/main" val="253753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07F19525-42E3-453F-B075-51C0466166D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052" y="1413637"/>
            <a:ext cx="11432117" cy="500538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80000"/>
              </a:lnSpc>
            </a:pPr>
            <a:r>
              <a:rPr lang="en-US" sz="2600" dirty="0"/>
              <a:t>Clustering is has along history and still active</a:t>
            </a:r>
          </a:p>
          <a:p>
            <a:pPr marL="457200" lvl="1" indent="-457200" algn="just">
              <a:lnSpc>
                <a:spcPct val="80000"/>
              </a:lnSpc>
              <a:spcBef>
                <a:spcPts val="1000"/>
              </a:spcBef>
            </a:pPr>
            <a:r>
              <a:rPr lang="en-US" sz="2600" dirty="0"/>
              <a:t>There are a huge number of clustering algorithms</a:t>
            </a:r>
          </a:p>
          <a:p>
            <a:pPr marL="457200" lvl="1" indent="-457200" algn="just">
              <a:lnSpc>
                <a:spcPct val="80000"/>
              </a:lnSpc>
              <a:spcBef>
                <a:spcPts val="1000"/>
              </a:spcBef>
            </a:pPr>
            <a:r>
              <a:rPr lang="en-US" sz="2600" dirty="0"/>
              <a:t>More are still coming every year. </a:t>
            </a:r>
          </a:p>
          <a:p>
            <a:pPr marL="457200" indent="-457200" algn="just">
              <a:lnSpc>
                <a:spcPct val="80000"/>
              </a:lnSpc>
            </a:pPr>
            <a:r>
              <a:rPr lang="en-US" sz="2600" dirty="0"/>
              <a:t>We only introduced several main algorithms. There are many others, e.g., </a:t>
            </a:r>
          </a:p>
          <a:p>
            <a:pPr marL="457200" lvl="1" indent="-457200" algn="just">
              <a:lnSpc>
                <a:spcPct val="100000"/>
              </a:lnSpc>
              <a:spcBef>
                <a:spcPts val="1000"/>
              </a:spcBef>
            </a:pPr>
            <a:r>
              <a:rPr lang="en-US" sz="2600" dirty="0"/>
              <a:t>density based algorithm, sub-space clustering, scale-up methods, neural networks based methods, fuzzy clustering, co-clustering, etc. </a:t>
            </a:r>
          </a:p>
          <a:p>
            <a:pPr marL="457200" indent="-457200" algn="just">
              <a:lnSpc>
                <a:spcPct val="80000"/>
              </a:lnSpc>
            </a:pPr>
            <a:r>
              <a:rPr lang="en-US" sz="2600" dirty="0"/>
              <a:t>Clustering is hard to evaluate, but very useful in practice. This partially explains why there are still a large number of clustering algorithms being devised every year. </a:t>
            </a:r>
          </a:p>
          <a:p>
            <a:pPr marL="457200" indent="-457200" algn="just">
              <a:lnSpc>
                <a:spcPct val="80000"/>
              </a:lnSpc>
            </a:pPr>
            <a:r>
              <a:rPr lang="en-US" sz="2600" dirty="0"/>
              <a:t>Clustering is highly application dependent and to some extent subjective. </a:t>
            </a:r>
          </a:p>
        </p:txBody>
      </p:sp>
    </p:spTree>
    <p:extLst>
      <p:ext uri="{BB962C8B-B14F-4D97-AF65-F5344CB8AC3E}">
        <p14:creationId xmlns:p14="http://schemas.microsoft.com/office/powerpoint/2010/main" val="396369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www.youtube.com/watch?v=3M1wUK2zCKY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www.youtube.com/watch?v=7enWesSofhg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en.wikipedia.org/wiki/Hierarchical_clustering</a:t>
            </a:r>
            <a:endParaRPr lang="en-US" sz="2000" dirty="0" smtClean="0"/>
          </a:p>
          <a:p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nlp.stanford.edu/IR-book/html/htmledition/hierarchical-clustering-1.html</a:t>
            </a:r>
            <a:endParaRPr lang="en-US" sz="2000" u="sng" dirty="0" smtClean="0"/>
          </a:p>
          <a:p>
            <a:r>
              <a:rPr lang="en-US" sz="2000" dirty="0">
                <a:hlinkClick r:id="rId7"/>
              </a:rPr>
              <a:t>https://link.springer.com/10.1007%2F978-1-4419-9863-7_1371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3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248400"/>
            <a:ext cx="7416800" cy="4572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ECDE0-7F40-41F9-8334-5E85327439A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Hierarchical Clustering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4418" y="1160464"/>
            <a:ext cx="10382249" cy="1036637"/>
          </a:xfrm>
        </p:spPr>
        <p:txBody>
          <a:bodyPr/>
          <a:lstStyle/>
          <a:p>
            <a:r>
              <a:rPr lang="en-US" sz="2600"/>
              <a:t>Produce a nested sequence of clusters, a </a:t>
            </a:r>
            <a:r>
              <a:rPr lang="en-US" sz="2600">
                <a:solidFill>
                  <a:srgbClr val="FF0000"/>
                </a:solidFill>
              </a:rPr>
              <a:t>tree</a:t>
            </a:r>
            <a:r>
              <a:rPr lang="en-US" sz="2600"/>
              <a:t>, also called </a:t>
            </a:r>
            <a:r>
              <a:rPr lang="en-US" sz="2600">
                <a:solidFill>
                  <a:srgbClr val="FF0000"/>
                </a:solidFill>
              </a:rPr>
              <a:t>Dendrogram</a:t>
            </a:r>
            <a:r>
              <a:rPr lang="en-US" sz="2600"/>
              <a:t>.</a:t>
            </a:r>
          </a:p>
        </p:txBody>
      </p:sp>
      <p:pic>
        <p:nvPicPr>
          <p:cNvPr id="802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2100" y="2205039"/>
            <a:ext cx="5952067" cy="38258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Hierarchical clustering 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092" y="1600156"/>
            <a:ext cx="10515600" cy="4351338"/>
          </a:xfrm>
        </p:spPr>
        <p:txBody>
          <a:bodyPr/>
          <a:lstStyle/>
          <a:p>
            <a:r>
              <a:rPr lang="en-US" dirty="0"/>
              <a:t>The aim of </a:t>
            </a:r>
            <a:r>
              <a:rPr lang="en-US" b="1" dirty="0">
                <a:solidFill>
                  <a:srgbClr val="0432FF"/>
                </a:solidFill>
              </a:rPr>
              <a:t>hierarchical clustering</a:t>
            </a:r>
            <a:r>
              <a:rPr lang="en-US" dirty="0"/>
              <a:t> is </a:t>
            </a:r>
            <a:r>
              <a:rPr lang="en-US" i="1" dirty="0">
                <a:solidFill>
                  <a:srgbClr val="0432FF"/>
                </a:solidFill>
              </a:rPr>
              <a:t>a hierarchy of clusters</a:t>
            </a:r>
            <a:r>
              <a:rPr lang="en-US" dirty="0"/>
              <a:t>(!) </a:t>
            </a:r>
          </a:p>
          <a:p>
            <a:pPr lvl="1"/>
            <a:r>
              <a:rPr lang="en-US" dirty="0"/>
              <a:t>don’t commit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number of clusters beforehand, </a:t>
            </a:r>
          </a:p>
          <a:p>
            <a:pPr lvl="1"/>
            <a:r>
              <a:rPr lang="en-US" dirty="0"/>
              <a:t>instead we obtain a </a:t>
            </a:r>
            <a:r>
              <a:rPr lang="en-US" i="1" dirty="0"/>
              <a:t>tree-based</a:t>
            </a:r>
            <a:r>
              <a:rPr lang="en-US" dirty="0"/>
              <a:t> representation of the observations known as a </a:t>
            </a:r>
            <a:r>
              <a:rPr lang="en-US" b="1" dirty="0" err="1"/>
              <a:t>dendrogram</a:t>
            </a:r>
            <a:endParaRPr lang="en-US" b="1" dirty="0"/>
          </a:p>
          <a:p>
            <a:r>
              <a:rPr lang="en-US" dirty="0"/>
              <a:t>See also ISLR 10.3.2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14" y="3582776"/>
            <a:ext cx="6531356" cy="30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48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124682-A122-4471-BB9C-D6525DB027C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D418377E-E281-4ABA-A7F8-B61B41C71659}" type="slidenum">
              <a:rPr lang="en-US" sz="1400" smtClean="0">
                <a:solidFill>
                  <a:schemeClr val="bg2"/>
                </a:solidFill>
              </a:rPr>
              <a:pPr/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599" y="152400"/>
            <a:ext cx="109018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 and Hierarchical Clustering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9744" y="1430055"/>
            <a:ext cx="748615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b="1" dirty="0" smtClean="0"/>
              <a:t> Clustering               Hierarchical Clustering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0" y="2286000"/>
            <a:ext cx="2131512" cy="3557588"/>
            <a:chOff x="762000" y="2286000"/>
            <a:chExt cx="1897063" cy="3557588"/>
          </a:xfrm>
        </p:grpSpPr>
        <p:grpSp>
          <p:nvGrpSpPr>
            <p:cNvPr id="10" name="Group 99"/>
            <p:cNvGrpSpPr>
              <a:grpSpLocks/>
            </p:cNvGrpSpPr>
            <p:nvPr/>
          </p:nvGrpSpPr>
          <p:grpSpPr bwMode="auto">
            <a:xfrm>
              <a:off x="762000" y="4267200"/>
              <a:ext cx="1897063" cy="1576388"/>
              <a:chOff x="528" y="2784"/>
              <a:chExt cx="1195" cy="993"/>
            </a:xfrm>
          </p:grpSpPr>
          <p:grpSp>
            <p:nvGrpSpPr>
              <p:cNvPr id="31" name="Group 23"/>
              <p:cNvGrpSpPr>
                <a:grpSpLocks/>
              </p:cNvGrpSpPr>
              <p:nvPr/>
            </p:nvGrpSpPr>
            <p:grpSpPr bwMode="auto">
              <a:xfrm>
                <a:off x="624" y="2880"/>
                <a:ext cx="1056" cy="768"/>
                <a:chOff x="528" y="2016"/>
                <a:chExt cx="1056" cy="768"/>
              </a:xfrm>
            </p:grpSpPr>
            <p:sp>
              <p:nvSpPr>
                <p:cNvPr id="34" name="Oval 24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25"/>
                <p:cNvSpPr>
                  <a:spLocks noChangeArrowheads="1"/>
                </p:cNvSpPr>
                <p:nvPr/>
              </p:nvSpPr>
              <p:spPr bwMode="auto">
                <a:xfrm>
                  <a:off x="768" y="21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6"/>
                <p:cNvSpPr>
                  <a:spLocks noChangeArrowheads="1"/>
                </p:cNvSpPr>
                <p:nvPr/>
              </p:nvSpPr>
              <p:spPr bwMode="auto">
                <a:xfrm>
                  <a:off x="528" y="22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27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9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30"/>
                <p:cNvSpPr>
                  <a:spLocks noChangeArrowheads="1"/>
                </p:cNvSpPr>
                <p:nvPr/>
              </p:nvSpPr>
              <p:spPr bwMode="auto">
                <a:xfrm>
                  <a:off x="816" y="23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31"/>
                <p:cNvSpPr>
                  <a:spLocks noChangeArrowheads="1"/>
                </p:cNvSpPr>
                <p:nvPr/>
              </p:nvSpPr>
              <p:spPr bwMode="auto">
                <a:xfrm>
                  <a:off x="1056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32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33"/>
                <p:cNvSpPr>
                  <a:spLocks noChangeArrowheads="1"/>
                </p:cNvSpPr>
                <p:nvPr/>
              </p:nvSpPr>
              <p:spPr bwMode="auto">
                <a:xfrm>
                  <a:off x="124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34"/>
                <p:cNvSpPr>
                  <a:spLocks noChangeArrowheads="1"/>
                </p:cNvSpPr>
                <p:nvPr/>
              </p:nvSpPr>
              <p:spPr bwMode="auto">
                <a:xfrm>
                  <a:off x="1296" y="23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Oval 35"/>
                <p:cNvSpPr>
                  <a:spLocks noChangeArrowheads="1"/>
                </p:cNvSpPr>
                <p:nvPr/>
              </p:nvSpPr>
              <p:spPr bwMode="auto">
                <a:xfrm>
                  <a:off x="1248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36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Oval 37"/>
                <p:cNvSpPr>
                  <a:spLocks noChangeArrowheads="1"/>
                </p:cNvSpPr>
                <p:nvPr/>
              </p:nvSpPr>
              <p:spPr bwMode="auto">
                <a:xfrm>
                  <a:off x="1248" y="268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38"/>
                <p:cNvSpPr>
                  <a:spLocks noChangeArrowheads="1"/>
                </p:cNvSpPr>
                <p:nvPr/>
              </p:nvSpPr>
              <p:spPr bwMode="auto">
                <a:xfrm>
                  <a:off x="1344" y="268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39"/>
                <p:cNvSpPr>
                  <a:spLocks noChangeArrowheads="1"/>
                </p:cNvSpPr>
                <p:nvPr/>
              </p:nvSpPr>
              <p:spPr bwMode="auto">
                <a:xfrm>
                  <a:off x="1344" y="254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auto">
                <a:xfrm>
                  <a:off x="14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488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Oval 42"/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576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3"/>
              <p:cNvSpPr>
                <a:spLocks noChangeArrowheads="1"/>
              </p:cNvSpPr>
              <p:nvPr/>
            </p:nvSpPr>
            <p:spPr bwMode="auto">
              <a:xfrm rot="-1852345">
                <a:off x="1199" y="2804"/>
                <a:ext cx="524" cy="97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914400" y="2286000"/>
              <a:ext cx="1676400" cy="1219200"/>
              <a:chOff x="528" y="2016"/>
              <a:chExt cx="1056" cy="768"/>
            </a:xfrm>
          </p:grpSpPr>
          <p:sp>
            <p:nvSpPr>
              <p:cNvPr id="13" name="Oval 45"/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47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672" y="22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auto">
              <a:xfrm>
                <a:off x="816" y="23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52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53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54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57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58"/>
              <p:cNvSpPr>
                <a:spLocks noChangeArrowheads="1"/>
              </p:cNvSpPr>
              <p:nvPr/>
            </p:nvSpPr>
            <p:spPr bwMode="auto">
              <a:xfrm>
                <a:off x="1248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5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60"/>
              <p:cNvSpPr>
                <a:spLocks noChangeArrowheads="1"/>
              </p:cNvSpPr>
              <p:nvPr/>
            </p:nvSpPr>
            <p:spPr bwMode="auto">
              <a:xfrm>
                <a:off x="1344" y="25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61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62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Line 100"/>
            <p:cNvSpPr>
              <a:spLocks noChangeShapeType="1"/>
            </p:cNvSpPr>
            <p:nvPr/>
          </p:nvSpPr>
          <p:spPr bwMode="auto">
            <a:xfrm>
              <a:off x="1600200" y="3200400"/>
              <a:ext cx="0" cy="9906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34452" y="2438400"/>
            <a:ext cx="6114125" cy="3733800"/>
            <a:chOff x="3429000" y="2362200"/>
            <a:chExt cx="5476875" cy="3733800"/>
          </a:xfrm>
        </p:grpSpPr>
        <p:grpSp>
          <p:nvGrpSpPr>
            <p:cNvPr id="53" name="Group 63"/>
            <p:cNvGrpSpPr>
              <a:grpSpLocks/>
            </p:cNvGrpSpPr>
            <p:nvPr/>
          </p:nvGrpSpPr>
          <p:grpSpPr bwMode="auto">
            <a:xfrm>
              <a:off x="5257800" y="2362200"/>
              <a:ext cx="1676400" cy="1219200"/>
              <a:chOff x="528" y="2016"/>
              <a:chExt cx="1056" cy="768"/>
            </a:xfrm>
          </p:grpSpPr>
          <p:sp>
            <p:nvSpPr>
              <p:cNvPr id="116" name="Oval 64"/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Oval 65"/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6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67"/>
              <p:cNvSpPr>
                <a:spLocks noChangeArrowheads="1"/>
              </p:cNvSpPr>
              <p:nvPr/>
            </p:nvSpPr>
            <p:spPr bwMode="auto">
              <a:xfrm>
                <a:off x="672" y="22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68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6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Oval 70"/>
              <p:cNvSpPr>
                <a:spLocks noChangeArrowheads="1"/>
              </p:cNvSpPr>
              <p:nvPr/>
            </p:nvSpPr>
            <p:spPr bwMode="auto">
              <a:xfrm>
                <a:off x="816" y="23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Oval 71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Oval 7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Oval 73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Oval 74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Oval 75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Oval 76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Oval 77"/>
              <p:cNvSpPr>
                <a:spLocks noChangeArrowheads="1"/>
              </p:cNvSpPr>
              <p:nvPr/>
            </p:nvSpPr>
            <p:spPr bwMode="auto">
              <a:xfrm>
                <a:off x="1248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78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79"/>
              <p:cNvSpPr>
                <a:spLocks noChangeArrowheads="1"/>
              </p:cNvSpPr>
              <p:nvPr/>
            </p:nvSpPr>
            <p:spPr bwMode="auto">
              <a:xfrm>
                <a:off x="1344" y="25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80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81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" name="Group 98"/>
            <p:cNvGrpSpPr>
              <a:grpSpLocks/>
            </p:cNvGrpSpPr>
            <p:nvPr/>
          </p:nvGrpSpPr>
          <p:grpSpPr bwMode="auto">
            <a:xfrm>
              <a:off x="3429000" y="3810000"/>
              <a:ext cx="2743200" cy="2286000"/>
              <a:chOff x="3072" y="2640"/>
              <a:chExt cx="1728" cy="1440"/>
            </a:xfrm>
          </p:grpSpPr>
          <p:grpSp>
            <p:nvGrpSpPr>
              <p:cNvPr id="83" name="Group 22"/>
              <p:cNvGrpSpPr>
                <a:grpSpLocks/>
              </p:cNvGrpSpPr>
              <p:nvPr/>
            </p:nvGrpSpPr>
            <p:grpSpPr bwMode="auto">
              <a:xfrm>
                <a:off x="3312" y="3024"/>
                <a:ext cx="1056" cy="768"/>
                <a:chOff x="528" y="2016"/>
                <a:chExt cx="1056" cy="768"/>
              </a:xfrm>
            </p:grpSpPr>
            <p:sp>
              <p:nvSpPr>
                <p:cNvPr id="98" name="Oval 4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5"/>
                <p:cNvSpPr>
                  <a:spLocks noChangeArrowheads="1"/>
                </p:cNvSpPr>
                <p:nvPr/>
              </p:nvSpPr>
              <p:spPr bwMode="auto">
                <a:xfrm>
                  <a:off x="768" y="21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Oval 6"/>
                <p:cNvSpPr>
                  <a:spLocks noChangeArrowheads="1"/>
                </p:cNvSpPr>
                <p:nvPr/>
              </p:nvSpPr>
              <p:spPr bwMode="auto">
                <a:xfrm>
                  <a:off x="528" y="22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Oval 7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Oval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Oval 9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Oval 10"/>
                <p:cNvSpPr>
                  <a:spLocks noChangeArrowheads="1"/>
                </p:cNvSpPr>
                <p:nvPr/>
              </p:nvSpPr>
              <p:spPr bwMode="auto">
                <a:xfrm>
                  <a:off x="816" y="23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1"/>
                <p:cNvSpPr>
                  <a:spLocks noChangeArrowheads="1"/>
                </p:cNvSpPr>
                <p:nvPr/>
              </p:nvSpPr>
              <p:spPr bwMode="auto">
                <a:xfrm>
                  <a:off x="1056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Oval 12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Oval 13"/>
                <p:cNvSpPr>
                  <a:spLocks noChangeArrowheads="1"/>
                </p:cNvSpPr>
                <p:nvPr/>
              </p:nvSpPr>
              <p:spPr bwMode="auto">
                <a:xfrm>
                  <a:off x="124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Oval 14"/>
                <p:cNvSpPr>
                  <a:spLocks noChangeArrowheads="1"/>
                </p:cNvSpPr>
                <p:nvPr/>
              </p:nvSpPr>
              <p:spPr bwMode="auto">
                <a:xfrm>
                  <a:off x="1296" y="23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Oval 15"/>
                <p:cNvSpPr>
                  <a:spLocks noChangeArrowheads="1"/>
                </p:cNvSpPr>
                <p:nvPr/>
              </p:nvSpPr>
              <p:spPr bwMode="auto">
                <a:xfrm>
                  <a:off x="1248" y="24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Oval 16"/>
                <p:cNvSpPr>
                  <a:spLocks noChangeArrowheads="1"/>
                </p:cNvSpPr>
                <p:nvPr/>
              </p:nvSpPr>
              <p:spPr bwMode="auto">
                <a:xfrm>
                  <a:off x="1536" y="273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Oval 17"/>
                <p:cNvSpPr>
                  <a:spLocks noChangeArrowheads="1"/>
                </p:cNvSpPr>
                <p:nvPr/>
              </p:nvSpPr>
              <p:spPr bwMode="auto">
                <a:xfrm>
                  <a:off x="1248" y="268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Oval 18"/>
                <p:cNvSpPr>
                  <a:spLocks noChangeArrowheads="1"/>
                </p:cNvSpPr>
                <p:nvPr/>
              </p:nvSpPr>
              <p:spPr bwMode="auto">
                <a:xfrm>
                  <a:off x="1344" y="268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19"/>
                <p:cNvSpPr>
                  <a:spLocks noChangeArrowheads="1"/>
                </p:cNvSpPr>
                <p:nvPr/>
              </p:nvSpPr>
              <p:spPr bwMode="auto">
                <a:xfrm>
                  <a:off x="1344" y="254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Oval 21"/>
                <p:cNvSpPr>
                  <a:spLocks noChangeArrowheads="1"/>
                </p:cNvSpPr>
                <p:nvPr/>
              </p:nvSpPr>
              <p:spPr bwMode="auto">
                <a:xfrm>
                  <a:off x="1488" y="24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Oval 82"/>
              <p:cNvSpPr>
                <a:spLocks noChangeArrowheads="1"/>
              </p:cNvSpPr>
              <p:nvPr/>
            </p:nvSpPr>
            <p:spPr bwMode="auto">
              <a:xfrm>
                <a:off x="3792" y="2976"/>
                <a:ext cx="336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Oval 83"/>
              <p:cNvSpPr>
                <a:spLocks noChangeArrowheads="1"/>
              </p:cNvSpPr>
              <p:nvPr/>
            </p:nvSpPr>
            <p:spPr bwMode="auto">
              <a:xfrm>
                <a:off x="4224" y="3600"/>
                <a:ext cx="19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Oval 84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288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Oval 85"/>
              <p:cNvSpPr>
                <a:spLocks noChangeArrowheads="1"/>
              </p:cNvSpPr>
              <p:nvPr/>
            </p:nvSpPr>
            <p:spPr bwMode="auto">
              <a:xfrm>
                <a:off x="3984" y="3504"/>
                <a:ext cx="288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86"/>
              <p:cNvSpPr>
                <a:spLocks noChangeArrowheads="1"/>
              </p:cNvSpPr>
              <p:nvPr/>
            </p:nvSpPr>
            <p:spPr bwMode="auto">
              <a:xfrm rot="820692">
                <a:off x="3984" y="3312"/>
                <a:ext cx="38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 rot="-2047939">
                <a:off x="3888" y="3216"/>
                <a:ext cx="576" cy="7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 rot="1861569">
                <a:off x="3936" y="3024"/>
                <a:ext cx="144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Oval 91"/>
              <p:cNvSpPr>
                <a:spLocks noChangeArrowheads="1"/>
              </p:cNvSpPr>
              <p:nvPr/>
            </p:nvSpPr>
            <p:spPr bwMode="auto">
              <a:xfrm rot="-1944610">
                <a:off x="3539" y="3267"/>
                <a:ext cx="288" cy="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Oval 92"/>
              <p:cNvSpPr>
                <a:spLocks noChangeArrowheads="1"/>
              </p:cNvSpPr>
              <p:nvPr/>
            </p:nvSpPr>
            <p:spPr bwMode="auto">
              <a:xfrm rot="1721169">
                <a:off x="3504" y="3120"/>
                <a:ext cx="240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Oval 93"/>
              <p:cNvSpPr>
                <a:spLocks noChangeArrowheads="1"/>
              </p:cNvSpPr>
              <p:nvPr/>
            </p:nvSpPr>
            <p:spPr bwMode="auto">
              <a:xfrm>
                <a:off x="3216" y="3168"/>
                <a:ext cx="33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94"/>
              <p:cNvSpPr>
                <a:spLocks noChangeArrowheads="1"/>
              </p:cNvSpPr>
              <p:nvPr/>
            </p:nvSpPr>
            <p:spPr bwMode="auto">
              <a:xfrm>
                <a:off x="3408" y="2976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Oval 95"/>
              <p:cNvSpPr>
                <a:spLocks noChangeArrowheads="1"/>
              </p:cNvSpPr>
              <p:nvPr/>
            </p:nvSpPr>
            <p:spPr bwMode="auto">
              <a:xfrm rot="-2488209">
                <a:off x="3216" y="2928"/>
                <a:ext cx="576" cy="6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 rot="-659840">
                <a:off x="3802" y="2746"/>
                <a:ext cx="672" cy="1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97"/>
              <p:cNvSpPr>
                <a:spLocks noChangeArrowheads="1"/>
              </p:cNvSpPr>
              <p:nvPr/>
            </p:nvSpPr>
            <p:spPr bwMode="auto">
              <a:xfrm>
                <a:off x="3072" y="2640"/>
                <a:ext cx="1728" cy="14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101"/>
            <p:cNvSpPr>
              <a:spLocks noChangeShapeType="1"/>
            </p:cNvSpPr>
            <p:nvPr/>
          </p:nvSpPr>
          <p:spPr bwMode="auto">
            <a:xfrm flipH="1">
              <a:off x="5257800" y="3200400"/>
              <a:ext cx="533400" cy="4572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02"/>
            <p:cNvSpPr txBox="1">
              <a:spLocks noChangeArrowheads="1"/>
            </p:cNvSpPr>
            <p:nvPr/>
          </p:nvSpPr>
          <p:spPr bwMode="auto">
            <a:xfrm>
              <a:off x="3962400" y="3429000"/>
              <a:ext cx="4016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E</a:t>
              </a:r>
            </a:p>
          </p:txBody>
        </p:sp>
        <p:sp>
          <p:nvSpPr>
            <p:cNvPr id="57" name="Text Box 103"/>
            <p:cNvSpPr txBox="1">
              <a:spLocks noChangeArrowheads="1"/>
            </p:cNvSpPr>
            <p:nvPr/>
          </p:nvSpPr>
          <p:spPr bwMode="auto">
            <a:xfrm>
              <a:off x="3762375" y="5211763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/>
                <a:t>E1</a:t>
              </a:r>
              <a:endParaRPr lang="en-US"/>
            </a:p>
          </p:txBody>
        </p:sp>
        <p:sp>
          <p:nvSpPr>
            <p:cNvPr id="58" name="Text Box 104"/>
            <p:cNvSpPr txBox="1">
              <a:spLocks noChangeArrowheads="1"/>
            </p:cNvSpPr>
            <p:nvPr/>
          </p:nvSpPr>
          <p:spPr bwMode="auto">
            <a:xfrm>
              <a:off x="5638800" y="4648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dirty="0"/>
                <a:t>E2</a:t>
              </a:r>
              <a:endParaRPr lang="en-US" dirty="0"/>
            </a:p>
          </p:txBody>
        </p:sp>
        <p:sp>
          <p:nvSpPr>
            <p:cNvPr id="59" name="Text Box 105"/>
            <p:cNvSpPr txBox="1">
              <a:spLocks noChangeArrowheads="1"/>
            </p:cNvSpPr>
            <p:nvPr/>
          </p:nvSpPr>
          <p:spPr bwMode="auto">
            <a:xfrm>
              <a:off x="3581400" y="43434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E3</a:t>
              </a:r>
            </a:p>
          </p:txBody>
        </p:sp>
        <p:sp>
          <p:nvSpPr>
            <p:cNvPr id="60" name="Text Box 106"/>
            <p:cNvSpPr txBox="1">
              <a:spLocks noChangeArrowheads="1"/>
            </p:cNvSpPr>
            <p:nvPr/>
          </p:nvSpPr>
          <p:spPr bwMode="auto">
            <a:xfrm>
              <a:off x="3810000" y="4953000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E4</a:t>
              </a:r>
            </a:p>
          </p:txBody>
        </p:sp>
        <p:sp>
          <p:nvSpPr>
            <p:cNvPr id="61" name="Line 107"/>
            <p:cNvSpPr>
              <a:spLocks noChangeShapeType="1"/>
            </p:cNvSpPr>
            <p:nvPr/>
          </p:nvSpPr>
          <p:spPr bwMode="auto">
            <a:xfrm>
              <a:off x="6324600" y="4953000"/>
              <a:ext cx="609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E7</a:t>
              </a:r>
              <a:endParaRPr lang="en-US"/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5105400" y="4419600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E8</a:t>
              </a:r>
              <a:endParaRPr lang="en-US"/>
            </a:p>
          </p:txBody>
        </p:sp>
        <p:grpSp>
          <p:nvGrpSpPr>
            <p:cNvPr id="64" name="Group 129"/>
            <p:cNvGrpSpPr>
              <a:grpSpLocks/>
            </p:cNvGrpSpPr>
            <p:nvPr/>
          </p:nvGrpSpPr>
          <p:grpSpPr bwMode="auto">
            <a:xfrm>
              <a:off x="7086600" y="3368675"/>
              <a:ext cx="1819275" cy="2193925"/>
              <a:chOff x="4512" y="2362"/>
              <a:chExt cx="1146" cy="1382"/>
            </a:xfrm>
          </p:grpSpPr>
          <p:sp>
            <p:nvSpPr>
              <p:cNvPr id="65" name="Text Box 108"/>
              <p:cNvSpPr txBox="1">
                <a:spLocks noChangeArrowheads="1"/>
              </p:cNvSpPr>
              <p:nvPr/>
            </p:nvSpPr>
            <p:spPr bwMode="auto">
              <a:xfrm>
                <a:off x="4656" y="2362"/>
                <a:ext cx="782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E</a:t>
                </a:r>
              </a:p>
              <a:p>
                <a:endParaRPr lang="en-US" dirty="0"/>
              </a:p>
              <a:p>
                <a:r>
                  <a:rPr lang="en-US" dirty="0"/>
                  <a:t>E1   E2</a:t>
                </a:r>
              </a:p>
            </p:txBody>
          </p:sp>
          <p:sp>
            <p:nvSpPr>
              <p:cNvPr id="66" name="Line 109"/>
              <p:cNvSpPr>
                <a:spLocks noChangeShapeType="1"/>
              </p:cNvSpPr>
              <p:nvPr/>
            </p:nvSpPr>
            <p:spPr bwMode="auto">
              <a:xfrm flipH="1">
                <a:off x="4800" y="2640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10"/>
              <p:cNvSpPr>
                <a:spLocks noChangeShapeType="1"/>
              </p:cNvSpPr>
              <p:nvPr/>
            </p:nvSpPr>
            <p:spPr bwMode="auto">
              <a:xfrm>
                <a:off x="5040" y="2640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8" name="Group 123"/>
              <p:cNvGrpSpPr>
                <a:grpSpLocks/>
              </p:cNvGrpSpPr>
              <p:nvPr/>
            </p:nvGrpSpPr>
            <p:grpSpPr bwMode="auto">
              <a:xfrm>
                <a:off x="4512" y="3168"/>
                <a:ext cx="384" cy="144"/>
                <a:chOff x="4512" y="3168"/>
                <a:chExt cx="384" cy="144"/>
              </a:xfrm>
            </p:grpSpPr>
            <p:sp>
              <p:nvSpPr>
                <p:cNvPr id="79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4512" y="3168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4656" y="3168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4752" y="316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14"/>
                <p:cNvSpPr>
                  <a:spLocks noChangeShapeType="1"/>
                </p:cNvSpPr>
                <p:nvPr/>
              </p:nvSpPr>
              <p:spPr bwMode="auto">
                <a:xfrm>
                  <a:off x="4800" y="3168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 flipH="1">
                <a:off x="5088" y="3168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119"/>
              <p:cNvSpPr>
                <a:spLocks noChangeShapeType="1"/>
              </p:cNvSpPr>
              <p:nvPr/>
            </p:nvSpPr>
            <p:spPr bwMode="auto">
              <a:xfrm>
                <a:off x="5232" y="3168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120"/>
              <p:cNvSpPr txBox="1">
                <a:spLocks noChangeArrowheads="1"/>
              </p:cNvSpPr>
              <p:nvPr/>
            </p:nvSpPr>
            <p:spPr bwMode="auto">
              <a:xfrm>
                <a:off x="4820" y="3312"/>
                <a:ext cx="8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 E7   E8</a:t>
                </a:r>
              </a:p>
            </p:txBody>
          </p:sp>
          <p:sp>
            <p:nvSpPr>
              <p:cNvPr id="72" name="Line 121"/>
              <p:cNvSpPr>
                <a:spLocks noChangeShapeType="1"/>
              </p:cNvSpPr>
              <p:nvPr/>
            </p:nvSpPr>
            <p:spPr bwMode="auto">
              <a:xfrm flipH="1">
                <a:off x="4800" y="3600"/>
                <a:ext cx="19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2"/>
              <p:cNvSpPr>
                <a:spLocks noChangeShapeType="1"/>
              </p:cNvSpPr>
              <p:nvPr/>
            </p:nvSpPr>
            <p:spPr bwMode="auto">
              <a:xfrm>
                <a:off x="4992" y="360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" name="Group 124"/>
              <p:cNvGrpSpPr>
                <a:grpSpLocks/>
              </p:cNvGrpSpPr>
              <p:nvPr/>
            </p:nvGrpSpPr>
            <p:grpSpPr bwMode="auto">
              <a:xfrm>
                <a:off x="5184" y="3600"/>
                <a:ext cx="384" cy="144"/>
                <a:chOff x="4512" y="3168"/>
                <a:chExt cx="384" cy="144"/>
              </a:xfrm>
            </p:grpSpPr>
            <p:sp>
              <p:nvSpPr>
                <p:cNvPr id="75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512" y="3168"/>
                  <a:ext cx="24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4656" y="3168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752" y="3168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28"/>
                <p:cNvSpPr>
                  <a:spLocks noChangeShapeType="1"/>
                </p:cNvSpPr>
                <p:nvPr/>
              </p:nvSpPr>
              <p:spPr bwMode="auto">
                <a:xfrm>
                  <a:off x="4800" y="3168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4" name="Line 132"/>
          <p:cNvSpPr>
            <a:spLocks noChangeShapeType="1"/>
          </p:cNvSpPr>
          <p:nvPr/>
        </p:nvSpPr>
        <p:spPr bwMode="auto">
          <a:xfrm>
            <a:off x="3749689" y="1573803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B06DEA06-64D1-4DC0-A701-955E7C36A63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hierarchical clustering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9"/>
            <a:ext cx="10972800" cy="4789487"/>
          </a:xfrm>
        </p:spPr>
        <p:txBody>
          <a:bodyPr/>
          <a:lstStyle/>
          <a:p>
            <a:pPr algn="just"/>
            <a:r>
              <a:rPr lang="en-US" altLang="zh-CN" sz="2600" dirty="0">
                <a:solidFill>
                  <a:srgbClr val="FF0000"/>
                </a:solidFill>
                <a:ea typeface="SimSun" pitchFamily="2" charset="-122"/>
              </a:rPr>
              <a:t>Agglomerative (bottom up) clustering</a:t>
            </a:r>
            <a:r>
              <a:rPr lang="en-US" altLang="zh-CN" sz="2600" dirty="0">
                <a:ea typeface="SimSun" pitchFamily="2" charset="-122"/>
              </a:rPr>
              <a:t>: It builds the </a:t>
            </a:r>
            <a:r>
              <a:rPr lang="en-US" altLang="zh-CN" sz="2600" dirty="0" err="1">
                <a:ea typeface="SimSun" pitchFamily="2" charset="-122"/>
              </a:rPr>
              <a:t>dendrogram</a:t>
            </a:r>
            <a:r>
              <a:rPr lang="en-US" altLang="zh-CN" sz="2600" dirty="0">
                <a:ea typeface="SimSun" pitchFamily="2" charset="-122"/>
              </a:rPr>
              <a:t> (tree) from the bottom level, and </a:t>
            </a:r>
          </a:p>
          <a:p>
            <a:pPr lvl="1" algn="just"/>
            <a:r>
              <a:rPr lang="en-US" altLang="zh-CN" sz="2200" dirty="0">
                <a:ea typeface="SimSun" pitchFamily="2" charset="-122"/>
              </a:rPr>
              <a:t>merges the most similar (or nearest) pair of clusters </a:t>
            </a:r>
          </a:p>
          <a:p>
            <a:pPr lvl="1" algn="just"/>
            <a:r>
              <a:rPr lang="en-US" altLang="zh-CN" sz="2200" dirty="0">
                <a:ea typeface="SimSun" pitchFamily="2" charset="-122"/>
              </a:rPr>
              <a:t>stops when all the data points are merged into a single cluster (i.e., the root cluster). </a:t>
            </a:r>
            <a:endParaRPr lang="en-US" altLang="zh-CN" sz="2200" b="1" dirty="0">
              <a:ea typeface="SimSun" pitchFamily="2" charset="-122"/>
            </a:endParaRPr>
          </a:p>
          <a:p>
            <a:pPr algn="just"/>
            <a:r>
              <a:rPr lang="en-US" altLang="zh-CN" sz="2600" dirty="0">
                <a:solidFill>
                  <a:srgbClr val="FF0000"/>
                </a:solidFill>
                <a:ea typeface="SimSun" pitchFamily="2" charset="-122"/>
              </a:rPr>
              <a:t>Divisive (top down) clustering</a:t>
            </a:r>
            <a:r>
              <a:rPr lang="en-US" altLang="zh-CN" sz="2600" dirty="0">
                <a:ea typeface="SimSun" pitchFamily="2" charset="-122"/>
              </a:rPr>
              <a:t>: It starts with all data points in one cluster, the root. </a:t>
            </a:r>
          </a:p>
          <a:p>
            <a:pPr lvl="1" algn="just"/>
            <a:r>
              <a:rPr lang="en-US" altLang="zh-CN" sz="2200" dirty="0">
                <a:ea typeface="SimSun" pitchFamily="2" charset="-122"/>
              </a:rPr>
              <a:t>Splits the root into a set of child clusters. Each child cluster is recursively divided further </a:t>
            </a:r>
          </a:p>
          <a:p>
            <a:pPr lvl="1" algn="just"/>
            <a:r>
              <a:rPr lang="en-US" altLang="zh-CN" sz="2200" dirty="0">
                <a:ea typeface="SimSun" pitchFamily="2" charset="-122"/>
              </a:rPr>
              <a:t>stops when only singleton clusters of individual data points remain, i.e., each cluster with only a single point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164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hierarchical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57" y="1499205"/>
            <a:ext cx="11215895" cy="3010306"/>
          </a:xfrm>
        </p:spPr>
        <p:txBody>
          <a:bodyPr>
            <a:normAutofit/>
          </a:bodyPr>
          <a:lstStyle/>
          <a:p>
            <a:pPr marL="228600" lvl="1" algn="just">
              <a:lnSpc>
                <a:spcPct val="90000"/>
              </a:lnSpc>
              <a:spcBef>
                <a:spcPts val="1000"/>
              </a:spcBef>
            </a:pPr>
            <a:r>
              <a:rPr lang="en-US" sz="2600" dirty="0">
                <a:ea typeface="SimSun" pitchFamily="2" charset="-122"/>
              </a:rPr>
              <a:t>Agglomerative or bottom-up clustering where we start with the observations in n clusters – the leaves of the tree – and then merge clusters – forming branches – until there is only 1 cluster, the trunk of the tree </a:t>
            </a:r>
          </a:p>
          <a:p>
            <a:pPr marL="228600" lvl="1" algn="just">
              <a:lnSpc>
                <a:spcPct val="90000"/>
              </a:lnSpc>
              <a:spcBef>
                <a:spcPts val="1000"/>
              </a:spcBef>
            </a:pPr>
            <a:r>
              <a:rPr lang="en-US" sz="2600" dirty="0">
                <a:ea typeface="SimSun" pitchFamily="2" charset="-122"/>
              </a:rPr>
              <a:t>Divisive or top-down clustering where we start with the observations in 1 cluster and then split clusters until we reach the leaves </a:t>
            </a:r>
          </a:p>
          <a:p>
            <a:pPr algn="just"/>
            <a:r>
              <a:rPr lang="en-US" sz="2600" dirty="0">
                <a:ea typeface="SimSun" pitchFamily="2" charset="-122"/>
              </a:rPr>
              <a:t>We will focus on agglomerative clustering as it is generally much more efficient than divisive clustering </a:t>
            </a:r>
          </a:p>
          <a:p>
            <a:pPr algn="just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09360" y="4140938"/>
            <a:ext cx="6525655" cy="2638252"/>
            <a:chOff x="390421" y="5665305"/>
            <a:chExt cx="6960699" cy="37521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081" y="5983357"/>
              <a:ext cx="5535612" cy="3434129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90421" y="5665305"/>
              <a:ext cx="355653" cy="3752181"/>
              <a:chOff x="390421" y="5665305"/>
              <a:chExt cx="355653" cy="375218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727267" y="5665305"/>
                <a:ext cx="0" cy="3752181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  <a:tailEnd type="stealth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TextBox 8"/>
              <p:cNvSpPr txBox="1"/>
              <p:nvPr/>
            </p:nvSpPr>
            <p:spPr>
              <a:xfrm rot="16200000">
                <a:off x="-308756" y="6490112"/>
                <a:ext cx="1754008" cy="3556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algn="ctr" defTabSz="488975" hangingPunct="0"/>
                <a:r>
                  <a:rPr lang="en-US" altLang="zh-CN" sz="1500" dirty="0">
                    <a:solidFill>
                      <a:srgbClr val="000000"/>
                    </a:solidFill>
                    <a:sym typeface="Avenir Roman"/>
                  </a:rPr>
                  <a:t>Agglomerative</a:t>
                </a:r>
                <a:endParaRPr lang="en-GB" sz="1500" dirty="0">
                  <a:solidFill>
                    <a:srgbClr val="000000"/>
                  </a:solidFill>
                  <a:sym typeface="Avenir Roman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6960506" y="5665305"/>
              <a:ext cx="0" cy="375218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type="stealth"/>
              <a:tailEnd type="non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 rot="5400000">
              <a:off x="6676473" y="8305305"/>
              <a:ext cx="993641" cy="355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ctr" defTabSz="488975" hangingPunct="0"/>
              <a:r>
                <a:rPr lang="en-US" altLang="zh-CN" sz="1500" dirty="0">
                  <a:solidFill>
                    <a:srgbClr val="000000"/>
                  </a:solidFill>
                  <a:sym typeface="Avenir Roman"/>
                </a:rPr>
                <a:t>Divisive</a:t>
              </a:r>
              <a:endParaRPr lang="en-GB" sz="1500" dirty="0">
                <a:solidFill>
                  <a:srgbClr val="000000"/>
                </a:solidFill>
                <a:sym typeface="Avenir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1911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3F5B6584-2617-4A60-9D34-D78B1D7306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Agglomerative clustering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It is more popular then divisive methods.</a:t>
            </a:r>
          </a:p>
          <a:p>
            <a:r>
              <a:rPr lang="en-US" altLang="zh-CN">
                <a:ea typeface="SimSun" pitchFamily="2" charset="-122"/>
              </a:rPr>
              <a:t>At the beginning, each data point forms a cluster (also called a node).  </a:t>
            </a:r>
          </a:p>
          <a:p>
            <a:r>
              <a:rPr lang="en-US" altLang="zh-CN">
                <a:ea typeface="SimSun" pitchFamily="2" charset="-122"/>
              </a:rPr>
              <a:t>Merge nodes/clusters that have the least distance.</a:t>
            </a:r>
          </a:p>
          <a:p>
            <a:r>
              <a:rPr lang="en-US" altLang="zh-CN">
                <a:ea typeface="SimSun" pitchFamily="2" charset="-122"/>
              </a:rPr>
              <a:t>Go on merging</a:t>
            </a:r>
          </a:p>
          <a:p>
            <a:r>
              <a:rPr lang="en-US" altLang="zh-CN">
                <a:ea typeface="SimSun" pitchFamily="2" charset="-122"/>
              </a:rPr>
              <a:t>Eventually all nodes belong to one cluster</a:t>
            </a:r>
            <a:endParaRPr 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837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5753</TotalTime>
  <Words>1447</Words>
  <Application>Microsoft Office PowerPoint</Application>
  <PresentationFormat>Custom</PresentationFormat>
  <Paragraphs>205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1_Office Theme</vt:lpstr>
      <vt:lpstr>Contents Slide Master</vt:lpstr>
      <vt:lpstr>CorelDRAW</vt:lpstr>
      <vt:lpstr>Equation</vt:lpstr>
      <vt:lpstr>Document</vt:lpstr>
      <vt:lpstr>PowerPoint Presentation</vt:lpstr>
      <vt:lpstr>Course Outcomes</vt:lpstr>
      <vt:lpstr>Course Objectives</vt:lpstr>
      <vt:lpstr>Hierarchical Clustering</vt:lpstr>
      <vt:lpstr>Hierarchical clustering </vt:lpstr>
      <vt:lpstr>PowerPoint Presentation</vt:lpstr>
      <vt:lpstr>Types of hierarchical clustering</vt:lpstr>
      <vt:lpstr>Types of hierarchical clustering..</vt:lpstr>
      <vt:lpstr>Agglomerative clustering </vt:lpstr>
      <vt:lpstr>Agglomerative clustering algorithm</vt:lpstr>
      <vt:lpstr>An example: working of the algorithm</vt:lpstr>
      <vt:lpstr>Measuring the distance of two clusters</vt:lpstr>
      <vt:lpstr>Single link method</vt:lpstr>
      <vt:lpstr>Complete link method</vt:lpstr>
      <vt:lpstr>Average link and centroid methods</vt:lpstr>
      <vt:lpstr>The complexity</vt:lpstr>
      <vt:lpstr>Distance functions</vt:lpstr>
      <vt:lpstr>Distance functions for numeric attributes</vt:lpstr>
      <vt:lpstr>Euclidean distance and Manhattan distance </vt:lpstr>
      <vt:lpstr>Squared distance and Chebychev distance </vt:lpstr>
      <vt:lpstr>Hierarchical clustering</vt:lpstr>
      <vt:lpstr>Divisive Clustering </vt:lpstr>
      <vt:lpstr>PowerPoint Presentation</vt:lpstr>
      <vt:lpstr>Sample dataset separated into 4 clusters</vt:lpstr>
      <vt:lpstr>How to choose which cluster to split? </vt:lpstr>
      <vt:lpstr>Sample dataset separated into 2 clusters.</vt:lpstr>
      <vt:lpstr>PowerPoint Presentation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459</cp:revision>
  <dcterms:created xsi:type="dcterms:W3CDTF">2019-01-09T10:33:58Z</dcterms:created>
  <dcterms:modified xsi:type="dcterms:W3CDTF">2022-10-17T10:43:12Z</dcterms:modified>
</cp:coreProperties>
</file>