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7"/>
  </p:notesMasterIdLst>
  <p:handoutMasterIdLst>
    <p:handoutMasterId r:id="rId48"/>
  </p:handoutMasterIdLst>
  <p:sldIdLst>
    <p:sldId id="1024" r:id="rId3"/>
    <p:sldId id="1170" r:id="rId4"/>
    <p:sldId id="1171" r:id="rId5"/>
    <p:sldId id="1107" r:id="rId6"/>
    <p:sldId id="1176" r:id="rId7"/>
    <p:sldId id="1177" r:id="rId8"/>
    <p:sldId id="1178" r:id="rId9"/>
    <p:sldId id="1234" r:id="rId10"/>
    <p:sldId id="1203" r:id="rId11"/>
    <p:sldId id="1204" r:id="rId12"/>
    <p:sldId id="1236" r:id="rId13"/>
    <p:sldId id="1237" r:id="rId14"/>
    <p:sldId id="1238" r:id="rId15"/>
    <p:sldId id="1239" r:id="rId16"/>
    <p:sldId id="1206" r:id="rId17"/>
    <p:sldId id="1235" r:id="rId18"/>
    <p:sldId id="1207" r:id="rId19"/>
    <p:sldId id="1208" r:id="rId20"/>
    <p:sldId id="1209" r:id="rId21"/>
    <p:sldId id="1210" r:id="rId22"/>
    <p:sldId id="1211" r:id="rId23"/>
    <p:sldId id="1212" r:id="rId24"/>
    <p:sldId id="1213" r:id="rId25"/>
    <p:sldId id="1214" r:id="rId26"/>
    <p:sldId id="1215" r:id="rId27"/>
    <p:sldId id="1216" r:id="rId28"/>
    <p:sldId id="1217" r:id="rId29"/>
    <p:sldId id="1222" r:id="rId30"/>
    <p:sldId id="1223" r:id="rId31"/>
    <p:sldId id="1224" r:id="rId32"/>
    <p:sldId id="1225" r:id="rId33"/>
    <p:sldId id="1226" r:id="rId34"/>
    <p:sldId id="1227" r:id="rId35"/>
    <p:sldId id="1228" r:id="rId36"/>
    <p:sldId id="1229" r:id="rId37"/>
    <p:sldId id="1230" r:id="rId38"/>
    <p:sldId id="1233" r:id="rId39"/>
    <p:sldId id="1192" r:id="rId40"/>
    <p:sldId id="1193" r:id="rId41"/>
    <p:sldId id="1194" r:id="rId42"/>
    <p:sldId id="1195" r:id="rId43"/>
    <p:sldId id="1196" r:id="rId44"/>
    <p:sldId id="1197" r:id="rId45"/>
    <p:sldId id="124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69" d="100"/>
          <a:sy n="69" d="100"/>
        </p:scale>
        <p:origin x="-43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e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more unique colors (3-4)</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113358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FF1CDAA7-5920-1046-A662-4FDB2FD363EF}" type="slidenum">
              <a:rPr lang="en-US" altLang="en-US" sz="1300"/>
              <a:pPr eaLnBrk="1" hangingPunct="1"/>
              <a:t>35</a:t>
            </a:fld>
            <a:endParaRPr lang="en-US" altLang="en-US"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154661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1146E4B3-811F-3343-AB6C-927933426E20}" type="slidenum">
              <a:rPr lang="en-US" altLang="en-US" sz="1300"/>
              <a:pPr eaLnBrk="1" hangingPunct="1"/>
              <a:t>36</a:t>
            </a:fld>
            <a:endParaRPr lang="en-US" altLang="en-US"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70042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Pca3d2d</a:t>
            </a:r>
            <a:r>
              <a:rPr lang="en-US" baseline="0" dirty="0" smtClean="0"/>
              <a:t> in lecture-slides/assets/</a:t>
            </a:r>
            <a:r>
              <a:rPr lang="en-US" baseline="0" dirty="0" err="1" smtClean="0"/>
              <a:t>pca</a:t>
            </a:r>
            <a:r>
              <a:rPr lang="en-US" baseline="0" dirty="0" smtClean="0"/>
              <a:t>/</a:t>
            </a:r>
          </a:p>
          <a:p>
            <a:endParaRPr lang="en-US" baseline="0" dirty="0" smtClean="0"/>
          </a:p>
          <a:p>
            <a:r>
              <a:rPr lang="en-US" baseline="0" dirty="0" smtClean="0"/>
              <a:t>Label axes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61233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numbers to LATEX as well</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57966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7EAAE83F-06D7-164F-BFA3-401D1D998D93}" type="slidenum">
              <a:rPr lang="en-US" altLang="en-US" sz="1300"/>
              <a:pPr eaLnBrk="1" hangingPunct="1"/>
              <a:t>29</a:t>
            </a:fld>
            <a:endParaRPr lang="en-US" altLang="en-U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49027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7EAAE83F-06D7-164F-BFA3-401D1D998D93}" type="slidenum">
              <a:rPr lang="en-US" altLang="en-US" sz="1300"/>
              <a:pPr eaLnBrk="1" hangingPunct="1"/>
              <a:t>30</a:t>
            </a:fld>
            <a:endParaRPr lang="en-US" altLang="en-U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73475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DEFEC94C-76AA-2F43-BAF4-2D9D332DE4E7}" type="slidenum">
              <a:rPr lang="en-US" altLang="en-US" sz="1300"/>
              <a:pPr eaLnBrk="1" hangingPunct="1"/>
              <a:t>31</a:t>
            </a:fld>
            <a:endParaRPr lang="en-US" altLang="en-US"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687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B4616123-05BE-9E4A-BB48-02F72961E234}" type="slidenum">
              <a:rPr lang="en-US" altLang="en-US" sz="1300"/>
              <a:pPr eaLnBrk="1" hangingPunct="1"/>
              <a:t>32</a:t>
            </a:fld>
            <a:endParaRPr lang="en-US" altLang="en-US"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21254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4D10DB9B-EAA3-BE49-A94F-8E50677F6ED2}" type="slidenum">
              <a:rPr lang="en-US" altLang="en-US" sz="1300"/>
              <a:pPr eaLnBrk="1" hangingPunct="1"/>
              <a:t>33</a:t>
            </a:fld>
            <a:endParaRPr lang="en-US" altLang="en-US"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972757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8F332A0A-4BB0-1147-A003-0E18D2AAD6F0}" type="slidenum">
              <a:rPr lang="en-US" altLang="en-US" sz="1300"/>
              <a:pPr eaLnBrk="1" hangingPunct="1"/>
              <a:t>34</a:t>
            </a:fld>
            <a:endParaRPr lang="en-US" altLang="en-US"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162782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973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1.jpeg"/><Relationship Id="rId18" Type="http://schemas.openxmlformats.org/officeDocument/2006/relationships/image" Target="../media/image23.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0.jpeg"/><Relationship Id="rId17" Type="http://schemas.openxmlformats.org/officeDocument/2006/relationships/image" Target="../media/image9.png"/><Relationship Id="rId2" Type="http://schemas.openxmlformats.org/officeDocument/2006/relationships/tags" Target="../tags/tag12.xml"/><Relationship Id="rId16" Type="http://schemas.openxmlformats.org/officeDocument/2006/relationships/image" Target="../media/image22.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9.jpeg"/><Relationship Id="rId5" Type="http://schemas.openxmlformats.org/officeDocument/2006/relationships/tags" Target="../tags/tag15.xml"/><Relationship Id="rId15" Type="http://schemas.openxmlformats.org/officeDocument/2006/relationships/image" Target="../media/image18.png"/><Relationship Id="rId10" Type="http://schemas.openxmlformats.org/officeDocument/2006/relationships/notesSlide" Target="../notesSlides/notesSlide2.xml"/><Relationship Id="rId4" Type="http://schemas.openxmlformats.org/officeDocument/2006/relationships/tags" Target="../tags/tag14.xml"/><Relationship Id="rId9" Type="http://schemas.openxmlformats.org/officeDocument/2006/relationships/slideLayout" Target="../slideLayouts/slideLayout13.xml"/><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24.jpeg"/><Relationship Id="rId18" Type="http://schemas.openxmlformats.org/officeDocument/2006/relationships/image" Target="../media/image26.png"/><Relationship Id="rId3" Type="http://schemas.openxmlformats.org/officeDocument/2006/relationships/tags" Target="../tags/tag21.xml"/><Relationship Id="rId21" Type="http://schemas.openxmlformats.org/officeDocument/2006/relationships/image" Target="../media/image29.png"/><Relationship Id="rId7" Type="http://schemas.openxmlformats.org/officeDocument/2006/relationships/tags" Target="../tags/tag25.xml"/><Relationship Id="rId12" Type="http://schemas.openxmlformats.org/officeDocument/2006/relationships/notesSlide" Target="../notesSlides/notesSlide3.xml"/><Relationship Id="rId17" Type="http://schemas.openxmlformats.org/officeDocument/2006/relationships/image" Target="../media/image25.png"/><Relationship Id="rId2" Type="http://schemas.openxmlformats.org/officeDocument/2006/relationships/tags" Target="../tags/tag20.xml"/><Relationship Id="rId16" Type="http://schemas.openxmlformats.org/officeDocument/2006/relationships/image" Target="../media/image22.png"/><Relationship Id="rId20" Type="http://schemas.openxmlformats.org/officeDocument/2006/relationships/image" Target="../media/image28.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13.xml"/><Relationship Id="rId5" Type="http://schemas.openxmlformats.org/officeDocument/2006/relationships/tags" Target="../tags/tag23.xml"/><Relationship Id="rId15" Type="http://schemas.openxmlformats.org/officeDocument/2006/relationships/image" Target="../media/image18.png"/><Relationship Id="rId23" Type="http://schemas.openxmlformats.org/officeDocument/2006/relationships/image" Target="../media/image31.png"/><Relationship Id="rId10" Type="http://schemas.openxmlformats.org/officeDocument/2006/relationships/tags" Target="../tags/tag28.xml"/><Relationship Id="rId19" Type="http://schemas.openxmlformats.org/officeDocument/2006/relationships/image" Target="../media/image27.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17.png"/><Relationship Id="rId22"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9.wmf"/><Relationship Id="rId5" Type="http://schemas.openxmlformats.org/officeDocument/2006/relationships/oleObject" Target="../embeddings/oleObject4.bin"/><Relationship Id="rId10" Type="http://schemas.openxmlformats.org/officeDocument/2006/relationships/image" Target="../media/image41.wmf"/><Relationship Id="rId4" Type="http://schemas.openxmlformats.org/officeDocument/2006/relationships/image" Target="../media/image38.emf"/><Relationship Id="rId9"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60.emf"/><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FgakZw6K1QQ" TargetMode="External"/><Relationship Id="rId7" Type="http://schemas.openxmlformats.org/officeDocument/2006/relationships/hyperlink" Target="https://analyse-it.com/docs/user-guide/multivariate/pca"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link.springer.com/10.1007%2F978-3-642-04898-2_455" TargetMode="External"/><Relationship Id="rId5" Type="http://schemas.openxmlformats.org/officeDocument/2006/relationships/hyperlink" Target="http://www.stats.org.uk/pca/" TargetMode="External"/><Relationship Id="rId4" Type="http://schemas.openxmlformats.org/officeDocument/2006/relationships/hyperlink" Target="https://www.youtube.com/watch?v=fkf4IBRSeE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tags" Target="../tags/tag3.xml"/><Relationship Id="rId21" Type="http://schemas.openxmlformats.org/officeDocument/2006/relationships/image" Target="../media/image17.png"/><Relationship Id="rId7" Type="http://schemas.openxmlformats.org/officeDocument/2006/relationships/tags" Target="../tags/tag7.xml"/><Relationship Id="rId12" Type="http://schemas.openxmlformats.org/officeDocument/2006/relationships/notesSlide" Target="../notesSlides/notesSlide1.xml"/><Relationship Id="rId17" Type="http://schemas.openxmlformats.org/officeDocument/2006/relationships/image" Target="../media/image13.png"/><Relationship Id="rId2" Type="http://schemas.openxmlformats.org/officeDocument/2006/relationships/tags" Target="../tags/tag2.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3.xml"/><Relationship Id="rId5" Type="http://schemas.openxmlformats.org/officeDocument/2006/relationships/tags" Target="../tags/tag5.xml"/><Relationship Id="rId15" Type="http://schemas.openxmlformats.org/officeDocument/2006/relationships/image" Target="../media/image11.png"/><Relationship Id="rId10" Type="http://schemas.openxmlformats.org/officeDocument/2006/relationships/tags" Target="../tags/tag10.xml"/><Relationship Id="rId19"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57"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Principal Component Analysis</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Lecture-3.3</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371026"/>
            <a:ext cx="11074400" cy="701731"/>
          </a:xfrm>
          <a:prstGeom prst="rect">
            <a:avLst/>
          </a:prstGeom>
          <a:noFill/>
        </p:spPr>
        <p:txBody>
          <a:bodyPr wrap="square" rtlCol="0">
            <a:spAutoFit/>
          </a:bodyPr>
          <a:lstStyle/>
          <a:p>
            <a:pPr algn="ctr">
              <a:lnSpc>
                <a:spcPct val="90000"/>
              </a:lnSpc>
              <a:spcBef>
                <a:spcPct val="0"/>
              </a:spcBef>
              <a:defRPr/>
            </a:pPr>
            <a:r>
              <a:rPr lang="en-US" sz="4400" b="1" dirty="0">
                <a:solidFill>
                  <a:srgbClr val="C00000"/>
                </a:solidFill>
                <a:latin typeface="Times New Roman" pitchFamily="18" charset="0"/>
                <a:ea typeface="+mj-ea"/>
                <a:cs typeface="Times New Roman" pitchFamily="18" charset="0"/>
              </a:rPr>
              <a:t>Data Compression</a:t>
            </a:r>
          </a:p>
        </p:txBody>
      </p:sp>
      <p:sp>
        <p:nvSpPr>
          <p:cNvPr id="21" name="TextBox 20"/>
          <p:cNvSpPr txBox="1"/>
          <p:nvPr/>
        </p:nvSpPr>
        <p:spPr>
          <a:xfrm>
            <a:off x="3579091" y="1072757"/>
            <a:ext cx="6096000" cy="584775"/>
          </a:xfrm>
          <a:prstGeom prst="rect">
            <a:avLst/>
          </a:prstGeom>
          <a:noFill/>
        </p:spPr>
        <p:txBody>
          <a:bodyPr wrap="square" rtlCol="0">
            <a:spAutoFit/>
          </a:bodyPr>
          <a:lstStyle/>
          <a:p>
            <a:r>
              <a:rPr lang="en-US" sz="3200" dirty="0"/>
              <a:t>Reduce data from 3D to 2D</a:t>
            </a:r>
          </a:p>
        </p:txBody>
      </p:sp>
      <p:pic>
        <p:nvPicPr>
          <p:cNvPr id="1026" name="Picture 2" descr="C:\Users\tlow\Desktop\cs229a\lectures-slides\assets\pca\pca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200" y="1824181"/>
            <a:ext cx="383588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low\Desktop\cs229a\lectures-slides\assets\pca\pca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1883" y="1835727"/>
            <a:ext cx="383588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low\Desktop\cs229a\lectures-slides\assets\pca\proj.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58667" y="2006600"/>
            <a:ext cx="3928533" cy="2946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508001" y="4648201"/>
            <a:ext cx="297180" cy="200660"/>
          </a:xfrm>
          <a:prstGeom prst="rect">
            <a:avLst/>
          </a:prstGeom>
        </p:spPr>
      </p:pic>
      <p:pic>
        <p:nvPicPr>
          <p:cNvPr id="5" name="Picture 4"/>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743200" y="5156201"/>
            <a:ext cx="304800" cy="200660"/>
          </a:xfrm>
          <a:prstGeom prst="rect">
            <a:avLst/>
          </a:prstGeom>
        </p:spPr>
      </p:pic>
      <p:pic>
        <p:nvPicPr>
          <p:cNvPr id="6" name="Picture 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612963" y="4447541"/>
            <a:ext cx="304800" cy="200660"/>
          </a:xfrm>
          <a:prstGeom prst="rect">
            <a:avLst/>
          </a:prstGeom>
        </p:spPr>
      </p:pic>
      <p:pic>
        <p:nvPicPr>
          <p:cNvPr id="7" name="Picture 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5290821" y="5156201"/>
            <a:ext cx="297180" cy="200660"/>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203201" y="3180927"/>
            <a:ext cx="307340" cy="205740"/>
          </a:xfrm>
          <a:prstGeom prst="rect">
            <a:avLst/>
          </a:prstGeom>
        </p:spPr>
      </p:pic>
      <p:pic>
        <p:nvPicPr>
          <p:cNvPr id="9" name="Picture 8"/>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032653" y="3937001"/>
            <a:ext cx="307340" cy="205740"/>
          </a:xfrm>
          <a:prstGeom prst="rect">
            <a:avLst/>
          </a:prstGeom>
        </p:spPr>
      </p:pic>
      <p:pic>
        <p:nvPicPr>
          <p:cNvPr id="11" name="Picture 1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1458969" y="4927441"/>
            <a:ext cx="256540" cy="200660"/>
          </a:xfrm>
          <a:prstGeom prst="rect">
            <a:avLst/>
          </a:prstGeom>
        </p:spPr>
      </p:pic>
      <p:pic>
        <p:nvPicPr>
          <p:cNvPr id="12" name="Picture 1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7958667" y="2108201"/>
            <a:ext cx="264160" cy="200660"/>
          </a:xfrm>
          <a:prstGeom prst="rect">
            <a:avLst/>
          </a:prstGeom>
        </p:spPr>
      </p:pic>
      <p:sp>
        <p:nvSpPr>
          <p:cNvPr id="17" name="Rectangle 16"/>
          <p:cNvSpPr/>
          <p:nvPr/>
        </p:nvSpPr>
        <p:spPr>
          <a:xfrm>
            <a:off x="10954393" y="6488668"/>
            <a:ext cx="1229119" cy="369332"/>
          </a:xfrm>
          <a:prstGeom prst="rect">
            <a:avLst/>
          </a:prstGeom>
        </p:spPr>
        <p:txBody>
          <a:bodyPr wrap="none">
            <a:spAutoFit/>
          </a:bodyPr>
          <a:lstStyle/>
          <a:p>
            <a:r>
              <a:rPr lang="en-US" smtClean="0"/>
              <a:t>Andrew Ng</a:t>
            </a:r>
            <a:endParaRPr lang="en-US"/>
          </a:p>
        </p:txBody>
      </p:sp>
    </p:spTree>
    <p:extLst>
      <p:ext uri="{BB962C8B-B14F-4D97-AF65-F5344CB8AC3E}">
        <p14:creationId xmlns:p14="http://schemas.microsoft.com/office/powerpoint/2010/main" val="325015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Basics of PCA</a:t>
            </a:r>
          </a:p>
        </p:txBody>
      </p:sp>
      <p:sp>
        <p:nvSpPr>
          <p:cNvPr id="11267" name="Rectangle 3"/>
          <p:cNvSpPr>
            <a:spLocks noGrp="1" noChangeArrowheads="1"/>
          </p:cNvSpPr>
          <p:nvPr>
            <p:ph type="body" idx="1"/>
          </p:nvPr>
        </p:nvSpPr>
        <p:spPr/>
        <p:txBody>
          <a:bodyPr>
            <a:normAutofit/>
          </a:bodyPr>
          <a:lstStyle/>
          <a:p>
            <a:pPr algn="just" eaLnBrk="1" hangingPunct="1">
              <a:defRPr/>
            </a:pPr>
            <a:r>
              <a:rPr lang="en-US" sz="3200" dirty="0" smtClean="0"/>
              <a:t>PCA is useful when we need to extract useful information from multivariate data sets.</a:t>
            </a:r>
          </a:p>
          <a:p>
            <a:pPr algn="just" eaLnBrk="1" hangingPunct="1">
              <a:defRPr/>
            </a:pPr>
            <a:endParaRPr lang="en-US" sz="3200" dirty="0" smtClean="0"/>
          </a:p>
          <a:p>
            <a:pPr algn="just" eaLnBrk="1" hangingPunct="1">
              <a:defRPr/>
            </a:pPr>
            <a:r>
              <a:rPr lang="en-US" sz="3200" dirty="0" smtClean="0"/>
              <a:t>This technique is based on the reduced dimensionality.</a:t>
            </a:r>
          </a:p>
          <a:p>
            <a:pPr algn="just" eaLnBrk="1" hangingPunct="1">
              <a:defRPr/>
            </a:pPr>
            <a:endParaRPr lang="en-US" sz="3200" dirty="0" smtClean="0"/>
          </a:p>
          <a:p>
            <a:pPr algn="just" eaLnBrk="1" hangingPunct="1">
              <a:defRPr/>
            </a:pPr>
            <a:r>
              <a:rPr lang="en-US" sz="3200" dirty="0" smtClean="0"/>
              <a:t>Therefore, trends in multivariate data are easily visualized.</a:t>
            </a:r>
          </a:p>
          <a:p>
            <a:pPr algn="just" eaLnBrk="1" hangingPunct="1">
              <a:defRPr/>
            </a:pPr>
            <a:endParaRPr lang="en-US" sz="3200" dirty="0" smtClean="0"/>
          </a:p>
          <a:p>
            <a:pPr algn="just" eaLnBrk="1" hangingPunct="1">
              <a:defRPr/>
            </a:pPr>
            <a:endParaRPr lang="en-US" sz="3200" dirty="0" smtClean="0"/>
          </a:p>
        </p:txBody>
      </p:sp>
    </p:spTree>
    <p:extLst>
      <p:ext uri="{BB962C8B-B14F-4D97-AF65-F5344CB8AC3E}">
        <p14:creationId xmlns:p14="http://schemas.microsoft.com/office/powerpoint/2010/main" val="668264436"/>
      </p:ext>
    </p:extLst>
  </p:cSld>
  <p:clrMapOvr>
    <a:masterClrMapping/>
  </p:clrMapOvr>
  <p:transition advClick="0" advTm="1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Variable Reduction Procedure</a:t>
            </a:r>
            <a:br>
              <a:rPr lang="en-US" b="1" dirty="0">
                <a:solidFill>
                  <a:srgbClr val="C00000"/>
                </a:solidFill>
                <a:latin typeface="Times New Roman" pitchFamily="18" charset="0"/>
                <a:cs typeface="Times New Roman" pitchFamily="18" charset="0"/>
              </a:rPr>
            </a:br>
            <a:endParaRPr lang="en-US" b="1" dirty="0">
              <a:solidFill>
                <a:srgbClr val="C00000"/>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595745" y="1285298"/>
            <a:ext cx="11055928" cy="4351338"/>
          </a:xfrm>
        </p:spPr>
        <p:txBody>
          <a:bodyPr>
            <a:noAutofit/>
          </a:bodyPr>
          <a:lstStyle/>
          <a:p>
            <a:pPr algn="just" eaLnBrk="1" hangingPunct="1">
              <a:lnSpc>
                <a:spcPct val="90000"/>
              </a:lnSpc>
              <a:defRPr/>
            </a:pPr>
            <a:r>
              <a:rPr lang="en-US" sz="3200" dirty="0" smtClean="0"/>
              <a:t>Principal component analysis is a variable reduction procedure. It is useful when you have obtained data on a number of variables (possibly a large number of variables), and believe that there is some redundancy in those variables</a:t>
            </a:r>
          </a:p>
          <a:p>
            <a:pPr algn="just" eaLnBrk="1" hangingPunct="1">
              <a:lnSpc>
                <a:spcPct val="90000"/>
              </a:lnSpc>
              <a:defRPr/>
            </a:pPr>
            <a:r>
              <a:rPr lang="en-US" sz="3200" dirty="0" smtClean="0"/>
              <a:t>Redundancy means that some of the variables are correlated with one another, possibly because they are measuring the same  construct.</a:t>
            </a:r>
          </a:p>
          <a:p>
            <a:pPr algn="just" eaLnBrk="1" hangingPunct="1">
              <a:lnSpc>
                <a:spcPct val="90000"/>
              </a:lnSpc>
              <a:defRPr/>
            </a:pPr>
            <a:r>
              <a:rPr lang="en-US" sz="3200" dirty="0" smtClean="0"/>
              <a:t>Because of this redundancy, you believe that it should be possible to reduce the observed variables into a smaller number of principal components (artificial variables) that will account for most of the variance in the observed variables.</a:t>
            </a:r>
          </a:p>
        </p:txBody>
      </p:sp>
    </p:spTree>
    <p:extLst>
      <p:ext uri="{BB962C8B-B14F-4D97-AF65-F5344CB8AC3E}">
        <p14:creationId xmlns:p14="http://schemas.microsoft.com/office/powerpoint/2010/main" val="3470540343"/>
      </p:ext>
    </p:extLst>
  </p:cSld>
  <p:clrMapOvr>
    <a:masterClrMapping/>
  </p:clrMapOvr>
  <p:transition advClick="0" advTm="1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algn="ctr" eaLnBrk="1" hangingPunct="1">
              <a:defRPr/>
            </a:pPr>
            <a:r>
              <a:rPr lang="en-US" b="1" dirty="0">
                <a:solidFill>
                  <a:srgbClr val="C00000"/>
                </a:solidFill>
                <a:latin typeface="Times New Roman" pitchFamily="18" charset="0"/>
                <a:cs typeface="Times New Roman" pitchFamily="18" charset="0"/>
              </a:rPr>
              <a:t>What is Principal Component</a:t>
            </a:r>
          </a:p>
        </p:txBody>
      </p:sp>
      <p:sp>
        <p:nvSpPr>
          <p:cNvPr id="13315" name="Rectangle 3"/>
          <p:cNvSpPr>
            <a:spLocks noGrp="1" noChangeArrowheads="1"/>
          </p:cNvSpPr>
          <p:nvPr>
            <p:ph type="body" idx="1"/>
          </p:nvPr>
        </p:nvSpPr>
        <p:spPr/>
        <p:txBody>
          <a:bodyPr>
            <a:normAutofit/>
          </a:bodyPr>
          <a:lstStyle/>
          <a:p>
            <a:pPr algn="just" eaLnBrk="1" hangingPunct="1">
              <a:defRPr/>
            </a:pPr>
            <a:r>
              <a:rPr lang="en-US" sz="3200" dirty="0" smtClean="0"/>
              <a:t>A </a:t>
            </a:r>
            <a:r>
              <a:rPr lang="en-US" sz="3200" b="1" dirty="0" smtClean="0"/>
              <a:t>principal component </a:t>
            </a:r>
            <a:r>
              <a:rPr lang="en-US" sz="3200" dirty="0" smtClean="0"/>
              <a:t>can be defined as a linear combination of optimally-weighted observed variables.</a:t>
            </a:r>
          </a:p>
          <a:p>
            <a:pPr algn="just" eaLnBrk="1" hangingPunct="1">
              <a:buFont typeface="Wingdings" pitchFamily="2" charset="2"/>
              <a:buNone/>
              <a:defRPr/>
            </a:pPr>
            <a:endParaRPr lang="en-US" sz="3200" dirty="0" smtClean="0"/>
          </a:p>
          <a:p>
            <a:pPr algn="just" eaLnBrk="1" hangingPunct="1">
              <a:defRPr/>
            </a:pPr>
            <a:r>
              <a:rPr lang="en-US" sz="3200" dirty="0" smtClean="0"/>
              <a:t>Based on how subject scores on a principal component are </a:t>
            </a:r>
          </a:p>
          <a:p>
            <a:pPr algn="just" eaLnBrk="1" hangingPunct="1">
              <a:buFont typeface="Wingdings" pitchFamily="2" charset="2"/>
              <a:buNone/>
              <a:defRPr/>
            </a:pPr>
            <a:r>
              <a:rPr lang="en-US" sz="3200" dirty="0" smtClean="0"/>
              <a:t>    computed.</a:t>
            </a:r>
          </a:p>
        </p:txBody>
      </p:sp>
    </p:spTree>
    <p:extLst>
      <p:ext uri="{BB962C8B-B14F-4D97-AF65-F5344CB8AC3E}">
        <p14:creationId xmlns:p14="http://schemas.microsoft.com/office/powerpoint/2010/main" val="2807174279"/>
      </p:ext>
    </p:extLst>
  </p:cSld>
  <p:clrMapOvr>
    <a:masterClrMapping/>
  </p:clrMapOvr>
  <p:transition advClick="0" advTm="1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508000" y="248324"/>
            <a:ext cx="11074400" cy="535531"/>
          </a:xfrm>
          <a:prstGeom prst="rect">
            <a:avLst/>
          </a:prstGeom>
          <a:noFill/>
        </p:spPr>
        <p:txBody>
          <a:bodyPr wrap="square" rtlCol="0">
            <a:spAutoFit/>
          </a:bodyPr>
          <a:lstStyle/>
          <a:p>
            <a:pPr algn="ctr">
              <a:lnSpc>
                <a:spcPct val="90000"/>
              </a:lnSpc>
              <a:spcBef>
                <a:spcPct val="0"/>
              </a:spcBef>
              <a:defRPr/>
            </a:pPr>
            <a:r>
              <a:rPr lang="en-US" sz="3200" b="1" dirty="0">
                <a:solidFill>
                  <a:srgbClr val="C00000"/>
                </a:solidFill>
                <a:latin typeface="Times New Roman" pitchFamily="18" charset="0"/>
                <a:ea typeface="+mj-ea"/>
                <a:cs typeface="Times New Roman" pitchFamily="18" charset="0"/>
              </a:rPr>
              <a:t>Principal Component Analysis (PCA) problem formulation</a:t>
            </a:r>
          </a:p>
        </p:txBody>
      </p:sp>
      <p:grpSp>
        <p:nvGrpSpPr>
          <p:cNvPr id="6" name="Group 5"/>
          <p:cNvGrpSpPr/>
          <p:nvPr/>
        </p:nvGrpSpPr>
        <p:grpSpPr>
          <a:xfrm>
            <a:off x="6468533" y="889000"/>
            <a:ext cx="4910667" cy="3683000"/>
            <a:chOff x="5275415" y="690798"/>
            <a:chExt cx="3683000" cy="2762250"/>
          </a:xfrm>
        </p:grpSpPr>
        <p:pic>
          <p:nvPicPr>
            <p:cNvPr id="2050" name="Picture 2" descr="C:\Users\tlow\Desktop\cs229a\lectures-slides\assets\pca\15.3.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5415" y="690798"/>
              <a:ext cx="368300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6172200" y="2932051"/>
              <a:ext cx="222885" cy="150495"/>
            </a:xfrm>
            <a:prstGeom prst="rect">
              <a:avLst/>
            </a:prstGeom>
          </p:spPr>
        </p:pic>
        <p:pic>
          <p:nvPicPr>
            <p:cNvPr id="4" name="Picture 3"/>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a:xfrm>
              <a:off x="8077200" y="2896219"/>
              <a:ext cx="228600" cy="150495"/>
            </a:xfrm>
            <a:prstGeom prst="rect">
              <a:avLst/>
            </a:prstGeom>
          </p:spPr>
        </p:pic>
        <p:pic>
          <p:nvPicPr>
            <p:cNvPr id="5" name="Picture 4"/>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a:xfrm>
              <a:off x="5334000" y="1270701"/>
              <a:ext cx="230505" cy="154305"/>
            </a:xfrm>
            <a:prstGeom prst="rect">
              <a:avLst/>
            </a:prstGeom>
          </p:spPr>
        </p:pic>
      </p:grpSp>
      <p:sp>
        <p:nvSpPr>
          <p:cNvPr id="19" name="TextBox 18"/>
          <p:cNvSpPr txBox="1"/>
          <p:nvPr/>
        </p:nvSpPr>
        <p:spPr>
          <a:xfrm>
            <a:off x="508000" y="4343400"/>
            <a:ext cx="11277600" cy="913199"/>
          </a:xfrm>
          <a:prstGeom prst="rect">
            <a:avLst/>
          </a:prstGeom>
          <a:noFill/>
        </p:spPr>
        <p:txBody>
          <a:bodyPr wrap="square" rtlCol="0">
            <a:spAutoFit/>
          </a:bodyPr>
          <a:lstStyle/>
          <a:p>
            <a:pPr algn="just"/>
            <a:r>
              <a:rPr lang="en-US" sz="2667" dirty="0"/>
              <a:t>Reduce from 2-dimension to 1-dimension: Find a direction (a vector                   )</a:t>
            </a:r>
          </a:p>
          <a:p>
            <a:pPr algn="just"/>
            <a:r>
              <a:rPr lang="en-US" sz="2667" dirty="0"/>
              <a:t>onto which to project the data so as to minimize the projection error.</a:t>
            </a:r>
          </a:p>
        </p:txBody>
      </p:sp>
      <p:sp>
        <p:nvSpPr>
          <p:cNvPr id="20" name="TextBox 19"/>
          <p:cNvSpPr txBox="1"/>
          <p:nvPr/>
        </p:nvSpPr>
        <p:spPr>
          <a:xfrm>
            <a:off x="508000" y="5228352"/>
            <a:ext cx="11074400" cy="913199"/>
          </a:xfrm>
          <a:prstGeom prst="rect">
            <a:avLst/>
          </a:prstGeom>
          <a:noFill/>
        </p:spPr>
        <p:txBody>
          <a:bodyPr wrap="square" rtlCol="0">
            <a:spAutoFit/>
          </a:bodyPr>
          <a:lstStyle/>
          <a:p>
            <a:r>
              <a:rPr lang="en-US" sz="2667" dirty="0"/>
              <a:t>Reduce from n-dimension to k-dimension: Find    vectors </a:t>
            </a:r>
          </a:p>
          <a:p>
            <a:r>
              <a:rPr lang="en-US" sz="2667" dirty="0"/>
              <a:t>onto which to project the data, so as to minimize the projection error.</a:t>
            </a:r>
          </a:p>
        </p:txBody>
      </p: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172366" y="5366415"/>
            <a:ext cx="154940" cy="238760"/>
          </a:xfrm>
          <a:prstGeom prst="rect">
            <a:avLst/>
          </a:prstGeom>
        </p:spPr>
      </p:pic>
      <p:pic>
        <p:nvPicPr>
          <p:cNvPr id="8" name="Picture 7"/>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8463447" y="5300375"/>
            <a:ext cx="2529840" cy="370840"/>
          </a:xfrm>
          <a:prstGeom prst="rect">
            <a:avLst/>
          </a:prstGeom>
        </p:spPr>
      </p:pic>
      <p:pic>
        <p:nvPicPr>
          <p:cNvPr id="9" name="Picture 8"/>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9972633" y="4412377"/>
            <a:ext cx="1361440" cy="320040"/>
          </a:xfrm>
          <a:prstGeom prst="rect">
            <a:avLst/>
          </a:prstGeom>
        </p:spPr>
      </p:pic>
      <p:pic>
        <p:nvPicPr>
          <p:cNvPr id="10" name="Picture 9"/>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0217150" y="783855"/>
            <a:ext cx="1409700" cy="241300"/>
          </a:xfrm>
          <a:prstGeom prst="rect">
            <a:avLst/>
          </a:prstGeom>
        </p:spPr>
      </p:pic>
      <p:pic>
        <p:nvPicPr>
          <p:cNvPr id="11" name="Picture 10"/>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10725150" y="1155523"/>
            <a:ext cx="901700" cy="231140"/>
          </a:xfrm>
          <a:prstGeom prst="rect">
            <a:avLst/>
          </a:prstGeom>
        </p:spPr>
      </p:pic>
      <p:grpSp>
        <p:nvGrpSpPr>
          <p:cNvPr id="25" name="Group 24"/>
          <p:cNvGrpSpPr/>
          <p:nvPr/>
        </p:nvGrpSpPr>
        <p:grpSpPr>
          <a:xfrm>
            <a:off x="1680062" y="1008462"/>
            <a:ext cx="4095775" cy="3172857"/>
            <a:chOff x="838200" y="949289"/>
            <a:chExt cx="3158164" cy="2536861"/>
          </a:xfrm>
        </p:grpSpPr>
        <p:cxnSp>
          <p:nvCxnSpPr>
            <p:cNvPr id="26" name="Straight Arrow Connector 25"/>
            <p:cNvCxnSpPr/>
            <p:nvPr/>
          </p:nvCxnSpPr>
          <p:spPr>
            <a:xfrm flipV="1">
              <a:off x="2461555" y="1106507"/>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8200" y="2482621"/>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ross 30"/>
            <p:cNvSpPr/>
            <p:nvPr/>
          </p:nvSpPr>
          <p:spPr>
            <a:xfrm rot="2734294">
              <a:off x="2767254" y="2065901"/>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Cross 31"/>
            <p:cNvSpPr/>
            <p:nvPr/>
          </p:nvSpPr>
          <p:spPr>
            <a:xfrm rot="2734294">
              <a:off x="3299261" y="1456807"/>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Cross 32"/>
            <p:cNvSpPr/>
            <p:nvPr/>
          </p:nvSpPr>
          <p:spPr>
            <a:xfrm rot="2734294">
              <a:off x="3240230" y="1919263"/>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Cross 33"/>
            <p:cNvSpPr/>
            <p:nvPr/>
          </p:nvSpPr>
          <p:spPr>
            <a:xfrm rot="2734294">
              <a:off x="1097360" y="3260276"/>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Cross 34"/>
            <p:cNvSpPr/>
            <p:nvPr/>
          </p:nvSpPr>
          <p:spPr>
            <a:xfrm rot="2734294">
              <a:off x="1686038" y="3129994"/>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6" name="Picture 35"/>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2550102" y="949289"/>
              <a:ext cx="177093" cy="116586"/>
            </a:xfrm>
            <a:prstGeom prst="rect">
              <a:avLst/>
            </a:prstGeom>
          </p:spPr>
        </p:pic>
        <p:pic>
          <p:nvPicPr>
            <p:cNvPr id="37" name="Picture 36"/>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823698" y="2665086"/>
              <a:ext cx="172666" cy="116586"/>
            </a:xfrm>
            <a:prstGeom prst="rect">
              <a:avLst/>
            </a:prstGeom>
          </p:spPr>
        </p:pic>
      </p:grpSp>
      <p:sp>
        <p:nvSpPr>
          <p:cNvPr id="28" name="Rectangle 27"/>
          <p:cNvSpPr/>
          <p:nvPr/>
        </p:nvSpPr>
        <p:spPr>
          <a:xfrm>
            <a:off x="10954393" y="6488668"/>
            <a:ext cx="1229119" cy="369332"/>
          </a:xfrm>
          <a:prstGeom prst="rect">
            <a:avLst/>
          </a:prstGeom>
        </p:spPr>
        <p:txBody>
          <a:bodyPr wrap="none">
            <a:spAutoFit/>
          </a:bodyPr>
          <a:lstStyle/>
          <a:p>
            <a:r>
              <a:rPr lang="en-US" smtClean="0"/>
              <a:t>Andrew Ng</a:t>
            </a:r>
            <a:endParaRPr lang="en-US"/>
          </a:p>
        </p:txBody>
      </p:sp>
    </p:spTree>
    <p:extLst>
      <p:ext uri="{BB962C8B-B14F-4D97-AF65-F5344CB8AC3E}">
        <p14:creationId xmlns:p14="http://schemas.microsoft.com/office/powerpoint/2010/main" val="84941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1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0"/>
            <a:ext cx="8864600" cy="660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5162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31763"/>
            <a:ext cx="10224656"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795336"/>
      </p:ext>
    </p:extLst>
  </p:cSld>
  <p:clrMapOvr>
    <a:masterClrMapping/>
  </p:clrMapOvr>
  <p:transition advClick="0" advTm="1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Covariance</a:t>
            </a:r>
          </a:p>
        </p:txBody>
      </p:sp>
      <p:sp>
        <p:nvSpPr>
          <p:cNvPr id="3" name="Content Placeholder 2"/>
          <p:cNvSpPr>
            <a:spLocks noGrp="1"/>
          </p:cNvSpPr>
          <p:nvPr>
            <p:ph idx="1"/>
          </p:nvPr>
        </p:nvSpPr>
        <p:spPr>
          <a:xfrm>
            <a:off x="838200" y="1690688"/>
            <a:ext cx="10515600" cy="4351338"/>
          </a:xfrm>
        </p:spPr>
        <p:txBody>
          <a:bodyPr/>
          <a:lstStyle/>
          <a:p>
            <a:r>
              <a:rPr lang="en-US" dirty="0" smtClean="0"/>
              <a:t>Variance and Covariance:</a:t>
            </a:r>
          </a:p>
          <a:p>
            <a:pPr lvl="1"/>
            <a:r>
              <a:rPr lang="en-US" dirty="0" smtClean="0"/>
              <a:t>Measure of the “spread” of a set of points around their center of mass(mean)</a:t>
            </a:r>
          </a:p>
          <a:p>
            <a:r>
              <a:rPr lang="en-US" dirty="0" smtClean="0"/>
              <a:t>Variance:</a:t>
            </a:r>
          </a:p>
          <a:p>
            <a:pPr lvl="1"/>
            <a:r>
              <a:rPr lang="en-US" dirty="0" smtClean="0"/>
              <a:t>Measure of the deviation from the mean for points in one dimension</a:t>
            </a:r>
          </a:p>
          <a:p>
            <a:r>
              <a:rPr lang="en-US" dirty="0" smtClean="0"/>
              <a:t>Covariance:</a:t>
            </a:r>
          </a:p>
          <a:p>
            <a:pPr lvl="1"/>
            <a:r>
              <a:rPr lang="en-US" dirty="0" smtClean="0"/>
              <a:t>Measure of how much each of the dimensions vary from the mean with </a:t>
            </a:r>
            <a:r>
              <a:rPr lang="en-US" b="1" dirty="0" smtClean="0">
                <a:solidFill>
                  <a:schemeClr val="accent6">
                    <a:lumMod val="75000"/>
                  </a:schemeClr>
                </a:solidFill>
              </a:rPr>
              <a:t>respect to each other</a:t>
            </a:r>
          </a:p>
          <a:p>
            <a:endParaRPr lang="en-US" dirty="0"/>
          </a:p>
        </p:txBody>
      </p:sp>
      <p:sp>
        <p:nvSpPr>
          <p:cNvPr id="4" name="Right Arrow 3"/>
          <p:cNvSpPr/>
          <p:nvPr/>
        </p:nvSpPr>
        <p:spPr>
          <a:xfrm>
            <a:off x="1311674" y="5410631"/>
            <a:ext cx="971550" cy="605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93629" y="5090279"/>
            <a:ext cx="8762976" cy="1246495"/>
          </a:xfrm>
          <a:prstGeom prst="rect">
            <a:avLst/>
          </a:prstGeom>
          <a:noFill/>
          <a:ln w="28575">
            <a:solidFill>
              <a:schemeClr val="accent6"/>
            </a:solidFill>
          </a:ln>
        </p:spPr>
        <p:txBody>
          <a:bodyPr wrap="none" rtlCol="0">
            <a:spAutoFit/>
          </a:bodyPr>
          <a:lstStyle/>
          <a:p>
            <a:pPr marL="285750" indent="-285750">
              <a:buFont typeface="Arial" charset="0"/>
              <a:buChar char="•"/>
            </a:pPr>
            <a:r>
              <a:rPr lang="en-US" sz="2500" b="1" dirty="0" smtClean="0"/>
              <a:t>Covariance is measured between two dimensions </a:t>
            </a:r>
          </a:p>
          <a:p>
            <a:pPr marL="285750" indent="-285750">
              <a:buFont typeface="Arial" charset="0"/>
              <a:buChar char="•"/>
            </a:pPr>
            <a:r>
              <a:rPr lang="en-US" sz="2500" b="1" dirty="0" smtClean="0"/>
              <a:t>Covariance sees if there is a relation between two dimensions </a:t>
            </a:r>
          </a:p>
          <a:p>
            <a:pPr marL="285750" indent="-285750">
              <a:buFont typeface="Arial" charset="0"/>
              <a:buChar char="•"/>
            </a:pPr>
            <a:r>
              <a:rPr lang="en-US" sz="2500" b="1" dirty="0" smtClean="0"/>
              <a:t>Covariance between one dimension is the variance</a:t>
            </a:r>
            <a:endParaRPr lang="en-US" sz="2500" b="1" dirty="0"/>
          </a:p>
        </p:txBody>
      </p:sp>
    </p:spTree>
    <p:extLst>
      <p:ext uri="{BB962C8B-B14F-4D97-AF65-F5344CB8AC3E}">
        <p14:creationId xmlns:p14="http://schemas.microsoft.com/office/powerpoint/2010/main" val="2692288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10" y="96982"/>
            <a:ext cx="10630580" cy="6039849"/>
          </a:xfrm>
        </p:spPr>
      </p:pic>
      <p:sp>
        <p:nvSpPr>
          <p:cNvPr id="5" name="TextBox 4"/>
          <p:cNvSpPr txBox="1"/>
          <p:nvPr/>
        </p:nvSpPr>
        <p:spPr>
          <a:xfrm>
            <a:off x="834390" y="6113971"/>
            <a:ext cx="5533246" cy="369332"/>
          </a:xfrm>
          <a:prstGeom prst="rect">
            <a:avLst/>
          </a:prstGeom>
          <a:noFill/>
        </p:spPr>
        <p:txBody>
          <a:bodyPr wrap="none" rtlCol="0">
            <a:spAutoFit/>
          </a:bodyPr>
          <a:lstStyle/>
          <a:p>
            <a:r>
              <a:rPr lang="en-US" b="1" dirty="0" smtClean="0"/>
              <a:t>Positive: Both dimensions increase or decrease together</a:t>
            </a:r>
            <a:endParaRPr lang="en-US" b="1" dirty="0"/>
          </a:p>
        </p:txBody>
      </p:sp>
      <p:sp>
        <p:nvSpPr>
          <p:cNvPr id="6" name="TextBox 5"/>
          <p:cNvSpPr txBox="1"/>
          <p:nvPr/>
        </p:nvSpPr>
        <p:spPr>
          <a:xfrm>
            <a:off x="6848705" y="6113971"/>
            <a:ext cx="4817024" cy="369332"/>
          </a:xfrm>
          <a:prstGeom prst="rect">
            <a:avLst/>
          </a:prstGeom>
          <a:noFill/>
        </p:spPr>
        <p:txBody>
          <a:bodyPr wrap="none" rtlCol="0">
            <a:spAutoFit/>
          </a:bodyPr>
          <a:lstStyle/>
          <a:p>
            <a:r>
              <a:rPr lang="en-US" b="1" dirty="0" smtClean="0"/>
              <a:t>Negative: While one increase the other decrease</a:t>
            </a:r>
            <a:endParaRPr lang="en-US" b="1" dirty="0"/>
          </a:p>
        </p:txBody>
      </p:sp>
    </p:spTree>
    <p:extLst>
      <p:ext uri="{BB962C8B-B14F-4D97-AF65-F5344CB8AC3E}">
        <p14:creationId xmlns:p14="http://schemas.microsoft.com/office/powerpoint/2010/main" val="757367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059" y="130730"/>
            <a:ext cx="10515600" cy="1325563"/>
          </a:xfrm>
        </p:spPr>
        <p:txBody>
          <a:bodyPr/>
          <a:lstStyle/>
          <a:p>
            <a:r>
              <a:rPr lang="en-US" b="1" dirty="0">
                <a:solidFill>
                  <a:srgbClr val="C00000"/>
                </a:solidFill>
                <a:latin typeface="Times New Roman" pitchFamily="18" charset="0"/>
                <a:cs typeface="Times New Roman" pitchFamily="18" charset="0"/>
              </a:rPr>
              <a:t>Covariance</a:t>
            </a:r>
            <a:r>
              <a:rPr lang="en-US" dirty="0" smtClean="0"/>
              <a:t> </a:t>
            </a:r>
            <a:endParaRPr lang="en-US" dirty="0"/>
          </a:p>
        </p:txBody>
      </p:sp>
      <p:sp>
        <p:nvSpPr>
          <p:cNvPr id="3" name="Content Placeholder 2"/>
          <p:cNvSpPr>
            <a:spLocks noGrp="1"/>
          </p:cNvSpPr>
          <p:nvPr>
            <p:ph idx="1"/>
          </p:nvPr>
        </p:nvSpPr>
        <p:spPr/>
        <p:txBody>
          <a:bodyPr/>
          <a:lstStyle/>
          <a:p>
            <a:r>
              <a:rPr lang="en-US" dirty="0" smtClean="0"/>
              <a:t>Used to find relationships between dimensions in high dimensional data sets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270" y="3183890"/>
            <a:ext cx="6965950" cy="1243920"/>
          </a:xfrm>
          <a:prstGeom prst="rect">
            <a:avLst/>
          </a:prstGeom>
        </p:spPr>
      </p:pic>
      <p:sp>
        <p:nvSpPr>
          <p:cNvPr id="5" name="TextBox 4"/>
          <p:cNvSpPr txBox="1"/>
          <p:nvPr/>
        </p:nvSpPr>
        <p:spPr>
          <a:xfrm>
            <a:off x="5718175" y="4748388"/>
            <a:ext cx="1863011" cy="369332"/>
          </a:xfrm>
          <a:prstGeom prst="rect">
            <a:avLst/>
          </a:prstGeom>
          <a:noFill/>
        </p:spPr>
        <p:txBody>
          <a:bodyPr wrap="none" rtlCol="0">
            <a:spAutoFit/>
          </a:bodyPr>
          <a:lstStyle/>
          <a:p>
            <a:r>
              <a:rPr lang="en-US" smtClean="0"/>
              <a:t>The Sample mean</a:t>
            </a:r>
            <a:endParaRPr lang="en-US"/>
          </a:p>
        </p:txBody>
      </p:sp>
      <p:cxnSp>
        <p:nvCxnSpPr>
          <p:cNvPr id="8" name="Straight Arrow Connector 7"/>
          <p:cNvCxnSpPr/>
          <p:nvPr/>
        </p:nvCxnSpPr>
        <p:spPr>
          <a:xfrm>
            <a:off x="6518275" y="4001294"/>
            <a:ext cx="0" cy="7470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5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722" y="-36607"/>
            <a:ext cx="10515600" cy="1325563"/>
          </a:xfrm>
        </p:spPr>
        <p:txBody>
          <a:bodyPr>
            <a:normAutofit/>
          </a:bodyPr>
          <a:lstStyle/>
          <a:p>
            <a:r>
              <a:rPr lang="en-US" b="1" dirty="0">
                <a:solidFill>
                  <a:srgbClr val="C00000"/>
                </a:solidFill>
                <a:latin typeface="Times New Roman" pitchFamily="18" charset="0"/>
                <a:cs typeface="Times New Roman" pitchFamily="18" charset="0"/>
              </a:rPr>
              <a:t>Eigenvector and Eigenvalue</a:t>
            </a:r>
          </a:p>
        </p:txBody>
      </p:sp>
      <p:sp>
        <p:nvSpPr>
          <p:cNvPr id="4" name="Rectangle 3"/>
          <p:cNvSpPr/>
          <p:nvPr/>
        </p:nvSpPr>
        <p:spPr>
          <a:xfrm>
            <a:off x="5148747" y="1149727"/>
            <a:ext cx="2153006" cy="707886"/>
          </a:xfrm>
          <a:prstGeom prst="rect">
            <a:avLst/>
          </a:prstGeom>
        </p:spPr>
        <p:txBody>
          <a:bodyPr wrap="square">
            <a:spAutoFit/>
          </a:bodyPr>
          <a:lstStyle/>
          <a:p>
            <a:r>
              <a:rPr lang="en-US" altLang="zh-TW" sz="4000" b="1" dirty="0" smtClean="0">
                <a:solidFill>
                  <a:srgbClr val="7030A0"/>
                </a:solidFill>
              </a:rPr>
              <a:t>Ax = </a:t>
            </a:r>
            <a:r>
              <a:rPr lang="el-GR" altLang="zh-TW" sz="4000" b="1" dirty="0" smtClean="0">
                <a:solidFill>
                  <a:srgbClr val="7030A0"/>
                </a:solidFill>
              </a:rPr>
              <a:t>λ</a:t>
            </a:r>
            <a:r>
              <a:rPr lang="en-US" altLang="zh-TW" sz="4000" b="1" dirty="0" smtClean="0">
                <a:solidFill>
                  <a:srgbClr val="7030A0"/>
                </a:solidFill>
              </a:rPr>
              <a:t>x</a:t>
            </a:r>
            <a:endParaRPr lang="en-US" sz="4000" dirty="0">
              <a:solidFill>
                <a:srgbClr val="7030A0"/>
              </a:solidFill>
            </a:endParaRPr>
          </a:p>
        </p:txBody>
      </p:sp>
      <p:sp>
        <p:nvSpPr>
          <p:cNvPr id="5" name="Rectangle 4"/>
          <p:cNvSpPr/>
          <p:nvPr/>
        </p:nvSpPr>
        <p:spPr>
          <a:xfrm>
            <a:off x="2687722" y="1837209"/>
            <a:ext cx="7520940" cy="1708160"/>
          </a:xfrm>
          <a:prstGeom prst="rect">
            <a:avLst/>
          </a:prstGeom>
        </p:spPr>
        <p:txBody>
          <a:bodyPr wrap="square">
            <a:spAutoFit/>
          </a:bodyPr>
          <a:lstStyle/>
          <a:p>
            <a:r>
              <a:rPr lang="en-US" altLang="zh-TW" sz="3500" b="1" dirty="0" smtClean="0">
                <a:solidFill>
                  <a:srgbClr val="0070C0"/>
                </a:solidFill>
              </a:rPr>
              <a:t>A: Square </a:t>
            </a:r>
            <a:r>
              <a:rPr lang="en-US" altLang="zh-TW" sz="3500" b="1" dirty="0" err="1" smtClean="0">
                <a:solidFill>
                  <a:srgbClr val="0070C0"/>
                </a:solidFill>
              </a:rPr>
              <a:t>Matirx</a:t>
            </a:r>
            <a:endParaRPr lang="en-US" altLang="zh-TW" sz="3500" b="1" dirty="0" smtClean="0">
              <a:solidFill>
                <a:srgbClr val="0070C0"/>
              </a:solidFill>
            </a:endParaRPr>
          </a:p>
          <a:p>
            <a:r>
              <a:rPr lang="el-GR" altLang="zh-TW" sz="3500" b="1" dirty="0" smtClean="0">
                <a:solidFill>
                  <a:srgbClr val="0070C0"/>
                </a:solidFill>
              </a:rPr>
              <a:t>λ</a:t>
            </a:r>
            <a:r>
              <a:rPr lang="en-US" altLang="zh-TW" sz="3500" b="1" dirty="0" smtClean="0">
                <a:solidFill>
                  <a:srgbClr val="0070C0"/>
                </a:solidFill>
              </a:rPr>
              <a:t>: Eigenvector or characteristic vector</a:t>
            </a:r>
          </a:p>
          <a:p>
            <a:r>
              <a:rPr lang="en-US" altLang="zh-TW" sz="3500" b="1" dirty="0" smtClean="0">
                <a:solidFill>
                  <a:srgbClr val="0070C0"/>
                </a:solidFill>
              </a:rPr>
              <a:t>X: Eigenvalue or characteristic value</a:t>
            </a:r>
            <a:endParaRPr lang="en-US" sz="3500" dirty="0">
              <a:solidFill>
                <a:srgbClr val="0070C0"/>
              </a:solidFill>
            </a:endParaRPr>
          </a:p>
        </p:txBody>
      </p:sp>
      <p:sp>
        <p:nvSpPr>
          <p:cNvPr id="6" name="Right Arrow 5"/>
          <p:cNvSpPr/>
          <p:nvPr/>
        </p:nvSpPr>
        <p:spPr>
          <a:xfrm>
            <a:off x="2712254" y="3863340"/>
            <a:ext cx="891540" cy="7086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51780" y="3863340"/>
            <a:ext cx="5392823" cy="769441"/>
          </a:xfrm>
          <a:prstGeom prst="rect">
            <a:avLst/>
          </a:prstGeom>
        </p:spPr>
        <p:txBody>
          <a:bodyPr wrap="none">
            <a:spAutoFit/>
          </a:bodyPr>
          <a:lstStyle/>
          <a:p>
            <a:pPr marL="342900" indent="-342900">
              <a:buFont typeface="Arial" charset="0"/>
              <a:buChar char="•"/>
            </a:pPr>
            <a:r>
              <a:rPr lang="en-US" sz="2200" b="1" i="1" dirty="0" smtClean="0"/>
              <a:t>The zero vector can not be an eigenvector</a:t>
            </a:r>
          </a:p>
          <a:p>
            <a:pPr marL="342900" indent="-342900">
              <a:buFont typeface="Arial" charset="0"/>
              <a:buChar char="•"/>
            </a:pPr>
            <a:r>
              <a:rPr lang="en-US" sz="2200" b="1" i="1" dirty="0" smtClean="0"/>
              <a:t>The value zero can be eigenvalue </a:t>
            </a:r>
            <a:endParaRPr lang="en-US" sz="2200" b="1" i="1" dirty="0"/>
          </a:p>
        </p:txBody>
      </p:sp>
    </p:spTree>
    <p:extLst>
      <p:ext uri="{BB962C8B-B14F-4D97-AF65-F5344CB8AC3E}">
        <p14:creationId xmlns:p14="http://schemas.microsoft.com/office/powerpoint/2010/main" val="269505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722" y="-36607"/>
            <a:ext cx="10515600" cy="1325563"/>
          </a:xfrm>
        </p:spPr>
        <p:txBody>
          <a:bodyPr>
            <a:normAutofit/>
          </a:bodyPr>
          <a:lstStyle/>
          <a:p>
            <a:r>
              <a:rPr lang="en-US" b="1" dirty="0">
                <a:solidFill>
                  <a:srgbClr val="C00000"/>
                </a:solidFill>
                <a:latin typeface="Times New Roman" pitchFamily="18" charset="0"/>
                <a:cs typeface="Times New Roman" pitchFamily="18" charset="0"/>
              </a:rPr>
              <a:t>Eigenvector and Eigenvalue</a:t>
            </a:r>
          </a:p>
        </p:txBody>
      </p:sp>
      <p:sp>
        <p:nvSpPr>
          <p:cNvPr id="4" name="Rectangle 3"/>
          <p:cNvSpPr/>
          <p:nvPr/>
        </p:nvSpPr>
        <p:spPr>
          <a:xfrm>
            <a:off x="5148747" y="1149727"/>
            <a:ext cx="2153006" cy="707886"/>
          </a:xfrm>
          <a:prstGeom prst="rect">
            <a:avLst/>
          </a:prstGeom>
        </p:spPr>
        <p:txBody>
          <a:bodyPr wrap="square">
            <a:spAutoFit/>
          </a:bodyPr>
          <a:lstStyle/>
          <a:p>
            <a:r>
              <a:rPr lang="en-US" altLang="zh-TW" sz="4000" b="1" dirty="0" smtClean="0">
                <a:solidFill>
                  <a:srgbClr val="7030A0"/>
                </a:solidFill>
              </a:rPr>
              <a:t>Ax = </a:t>
            </a:r>
            <a:r>
              <a:rPr lang="el-GR" altLang="zh-TW" sz="4000" b="1" dirty="0" smtClean="0">
                <a:solidFill>
                  <a:srgbClr val="7030A0"/>
                </a:solidFill>
              </a:rPr>
              <a:t>λ</a:t>
            </a:r>
            <a:r>
              <a:rPr lang="en-US" altLang="zh-TW" sz="4000" b="1" dirty="0" smtClean="0">
                <a:solidFill>
                  <a:srgbClr val="7030A0"/>
                </a:solidFill>
              </a:rPr>
              <a:t>x</a:t>
            </a:r>
            <a:endParaRPr lang="en-US" sz="4000" dirty="0">
              <a:solidFill>
                <a:srgbClr val="7030A0"/>
              </a:solidFill>
            </a:endParaRPr>
          </a:p>
        </p:txBody>
      </p:sp>
      <p:sp>
        <p:nvSpPr>
          <p:cNvPr id="5" name="Rectangle 4"/>
          <p:cNvSpPr/>
          <p:nvPr/>
        </p:nvSpPr>
        <p:spPr>
          <a:xfrm>
            <a:off x="2687722" y="1837209"/>
            <a:ext cx="7520940" cy="1708160"/>
          </a:xfrm>
          <a:prstGeom prst="rect">
            <a:avLst/>
          </a:prstGeom>
        </p:spPr>
        <p:txBody>
          <a:bodyPr wrap="square">
            <a:spAutoFit/>
          </a:bodyPr>
          <a:lstStyle/>
          <a:p>
            <a:r>
              <a:rPr lang="en-US" altLang="zh-TW" sz="3500" b="1" dirty="0" smtClean="0">
                <a:solidFill>
                  <a:srgbClr val="0070C0"/>
                </a:solidFill>
              </a:rPr>
              <a:t>A: Square </a:t>
            </a:r>
            <a:r>
              <a:rPr lang="en-US" altLang="zh-TW" sz="3500" b="1" dirty="0" err="1" smtClean="0">
                <a:solidFill>
                  <a:srgbClr val="0070C0"/>
                </a:solidFill>
              </a:rPr>
              <a:t>Matirx</a:t>
            </a:r>
            <a:endParaRPr lang="en-US" altLang="zh-TW" sz="3500" b="1" dirty="0" smtClean="0">
              <a:solidFill>
                <a:srgbClr val="0070C0"/>
              </a:solidFill>
            </a:endParaRPr>
          </a:p>
          <a:p>
            <a:r>
              <a:rPr lang="el-GR" altLang="zh-TW" sz="3500" b="1" dirty="0" smtClean="0">
                <a:solidFill>
                  <a:srgbClr val="0070C0"/>
                </a:solidFill>
              </a:rPr>
              <a:t>λ</a:t>
            </a:r>
            <a:r>
              <a:rPr lang="en-US" altLang="zh-TW" sz="3500" b="1" dirty="0" smtClean="0">
                <a:solidFill>
                  <a:srgbClr val="0070C0"/>
                </a:solidFill>
              </a:rPr>
              <a:t>: Eigenvector or characteristic vector</a:t>
            </a:r>
          </a:p>
          <a:p>
            <a:r>
              <a:rPr lang="en-US" altLang="zh-TW" sz="3500" b="1" dirty="0" smtClean="0">
                <a:solidFill>
                  <a:srgbClr val="0070C0"/>
                </a:solidFill>
              </a:rPr>
              <a:t>X: Eigenvalue or characteristic value</a:t>
            </a:r>
            <a:endParaRPr lang="en-US" sz="3500" dirty="0">
              <a:solidFill>
                <a:srgbClr val="0070C0"/>
              </a:solidFill>
            </a:endParaRPr>
          </a:p>
        </p:txBody>
      </p:sp>
      <p:graphicFrame>
        <p:nvGraphicFramePr>
          <p:cNvPr id="8" name="Object 7"/>
          <p:cNvGraphicFramePr>
            <a:graphicFrameLocks/>
          </p:cNvGraphicFramePr>
          <p:nvPr>
            <p:extLst>
              <p:ext uri="{D42A27DB-BD31-4B8C-83A1-F6EECF244321}">
                <p14:modId xmlns:p14="http://schemas.microsoft.com/office/powerpoint/2010/main" val="3973084807"/>
              </p:ext>
            </p:extLst>
          </p:nvPr>
        </p:nvGraphicFramePr>
        <p:xfrm>
          <a:off x="2795532" y="3499097"/>
          <a:ext cx="7591828" cy="3358903"/>
        </p:xfrm>
        <a:graphic>
          <a:graphicData uri="http://schemas.openxmlformats.org/presentationml/2006/ole">
            <mc:AlternateContent xmlns:mc="http://schemas.openxmlformats.org/markup-compatibility/2006">
              <mc:Choice xmlns:v="urn:schemas-microsoft-com:vml" Requires="v">
                <p:oleObj spid="_x0000_s13318" name="Equation" r:id="rId3" imgW="3378200" imgH="1638300" progId="Equation.3">
                  <p:embed/>
                </p:oleObj>
              </mc:Choice>
              <mc:Fallback>
                <p:oleObj name="Equation" r:id="rId3" imgW="3378200" imgH="163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32" y="3499097"/>
                        <a:ext cx="7591828" cy="3358903"/>
                      </a:xfrm>
                      <a:prstGeom prst="rect">
                        <a:avLst/>
                      </a:prstGeom>
                      <a:noFill/>
                      <a:ln>
                        <a:noFill/>
                      </a:ln>
                    </p:spPr>
                  </p:pic>
                </p:oleObj>
              </mc:Fallback>
            </mc:AlternateContent>
          </a:graphicData>
        </a:graphic>
      </p:graphicFrame>
      <p:sp>
        <p:nvSpPr>
          <p:cNvPr id="10" name="Right Arrow 9"/>
          <p:cNvSpPr/>
          <p:nvPr/>
        </p:nvSpPr>
        <p:spPr>
          <a:xfrm>
            <a:off x="597851" y="3545369"/>
            <a:ext cx="1911173" cy="1528465"/>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Example</a:t>
            </a:r>
            <a:endParaRPr lang="en-US" sz="3000" dirty="0"/>
          </a:p>
        </p:txBody>
      </p:sp>
    </p:spTree>
    <p:extLst>
      <p:ext uri="{BB962C8B-B14F-4D97-AF65-F5344CB8AC3E}">
        <p14:creationId xmlns:p14="http://schemas.microsoft.com/office/powerpoint/2010/main" val="39523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722" y="-36607"/>
            <a:ext cx="10515600" cy="1325563"/>
          </a:xfrm>
        </p:spPr>
        <p:txBody>
          <a:bodyPr>
            <a:normAutofit/>
          </a:bodyPr>
          <a:lstStyle/>
          <a:p>
            <a:r>
              <a:rPr lang="en-US" b="1" dirty="0">
                <a:solidFill>
                  <a:srgbClr val="C00000"/>
                </a:solidFill>
                <a:latin typeface="Times New Roman" pitchFamily="18" charset="0"/>
                <a:cs typeface="Times New Roman" pitchFamily="18" charset="0"/>
              </a:rPr>
              <a:t>Eigenvector and Eigenvalue</a:t>
            </a:r>
          </a:p>
        </p:txBody>
      </p:sp>
      <p:sp>
        <p:nvSpPr>
          <p:cNvPr id="4" name="Rectangle 3"/>
          <p:cNvSpPr/>
          <p:nvPr/>
        </p:nvSpPr>
        <p:spPr>
          <a:xfrm>
            <a:off x="5478812" y="1112344"/>
            <a:ext cx="3107748" cy="1200329"/>
          </a:xfrm>
          <a:prstGeom prst="rect">
            <a:avLst/>
          </a:prstGeom>
        </p:spPr>
        <p:txBody>
          <a:bodyPr wrap="square">
            <a:spAutoFit/>
          </a:bodyPr>
          <a:lstStyle/>
          <a:p>
            <a:r>
              <a:rPr lang="en-US" altLang="zh-TW" sz="3600" b="1" dirty="0" smtClean="0">
                <a:solidFill>
                  <a:srgbClr val="0070C0"/>
                </a:solidFill>
              </a:rPr>
              <a:t>Ax - </a:t>
            </a:r>
            <a:r>
              <a:rPr lang="el-GR" altLang="zh-TW" sz="3600" b="1" dirty="0" smtClean="0">
                <a:solidFill>
                  <a:srgbClr val="0070C0"/>
                </a:solidFill>
              </a:rPr>
              <a:t>λ</a:t>
            </a:r>
            <a:r>
              <a:rPr lang="en-US" altLang="zh-TW" sz="3600" b="1" dirty="0" smtClean="0">
                <a:solidFill>
                  <a:srgbClr val="0070C0"/>
                </a:solidFill>
              </a:rPr>
              <a:t>x</a:t>
            </a:r>
            <a:r>
              <a:rPr lang="en-US" altLang="zh-TW" sz="3600" dirty="0" smtClean="0">
                <a:solidFill>
                  <a:srgbClr val="0070C0"/>
                </a:solidFill>
              </a:rPr>
              <a:t> </a:t>
            </a:r>
            <a:r>
              <a:rPr lang="en-US" altLang="zh-TW" sz="3600" b="1" dirty="0" smtClean="0">
                <a:solidFill>
                  <a:srgbClr val="0070C0"/>
                </a:solidFill>
              </a:rPr>
              <a:t>= 0</a:t>
            </a:r>
          </a:p>
          <a:p>
            <a:r>
              <a:rPr lang="en-US" altLang="zh-TW" sz="3600" b="1" dirty="0" smtClean="0">
                <a:solidFill>
                  <a:srgbClr val="0070C0"/>
                </a:solidFill>
              </a:rPr>
              <a:t>(A – </a:t>
            </a:r>
            <a:r>
              <a:rPr lang="el-GR" altLang="zh-TW" sz="3600" b="1" dirty="0" smtClean="0">
                <a:solidFill>
                  <a:srgbClr val="0070C0"/>
                </a:solidFill>
              </a:rPr>
              <a:t>λ</a:t>
            </a:r>
            <a:r>
              <a:rPr lang="en-US" altLang="zh-TW" sz="3600" b="1" dirty="0" smtClean="0">
                <a:solidFill>
                  <a:srgbClr val="0070C0"/>
                </a:solidFill>
              </a:rPr>
              <a:t>I)x</a:t>
            </a:r>
            <a:r>
              <a:rPr lang="en-US" altLang="zh-TW" sz="3600" dirty="0" smtClean="0">
                <a:solidFill>
                  <a:srgbClr val="0070C0"/>
                </a:solidFill>
              </a:rPr>
              <a:t> </a:t>
            </a:r>
            <a:r>
              <a:rPr lang="en-US" altLang="zh-TW" sz="3600" b="1" dirty="0" smtClean="0">
                <a:solidFill>
                  <a:srgbClr val="0070C0"/>
                </a:solidFill>
              </a:rPr>
              <a:t>= 0</a:t>
            </a:r>
          </a:p>
        </p:txBody>
      </p:sp>
      <p:sp>
        <p:nvSpPr>
          <p:cNvPr id="3" name="Rectangle 2"/>
          <p:cNvSpPr/>
          <p:nvPr/>
        </p:nvSpPr>
        <p:spPr>
          <a:xfrm>
            <a:off x="5648808" y="2571976"/>
            <a:ext cx="1946367" cy="1200329"/>
          </a:xfrm>
          <a:prstGeom prst="rect">
            <a:avLst/>
          </a:prstGeom>
        </p:spPr>
        <p:txBody>
          <a:bodyPr wrap="none">
            <a:spAutoFit/>
          </a:bodyPr>
          <a:lstStyle/>
          <a:p>
            <a:r>
              <a:rPr lang="en-US" altLang="zh-TW" sz="3600" b="1" dirty="0" smtClean="0">
                <a:solidFill>
                  <a:srgbClr val="0070C0"/>
                </a:solidFill>
              </a:rPr>
              <a:t>B = A – </a:t>
            </a:r>
            <a:r>
              <a:rPr lang="el-GR" altLang="zh-TW" sz="3600" b="1" dirty="0" smtClean="0">
                <a:solidFill>
                  <a:srgbClr val="0070C0"/>
                </a:solidFill>
              </a:rPr>
              <a:t>λ</a:t>
            </a:r>
            <a:r>
              <a:rPr lang="en-US" altLang="zh-TW" sz="3600" b="1" dirty="0" smtClean="0">
                <a:solidFill>
                  <a:srgbClr val="0070C0"/>
                </a:solidFill>
              </a:rPr>
              <a:t>I</a:t>
            </a:r>
          </a:p>
          <a:p>
            <a:r>
              <a:rPr lang="en-US" altLang="zh-TW" sz="3600" b="1" dirty="0" err="1" smtClean="0">
                <a:solidFill>
                  <a:srgbClr val="0070C0"/>
                </a:solidFill>
              </a:rPr>
              <a:t>Bx</a:t>
            </a:r>
            <a:r>
              <a:rPr lang="en-US" altLang="zh-TW" sz="3600" dirty="0" smtClean="0">
                <a:solidFill>
                  <a:srgbClr val="0070C0"/>
                </a:solidFill>
              </a:rPr>
              <a:t> </a:t>
            </a:r>
            <a:r>
              <a:rPr lang="en-US" altLang="zh-TW" sz="3600" b="1" dirty="0" smtClean="0">
                <a:solidFill>
                  <a:srgbClr val="0070C0"/>
                </a:solidFill>
              </a:rPr>
              <a:t>= 0</a:t>
            </a:r>
            <a:endParaRPr lang="en-US" sz="3600" dirty="0">
              <a:solidFill>
                <a:srgbClr val="0070C0"/>
              </a:solidFill>
            </a:endParaRPr>
          </a:p>
        </p:txBody>
      </p:sp>
      <p:sp>
        <p:nvSpPr>
          <p:cNvPr id="6" name="Rectangle 5"/>
          <p:cNvSpPr/>
          <p:nvPr/>
        </p:nvSpPr>
        <p:spPr>
          <a:xfrm>
            <a:off x="5648808" y="4071949"/>
            <a:ext cx="2247731" cy="646331"/>
          </a:xfrm>
          <a:prstGeom prst="rect">
            <a:avLst/>
          </a:prstGeom>
        </p:spPr>
        <p:txBody>
          <a:bodyPr wrap="none">
            <a:spAutoFit/>
          </a:bodyPr>
          <a:lstStyle/>
          <a:p>
            <a:r>
              <a:rPr lang="en-US" altLang="zh-TW" sz="3600" b="1" dirty="0" smtClean="0">
                <a:solidFill>
                  <a:srgbClr val="0070C0"/>
                </a:solidFill>
              </a:rPr>
              <a:t>x = B</a:t>
            </a:r>
            <a:r>
              <a:rPr lang="en-US" altLang="zh-TW" sz="3600" b="1" baseline="30000" dirty="0" smtClean="0">
                <a:solidFill>
                  <a:srgbClr val="0070C0"/>
                </a:solidFill>
              </a:rPr>
              <a:t>-1</a:t>
            </a:r>
            <a:r>
              <a:rPr lang="en-US" altLang="zh-TW" sz="3600" b="1" dirty="0" smtClean="0">
                <a:solidFill>
                  <a:srgbClr val="0070C0"/>
                </a:solidFill>
              </a:rPr>
              <a:t>0 = 0</a:t>
            </a:r>
            <a:endParaRPr lang="en-US" sz="3600" dirty="0">
              <a:solidFill>
                <a:srgbClr val="0070C0"/>
              </a:solidFill>
            </a:endParaRPr>
          </a:p>
        </p:txBody>
      </p:sp>
      <p:sp>
        <p:nvSpPr>
          <p:cNvPr id="7" name="Rectangle 6"/>
          <p:cNvSpPr/>
          <p:nvPr/>
        </p:nvSpPr>
        <p:spPr>
          <a:xfrm>
            <a:off x="174511" y="2874711"/>
            <a:ext cx="3963906" cy="477054"/>
          </a:xfrm>
          <a:prstGeom prst="rect">
            <a:avLst/>
          </a:prstGeom>
        </p:spPr>
        <p:txBody>
          <a:bodyPr wrap="none">
            <a:spAutoFit/>
          </a:bodyPr>
          <a:lstStyle/>
          <a:p>
            <a:r>
              <a:rPr lang="en-US" sz="2500" b="1" dirty="0" smtClean="0"/>
              <a:t>If we define a new matrix B:</a:t>
            </a:r>
            <a:r>
              <a:rPr lang="en-US" dirty="0" smtClean="0"/>
              <a:t> </a:t>
            </a:r>
            <a:endParaRPr lang="en-US" dirty="0"/>
          </a:p>
        </p:txBody>
      </p:sp>
      <p:sp>
        <p:nvSpPr>
          <p:cNvPr id="9" name="Rectangle 8"/>
          <p:cNvSpPr/>
          <p:nvPr/>
        </p:nvSpPr>
        <p:spPr>
          <a:xfrm>
            <a:off x="1267392" y="4156587"/>
            <a:ext cx="2672526" cy="477054"/>
          </a:xfrm>
          <a:prstGeom prst="rect">
            <a:avLst/>
          </a:prstGeom>
        </p:spPr>
        <p:txBody>
          <a:bodyPr wrap="none">
            <a:spAutoFit/>
          </a:bodyPr>
          <a:lstStyle/>
          <a:p>
            <a:r>
              <a:rPr lang="en-US" sz="2500" b="1" dirty="0" smtClean="0"/>
              <a:t>If B has an inverse:</a:t>
            </a:r>
            <a:endParaRPr lang="en-US" sz="2500" b="1" dirty="0"/>
          </a:p>
        </p:txBody>
      </p:sp>
      <p:sp>
        <p:nvSpPr>
          <p:cNvPr id="10" name="Rectangle 9"/>
          <p:cNvSpPr/>
          <p:nvPr/>
        </p:nvSpPr>
        <p:spPr>
          <a:xfrm>
            <a:off x="8516732" y="3964227"/>
            <a:ext cx="2858287" cy="861774"/>
          </a:xfrm>
          <a:prstGeom prst="rect">
            <a:avLst/>
          </a:prstGeom>
        </p:spPr>
        <p:txBody>
          <a:bodyPr wrap="square">
            <a:spAutoFit/>
          </a:bodyPr>
          <a:lstStyle/>
          <a:p>
            <a:r>
              <a:rPr lang="en-US" sz="2500" b="1" dirty="0" smtClean="0">
                <a:solidFill>
                  <a:srgbClr val="FF0000"/>
                </a:solidFill>
              </a:rPr>
              <a:t>BUT</a:t>
            </a:r>
            <a:r>
              <a:rPr lang="en-US" sz="2500" b="1" smtClean="0">
                <a:solidFill>
                  <a:srgbClr val="FF0000"/>
                </a:solidFill>
              </a:rPr>
              <a:t>! </a:t>
            </a:r>
            <a:r>
              <a:rPr lang="en-US" sz="2500" b="1" dirty="0" smtClean="0">
                <a:solidFill>
                  <a:srgbClr val="FF0000"/>
                </a:solidFill>
              </a:rPr>
              <a:t>an eigenvector cannot be zero!!</a:t>
            </a:r>
            <a:endParaRPr lang="en-US" sz="2500" b="1" dirty="0">
              <a:solidFill>
                <a:srgbClr val="FF0000"/>
              </a:solidFill>
            </a:endParaRPr>
          </a:p>
        </p:txBody>
      </p:sp>
      <p:sp>
        <p:nvSpPr>
          <p:cNvPr id="11" name="Rectangle 10"/>
          <p:cNvSpPr/>
          <p:nvPr/>
        </p:nvSpPr>
        <p:spPr>
          <a:xfrm>
            <a:off x="3221265" y="5033956"/>
            <a:ext cx="6801451" cy="861774"/>
          </a:xfrm>
          <a:prstGeom prst="rect">
            <a:avLst/>
          </a:prstGeom>
        </p:spPr>
        <p:txBody>
          <a:bodyPr wrap="square">
            <a:spAutoFit/>
          </a:bodyPr>
          <a:lstStyle/>
          <a:p>
            <a:r>
              <a:rPr lang="en-US" sz="2500" b="1" dirty="0" smtClean="0"/>
              <a:t>x will be an eigenvector of A if and only if  B does not have an inverse, or equivalently </a:t>
            </a:r>
            <a:r>
              <a:rPr lang="en-US" sz="2500" b="1" dirty="0" err="1" smtClean="0"/>
              <a:t>det</a:t>
            </a:r>
            <a:r>
              <a:rPr lang="en-US" sz="2500" b="1" dirty="0" smtClean="0"/>
              <a:t>(B)=0 :</a:t>
            </a:r>
            <a:endParaRPr lang="en-US" sz="2500" b="1" dirty="0"/>
          </a:p>
        </p:txBody>
      </p:sp>
      <p:sp>
        <p:nvSpPr>
          <p:cNvPr id="12" name="Rectangle 11"/>
          <p:cNvSpPr/>
          <p:nvPr/>
        </p:nvSpPr>
        <p:spPr>
          <a:xfrm>
            <a:off x="5348020" y="5895730"/>
            <a:ext cx="2849306" cy="646331"/>
          </a:xfrm>
          <a:prstGeom prst="rect">
            <a:avLst/>
          </a:prstGeom>
          <a:ln w="28575">
            <a:solidFill>
              <a:schemeClr val="accent1"/>
            </a:solidFill>
          </a:ln>
        </p:spPr>
        <p:txBody>
          <a:bodyPr wrap="none">
            <a:spAutoFit/>
          </a:bodyPr>
          <a:lstStyle/>
          <a:p>
            <a:pPr>
              <a:spcBef>
                <a:spcPct val="50000"/>
              </a:spcBef>
            </a:pPr>
            <a:r>
              <a:rPr lang="en-US" altLang="zh-TW" sz="3600" b="1" dirty="0" err="1" smtClean="0">
                <a:solidFill>
                  <a:srgbClr val="0070C0"/>
                </a:solidFill>
                <a:sym typeface="Symbol" charset="2"/>
              </a:rPr>
              <a:t>det</a:t>
            </a:r>
            <a:r>
              <a:rPr lang="en-US" altLang="zh-TW" sz="3600" b="1" dirty="0" smtClean="0">
                <a:solidFill>
                  <a:srgbClr val="0070C0"/>
                </a:solidFill>
              </a:rPr>
              <a:t>(A – </a:t>
            </a:r>
            <a:r>
              <a:rPr lang="el-GR" altLang="zh-TW" sz="3600" b="1" dirty="0" smtClean="0">
                <a:solidFill>
                  <a:srgbClr val="0070C0"/>
                </a:solidFill>
              </a:rPr>
              <a:t>λ</a:t>
            </a:r>
            <a:r>
              <a:rPr lang="en-US" altLang="zh-TW" sz="3600" b="1" dirty="0" smtClean="0">
                <a:solidFill>
                  <a:srgbClr val="0070C0"/>
                </a:solidFill>
              </a:rPr>
              <a:t>I) = 0</a:t>
            </a:r>
            <a:endParaRPr lang="en-US" altLang="zh-TW" sz="3600" b="1" dirty="0">
              <a:solidFill>
                <a:srgbClr val="0070C0"/>
              </a:solidFill>
            </a:endParaRPr>
          </a:p>
        </p:txBody>
      </p:sp>
      <p:sp>
        <p:nvSpPr>
          <p:cNvPr id="14" name="Rectangle 13"/>
          <p:cNvSpPr/>
          <p:nvPr/>
        </p:nvSpPr>
        <p:spPr>
          <a:xfrm>
            <a:off x="2156464" y="1381897"/>
            <a:ext cx="1550424" cy="646331"/>
          </a:xfrm>
          <a:prstGeom prst="rect">
            <a:avLst/>
          </a:prstGeom>
        </p:spPr>
        <p:txBody>
          <a:bodyPr wrap="none">
            <a:spAutoFit/>
          </a:bodyPr>
          <a:lstStyle/>
          <a:p>
            <a:r>
              <a:rPr lang="en-US" altLang="zh-TW" sz="3600" b="1" dirty="0" smtClean="0">
                <a:solidFill>
                  <a:srgbClr val="7030A0"/>
                </a:solidFill>
              </a:rPr>
              <a:t>Ax = </a:t>
            </a:r>
            <a:r>
              <a:rPr lang="el-GR" altLang="zh-TW" sz="3600" b="1" dirty="0" smtClean="0">
                <a:solidFill>
                  <a:srgbClr val="7030A0"/>
                </a:solidFill>
              </a:rPr>
              <a:t>λ</a:t>
            </a:r>
            <a:r>
              <a:rPr lang="en-US" altLang="zh-TW" sz="3600" b="1" dirty="0" smtClean="0">
                <a:solidFill>
                  <a:srgbClr val="7030A0"/>
                </a:solidFill>
              </a:rPr>
              <a:t>x</a:t>
            </a:r>
          </a:p>
        </p:txBody>
      </p:sp>
      <p:cxnSp>
        <p:nvCxnSpPr>
          <p:cNvPr id="16" name="Straight Arrow Connector 15"/>
          <p:cNvCxnSpPr/>
          <p:nvPr/>
        </p:nvCxnSpPr>
        <p:spPr>
          <a:xfrm>
            <a:off x="4328722" y="1705063"/>
            <a:ext cx="69989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19015" y="3141754"/>
            <a:ext cx="69989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328722" y="4395114"/>
            <a:ext cx="69989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1748335" y="5044496"/>
            <a:ext cx="1183341" cy="804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9041" y="4123779"/>
            <a:ext cx="527691" cy="527691"/>
          </a:xfrm>
          <a:prstGeom prst="rect">
            <a:avLst/>
          </a:prstGeom>
        </p:spPr>
      </p:pic>
    </p:spTree>
    <p:extLst>
      <p:ext uri="{BB962C8B-B14F-4D97-AF65-F5344CB8AC3E}">
        <p14:creationId xmlns:p14="http://schemas.microsoft.com/office/powerpoint/2010/main" val="3607098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075327" y="1111622"/>
            <a:ext cx="9144000" cy="5867400"/>
          </a:xfrm>
        </p:spPr>
        <p:txBody>
          <a:bodyPr>
            <a:normAutofit lnSpcReduction="10000"/>
          </a:bodyPr>
          <a:lstStyle/>
          <a:p>
            <a:pPr>
              <a:buFont typeface="Wingdings" charset="2"/>
              <a:buNone/>
            </a:pPr>
            <a:r>
              <a:rPr lang="en-US" altLang="zh-TW" sz="2000" dirty="0">
                <a:solidFill>
                  <a:srgbClr val="3333FF"/>
                </a:solidFill>
              </a:rPr>
              <a:t>Example 1: </a:t>
            </a:r>
            <a:r>
              <a:rPr lang="en-US" altLang="zh-TW" sz="2000" dirty="0"/>
              <a:t>Find the eigenvalues of</a:t>
            </a:r>
          </a:p>
          <a:p>
            <a:pPr>
              <a:buFont typeface="Wingdings" charset="2"/>
              <a:buNone/>
            </a:pPr>
            <a:endParaRPr lang="en-US" altLang="zh-TW" sz="2000" dirty="0"/>
          </a:p>
          <a:p>
            <a:pPr>
              <a:buFont typeface="Wingdings" charset="2"/>
              <a:buNone/>
            </a:pPr>
            <a:endParaRPr lang="en-US" altLang="zh-TW" sz="2000" dirty="0"/>
          </a:p>
          <a:p>
            <a:pPr>
              <a:buFont typeface="Wingdings" charset="2"/>
              <a:buNone/>
            </a:pPr>
            <a:endParaRPr lang="en-US" altLang="zh-TW" sz="2000" dirty="0"/>
          </a:p>
          <a:p>
            <a:pPr>
              <a:buFont typeface="Wingdings" charset="2"/>
              <a:buNone/>
            </a:pPr>
            <a:r>
              <a:rPr lang="en-US" altLang="zh-TW" sz="2000" dirty="0"/>
              <a:t>       </a:t>
            </a:r>
          </a:p>
          <a:p>
            <a:pPr>
              <a:buFont typeface="Wingdings" charset="2"/>
              <a:buNone/>
            </a:pPr>
            <a:endParaRPr lang="en-US" altLang="zh-TW" sz="2000" dirty="0"/>
          </a:p>
          <a:p>
            <a:pPr>
              <a:buFont typeface="Wingdings" charset="2"/>
              <a:buNone/>
            </a:pPr>
            <a:r>
              <a:rPr lang="en-US" altLang="zh-TW" sz="2000" dirty="0"/>
              <a:t>two eigenvalues: </a:t>
            </a:r>
            <a:r>
              <a:rPr lang="en-US" altLang="zh-TW" sz="2000" dirty="0">
                <a:sym typeface="Symbol" charset="2"/>
              </a:rPr>
              <a:t></a:t>
            </a:r>
            <a:r>
              <a:rPr lang="en-US" altLang="zh-TW" sz="2000" dirty="0"/>
              <a:t>1, </a:t>
            </a:r>
            <a:r>
              <a:rPr lang="en-US" altLang="zh-TW" sz="2000" dirty="0">
                <a:sym typeface="Symbol" charset="2"/>
              </a:rPr>
              <a:t></a:t>
            </a:r>
            <a:r>
              <a:rPr lang="en-US" altLang="zh-TW" sz="2000" dirty="0"/>
              <a:t> 2  </a:t>
            </a:r>
          </a:p>
          <a:p>
            <a:pPr>
              <a:buFont typeface="Wingdings" charset="2"/>
              <a:buNone/>
            </a:pPr>
            <a:r>
              <a:rPr lang="en-US" altLang="zh-TW" sz="2000" i="1" dirty="0">
                <a:solidFill>
                  <a:srgbClr val="0070C0"/>
                </a:solidFill>
              </a:rPr>
              <a:t>Note:</a:t>
            </a:r>
            <a:r>
              <a:rPr lang="en-US" altLang="zh-TW" sz="2000" dirty="0"/>
              <a:t> The roots of the characteristic equation can be repeated. That is, </a:t>
            </a:r>
            <a:r>
              <a:rPr lang="el-GR" altLang="zh-TW" sz="2000" dirty="0"/>
              <a:t>λ</a:t>
            </a:r>
            <a:r>
              <a:rPr lang="en-US" altLang="zh-TW" sz="2000" baseline="-25000" dirty="0"/>
              <a:t>1</a:t>
            </a:r>
            <a:r>
              <a:rPr lang="en-US" altLang="zh-TW" sz="2000" dirty="0"/>
              <a:t> = </a:t>
            </a:r>
            <a:r>
              <a:rPr lang="el-GR" altLang="zh-TW" sz="2000" dirty="0"/>
              <a:t>λ</a:t>
            </a:r>
            <a:r>
              <a:rPr lang="en-US" altLang="zh-TW" sz="2000" baseline="-25000" dirty="0"/>
              <a:t>2</a:t>
            </a:r>
            <a:r>
              <a:rPr lang="en-US" altLang="zh-TW" sz="2000" dirty="0"/>
              <a:t> =…= </a:t>
            </a:r>
            <a:r>
              <a:rPr lang="el-GR" altLang="zh-TW" sz="2000" dirty="0"/>
              <a:t>λ</a:t>
            </a:r>
            <a:r>
              <a:rPr lang="en-US" altLang="zh-TW" sz="2000" baseline="-25000" dirty="0"/>
              <a:t>k</a:t>
            </a:r>
            <a:r>
              <a:rPr lang="en-US" altLang="zh-TW" sz="2000" dirty="0"/>
              <a:t>. If that happens, the eigenvalue is said to be of multiplicity k.</a:t>
            </a:r>
          </a:p>
          <a:p>
            <a:pPr>
              <a:buFontTx/>
              <a:buNone/>
            </a:pPr>
            <a:r>
              <a:rPr lang="en-US" altLang="zh-TW" sz="2000" dirty="0">
                <a:solidFill>
                  <a:srgbClr val="3333FF"/>
                </a:solidFill>
              </a:rPr>
              <a:t>Example 2: </a:t>
            </a:r>
            <a:r>
              <a:rPr lang="en-US" altLang="zh-TW" sz="2000" dirty="0"/>
              <a:t>Find the eigenvalues of</a:t>
            </a:r>
          </a:p>
          <a:p>
            <a:pPr>
              <a:buFontTx/>
              <a:buNone/>
            </a:pPr>
            <a:endParaRPr lang="en-US" altLang="zh-TW" sz="2000" dirty="0">
              <a:solidFill>
                <a:srgbClr val="3333FF"/>
              </a:solidFill>
            </a:endParaRPr>
          </a:p>
          <a:p>
            <a:pPr>
              <a:buFontTx/>
              <a:buNone/>
            </a:pPr>
            <a:endParaRPr lang="en-US" altLang="zh-TW" sz="2000" dirty="0">
              <a:solidFill>
                <a:srgbClr val="3333FF"/>
              </a:solidFill>
            </a:endParaRPr>
          </a:p>
          <a:p>
            <a:pPr>
              <a:buFontTx/>
              <a:buNone/>
            </a:pPr>
            <a:endParaRPr lang="en-US" altLang="zh-TW" sz="2000" dirty="0">
              <a:solidFill>
                <a:srgbClr val="3333FF"/>
              </a:solidFill>
            </a:endParaRPr>
          </a:p>
          <a:p>
            <a:pPr>
              <a:buFontTx/>
              <a:buNone/>
            </a:pPr>
            <a:endParaRPr lang="en-US" altLang="zh-TW" sz="2000" dirty="0">
              <a:solidFill>
                <a:srgbClr val="3333FF"/>
              </a:solidFill>
            </a:endParaRPr>
          </a:p>
          <a:p>
            <a:pPr>
              <a:buFontTx/>
              <a:buNone/>
            </a:pPr>
            <a:endParaRPr lang="en-US" altLang="zh-TW" sz="2000" dirty="0">
              <a:solidFill>
                <a:srgbClr val="3333FF"/>
              </a:solidFill>
            </a:endParaRPr>
          </a:p>
          <a:p>
            <a:pPr>
              <a:buFontTx/>
              <a:buNone/>
            </a:pPr>
            <a:r>
              <a:rPr lang="en-US" altLang="zh-TW" sz="2000" dirty="0"/>
              <a:t>					             </a:t>
            </a:r>
            <a:r>
              <a:rPr lang="el-GR" altLang="zh-TW" sz="2000" dirty="0"/>
              <a:t>λ</a:t>
            </a:r>
            <a:r>
              <a:rPr lang="en-US" altLang="zh-TW" sz="2000" dirty="0"/>
              <a:t> = 2 is an eigenvector of multiplicity 3.</a:t>
            </a:r>
          </a:p>
          <a:p>
            <a:pPr>
              <a:buFont typeface="Wingdings" charset="2"/>
              <a:buNone/>
            </a:pPr>
            <a:endParaRPr lang="en-US" altLang="zh-TW" sz="2000" dirty="0"/>
          </a:p>
        </p:txBody>
      </p:sp>
      <p:graphicFrame>
        <p:nvGraphicFramePr>
          <p:cNvPr id="5123" name="Object 4"/>
          <p:cNvGraphicFramePr>
            <a:graphicFrameLocks noChangeAspect="1"/>
          </p:cNvGraphicFramePr>
          <p:nvPr>
            <p:extLst>
              <p:ext uri="{D42A27DB-BD31-4B8C-83A1-F6EECF244321}">
                <p14:modId xmlns:p14="http://schemas.microsoft.com/office/powerpoint/2010/main" val="3044500942"/>
              </p:ext>
            </p:extLst>
          </p:nvPr>
        </p:nvGraphicFramePr>
        <p:xfrm>
          <a:off x="6425078" y="1080713"/>
          <a:ext cx="1806575" cy="915988"/>
        </p:xfrm>
        <a:graphic>
          <a:graphicData uri="http://schemas.openxmlformats.org/presentationml/2006/ole">
            <mc:AlternateContent xmlns:mc="http://schemas.openxmlformats.org/markup-compatibility/2006">
              <mc:Choice xmlns:v="urn:schemas-microsoft-com:vml" Requires="v">
                <p:oleObj spid="_x0000_s14354" name="Equation" r:id="rId3" imgW="876228" imgH="428655" progId="Equation.3">
                  <p:embed/>
                </p:oleObj>
              </mc:Choice>
              <mc:Fallback>
                <p:oleObj name="Equation" r:id="rId3" imgW="876228" imgH="42865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078" y="1080713"/>
                        <a:ext cx="1806575"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4" name="Object 5"/>
          <p:cNvGraphicFramePr>
            <a:graphicFrameLocks noChangeAspect="1"/>
          </p:cNvGraphicFramePr>
          <p:nvPr>
            <p:extLst>
              <p:ext uri="{D42A27DB-BD31-4B8C-83A1-F6EECF244321}">
                <p14:modId xmlns:p14="http://schemas.microsoft.com/office/powerpoint/2010/main" val="2958850314"/>
              </p:ext>
            </p:extLst>
          </p:nvPr>
        </p:nvGraphicFramePr>
        <p:xfrm>
          <a:off x="2837328" y="1788458"/>
          <a:ext cx="5394325" cy="1425575"/>
        </p:xfrm>
        <a:graphic>
          <a:graphicData uri="http://schemas.openxmlformats.org/presentationml/2006/ole">
            <mc:AlternateContent xmlns:mc="http://schemas.openxmlformats.org/markup-compatibility/2006">
              <mc:Choice xmlns:v="urn:schemas-microsoft-com:vml" Requires="v">
                <p:oleObj spid="_x0000_s14355" name="Equation" r:id="rId5" imgW="2692400" imgH="711200" progId="Equation.3">
                  <p:embed/>
                </p:oleObj>
              </mc:Choice>
              <mc:Fallback>
                <p:oleObj name="Equation" r:id="rId5" imgW="26924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8" y="1788458"/>
                        <a:ext cx="5394325"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6" name="Object 3"/>
          <p:cNvGraphicFramePr>
            <a:graphicFrameLocks noChangeAspect="1"/>
          </p:cNvGraphicFramePr>
          <p:nvPr>
            <p:extLst>
              <p:ext uri="{D42A27DB-BD31-4B8C-83A1-F6EECF244321}">
                <p14:modId xmlns:p14="http://schemas.microsoft.com/office/powerpoint/2010/main" val="246606150"/>
              </p:ext>
            </p:extLst>
          </p:nvPr>
        </p:nvGraphicFramePr>
        <p:xfrm>
          <a:off x="6266328" y="4128246"/>
          <a:ext cx="1908175" cy="1423988"/>
        </p:xfrm>
        <a:graphic>
          <a:graphicData uri="http://schemas.openxmlformats.org/presentationml/2006/ole">
            <mc:AlternateContent xmlns:mc="http://schemas.openxmlformats.org/markup-compatibility/2006">
              <mc:Choice xmlns:v="urn:schemas-microsoft-com:vml" Requires="v">
                <p:oleObj spid="_x0000_s14356" name="Equation" r:id="rId7" imgW="914290" imgH="676184" progId="Equation.3">
                  <p:embed/>
                </p:oleObj>
              </mc:Choice>
              <mc:Fallback>
                <p:oleObj name="Equation" r:id="rId7" imgW="914290" imgH="67618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6328" y="4128246"/>
                        <a:ext cx="1908175"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7" name="Object 5"/>
          <p:cNvGraphicFramePr>
            <a:graphicFrameLocks noChangeAspect="1"/>
          </p:cNvGraphicFramePr>
          <p:nvPr>
            <p:extLst>
              <p:ext uri="{D42A27DB-BD31-4B8C-83A1-F6EECF244321}">
                <p14:modId xmlns:p14="http://schemas.microsoft.com/office/powerpoint/2010/main" val="2253969867"/>
              </p:ext>
            </p:extLst>
          </p:nvPr>
        </p:nvGraphicFramePr>
        <p:xfrm>
          <a:off x="2380127" y="5347446"/>
          <a:ext cx="5518150" cy="1422400"/>
        </p:xfrm>
        <a:graphic>
          <a:graphicData uri="http://schemas.openxmlformats.org/presentationml/2006/ole">
            <mc:AlternateContent xmlns:mc="http://schemas.openxmlformats.org/markup-compatibility/2006">
              <mc:Choice xmlns:v="urn:schemas-microsoft-com:vml" Requires="v">
                <p:oleObj spid="_x0000_s14357" name="Equation" r:id="rId9" imgW="2755900" imgH="711200" progId="Equation.3">
                  <p:embed/>
                </p:oleObj>
              </mc:Choice>
              <mc:Fallback>
                <p:oleObj name="Equation" r:id="rId9" imgW="2755900" imgH="71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0127" y="5347446"/>
                        <a:ext cx="551815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itle 1"/>
          <p:cNvSpPr>
            <a:spLocks noGrp="1"/>
          </p:cNvSpPr>
          <p:nvPr>
            <p:ph type="title"/>
          </p:nvPr>
        </p:nvSpPr>
        <p:spPr>
          <a:xfrm>
            <a:off x="2687722" y="-36607"/>
            <a:ext cx="10515600" cy="1325563"/>
          </a:xfrm>
        </p:spPr>
        <p:txBody>
          <a:bodyPr>
            <a:normAutofit/>
          </a:bodyPr>
          <a:lstStyle/>
          <a:p>
            <a:r>
              <a:rPr lang="en-US" b="1" dirty="0">
                <a:solidFill>
                  <a:srgbClr val="C00000"/>
                </a:solidFill>
                <a:latin typeface="Times New Roman" pitchFamily="18" charset="0"/>
                <a:cs typeface="Times New Roman" pitchFamily="18" charset="0"/>
              </a:rPr>
              <a:t>Eigenvector and Eigenvalue</a:t>
            </a:r>
          </a:p>
        </p:txBody>
      </p:sp>
    </p:spTree>
    <p:extLst>
      <p:ext uri="{BB962C8B-B14F-4D97-AF65-F5344CB8AC3E}">
        <p14:creationId xmlns:p14="http://schemas.microsoft.com/office/powerpoint/2010/main" val="476787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1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377" y="166302"/>
            <a:ext cx="8024352" cy="1325563"/>
          </a:xfrm>
        </p:spPr>
        <p:txBody>
          <a:bodyPr>
            <a:normAutofit/>
          </a:bodyPr>
          <a:lstStyle/>
          <a:p>
            <a:r>
              <a:rPr lang="en-US" b="1" dirty="0">
                <a:solidFill>
                  <a:srgbClr val="C00000"/>
                </a:solidFill>
                <a:latin typeface="Times New Roman" pitchFamily="18" charset="0"/>
                <a:cs typeface="Times New Roman" pitchFamily="18" charset="0"/>
              </a:rPr>
              <a:t>Principal Component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213" y="1593214"/>
            <a:ext cx="5194300" cy="5969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213" y="2630459"/>
            <a:ext cx="2057400" cy="482600"/>
          </a:xfrm>
          <a:prstGeom prst="rect">
            <a:avLst/>
          </a:prstGeom>
        </p:spPr>
      </p:pic>
      <p:grpSp>
        <p:nvGrpSpPr>
          <p:cNvPr id="12" name="Group 11"/>
          <p:cNvGrpSpPr/>
          <p:nvPr/>
        </p:nvGrpSpPr>
        <p:grpSpPr>
          <a:xfrm>
            <a:off x="4669148" y="4429834"/>
            <a:ext cx="3581400" cy="2311400"/>
            <a:chOff x="3368040" y="3759200"/>
            <a:chExt cx="3581400" cy="2311400"/>
          </a:xfrm>
        </p:grpSpPr>
        <p:grpSp>
          <p:nvGrpSpPr>
            <p:cNvPr id="10" name="Group 9"/>
            <p:cNvGrpSpPr/>
            <p:nvPr/>
          </p:nvGrpSpPr>
          <p:grpSpPr>
            <a:xfrm>
              <a:off x="3368040" y="3759200"/>
              <a:ext cx="3581400" cy="2311400"/>
              <a:chOff x="3368040" y="3759200"/>
              <a:chExt cx="3581400" cy="23114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040" y="3759200"/>
                <a:ext cx="3581400" cy="2311400"/>
              </a:xfrm>
              <a:prstGeom prst="rect">
                <a:avLst/>
              </a:prstGeom>
            </p:spPr>
          </p:pic>
          <p:sp>
            <p:nvSpPr>
              <p:cNvPr id="9" name="Rounded Rectangle 8"/>
              <p:cNvSpPr/>
              <p:nvPr/>
            </p:nvSpPr>
            <p:spPr>
              <a:xfrm>
                <a:off x="5552440" y="5634990"/>
                <a:ext cx="334010" cy="33147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7680" y="5706931"/>
              <a:ext cx="318770" cy="290643"/>
            </a:xfrm>
            <a:prstGeom prst="rect">
              <a:avLst/>
            </a:prstGeom>
          </p:spPr>
        </p:pic>
      </p:grpSp>
      <p:sp>
        <p:nvSpPr>
          <p:cNvPr id="17" name="Rectangle 16"/>
          <p:cNvSpPr/>
          <p:nvPr/>
        </p:nvSpPr>
        <p:spPr>
          <a:xfrm>
            <a:off x="1057909" y="1623678"/>
            <a:ext cx="1146468" cy="553998"/>
          </a:xfrm>
          <a:prstGeom prst="rect">
            <a:avLst/>
          </a:prstGeom>
        </p:spPr>
        <p:txBody>
          <a:bodyPr wrap="none">
            <a:spAutoFit/>
          </a:bodyPr>
          <a:lstStyle/>
          <a:p>
            <a:r>
              <a:rPr lang="en-US" sz="3000" b="1" dirty="0" smtClean="0"/>
              <a:t>Input:</a:t>
            </a:r>
          </a:p>
        </p:txBody>
      </p:sp>
      <p:sp>
        <p:nvSpPr>
          <p:cNvPr id="18" name="Rectangle 17"/>
          <p:cNvSpPr/>
          <p:nvPr/>
        </p:nvSpPr>
        <p:spPr>
          <a:xfrm>
            <a:off x="955485" y="3533518"/>
            <a:ext cx="9498031" cy="1015663"/>
          </a:xfrm>
          <a:prstGeom prst="rect">
            <a:avLst/>
          </a:prstGeom>
        </p:spPr>
        <p:txBody>
          <a:bodyPr wrap="square">
            <a:spAutoFit/>
          </a:bodyPr>
          <a:lstStyle/>
          <a:p>
            <a:r>
              <a:rPr lang="en-US" sz="3000" b="1" dirty="0" smtClean="0"/>
              <a:t>Summarize a </a:t>
            </a:r>
            <a:r>
              <a:rPr lang="en-US" sz="3000" b="1" i="1" dirty="0" smtClean="0"/>
              <a:t>D</a:t>
            </a:r>
            <a:r>
              <a:rPr lang="en-US" sz="3000" b="1" dirty="0" smtClean="0"/>
              <a:t> dimensional vector </a:t>
            </a:r>
            <a:r>
              <a:rPr lang="en-US" sz="3000" b="1" i="1" dirty="0" smtClean="0"/>
              <a:t>X</a:t>
            </a:r>
            <a:r>
              <a:rPr lang="en-US" sz="3000" b="1" dirty="0" smtClean="0"/>
              <a:t> with </a:t>
            </a:r>
            <a:r>
              <a:rPr lang="en-US" sz="3000" b="1" i="1" dirty="0" smtClean="0"/>
              <a:t>K</a:t>
            </a:r>
            <a:r>
              <a:rPr lang="en-US" sz="3000" b="1" dirty="0" smtClean="0"/>
              <a:t> dimensional feature vector </a:t>
            </a:r>
            <a:r>
              <a:rPr lang="en-US" sz="3000" b="1" i="1" dirty="0" smtClean="0"/>
              <a:t>h(x)</a:t>
            </a:r>
            <a:endParaRPr lang="en-US" sz="3000" b="1" i="1" dirty="0"/>
          </a:p>
        </p:txBody>
      </p:sp>
      <p:sp>
        <p:nvSpPr>
          <p:cNvPr id="21" name="Rectangle 20"/>
          <p:cNvSpPr/>
          <p:nvPr/>
        </p:nvSpPr>
        <p:spPr>
          <a:xfrm>
            <a:off x="955485" y="2532432"/>
            <a:ext cx="3338350" cy="553998"/>
          </a:xfrm>
          <a:prstGeom prst="rect">
            <a:avLst/>
          </a:prstGeom>
        </p:spPr>
        <p:txBody>
          <a:bodyPr wrap="none">
            <a:spAutoFit/>
          </a:bodyPr>
          <a:lstStyle/>
          <a:p>
            <a:r>
              <a:rPr lang="en-US" sz="3000" b="1" dirty="0" smtClean="0"/>
              <a:t>Set of basis vectors:</a:t>
            </a:r>
          </a:p>
        </p:txBody>
      </p:sp>
    </p:spTree>
    <p:extLst>
      <p:ext uri="{BB962C8B-B14F-4D97-AF65-F5344CB8AC3E}">
        <p14:creationId xmlns:p14="http://schemas.microsoft.com/office/powerpoint/2010/main" val="2105720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042" y="2939710"/>
            <a:ext cx="2146300" cy="685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050" y="3617649"/>
            <a:ext cx="2032000" cy="635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974" y="5107185"/>
            <a:ext cx="2298700" cy="5461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974" y="5653285"/>
            <a:ext cx="4330700" cy="6604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3914" y="1578578"/>
            <a:ext cx="3746500" cy="787400"/>
          </a:xfrm>
          <a:prstGeom prst="rect">
            <a:avLst/>
          </a:prstGeom>
        </p:spPr>
      </p:pic>
      <p:sp>
        <p:nvSpPr>
          <p:cNvPr id="10" name="Title 1"/>
          <p:cNvSpPr>
            <a:spLocks noGrp="1"/>
          </p:cNvSpPr>
          <p:nvPr>
            <p:ph type="title"/>
          </p:nvPr>
        </p:nvSpPr>
        <p:spPr>
          <a:xfrm>
            <a:off x="2189018" y="166302"/>
            <a:ext cx="8039711" cy="1325563"/>
          </a:xfrm>
        </p:spPr>
        <p:txBody>
          <a:bodyPr vert="horz" lIns="91440" tIns="45720" rIns="91440" bIns="45720" rtlCol="0" anchor="ctr">
            <a:normAutofit/>
          </a:bodyPr>
          <a:lstStyle/>
          <a:p>
            <a:r>
              <a:rPr lang="en-US" b="1" dirty="0">
                <a:solidFill>
                  <a:srgbClr val="C00000"/>
                </a:solidFill>
                <a:latin typeface="Times New Roman" pitchFamily="18" charset="0"/>
                <a:cs typeface="Times New Roman" pitchFamily="18" charset="0"/>
              </a:rPr>
              <a:t>Principal Component Analysis</a:t>
            </a:r>
          </a:p>
        </p:txBody>
      </p:sp>
      <p:sp>
        <p:nvSpPr>
          <p:cNvPr id="11" name="Rectangle 10"/>
          <p:cNvSpPr/>
          <p:nvPr/>
        </p:nvSpPr>
        <p:spPr>
          <a:xfrm>
            <a:off x="648385" y="2572184"/>
            <a:ext cx="4958665" cy="553998"/>
          </a:xfrm>
          <a:prstGeom prst="rect">
            <a:avLst/>
          </a:prstGeom>
        </p:spPr>
        <p:txBody>
          <a:bodyPr wrap="none">
            <a:spAutoFit/>
          </a:bodyPr>
          <a:lstStyle/>
          <a:p>
            <a:r>
              <a:rPr lang="en-US" sz="3000" b="1" dirty="0" smtClean="0"/>
              <a:t>Basis vectors are orthonormal</a:t>
            </a:r>
          </a:p>
        </p:txBody>
      </p:sp>
      <p:sp>
        <p:nvSpPr>
          <p:cNvPr id="12" name="Rectangle 11"/>
          <p:cNvSpPr/>
          <p:nvPr/>
        </p:nvSpPr>
        <p:spPr>
          <a:xfrm>
            <a:off x="648384" y="4298977"/>
            <a:ext cx="4878195" cy="553998"/>
          </a:xfrm>
          <a:prstGeom prst="rect">
            <a:avLst/>
          </a:prstGeom>
        </p:spPr>
        <p:txBody>
          <a:bodyPr wrap="none">
            <a:spAutoFit/>
          </a:bodyPr>
          <a:lstStyle/>
          <a:p>
            <a:r>
              <a:rPr lang="en-US" sz="3000" b="1" dirty="0" smtClean="0"/>
              <a:t>New data representation </a:t>
            </a:r>
            <a:r>
              <a:rPr lang="en-US" sz="3000" b="1" i="1" dirty="0" smtClean="0"/>
              <a:t>h(x)</a:t>
            </a:r>
          </a:p>
        </p:txBody>
      </p:sp>
    </p:spTree>
    <p:extLst>
      <p:ext uri="{BB962C8B-B14F-4D97-AF65-F5344CB8AC3E}">
        <p14:creationId xmlns:p14="http://schemas.microsoft.com/office/powerpoint/2010/main" val="284912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914" y="1578578"/>
            <a:ext cx="3746500" cy="787400"/>
          </a:xfrm>
          <a:prstGeom prst="rect">
            <a:avLst/>
          </a:prstGeom>
        </p:spPr>
      </p:pic>
      <p:sp>
        <p:nvSpPr>
          <p:cNvPr id="10" name="Title 1"/>
          <p:cNvSpPr>
            <a:spLocks noGrp="1"/>
          </p:cNvSpPr>
          <p:nvPr>
            <p:ph type="title"/>
          </p:nvPr>
        </p:nvSpPr>
        <p:spPr>
          <a:xfrm>
            <a:off x="2396751" y="166302"/>
            <a:ext cx="7831978" cy="1325563"/>
          </a:xfrm>
        </p:spPr>
        <p:txBody>
          <a:bodyPr vert="horz" lIns="91440" tIns="45720" rIns="91440" bIns="45720" rtlCol="0" anchor="ctr">
            <a:normAutofit/>
          </a:bodyPr>
          <a:lstStyle/>
          <a:p>
            <a:r>
              <a:rPr lang="en-US" b="1" dirty="0">
                <a:solidFill>
                  <a:srgbClr val="C00000"/>
                </a:solidFill>
                <a:latin typeface="Times New Roman" pitchFamily="18" charset="0"/>
                <a:cs typeface="Times New Roman" pitchFamily="18" charset="0"/>
              </a:rPr>
              <a:t>Principal Component Analysis</a:t>
            </a:r>
          </a:p>
        </p:txBody>
      </p:sp>
      <p:sp>
        <p:nvSpPr>
          <p:cNvPr id="12" name="Rectangle 11"/>
          <p:cNvSpPr/>
          <p:nvPr/>
        </p:nvSpPr>
        <p:spPr>
          <a:xfrm>
            <a:off x="621490" y="2644988"/>
            <a:ext cx="4878195" cy="553998"/>
          </a:xfrm>
          <a:prstGeom prst="rect">
            <a:avLst/>
          </a:prstGeom>
        </p:spPr>
        <p:txBody>
          <a:bodyPr wrap="none">
            <a:spAutoFit/>
          </a:bodyPr>
          <a:lstStyle/>
          <a:p>
            <a:r>
              <a:rPr lang="en-US" sz="3000" b="1" dirty="0" smtClean="0"/>
              <a:t>New data representation </a:t>
            </a:r>
            <a:r>
              <a:rPr lang="en-US" sz="3000" b="1" i="1" dirty="0" smtClean="0"/>
              <a:t>h(x)</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14" y="3419458"/>
            <a:ext cx="2857500" cy="762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270" y="5613002"/>
            <a:ext cx="3708400" cy="8509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6270" y="4401930"/>
            <a:ext cx="4279900" cy="990600"/>
          </a:xfrm>
          <a:prstGeom prst="rect">
            <a:avLst/>
          </a:prstGeom>
        </p:spPr>
      </p:pic>
      <p:sp>
        <p:nvSpPr>
          <p:cNvPr id="16" name="TextBox 15"/>
          <p:cNvSpPr txBox="1"/>
          <p:nvPr/>
        </p:nvSpPr>
        <p:spPr>
          <a:xfrm>
            <a:off x="1415478" y="5897719"/>
            <a:ext cx="2776466" cy="369332"/>
          </a:xfrm>
          <a:prstGeom prst="rect">
            <a:avLst/>
          </a:prstGeom>
          <a:noFill/>
        </p:spPr>
        <p:txBody>
          <a:bodyPr wrap="none" rtlCol="0">
            <a:spAutoFit/>
          </a:bodyPr>
          <a:lstStyle/>
          <a:p>
            <a:r>
              <a:rPr lang="en-US" dirty="0" smtClean="0"/>
              <a:t>Empirical mean of the data</a:t>
            </a:r>
            <a:endParaRPr lang="en-US" dirty="0"/>
          </a:p>
        </p:txBody>
      </p:sp>
      <p:cxnSp>
        <p:nvCxnSpPr>
          <p:cNvPr id="17" name="Straight Arrow Connector 16"/>
          <p:cNvCxnSpPr/>
          <p:nvPr/>
        </p:nvCxnSpPr>
        <p:spPr>
          <a:xfrm>
            <a:off x="2396751" y="6384482"/>
            <a:ext cx="7491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317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183" b="4698"/>
          <a:stretch/>
        </p:blipFill>
        <p:spPr>
          <a:xfrm>
            <a:off x="1625600" y="304800"/>
            <a:ext cx="8377382" cy="5902036"/>
          </a:xfrm>
          <a:prstGeom prst="rect">
            <a:avLst/>
          </a:prstGeom>
        </p:spPr>
      </p:pic>
    </p:spTree>
    <p:extLst>
      <p:ext uri="{BB962C8B-B14F-4D97-AF65-F5344CB8AC3E}">
        <p14:creationId xmlns:p14="http://schemas.microsoft.com/office/powerpoint/2010/main" val="1154525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421044" y="4171266"/>
            <a:ext cx="2474328" cy="786786"/>
          </a:xfrm>
        </p:spPr>
        <p:txBody>
          <a:bodyPr>
            <a:normAutofit/>
          </a:bodyPr>
          <a:lstStyle/>
          <a:p>
            <a:pPr eaLnBrk="1" hangingPunct="1"/>
            <a:r>
              <a:rPr lang="en-CA" altLang="en-US" sz="3000" dirty="0"/>
              <a:t>Original Image</a:t>
            </a:r>
          </a:p>
        </p:txBody>
      </p:sp>
      <p:sp>
        <p:nvSpPr>
          <p:cNvPr id="38915" name="Rectangle 5"/>
          <p:cNvSpPr>
            <a:spLocks noChangeArrowheads="1"/>
          </p:cNvSpPr>
          <p:nvPr/>
        </p:nvSpPr>
        <p:spPr bwMode="auto">
          <a:xfrm>
            <a:off x="2145030" y="5791201"/>
            <a:ext cx="7827912"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sz="2000">
                <a:solidFill>
                  <a:schemeClr val="tx1"/>
                </a:solidFill>
                <a:latin typeface="Tahoma" charset="0"/>
              </a:defRPr>
            </a:lvl1pPr>
            <a:lvl2pPr eaLnBrk="0" hangingPunct="0">
              <a:defRPr sz="2000">
                <a:solidFill>
                  <a:schemeClr val="tx1"/>
                </a:solidFill>
                <a:latin typeface="Tahoma" charset="0"/>
              </a:defRPr>
            </a:lvl2pPr>
            <a:lvl3pPr marL="1143000" indent="-228600" eaLnBrk="0" hangingPunct="0">
              <a:defRPr sz="2000">
                <a:solidFill>
                  <a:schemeClr val="tx1"/>
                </a:solidFill>
                <a:latin typeface="Tahoma" charset="0"/>
              </a:defRPr>
            </a:lvl3pPr>
            <a:lvl4pPr marL="1600200" indent="-228600" eaLnBrk="0" hangingPunct="0">
              <a:defRPr sz="2000">
                <a:solidFill>
                  <a:schemeClr val="tx1"/>
                </a:solidFill>
                <a:latin typeface="Tahoma" charset="0"/>
              </a:defRPr>
            </a:lvl4pPr>
            <a:lvl5pPr marL="2057400" indent="-228600" eaLnBrk="0" hangingPunct="0">
              <a:defRPr sz="2000">
                <a:solidFill>
                  <a:schemeClr val="tx1"/>
                </a:solidFill>
                <a:latin typeface="Tahoma" charset="0"/>
              </a:defRPr>
            </a:lvl5pPr>
            <a:lvl6pPr marL="2514600" indent="-228600" eaLnBrk="0" fontAlgn="base" hangingPunct="0">
              <a:spcBef>
                <a:spcPct val="50000"/>
              </a:spcBef>
              <a:spcAft>
                <a:spcPct val="0"/>
              </a:spcAft>
              <a:buClr>
                <a:schemeClr val="tx1"/>
              </a:buClr>
              <a:defRPr sz="2000">
                <a:solidFill>
                  <a:schemeClr val="tx1"/>
                </a:solidFill>
                <a:latin typeface="Tahoma" charset="0"/>
              </a:defRPr>
            </a:lvl6pPr>
            <a:lvl7pPr marL="2971800" indent="-228600" eaLnBrk="0" fontAlgn="base" hangingPunct="0">
              <a:spcBef>
                <a:spcPct val="50000"/>
              </a:spcBef>
              <a:spcAft>
                <a:spcPct val="0"/>
              </a:spcAft>
              <a:buClr>
                <a:schemeClr val="tx1"/>
              </a:buClr>
              <a:defRPr sz="2000">
                <a:solidFill>
                  <a:schemeClr val="tx1"/>
                </a:solidFill>
                <a:latin typeface="Tahoma" charset="0"/>
              </a:defRPr>
            </a:lvl7pPr>
            <a:lvl8pPr marL="3429000" indent="-228600" eaLnBrk="0" fontAlgn="base" hangingPunct="0">
              <a:spcBef>
                <a:spcPct val="50000"/>
              </a:spcBef>
              <a:spcAft>
                <a:spcPct val="0"/>
              </a:spcAft>
              <a:buClr>
                <a:schemeClr val="tx1"/>
              </a:buClr>
              <a:defRPr sz="2000">
                <a:solidFill>
                  <a:schemeClr val="tx1"/>
                </a:solidFill>
                <a:latin typeface="Tahoma" charset="0"/>
              </a:defRPr>
            </a:lvl8pPr>
            <a:lvl9pPr marL="3886200" indent="-228600" eaLnBrk="0" fontAlgn="base" hangingPunct="0">
              <a:spcBef>
                <a:spcPct val="50000"/>
              </a:spcBef>
              <a:spcAft>
                <a:spcPct val="0"/>
              </a:spcAft>
              <a:buClr>
                <a:schemeClr val="tx1"/>
              </a:buClr>
              <a:defRPr sz="2000">
                <a:solidFill>
                  <a:schemeClr val="tx1"/>
                </a:solidFill>
                <a:latin typeface="Tahoma" charset="0"/>
              </a:defRPr>
            </a:lvl9pPr>
          </a:lstStyle>
          <a:p>
            <a:pPr eaLnBrk="1" hangingPunct="1">
              <a:buFontTx/>
              <a:buChar char="•"/>
            </a:pPr>
            <a:r>
              <a:rPr lang="en-US" altLang="en-US"/>
              <a:t>Divide the original </a:t>
            </a:r>
            <a:r>
              <a:rPr lang="en-CA" altLang="en-US" dirty="0"/>
              <a:t>372</a:t>
            </a:r>
            <a:r>
              <a:rPr lang="hu-HU" altLang="en-US" dirty="0"/>
              <a:t>x</a:t>
            </a:r>
            <a:r>
              <a:rPr lang="en-CA" altLang="en-US" dirty="0"/>
              <a:t>492</a:t>
            </a:r>
            <a:r>
              <a:rPr lang="en-US" altLang="en-US" dirty="0"/>
              <a:t> image into patches</a:t>
            </a:r>
            <a:r>
              <a:rPr lang="en-CA" altLang="en-US" dirty="0"/>
              <a:t>:</a:t>
            </a:r>
          </a:p>
          <a:p>
            <a:pPr lvl="1" eaLnBrk="1" hangingPunct="1">
              <a:buFontTx/>
              <a:buChar char="•"/>
            </a:pPr>
            <a:r>
              <a:rPr lang="en-CA" altLang="en-US" dirty="0"/>
              <a:t> Each patch is an instance that contains 12x12 pixels on a grid</a:t>
            </a:r>
          </a:p>
          <a:p>
            <a:pPr eaLnBrk="1" hangingPunct="1">
              <a:buFontTx/>
              <a:buChar char="•"/>
            </a:pPr>
            <a:r>
              <a:rPr lang="en-CA" altLang="en-US" dirty="0"/>
              <a:t>View each as a 144-D vector</a:t>
            </a:r>
            <a:endParaRPr lang="en-US" altLang="en-US" dirty="0"/>
          </a:p>
        </p:txBody>
      </p:sp>
      <p:pic>
        <p:nvPicPr>
          <p:cNvPr id="38916" name="Picture 6" descr="butterfly_bw"/>
          <p:cNvPicPr>
            <a:picLocks noChangeAspect="1" noChangeArrowheads="1"/>
          </p:cNvPicPr>
          <p:nvPr/>
        </p:nvPicPr>
        <p:blipFill>
          <a:blip r:embed="rId2">
            <a:extLst>
              <a:ext uri="{28A0092B-C50C-407E-A947-70E740481C1C}">
                <a14:useLocalDpi xmlns:a14="http://schemas.microsoft.com/office/drawing/2010/main" val="0"/>
              </a:ext>
            </a:extLst>
          </a:blip>
          <a:srcRect l="10843" t="5206" r="10843" b="9761"/>
          <a:stretch>
            <a:fillRect/>
          </a:stretch>
        </p:blipFill>
        <p:spPr bwMode="auto">
          <a:xfrm>
            <a:off x="2145030" y="685043"/>
            <a:ext cx="6822072" cy="514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145030" y="0"/>
            <a:ext cx="8462009" cy="786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en-US" b="1" dirty="0">
                <a:solidFill>
                  <a:srgbClr val="C00000"/>
                </a:solidFill>
                <a:latin typeface="Times New Roman" pitchFamily="18" charset="0"/>
                <a:cs typeface="Times New Roman" pitchFamily="18" charset="0"/>
              </a:rPr>
              <a:t>Application: Image compression</a:t>
            </a:r>
          </a:p>
        </p:txBody>
      </p:sp>
      <p:cxnSp>
        <p:nvCxnSpPr>
          <p:cNvPr id="3" name="Curved Connector 2"/>
          <p:cNvCxnSpPr/>
          <p:nvPr/>
        </p:nvCxnSpPr>
        <p:spPr>
          <a:xfrm rot="10800000">
            <a:off x="9144000" y="3234690"/>
            <a:ext cx="1337310" cy="1131570"/>
          </a:xfrm>
          <a:prstGeom prst="curvedConnector3">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275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747010" y="304800"/>
            <a:ext cx="8534400" cy="685800"/>
          </a:xfrm>
        </p:spPr>
        <p:txBody>
          <a:bodyPr>
            <a:noAutofit/>
          </a:bodyPr>
          <a:lstStyle/>
          <a:p>
            <a:r>
              <a:rPr lang="hu-HU" altLang="en-US" b="1" dirty="0">
                <a:solidFill>
                  <a:srgbClr val="C00000"/>
                </a:solidFill>
                <a:latin typeface="Times New Roman" pitchFamily="18" charset="0"/>
                <a:cs typeface="Times New Roman" pitchFamily="18" charset="0"/>
              </a:rPr>
              <a:t>PCA </a:t>
            </a:r>
            <a:r>
              <a:rPr lang="en-CA" altLang="en-US" b="1" dirty="0">
                <a:solidFill>
                  <a:srgbClr val="C00000"/>
                </a:solidFill>
                <a:latin typeface="Times New Roman" pitchFamily="18" charset="0"/>
                <a:cs typeface="Times New Roman" pitchFamily="18" charset="0"/>
              </a:rPr>
              <a:t>compression: 144D </a:t>
            </a:r>
            <a:r>
              <a:rPr lang="en-CA" altLang="en-US" b="1" dirty="0">
                <a:solidFill>
                  <a:srgbClr val="C00000"/>
                </a:solidFill>
                <a:latin typeface="Times New Roman" pitchFamily="18" charset="0"/>
                <a:cs typeface="Times New Roman" pitchFamily="18" charset="0"/>
                <a:sym typeface="Wingdings"/>
              </a:rPr>
              <a:t></a:t>
            </a:r>
            <a:r>
              <a:rPr lang="en-CA" altLang="en-US" b="1" dirty="0">
                <a:solidFill>
                  <a:srgbClr val="C00000"/>
                </a:solidFill>
                <a:latin typeface="Times New Roman" pitchFamily="18" charset="0"/>
                <a:cs typeface="Times New Roman" pitchFamily="18" charset="0"/>
              </a:rPr>
              <a:t> 60D</a:t>
            </a:r>
            <a:endParaRPr lang="hu-HU" altLang="en-US" b="1" dirty="0">
              <a:solidFill>
                <a:srgbClr val="C00000"/>
              </a:solidFill>
              <a:latin typeface="Times New Roman" pitchFamily="18" charset="0"/>
              <a:cs typeface="Times New Roman" pitchFamily="18" charset="0"/>
            </a:endParaRPr>
          </a:p>
        </p:txBody>
      </p:sp>
      <p:pic>
        <p:nvPicPr>
          <p:cNvPr id="40963" name="Picture 4" descr="butterfly_bw_60"/>
          <p:cNvPicPr>
            <a:picLocks noChangeAspect="1" noChangeArrowheads="1"/>
          </p:cNvPicPr>
          <p:nvPr/>
        </p:nvPicPr>
        <p:blipFill>
          <a:blip r:embed="rId3">
            <a:extLst>
              <a:ext uri="{28A0092B-C50C-407E-A947-70E740481C1C}">
                <a14:useLocalDpi xmlns:a14="http://schemas.microsoft.com/office/drawing/2010/main" val="0"/>
              </a:ext>
            </a:extLst>
          </a:blip>
          <a:srcRect l="10976" t="5240" r="10976" b="10918"/>
          <a:stretch>
            <a:fillRect/>
          </a:stretch>
        </p:blipFill>
        <p:spPr bwMode="auto">
          <a:xfrm>
            <a:off x="2286000" y="9906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12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747010" y="304800"/>
            <a:ext cx="8534400" cy="685800"/>
          </a:xfrm>
        </p:spPr>
        <p:txBody>
          <a:bodyPr>
            <a:noAutofit/>
          </a:bodyPr>
          <a:lstStyle/>
          <a:p>
            <a:r>
              <a:rPr lang="hu-HU" altLang="en-US" b="1" dirty="0">
                <a:solidFill>
                  <a:srgbClr val="C00000"/>
                </a:solidFill>
                <a:latin typeface="Times New Roman" pitchFamily="18" charset="0"/>
                <a:cs typeface="Times New Roman" pitchFamily="18" charset="0"/>
              </a:rPr>
              <a:t>PCA </a:t>
            </a:r>
            <a:r>
              <a:rPr lang="en-CA" altLang="en-US" b="1" dirty="0">
                <a:solidFill>
                  <a:srgbClr val="C00000"/>
                </a:solidFill>
                <a:latin typeface="Times New Roman" pitchFamily="18" charset="0"/>
                <a:cs typeface="Times New Roman" pitchFamily="18" charset="0"/>
              </a:rPr>
              <a:t>compression: 144D </a:t>
            </a:r>
            <a:r>
              <a:rPr lang="en-CA" altLang="en-US" b="1" dirty="0">
                <a:solidFill>
                  <a:srgbClr val="C00000"/>
                </a:solidFill>
                <a:latin typeface="Times New Roman" pitchFamily="18" charset="0"/>
                <a:cs typeface="Times New Roman" pitchFamily="18" charset="0"/>
                <a:sym typeface="Wingdings"/>
              </a:rPr>
              <a:t></a:t>
            </a:r>
            <a:r>
              <a:rPr lang="en-CA" altLang="en-US" b="1" dirty="0">
                <a:solidFill>
                  <a:srgbClr val="C00000"/>
                </a:solidFill>
                <a:latin typeface="Times New Roman" pitchFamily="18" charset="0"/>
                <a:cs typeface="Times New Roman" pitchFamily="18" charset="0"/>
              </a:rPr>
              <a:t> 16D</a:t>
            </a:r>
            <a:endParaRPr lang="hu-HU" altLang="en-US" b="1" dirty="0">
              <a:solidFill>
                <a:srgbClr val="C00000"/>
              </a:solidFill>
              <a:latin typeface="Times New Roman" pitchFamily="18" charset="0"/>
              <a:cs typeface="Times New Roman" pitchFamily="18" charset="0"/>
            </a:endParaRPr>
          </a:p>
        </p:txBody>
      </p:sp>
      <p:pic>
        <p:nvPicPr>
          <p:cNvPr id="4" name="Picture 4" descr="butterfly_bw_16"/>
          <p:cNvPicPr>
            <a:picLocks noChangeAspect="1" noChangeArrowheads="1"/>
          </p:cNvPicPr>
          <p:nvPr/>
        </p:nvPicPr>
        <p:blipFill>
          <a:blip r:embed="rId3">
            <a:extLst>
              <a:ext uri="{28A0092B-C50C-407E-A947-70E740481C1C}">
                <a14:useLocalDpi xmlns:a14="http://schemas.microsoft.com/office/drawing/2010/main" val="0"/>
              </a:ext>
            </a:extLst>
          </a:blip>
          <a:srcRect l="10976" t="3493" r="10976" b="9171"/>
          <a:stretch>
            <a:fillRect/>
          </a:stretch>
        </p:blipFill>
        <p:spPr bwMode="auto">
          <a:xfrm>
            <a:off x="2300978" y="876300"/>
            <a:ext cx="7311791" cy="57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998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64080" y="87630"/>
            <a:ext cx="8534400" cy="1295400"/>
          </a:xfrm>
        </p:spPr>
        <p:txBody>
          <a:bodyPr>
            <a:normAutofit/>
          </a:bodyPr>
          <a:lstStyle/>
          <a:p>
            <a:r>
              <a:rPr lang="en-CA" altLang="en-US" b="1" dirty="0">
                <a:solidFill>
                  <a:srgbClr val="C00000"/>
                </a:solidFill>
                <a:latin typeface="Times New Roman" pitchFamily="18" charset="0"/>
                <a:cs typeface="Times New Roman" pitchFamily="18" charset="0"/>
              </a:rPr>
              <a:t>16 most important eigenvectors</a:t>
            </a:r>
            <a:endParaRPr lang="hu-HU" altLang="en-US" b="1" dirty="0">
              <a:solidFill>
                <a:srgbClr val="C00000"/>
              </a:solidFill>
              <a:latin typeface="Times New Roman" pitchFamily="18" charset="0"/>
              <a:cs typeface="Times New Roman" pitchFamily="18" charset="0"/>
            </a:endParaRPr>
          </a:p>
        </p:txBody>
      </p:sp>
      <p:pic>
        <p:nvPicPr>
          <p:cNvPr id="43011" name="Picture 3" descr="pcabases16db12x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101090"/>
            <a:ext cx="7316788" cy="548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707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2575560" y="0"/>
            <a:ext cx="10515600" cy="1325563"/>
          </a:xfrm>
          <a:noFill/>
        </p:spPr>
        <p:txBody>
          <a:bodyPr>
            <a:normAutofit/>
          </a:bodyPr>
          <a:lstStyle/>
          <a:p>
            <a:r>
              <a:rPr lang="hu-HU" altLang="en-US" b="1" dirty="0">
                <a:solidFill>
                  <a:srgbClr val="C00000"/>
                </a:solidFill>
                <a:latin typeface="Times New Roman" pitchFamily="18" charset="0"/>
                <a:cs typeface="Times New Roman" pitchFamily="18" charset="0"/>
              </a:rPr>
              <a:t>PCA </a:t>
            </a:r>
            <a:r>
              <a:rPr lang="en-CA" altLang="en-US" b="1" dirty="0">
                <a:solidFill>
                  <a:srgbClr val="C00000"/>
                </a:solidFill>
                <a:latin typeface="Times New Roman" pitchFamily="18" charset="0"/>
                <a:cs typeface="Times New Roman" pitchFamily="18" charset="0"/>
              </a:rPr>
              <a:t>compression: 144D </a:t>
            </a:r>
            <a:r>
              <a:rPr lang="en-CA" altLang="en-US" b="1" dirty="0">
                <a:solidFill>
                  <a:srgbClr val="C00000"/>
                </a:solidFill>
                <a:latin typeface="Times New Roman" pitchFamily="18" charset="0"/>
                <a:cs typeface="Times New Roman" pitchFamily="18" charset="0"/>
                <a:sym typeface="Wingdings"/>
              </a:rPr>
              <a:t></a:t>
            </a:r>
            <a:r>
              <a:rPr lang="en-CA" altLang="en-US" b="1" dirty="0" smtClean="0">
                <a:solidFill>
                  <a:srgbClr val="C00000"/>
                </a:solidFill>
                <a:latin typeface="Times New Roman" pitchFamily="18" charset="0"/>
                <a:cs typeface="Times New Roman" pitchFamily="18" charset="0"/>
              </a:rPr>
              <a:t> </a:t>
            </a:r>
            <a:r>
              <a:rPr lang="en-CA" altLang="en-US" b="1" dirty="0">
                <a:solidFill>
                  <a:srgbClr val="C00000"/>
                </a:solidFill>
                <a:latin typeface="Times New Roman" pitchFamily="18" charset="0"/>
                <a:cs typeface="Times New Roman" pitchFamily="18" charset="0"/>
              </a:rPr>
              <a:t>6D</a:t>
            </a:r>
            <a:endParaRPr lang="hu-HU" altLang="en-US" b="1" dirty="0">
              <a:solidFill>
                <a:srgbClr val="C00000"/>
              </a:solidFill>
              <a:latin typeface="Times New Roman" pitchFamily="18" charset="0"/>
              <a:cs typeface="Times New Roman" pitchFamily="18" charset="0"/>
            </a:endParaRPr>
          </a:p>
        </p:txBody>
      </p:sp>
      <p:pic>
        <p:nvPicPr>
          <p:cNvPr id="44035" name="Picture 4" descr="butterfly_bw_6"/>
          <p:cNvPicPr>
            <a:picLocks noChangeAspect="1" noChangeArrowheads="1"/>
          </p:cNvPicPr>
          <p:nvPr/>
        </p:nvPicPr>
        <p:blipFill>
          <a:blip r:embed="rId3">
            <a:extLst>
              <a:ext uri="{28A0092B-C50C-407E-A947-70E740481C1C}">
                <a14:useLocalDpi xmlns:a14="http://schemas.microsoft.com/office/drawing/2010/main" val="0"/>
              </a:ext>
            </a:extLst>
          </a:blip>
          <a:srcRect l="10976" t="3493" r="9756" b="9171"/>
          <a:stretch>
            <a:fillRect/>
          </a:stretch>
        </p:blipFill>
        <p:spPr bwMode="auto">
          <a:xfrm>
            <a:off x="2278380" y="1055687"/>
            <a:ext cx="7543800" cy="58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003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t="-1000" r="1000"/>
          </a:stretch>
        </a:blipFill>
        <a:effectLst/>
      </p:bgPr>
    </p:bg>
    <p:spTree>
      <p:nvGrpSpPr>
        <p:cNvPr id="1" name=""/>
        <p:cNvGrpSpPr/>
        <p:nvPr/>
      </p:nvGrpSpPr>
      <p:grpSpPr>
        <a:xfrm>
          <a:off x="0" y="0"/>
          <a:ext cx="0" cy="0"/>
          <a:chOff x="0" y="0"/>
          <a:chExt cx="0" cy="0"/>
        </a:xfrm>
      </p:grpSpPr>
      <p:pic>
        <p:nvPicPr>
          <p:cNvPr id="45058" name="Picture 2" descr="pcabases6db12x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00200"/>
            <a:ext cx="7315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a:xfrm>
            <a:off x="1752600" y="0"/>
            <a:ext cx="8534400" cy="1447800"/>
          </a:xfrm>
          <a:noFill/>
        </p:spPr>
        <p:txBody>
          <a:bodyPr>
            <a:normAutofit/>
          </a:bodyPr>
          <a:lstStyle/>
          <a:p>
            <a:r>
              <a:rPr lang="en-CA" altLang="en-US" b="1" dirty="0">
                <a:solidFill>
                  <a:srgbClr val="C00000"/>
                </a:solidFill>
                <a:latin typeface="Times New Roman" pitchFamily="18" charset="0"/>
                <a:cs typeface="Times New Roman" pitchFamily="18" charset="0"/>
              </a:rPr>
              <a:t>6 most important eigenvectors</a:t>
            </a:r>
            <a:endParaRPr lang="hu-HU" altLang="en-US"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07458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1524000" y="0"/>
            <a:ext cx="8126730" cy="1325563"/>
          </a:xfrm>
          <a:noFill/>
        </p:spPr>
        <p:txBody>
          <a:bodyPr vert="horz" lIns="91440" tIns="45720" rIns="91440" bIns="45720" rtlCol="0" anchor="ctr">
            <a:normAutofit/>
          </a:bodyPr>
          <a:lstStyle/>
          <a:p>
            <a:r>
              <a:rPr lang="hu-HU" altLang="en-US" b="1" dirty="0">
                <a:solidFill>
                  <a:srgbClr val="C00000"/>
                </a:solidFill>
                <a:latin typeface="Times New Roman" pitchFamily="18" charset="0"/>
                <a:cs typeface="Times New Roman" pitchFamily="18" charset="0"/>
              </a:rPr>
              <a:t>PCA </a:t>
            </a:r>
            <a:r>
              <a:rPr lang="en-CA" altLang="en-US" b="1" dirty="0">
                <a:solidFill>
                  <a:srgbClr val="C00000"/>
                </a:solidFill>
                <a:latin typeface="Times New Roman" pitchFamily="18" charset="0"/>
                <a:cs typeface="Times New Roman" pitchFamily="18" charset="0"/>
              </a:rPr>
              <a:t>compression: 144D </a:t>
            </a:r>
            <a:r>
              <a:rPr lang="en-CA" altLang="en-US" b="1" dirty="0">
                <a:solidFill>
                  <a:srgbClr val="C00000"/>
                </a:solidFill>
                <a:latin typeface="Times New Roman" pitchFamily="18" charset="0"/>
                <a:cs typeface="Times New Roman" pitchFamily="18" charset="0"/>
                <a:sym typeface="Wingdings"/>
              </a:rPr>
              <a:t></a:t>
            </a:r>
            <a:r>
              <a:rPr lang="en-CA" altLang="en-US" b="1" dirty="0">
                <a:solidFill>
                  <a:srgbClr val="C00000"/>
                </a:solidFill>
                <a:latin typeface="Times New Roman" pitchFamily="18" charset="0"/>
                <a:cs typeface="Times New Roman" pitchFamily="18" charset="0"/>
              </a:rPr>
              <a:t> 3D</a:t>
            </a:r>
            <a:endParaRPr lang="hu-HU" altLang="en-US" b="1" dirty="0">
              <a:solidFill>
                <a:srgbClr val="C00000"/>
              </a:solidFill>
              <a:latin typeface="Times New Roman" pitchFamily="18" charset="0"/>
              <a:cs typeface="Times New Roman" pitchFamily="18" charset="0"/>
            </a:endParaRPr>
          </a:p>
        </p:txBody>
      </p:sp>
      <p:pic>
        <p:nvPicPr>
          <p:cNvPr id="46083" name="Picture 4" descr="butterfly_bw_3"/>
          <p:cNvPicPr>
            <a:picLocks noChangeAspect="1" noChangeArrowheads="1"/>
          </p:cNvPicPr>
          <p:nvPr/>
        </p:nvPicPr>
        <p:blipFill>
          <a:blip r:embed="rId3">
            <a:extLst>
              <a:ext uri="{28A0092B-C50C-407E-A947-70E740481C1C}">
                <a14:useLocalDpi xmlns:a14="http://schemas.microsoft.com/office/drawing/2010/main" val="0"/>
              </a:ext>
            </a:extLst>
          </a:blip>
          <a:srcRect l="10976" t="3493" r="9756" b="10918"/>
          <a:stretch>
            <a:fillRect/>
          </a:stretch>
        </p:blipFill>
        <p:spPr bwMode="auto">
          <a:xfrm>
            <a:off x="2183130" y="1160145"/>
            <a:ext cx="74676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9988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pcabases3db12x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3"/>
          <p:cNvSpPr>
            <a:spLocks noChangeArrowheads="1"/>
          </p:cNvSpPr>
          <p:nvPr/>
        </p:nvSpPr>
        <p:spPr bwMode="auto">
          <a:xfrm>
            <a:off x="1752600" y="0"/>
            <a:ext cx="8534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sz="2000">
                <a:solidFill>
                  <a:schemeClr val="tx1"/>
                </a:solidFill>
                <a:latin typeface="Tahoma" charset="0"/>
              </a:defRPr>
            </a:lvl1pPr>
            <a:lvl2pPr marL="742950" indent="-285750" eaLnBrk="0" hangingPunct="0">
              <a:defRPr sz="2000">
                <a:solidFill>
                  <a:schemeClr val="tx1"/>
                </a:solidFill>
                <a:latin typeface="Tahoma" charset="0"/>
              </a:defRPr>
            </a:lvl2pPr>
            <a:lvl3pPr marL="1143000" indent="-228600" eaLnBrk="0" hangingPunct="0">
              <a:defRPr sz="2000">
                <a:solidFill>
                  <a:schemeClr val="tx1"/>
                </a:solidFill>
                <a:latin typeface="Tahoma" charset="0"/>
              </a:defRPr>
            </a:lvl3pPr>
            <a:lvl4pPr marL="1600200" indent="-228600" eaLnBrk="0" hangingPunct="0">
              <a:defRPr sz="2000">
                <a:solidFill>
                  <a:schemeClr val="tx1"/>
                </a:solidFill>
                <a:latin typeface="Tahoma" charset="0"/>
              </a:defRPr>
            </a:lvl4pPr>
            <a:lvl5pPr marL="2057400" indent="-228600" eaLnBrk="0" hangingPunct="0">
              <a:defRPr sz="2000">
                <a:solidFill>
                  <a:schemeClr val="tx1"/>
                </a:solidFill>
                <a:latin typeface="Tahoma" charset="0"/>
              </a:defRPr>
            </a:lvl5pPr>
            <a:lvl6pPr marL="2514600" indent="-228600" eaLnBrk="0" fontAlgn="base" hangingPunct="0">
              <a:spcBef>
                <a:spcPct val="50000"/>
              </a:spcBef>
              <a:spcAft>
                <a:spcPct val="0"/>
              </a:spcAft>
              <a:buClr>
                <a:schemeClr val="tx1"/>
              </a:buClr>
              <a:defRPr sz="2000">
                <a:solidFill>
                  <a:schemeClr val="tx1"/>
                </a:solidFill>
                <a:latin typeface="Tahoma" charset="0"/>
              </a:defRPr>
            </a:lvl6pPr>
            <a:lvl7pPr marL="2971800" indent="-228600" eaLnBrk="0" fontAlgn="base" hangingPunct="0">
              <a:spcBef>
                <a:spcPct val="50000"/>
              </a:spcBef>
              <a:spcAft>
                <a:spcPct val="0"/>
              </a:spcAft>
              <a:buClr>
                <a:schemeClr val="tx1"/>
              </a:buClr>
              <a:defRPr sz="2000">
                <a:solidFill>
                  <a:schemeClr val="tx1"/>
                </a:solidFill>
                <a:latin typeface="Tahoma" charset="0"/>
              </a:defRPr>
            </a:lvl7pPr>
            <a:lvl8pPr marL="3429000" indent="-228600" eaLnBrk="0" fontAlgn="base" hangingPunct="0">
              <a:spcBef>
                <a:spcPct val="50000"/>
              </a:spcBef>
              <a:spcAft>
                <a:spcPct val="0"/>
              </a:spcAft>
              <a:buClr>
                <a:schemeClr val="tx1"/>
              </a:buClr>
              <a:defRPr sz="2000">
                <a:solidFill>
                  <a:schemeClr val="tx1"/>
                </a:solidFill>
                <a:latin typeface="Tahoma" charset="0"/>
              </a:defRPr>
            </a:lvl8pPr>
            <a:lvl9pPr marL="3886200" indent="-228600" eaLnBrk="0" fontAlgn="base" hangingPunct="0">
              <a:spcBef>
                <a:spcPct val="50000"/>
              </a:spcBef>
              <a:spcAft>
                <a:spcPct val="0"/>
              </a:spcAft>
              <a:buClr>
                <a:schemeClr val="tx1"/>
              </a:buClr>
              <a:defRPr sz="2000">
                <a:solidFill>
                  <a:schemeClr val="tx1"/>
                </a:solidFill>
                <a:latin typeface="Tahoma" charset="0"/>
              </a:defRPr>
            </a:lvl9pPr>
          </a:lstStyle>
          <a:p>
            <a:pPr eaLnBrk="1" hangingPunct="1">
              <a:lnSpc>
                <a:spcPct val="90000"/>
              </a:lnSpc>
              <a:spcBef>
                <a:spcPct val="0"/>
              </a:spcBef>
              <a:buClrTx/>
            </a:pPr>
            <a:r>
              <a:rPr lang="en-CA" altLang="en-US" sz="4400" b="1" dirty="0">
                <a:solidFill>
                  <a:srgbClr val="C00000"/>
                </a:solidFill>
                <a:latin typeface="Times New Roman" pitchFamily="18" charset="0"/>
                <a:ea typeface="+mj-ea"/>
                <a:cs typeface="Times New Roman" pitchFamily="18" charset="0"/>
              </a:rPr>
              <a:t>3 most important eigenvectors</a:t>
            </a:r>
            <a:endParaRPr lang="hu-HU" altLang="en-US" sz="4400" b="1" dirty="0">
              <a:solidFill>
                <a:srgbClr val="C0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44281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1842655" y="0"/>
            <a:ext cx="7568045" cy="1325563"/>
          </a:xfrm>
          <a:noFill/>
        </p:spPr>
        <p:txBody>
          <a:bodyPr>
            <a:normAutofit/>
          </a:bodyPr>
          <a:lstStyle/>
          <a:p>
            <a:r>
              <a:rPr lang="hu-HU" altLang="en-US" b="1" dirty="0">
                <a:solidFill>
                  <a:srgbClr val="C00000"/>
                </a:solidFill>
                <a:latin typeface="Times New Roman" pitchFamily="18" charset="0"/>
                <a:cs typeface="Times New Roman" pitchFamily="18" charset="0"/>
              </a:rPr>
              <a:t>PCA </a:t>
            </a:r>
            <a:r>
              <a:rPr lang="en-CA" altLang="en-US" b="1" dirty="0">
                <a:solidFill>
                  <a:srgbClr val="C00000"/>
                </a:solidFill>
                <a:latin typeface="Times New Roman" pitchFamily="18" charset="0"/>
                <a:cs typeface="Times New Roman" pitchFamily="18" charset="0"/>
              </a:rPr>
              <a:t>compression: 144D </a:t>
            </a:r>
            <a:r>
              <a:rPr lang="en-CA" altLang="en-US" b="1" dirty="0">
                <a:solidFill>
                  <a:srgbClr val="C00000"/>
                </a:solidFill>
                <a:latin typeface="Times New Roman" pitchFamily="18" charset="0"/>
                <a:cs typeface="Times New Roman" pitchFamily="18" charset="0"/>
                <a:sym typeface="Wingdings"/>
              </a:rPr>
              <a:t></a:t>
            </a:r>
            <a:r>
              <a:rPr lang="en-CA" altLang="en-US" b="1" dirty="0">
                <a:solidFill>
                  <a:srgbClr val="C00000"/>
                </a:solidFill>
                <a:latin typeface="Times New Roman" pitchFamily="18" charset="0"/>
                <a:cs typeface="Times New Roman" pitchFamily="18" charset="0"/>
              </a:rPr>
              <a:t> 1D</a:t>
            </a:r>
            <a:endParaRPr lang="hu-HU" altLang="en-US" b="1" dirty="0">
              <a:solidFill>
                <a:srgbClr val="C00000"/>
              </a:solidFill>
              <a:latin typeface="Times New Roman" pitchFamily="18" charset="0"/>
              <a:cs typeface="Times New Roman" pitchFamily="18" charset="0"/>
            </a:endParaRPr>
          </a:p>
        </p:txBody>
      </p:sp>
      <p:pic>
        <p:nvPicPr>
          <p:cNvPr id="48131" name="Picture 4" descr="butterfly_bw_1"/>
          <p:cNvPicPr>
            <a:picLocks noChangeAspect="1" noChangeArrowheads="1"/>
          </p:cNvPicPr>
          <p:nvPr/>
        </p:nvPicPr>
        <p:blipFill>
          <a:blip r:embed="rId3">
            <a:extLst>
              <a:ext uri="{28A0092B-C50C-407E-A947-70E740481C1C}">
                <a14:useLocalDpi xmlns:a14="http://schemas.microsoft.com/office/drawing/2010/main" val="0"/>
              </a:ext>
            </a:extLst>
          </a:blip>
          <a:srcRect l="10976" t="3493" r="10976" b="9171"/>
          <a:stretch>
            <a:fillRect/>
          </a:stretch>
        </p:blipFill>
        <p:spPr bwMode="auto">
          <a:xfrm>
            <a:off x="2247900" y="1102042"/>
            <a:ext cx="716280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993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Dimensionality reduction</a:t>
            </a:r>
          </a:p>
        </p:txBody>
      </p:sp>
      <p:sp>
        <p:nvSpPr>
          <p:cNvPr id="3" name="Content Placeholder 2"/>
          <p:cNvSpPr>
            <a:spLocks noGrp="1"/>
          </p:cNvSpPr>
          <p:nvPr>
            <p:ph idx="1"/>
          </p:nvPr>
        </p:nvSpPr>
        <p:spPr/>
        <p:txBody>
          <a:bodyPr>
            <a:normAutofit lnSpcReduction="10000"/>
          </a:bodyPr>
          <a:lstStyle/>
          <a:p>
            <a:r>
              <a:rPr lang="en-US" dirty="0" smtClean="0"/>
              <a:t>PCA (Principal Component Analysis): </a:t>
            </a:r>
          </a:p>
          <a:p>
            <a:pPr lvl="1"/>
            <a:r>
              <a:rPr lang="en-US" dirty="0" smtClean="0"/>
              <a:t>Find projection that maximize the variance</a:t>
            </a:r>
          </a:p>
          <a:p>
            <a:r>
              <a:rPr lang="en-US" dirty="0" smtClean="0"/>
              <a:t>ICA (Independent Component Analysis):</a:t>
            </a:r>
          </a:p>
          <a:p>
            <a:pPr lvl="1"/>
            <a:r>
              <a:rPr lang="en-US" dirty="0" smtClean="0"/>
              <a:t>Very similar to PCA except that it assumes non-</a:t>
            </a:r>
            <a:r>
              <a:rPr lang="en-US" dirty="0" err="1"/>
              <a:t>G</a:t>
            </a:r>
            <a:r>
              <a:rPr lang="en-US" dirty="0" err="1" smtClean="0"/>
              <a:t>uassian</a:t>
            </a:r>
            <a:r>
              <a:rPr lang="en-US" dirty="0" smtClean="0"/>
              <a:t> features</a:t>
            </a:r>
          </a:p>
          <a:p>
            <a:r>
              <a:rPr lang="en-US" dirty="0" smtClean="0"/>
              <a:t>Multidimensional Scaling: </a:t>
            </a:r>
          </a:p>
          <a:p>
            <a:pPr lvl="1"/>
            <a:r>
              <a:rPr lang="en-US" dirty="0" smtClean="0"/>
              <a:t>Find projection that best preserves inter-point distances</a:t>
            </a:r>
          </a:p>
          <a:p>
            <a:r>
              <a:rPr lang="en-US" dirty="0" smtClean="0"/>
              <a:t>LDA(Linear Discriminant Analysis): </a:t>
            </a:r>
          </a:p>
          <a:p>
            <a:pPr lvl="1"/>
            <a:r>
              <a:rPr lang="en-US" dirty="0" smtClean="0"/>
              <a:t>Maximizing the component axes for class-separation</a:t>
            </a:r>
          </a:p>
          <a:p>
            <a:r>
              <a:rPr lang="en-US" dirty="0" smtClean="0"/>
              <a:t>…</a:t>
            </a:r>
            <a:endParaRPr lang="en-US" dirty="0"/>
          </a:p>
          <a:p>
            <a:r>
              <a:rPr lang="en-US" dirty="0" smtClean="0"/>
              <a:t>…</a:t>
            </a:r>
            <a:endParaRPr lang="en-US" dirty="0"/>
          </a:p>
          <a:p>
            <a:pPr marL="457200" lvl="1" indent="0">
              <a:buNone/>
            </a:pPr>
            <a:endParaRPr lang="en-US" dirty="0" smtClean="0"/>
          </a:p>
        </p:txBody>
      </p:sp>
    </p:spTree>
    <p:extLst>
      <p:ext uri="{BB962C8B-B14F-4D97-AF65-F5344CB8AC3E}">
        <p14:creationId xmlns:p14="http://schemas.microsoft.com/office/powerpoint/2010/main" val="447368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Characteristics of principal components</a:t>
            </a:r>
          </a:p>
        </p:txBody>
      </p:sp>
      <p:sp>
        <p:nvSpPr>
          <p:cNvPr id="20483" name="Rectangle 3"/>
          <p:cNvSpPr>
            <a:spLocks noGrp="1" noChangeArrowheads="1"/>
          </p:cNvSpPr>
          <p:nvPr>
            <p:ph type="body" idx="1"/>
          </p:nvPr>
        </p:nvSpPr>
        <p:spPr/>
        <p:txBody>
          <a:bodyPr>
            <a:normAutofit/>
          </a:bodyPr>
          <a:lstStyle/>
          <a:p>
            <a:pPr algn="just" eaLnBrk="1" hangingPunct="1">
              <a:lnSpc>
                <a:spcPct val="150000"/>
              </a:lnSpc>
              <a:defRPr/>
            </a:pPr>
            <a:r>
              <a:rPr lang="en-US" sz="2400" dirty="0" smtClean="0"/>
              <a:t>The first component extracted in a principal component analysis accounts for a maximal amount of total variance in the observed variables.</a:t>
            </a:r>
          </a:p>
          <a:p>
            <a:pPr algn="just" eaLnBrk="1" hangingPunct="1">
              <a:lnSpc>
                <a:spcPct val="150000"/>
              </a:lnSpc>
              <a:defRPr/>
            </a:pPr>
            <a:r>
              <a:rPr lang="en-US" sz="2400" dirty="0" smtClean="0"/>
              <a:t>Under typical conditions, this means that the first component will be correlated with at least some of the observed variables. It may be correlated with many.</a:t>
            </a:r>
          </a:p>
          <a:p>
            <a:pPr algn="just" eaLnBrk="1" hangingPunct="1">
              <a:lnSpc>
                <a:spcPct val="150000"/>
              </a:lnSpc>
              <a:defRPr/>
            </a:pPr>
            <a:r>
              <a:rPr lang="en-US" sz="2400" dirty="0" smtClean="0"/>
              <a:t>The second component extracted will have two important characteristics. First, this component will account for a maximal amount of variance in the data set that was not accounted for by the first component. </a:t>
            </a:r>
          </a:p>
        </p:txBody>
      </p:sp>
    </p:spTree>
    <p:extLst>
      <p:ext uri="{BB962C8B-B14F-4D97-AF65-F5344CB8AC3E}">
        <p14:creationId xmlns:p14="http://schemas.microsoft.com/office/powerpoint/2010/main" val="1481730364"/>
      </p:ext>
    </p:extLst>
  </p:cSld>
  <p:clrMapOvr>
    <a:masterClrMapping/>
  </p:clrMapOvr>
  <p:transition advClick="0" advTm="10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473076"/>
            <a:ext cx="10871200" cy="715963"/>
          </a:xfrm>
        </p:spPr>
        <p:txBody>
          <a:bodyPr/>
          <a:lstStyle/>
          <a:p>
            <a:pPr eaLnBrk="1" hangingPunct="1">
              <a:defRPr/>
            </a:pPr>
            <a:endParaRPr lang="fr-FR" sz="4000" smtClean="0"/>
          </a:p>
        </p:txBody>
      </p:sp>
      <p:sp>
        <p:nvSpPr>
          <p:cNvPr id="21507" name="Rectangle 3"/>
          <p:cNvSpPr>
            <a:spLocks noGrp="1" noChangeArrowheads="1"/>
          </p:cNvSpPr>
          <p:nvPr>
            <p:ph type="body" idx="1"/>
          </p:nvPr>
        </p:nvSpPr>
        <p:spPr>
          <a:xfrm>
            <a:off x="609600" y="1219200"/>
            <a:ext cx="10972800" cy="5105400"/>
          </a:xfrm>
        </p:spPr>
        <p:txBody>
          <a:bodyPr>
            <a:normAutofit fontScale="92500" lnSpcReduction="20000"/>
          </a:bodyPr>
          <a:lstStyle/>
          <a:p>
            <a:pPr algn="just">
              <a:lnSpc>
                <a:spcPct val="150000"/>
              </a:lnSpc>
              <a:defRPr/>
            </a:pPr>
            <a:r>
              <a:rPr lang="en-US" sz="2400" dirty="0"/>
              <a:t>Under typical conditions, this means that the second component will be correlated with some of the observed variables that did not display strong correlations with component 1</a:t>
            </a:r>
            <a:r>
              <a:rPr lang="en-US" sz="2400" dirty="0" smtClean="0"/>
              <a:t>.</a:t>
            </a:r>
            <a:endParaRPr lang="en-US" sz="2400" dirty="0"/>
          </a:p>
          <a:p>
            <a:pPr algn="just">
              <a:lnSpc>
                <a:spcPct val="150000"/>
              </a:lnSpc>
              <a:defRPr/>
            </a:pPr>
            <a:r>
              <a:rPr lang="en-US" sz="2400" dirty="0"/>
              <a:t>The second characteristic of the second component is that it will be uncorrelated with the first component. Literally, if you were to compute the correlation between components 1 and 2, that correlation would be zero</a:t>
            </a:r>
            <a:r>
              <a:rPr lang="en-US" sz="2400" dirty="0" smtClean="0"/>
              <a:t>.</a:t>
            </a:r>
            <a:endParaRPr lang="en-US" sz="2400" dirty="0"/>
          </a:p>
          <a:p>
            <a:pPr algn="just">
              <a:lnSpc>
                <a:spcPct val="150000"/>
              </a:lnSpc>
              <a:defRPr/>
            </a:pPr>
            <a:r>
              <a:rPr lang="en-US" sz="2400" dirty="0"/>
              <a:t>The remaining components that are extracted in the analysis display the same two characteristics: each component accounts for a maximal amount of variance in the observed variables that was not accounted for by the preceding components, and is uncorrelated with all of the preceding components.</a:t>
            </a:r>
          </a:p>
          <a:p>
            <a:pPr eaLnBrk="1" hangingPunct="1">
              <a:lnSpc>
                <a:spcPct val="80000"/>
              </a:lnSpc>
              <a:defRPr/>
            </a:pPr>
            <a:endParaRPr lang="en-US" sz="2200" dirty="0" smtClean="0"/>
          </a:p>
          <a:p>
            <a:pPr eaLnBrk="1" hangingPunct="1">
              <a:lnSpc>
                <a:spcPct val="80000"/>
              </a:lnSpc>
              <a:buFont typeface="Wingdings" pitchFamily="2" charset="2"/>
              <a:buNone/>
              <a:defRPr/>
            </a:pPr>
            <a:r>
              <a:rPr lang="en-US" sz="2200" dirty="0" smtClean="0"/>
              <a:t> </a:t>
            </a:r>
          </a:p>
        </p:txBody>
      </p:sp>
    </p:spTree>
    <p:extLst>
      <p:ext uri="{BB962C8B-B14F-4D97-AF65-F5344CB8AC3E}">
        <p14:creationId xmlns:p14="http://schemas.microsoft.com/office/powerpoint/2010/main" val="3362052025"/>
      </p:ext>
    </p:extLst>
  </p:cSld>
  <p:clrMapOvr>
    <a:masterClrMapping/>
  </p:clrMapOvr>
  <p:transition advClick="0" advTm="1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US" dirty="0"/>
              <a:t>Intuition behind PCA</a:t>
            </a:r>
          </a:p>
          <a:p>
            <a:r>
              <a:rPr lang="en-US" dirty="0"/>
              <a:t>Theory behind PCA</a:t>
            </a:r>
          </a:p>
          <a:p>
            <a:r>
              <a:rPr lang="en-US" dirty="0"/>
              <a:t>Applications of PCA</a:t>
            </a:r>
          </a:p>
          <a:p>
            <a:r>
              <a:rPr lang="en-US" dirty="0"/>
              <a:t>Extensions of PCA</a:t>
            </a:r>
          </a:p>
          <a:p>
            <a:pPr marL="0" indent="0" algn="just">
              <a:buNone/>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18156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Generalization</a:t>
            </a:r>
          </a:p>
        </p:txBody>
      </p:sp>
      <p:sp>
        <p:nvSpPr>
          <p:cNvPr id="22531" name="Rectangle 3"/>
          <p:cNvSpPr>
            <a:spLocks noGrp="1" noChangeArrowheads="1"/>
          </p:cNvSpPr>
          <p:nvPr>
            <p:ph type="body" idx="1"/>
          </p:nvPr>
        </p:nvSpPr>
        <p:spPr/>
        <p:txBody>
          <a:bodyPr>
            <a:normAutofit/>
          </a:bodyPr>
          <a:lstStyle/>
          <a:p>
            <a:pPr algn="just">
              <a:lnSpc>
                <a:spcPct val="130000"/>
              </a:lnSpc>
              <a:defRPr/>
            </a:pPr>
            <a:r>
              <a:rPr lang="en-US" sz="2200" dirty="0" smtClean="0"/>
              <a:t> </a:t>
            </a:r>
            <a:r>
              <a:rPr lang="en-US" sz="2400" dirty="0"/>
              <a:t>A principal component analysis proceeds in this fashion, with each new component accounting for progressively smaller and smaller amounts of variance (this is why only the first few components are usually retained and interpreted).</a:t>
            </a:r>
          </a:p>
          <a:p>
            <a:pPr algn="just">
              <a:lnSpc>
                <a:spcPct val="130000"/>
              </a:lnSpc>
              <a:defRPr/>
            </a:pPr>
            <a:r>
              <a:rPr lang="en-US" sz="2400" dirty="0"/>
              <a:t>When the analysis is complete, the resulting components will display varying degrees of correlation with the observed variables, but are completely uncorrelated with one another.</a:t>
            </a:r>
          </a:p>
          <a:p>
            <a:pPr eaLnBrk="1" hangingPunct="1">
              <a:lnSpc>
                <a:spcPct val="150000"/>
              </a:lnSpc>
              <a:defRPr/>
            </a:pPr>
            <a:endParaRPr lang="en-US" sz="2200" dirty="0" smtClean="0"/>
          </a:p>
        </p:txBody>
      </p:sp>
    </p:spTree>
    <p:extLst>
      <p:ext uri="{BB962C8B-B14F-4D97-AF65-F5344CB8AC3E}">
        <p14:creationId xmlns:p14="http://schemas.microsoft.com/office/powerpoint/2010/main" val="3949932026"/>
      </p:ext>
    </p:extLst>
  </p:cSld>
  <p:clrMapOvr>
    <a:masterClrMapping/>
  </p:clrMapOvr>
  <p:transition advClick="0" advTm="10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200" y="473076"/>
            <a:ext cx="10871200" cy="106363"/>
          </a:xfrm>
        </p:spPr>
        <p:txBody>
          <a:bodyPr>
            <a:normAutofit fontScale="90000"/>
          </a:bodyPr>
          <a:lstStyle/>
          <a:p>
            <a:pPr eaLnBrk="1" hangingPunct="1">
              <a:defRPr/>
            </a:pPr>
            <a:endParaRPr lang="fr-FR" sz="4000" smtClean="0"/>
          </a:p>
        </p:txBody>
      </p:sp>
      <p:sp>
        <p:nvSpPr>
          <p:cNvPr id="23555" name="Rectangle 3"/>
          <p:cNvSpPr>
            <a:spLocks noGrp="1" noChangeArrowheads="1"/>
          </p:cNvSpPr>
          <p:nvPr>
            <p:ph type="body" idx="1"/>
          </p:nvPr>
        </p:nvSpPr>
        <p:spPr>
          <a:xfrm>
            <a:off x="3251200" y="533401"/>
            <a:ext cx="8940800" cy="5592763"/>
          </a:xfrm>
        </p:spPr>
        <p:txBody>
          <a:bodyPr/>
          <a:lstStyle/>
          <a:p>
            <a:pPr eaLnBrk="1" hangingPunct="1">
              <a:buFont typeface="Wingdings" pitchFamily="2" charset="2"/>
              <a:buNone/>
              <a:defRPr/>
            </a:pPr>
            <a:endParaRPr lang="fr-FR" smtClean="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72" y="363250"/>
            <a:ext cx="10441710" cy="584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129501"/>
      </p:ext>
    </p:extLst>
  </p:cSld>
  <p:clrMapOvr>
    <a:masterClrMapping/>
  </p:clrMapOvr>
  <p:transition advClick="0" advTm="10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1200" y="473076"/>
            <a:ext cx="10871200" cy="106363"/>
          </a:xfrm>
        </p:spPr>
        <p:txBody>
          <a:bodyPr>
            <a:normAutofit fontScale="90000"/>
          </a:bodyPr>
          <a:lstStyle/>
          <a:p>
            <a:pPr eaLnBrk="1" hangingPunct="1">
              <a:defRPr/>
            </a:pPr>
            <a:endParaRPr lang="fr-FR" sz="4000" smtClean="0"/>
          </a:p>
        </p:txBody>
      </p:sp>
      <p:sp>
        <p:nvSpPr>
          <p:cNvPr id="24579" name="Rectangle 3"/>
          <p:cNvSpPr>
            <a:spLocks noGrp="1" noChangeArrowheads="1"/>
          </p:cNvSpPr>
          <p:nvPr>
            <p:ph type="body" idx="1"/>
          </p:nvPr>
        </p:nvSpPr>
        <p:spPr/>
        <p:txBody>
          <a:bodyPr/>
          <a:lstStyle/>
          <a:p>
            <a:pPr eaLnBrk="1" hangingPunct="1">
              <a:buFont typeface="Wingdings" pitchFamily="2" charset="2"/>
              <a:buNone/>
              <a:defRPr/>
            </a:pPr>
            <a:endParaRPr lang="fr-FR" smtClean="0"/>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
            <a:ext cx="10640291"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3052725"/>
      </p:ext>
    </p:extLst>
  </p:cSld>
  <p:clrMapOvr>
    <a:masterClrMapping/>
  </p:clrMapOvr>
  <p:transition advClick="0" advTm="10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 </a:t>
            </a:r>
          </a:p>
        </p:txBody>
      </p:sp>
      <p:pic>
        <p:nvPicPr>
          <p:cNvPr id="33795" name="Picture 4" descr="Document (5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46908" y="381000"/>
            <a:ext cx="10321637" cy="56388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14740"/>
      </p:ext>
    </p:extLst>
  </p:cSld>
  <p:clrMapOvr>
    <a:masterClrMapping/>
  </p:clrMapOvr>
  <p:transition advClick="0" advTm="10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US" sz="2000" dirty="0">
                <a:hlinkClick r:id="rId3"/>
              </a:rPr>
              <a:t>https://</a:t>
            </a:r>
            <a:r>
              <a:rPr lang="en-US" sz="2000" dirty="0" smtClean="0">
                <a:hlinkClick r:id="rId3"/>
              </a:rPr>
              <a:t>www.youtube.com/watch?v=FgakZw6K1QQ</a:t>
            </a:r>
            <a:endParaRPr lang="en-US" sz="2000" dirty="0" smtClean="0"/>
          </a:p>
          <a:p>
            <a:pPr fontAlgn="base"/>
            <a:r>
              <a:rPr lang="en-US" sz="2000" dirty="0">
                <a:hlinkClick r:id="rId4"/>
              </a:rPr>
              <a:t>https://</a:t>
            </a:r>
            <a:r>
              <a:rPr lang="en-US" sz="2000" dirty="0" smtClean="0">
                <a:hlinkClick r:id="rId4"/>
              </a:rPr>
              <a:t>www.youtube.com/watch?v=fkf4IBRSeEc</a:t>
            </a:r>
            <a:endParaRPr lang="en-US" sz="2000" dirty="0" smtClean="0"/>
          </a:p>
          <a:p>
            <a:pPr fontAlgn="base"/>
            <a:r>
              <a:rPr lang="en-IN" sz="2000" b="1" dirty="0" smtClean="0">
                <a:latin typeface="Times New Roman" panose="02020603050405020304" pitchFamily="18" charset="0"/>
                <a:cs typeface="Times New Roman" panose="02020603050405020304" pitchFamily="18" charset="0"/>
              </a:rPr>
              <a:t>Web </a:t>
            </a:r>
            <a:r>
              <a:rPr lang="en-IN" sz="2000" b="1" dirty="0" smtClean="0">
                <a:latin typeface="Times New Roman" panose="02020603050405020304" pitchFamily="18" charset="0"/>
                <a:cs typeface="Times New Roman" panose="02020603050405020304" pitchFamily="18" charset="0"/>
              </a:rPr>
              <a:t>Link-</a:t>
            </a:r>
          </a:p>
          <a:p>
            <a:r>
              <a:rPr lang="en-US" sz="2000" dirty="0">
                <a:hlinkClick r:id="rId5"/>
              </a:rPr>
              <a:t>http://www.stats.org.uk/pca</a:t>
            </a:r>
            <a:r>
              <a:rPr lang="en-US" sz="2000" dirty="0" smtClean="0">
                <a:hlinkClick r:id="rId5"/>
              </a:rPr>
              <a:t>/</a:t>
            </a:r>
            <a:endParaRPr lang="en-US" sz="2000" dirty="0" smtClean="0"/>
          </a:p>
          <a:p>
            <a:r>
              <a:rPr lang="en-US" sz="2000" dirty="0">
                <a:hlinkClick r:id="rId6"/>
              </a:rPr>
              <a:t>https://</a:t>
            </a:r>
            <a:r>
              <a:rPr lang="en-US" sz="2000" dirty="0" smtClean="0">
                <a:hlinkClick r:id="rId6"/>
              </a:rPr>
              <a:t>link.springer.com/10.1007%2F978-3-642-04898-2_455</a:t>
            </a:r>
            <a:endParaRPr lang="en-US" sz="2000" dirty="0" smtClean="0"/>
          </a:p>
          <a:p>
            <a:r>
              <a:rPr lang="en-US" sz="2000" u="sng" dirty="0">
                <a:hlinkClick r:id="rId7"/>
              </a:rPr>
              <a:t>https://analyse-it.com/docs/user-guide/multivariate/pca</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44</a:t>
            </a:fld>
            <a:endParaRPr lang="en-US"/>
          </a:p>
        </p:txBody>
      </p:sp>
    </p:spTree>
    <p:extLst>
      <p:ext uri="{BB962C8B-B14F-4D97-AF65-F5344CB8AC3E}">
        <p14:creationId xmlns:p14="http://schemas.microsoft.com/office/powerpoint/2010/main" val="955522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457200"/>
            <a:ext cx="10363200" cy="1066800"/>
          </a:xfrm>
        </p:spPr>
        <p:txBody>
          <a:bodyPr>
            <a:normAutofit/>
          </a:bodyPr>
          <a:lstStyle/>
          <a:p>
            <a:pPr>
              <a:defRPr/>
            </a:pPr>
            <a:r>
              <a:rPr lang="en-US" sz="4400" b="1" dirty="0">
                <a:solidFill>
                  <a:srgbClr val="C00000"/>
                </a:solidFill>
                <a:latin typeface="Times New Roman" pitchFamily="18" charset="0"/>
                <a:cs typeface="Times New Roman" pitchFamily="18" charset="0"/>
              </a:rPr>
              <a:t>Introduction</a:t>
            </a:r>
          </a:p>
        </p:txBody>
      </p:sp>
      <p:sp>
        <p:nvSpPr>
          <p:cNvPr id="4099" name="Rectangle 3"/>
          <p:cNvSpPr>
            <a:spLocks noGrp="1" noChangeArrowheads="1"/>
          </p:cNvSpPr>
          <p:nvPr>
            <p:ph type="subTitle" idx="1"/>
          </p:nvPr>
        </p:nvSpPr>
        <p:spPr>
          <a:xfrm>
            <a:off x="514350" y="1447800"/>
            <a:ext cx="11125200" cy="4191000"/>
          </a:xfrm>
        </p:spPr>
        <p:txBody>
          <a:bodyPr>
            <a:noAutofit/>
          </a:bodyPr>
          <a:lstStyle/>
          <a:p>
            <a:pPr algn="l" eaLnBrk="1" hangingPunct="1">
              <a:defRPr/>
            </a:pPr>
            <a:endParaRPr lang="en-US" sz="3200" dirty="0" smtClean="0"/>
          </a:p>
          <a:p>
            <a:pPr algn="l" eaLnBrk="1" hangingPunct="1">
              <a:defRPr/>
            </a:pPr>
            <a:r>
              <a:rPr lang="en-US" sz="3200" dirty="0" smtClean="0"/>
              <a:t>Most of the scientific or industrial data is Multivariate data (huge size of data)</a:t>
            </a:r>
          </a:p>
          <a:p>
            <a:pPr algn="l" eaLnBrk="1" hangingPunct="1">
              <a:buFont typeface="Wingdings" pitchFamily="2" charset="2"/>
              <a:buChar char="n"/>
              <a:defRPr/>
            </a:pPr>
            <a:endParaRPr lang="en-US" sz="3200" dirty="0" smtClean="0"/>
          </a:p>
          <a:p>
            <a:pPr algn="l" eaLnBrk="1" hangingPunct="1">
              <a:buFont typeface="Wingdings" pitchFamily="2" charset="2"/>
              <a:buChar char="n"/>
              <a:defRPr/>
            </a:pPr>
            <a:r>
              <a:rPr lang="en-US" sz="3200" dirty="0" smtClean="0"/>
              <a:t>Is all the data useful?</a:t>
            </a:r>
          </a:p>
          <a:p>
            <a:pPr algn="l" eaLnBrk="1" hangingPunct="1">
              <a:defRPr/>
            </a:pPr>
            <a:endParaRPr lang="en-US" sz="3200" dirty="0" smtClean="0"/>
          </a:p>
          <a:p>
            <a:pPr algn="l" eaLnBrk="1" hangingPunct="1">
              <a:buFont typeface="Wingdings" pitchFamily="2" charset="2"/>
              <a:buChar char="n"/>
              <a:defRPr/>
            </a:pPr>
            <a:r>
              <a:rPr lang="en-US" sz="3200" dirty="0" smtClean="0"/>
              <a:t>If not, how do we quickly extract useful information only?</a:t>
            </a:r>
          </a:p>
        </p:txBody>
      </p:sp>
    </p:spTree>
    <p:extLst>
      <p:ext uri="{BB962C8B-B14F-4D97-AF65-F5344CB8AC3E}">
        <p14:creationId xmlns:p14="http://schemas.microsoft.com/office/powerpoint/2010/main" val="2336451478"/>
      </p:ext>
    </p:extLst>
  </p:cSld>
  <p:clrMapOvr>
    <a:masterClrMapping/>
  </p:clrMapOvr>
  <p:transition advClick="0"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endParaRPr lang="fr-FR" smtClean="0"/>
          </a:p>
        </p:txBody>
      </p:sp>
      <p:sp>
        <p:nvSpPr>
          <p:cNvPr id="5123" name="Rectangle 3"/>
          <p:cNvSpPr>
            <a:spLocks noGrp="1" noChangeArrowheads="1"/>
          </p:cNvSpPr>
          <p:nvPr>
            <p:ph type="body" idx="1"/>
          </p:nvPr>
        </p:nvSpPr>
        <p:spPr/>
        <p:txBody>
          <a:bodyPr/>
          <a:lstStyle/>
          <a:p>
            <a:pPr eaLnBrk="1" hangingPunct="1">
              <a:defRPr/>
            </a:pPr>
            <a:endParaRPr lang="fr-FR"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 y="152400"/>
            <a:ext cx="10648951" cy="643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691753"/>
      </p:ext>
    </p:extLst>
  </p:cSld>
  <p:clrMapOvr>
    <a:masterClrMapping/>
  </p:clrMapOvr>
  <p:transition advClick="0" advTm="1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ctr">
              <a:defRPr/>
            </a:pPr>
            <a:r>
              <a:rPr lang="en-US" b="1" dirty="0">
                <a:solidFill>
                  <a:srgbClr val="C00000"/>
                </a:solidFill>
                <a:latin typeface="Times New Roman" pitchFamily="18" charset="0"/>
                <a:cs typeface="Times New Roman" pitchFamily="18" charset="0"/>
              </a:rPr>
              <a:t>Problem</a:t>
            </a:r>
          </a:p>
        </p:txBody>
      </p:sp>
      <p:sp>
        <p:nvSpPr>
          <p:cNvPr id="6147" name="Rectangle 3"/>
          <p:cNvSpPr>
            <a:spLocks noGrp="1" noChangeArrowheads="1"/>
          </p:cNvSpPr>
          <p:nvPr>
            <p:ph type="body" idx="1"/>
          </p:nvPr>
        </p:nvSpPr>
        <p:spPr>
          <a:xfrm>
            <a:off x="952500" y="1292225"/>
            <a:ext cx="10515600" cy="4351338"/>
          </a:xfrm>
        </p:spPr>
        <p:txBody>
          <a:bodyPr>
            <a:noAutofit/>
          </a:bodyPr>
          <a:lstStyle/>
          <a:p>
            <a:pPr eaLnBrk="1" hangingPunct="1">
              <a:buFont typeface="Wingdings" pitchFamily="2" charset="2"/>
              <a:buNone/>
              <a:defRPr/>
            </a:pPr>
            <a:endParaRPr lang="en-US" sz="3200" b="1" i="1" dirty="0" smtClean="0"/>
          </a:p>
          <a:p>
            <a:pPr eaLnBrk="1" hangingPunct="1">
              <a:buFont typeface="Wingdings" pitchFamily="2" charset="2"/>
              <a:buNone/>
              <a:defRPr/>
            </a:pPr>
            <a:r>
              <a:rPr lang="en-US" sz="3200" dirty="0" smtClean="0"/>
              <a:t> When we use traditional techniques,</a:t>
            </a:r>
          </a:p>
          <a:p>
            <a:pPr eaLnBrk="1" hangingPunct="1">
              <a:defRPr/>
            </a:pPr>
            <a:r>
              <a:rPr lang="en-US" sz="3200" dirty="0" smtClean="0"/>
              <a:t>1. Not easy to extract useful information from the multivariate data</a:t>
            </a:r>
          </a:p>
          <a:p>
            <a:pPr eaLnBrk="1" hangingPunct="1">
              <a:defRPr/>
            </a:pPr>
            <a:r>
              <a:rPr lang="en-US" sz="3200" dirty="0" smtClean="0"/>
              <a:t>1) Many bivariate plots are needed</a:t>
            </a:r>
          </a:p>
          <a:p>
            <a:pPr eaLnBrk="1" hangingPunct="1">
              <a:defRPr/>
            </a:pPr>
            <a:r>
              <a:rPr lang="en-US" sz="3200" dirty="0" smtClean="0"/>
              <a:t>2) Bivariate plots, however, mainly represent correlations between variables (not samples).</a:t>
            </a:r>
          </a:p>
        </p:txBody>
      </p:sp>
    </p:spTree>
    <p:extLst>
      <p:ext uri="{BB962C8B-B14F-4D97-AF65-F5344CB8AC3E}">
        <p14:creationId xmlns:p14="http://schemas.microsoft.com/office/powerpoint/2010/main" val="2876104584"/>
      </p:ext>
    </p:extLst>
  </p:cSld>
  <p:clrMapOvr>
    <a:masterClrMapping/>
  </p:clrMapOvr>
  <p:transition advClick="0" advTm="1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618" y="365125"/>
            <a:ext cx="8132618" cy="1325563"/>
          </a:xfrm>
        </p:spPr>
        <p:txBody>
          <a:bodyPr>
            <a:normAutofit/>
          </a:bodyPr>
          <a:lstStyle/>
          <a:p>
            <a:pPr algn="ctr">
              <a:defRPr/>
            </a:pPr>
            <a:r>
              <a:rPr lang="en-US" b="1" dirty="0">
                <a:solidFill>
                  <a:srgbClr val="C00000"/>
                </a:solidFill>
                <a:latin typeface="Times New Roman" pitchFamily="18" charset="0"/>
                <a:cs typeface="Times New Roman" pitchFamily="18" charset="0"/>
              </a:rPr>
              <a:t>Dimensionality reduction</a:t>
            </a:r>
          </a:p>
        </p:txBody>
      </p:sp>
      <p:sp>
        <p:nvSpPr>
          <p:cNvPr id="3" name="Content Placeholder 2"/>
          <p:cNvSpPr>
            <a:spLocks noGrp="1"/>
          </p:cNvSpPr>
          <p:nvPr>
            <p:ph idx="1"/>
          </p:nvPr>
        </p:nvSpPr>
        <p:spPr>
          <a:xfrm>
            <a:off x="1052944" y="1704108"/>
            <a:ext cx="10183091" cy="4091573"/>
          </a:xfrm>
        </p:spPr>
        <p:txBody>
          <a:bodyPr>
            <a:normAutofit/>
          </a:bodyPr>
          <a:lstStyle/>
          <a:p>
            <a:pPr lvl="1" algn="just"/>
            <a:r>
              <a:rPr lang="en-US" sz="3200" dirty="0" smtClean="0"/>
              <a:t>Another way to simplify complex high-dimensional data</a:t>
            </a:r>
          </a:p>
          <a:p>
            <a:pPr lvl="1" algn="just"/>
            <a:r>
              <a:rPr lang="en-US" sz="3200" dirty="0" smtClean="0"/>
              <a:t>Summarize data with a lower </a:t>
            </a:r>
            <a:r>
              <a:rPr lang="en-US" sz="3200" dirty="0" err="1" smtClean="0"/>
              <a:t>dimentional</a:t>
            </a:r>
            <a:r>
              <a:rPr lang="en-US" sz="3200" dirty="0" smtClean="0"/>
              <a:t> real valued vector</a:t>
            </a:r>
          </a:p>
        </p:txBody>
      </p:sp>
      <p:sp>
        <p:nvSpPr>
          <p:cNvPr id="4" name="Content Placeholder 2"/>
          <p:cNvSpPr txBox="1">
            <a:spLocks/>
          </p:cNvSpPr>
          <p:nvPr/>
        </p:nvSpPr>
        <p:spPr>
          <a:xfrm>
            <a:off x="3665343" y="3533402"/>
            <a:ext cx="7472082" cy="1697504"/>
          </a:xfrm>
          <a:prstGeom prst="rect">
            <a:avLst/>
          </a:prstGeom>
          <a:ln w="28575">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Given data points in </a:t>
            </a:r>
            <a:r>
              <a:rPr lang="en-US" i="1" dirty="0" smtClean="0"/>
              <a:t>d</a:t>
            </a:r>
            <a:r>
              <a:rPr lang="en-US" dirty="0" smtClean="0"/>
              <a:t> dimensions</a:t>
            </a:r>
          </a:p>
          <a:p>
            <a:r>
              <a:rPr lang="en-US" dirty="0" smtClean="0"/>
              <a:t>Convert them to data points in </a:t>
            </a:r>
            <a:r>
              <a:rPr lang="en-US" i="1" dirty="0" smtClean="0"/>
              <a:t>r&lt;d</a:t>
            </a:r>
            <a:r>
              <a:rPr lang="en-US" dirty="0" smtClean="0"/>
              <a:t> dimensions</a:t>
            </a:r>
          </a:p>
          <a:p>
            <a:r>
              <a:rPr lang="en-US" dirty="0" smtClean="0"/>
              <a:t>With minimal loss of information</a:t>
            </a:r>
            <a:endParaRPr lang="en-US" dirty="0"/>
          </a:p>
        </p:txBody>
      </p:sp>
      <p:sp>
        <p:nvSpPr>
          <p:cNvPr id="5" name="Right Arrow 4"/>
          <p:cNvSpPr/>
          <p:nvPr/>
        </p:nvSpPr>
        <p:spPr>
          <a:xfrm>
            <a:off x="1796202" y="3967290"/>
            <a:ext cx="1317811" cy="56477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73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508000" y="371025"/>
            <a:ext cx="11074400" cy="701731"/>
          </a:xfrm>
          <a:prstGeom prst="rect">
            <a:avLst/>
          </a:prstGeom>
          <a:noFill/>
        </p:spPr>
        <p:txBody>
          <a:bodyPr wrap="square" rtlCol="0">
            <a:spAutoFit/>
          </a:bodyPr>
          <a:lstStyle/>
          <a:p>
            <a:pPr algn="ctr">
              <a:lnSpc>
                <a:spcPct val="90000"/>
              </a:lnSpc>
              <a:spcBef>
                <a:spcPct val="0"/>
              </a:spcBef>
              <a:defRPr/>
            </a:pPr>
            <a:r>
              <a:rPr lang="en-US" sz="4400" b="1" dirty="0">
                <a:solidFill>
                  <a:srgbClr val="C00000"/>
                </a:solidFill>
                <a:latin typeface="Times New Roman" pitchFamily="18" charset="0"/>
                <a:ea typeface="+mj-ea"/>
                <a:cs typeface="Times New Roman" pitchFamily="18" charset="0"/>
              </a:rPr>
              <a:t>Data Compression</a:t>
            </a:r>
          </a:p>
        </p:txBody>
      </p:sp>
      <p:cxnSp>
        <p:nvCxnSpPr>
          <p:cNvPr id="5" name="Straight Arrow Connector 4"/>
          <p:cNvCxnSpPr/>
          <p:nvPr/>
        </p:nvCxnSpPr>
        <p:spPr>
          <a:xfrm flipH="1" flipV="1">
            <a:off x="1873992" y="1359316"/>
            <a:ext cx="14752" cy="369782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25600" y="4802743"/>
            <a:ext cx="4470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p:cNvSpPr/>
          <p:nvPr/>
        </p:nvSpPr>
        <p:spPr>
          <a:xfrm rot="2734294">
            <a:off x="2091683" y="4199883"/>
            <a:ext cx="288220" cy="288220"/>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Cross 18"/>
          <p:cNvSpPr/>
          <p:nvPr/>
        </p:nvSpPr>
        <p:spPr>
          <a:xfrm rot="2734294">
            <a:off x="2599683" y="4098283"/>
            <a:ext cx="288220" cy="28822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Cross 21"/>
          <p:cNvSpPr/>
          <p:nvPr/>
        </p:nvSpPr>
        <p:spPr>
          <a:xfrm rot="2734294">
            <a:off x="3106498" y="3183883"/>
            <a:ext cx="288220" cy="288220"/>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Cross 23"/>
          <p:cNvSpPr/>
          <p:nvPr/>
        </p:nvSpPr>
        <p:spPr>
          <a:xfrm rot="2734294">
            <a:off x="3717283" y="2879083"/>
            <a:ext cx="288220" cy="288220"/>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Cross 24"/>
          <p:cNvSpPr/>
          <p:nvPr/>
        </p:nvSpPr>
        <p:spPr>
          <a:xfrm rot="2734294">
            <a:off x="4224098" y="2573098"/>
            <a:ext cx="288220" cy="288220"/>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Cross 25"/>
          <p:cNvSpPr/>
          <p:nvPr/>
        </p:nvSpPr>
        <p:spPr>
          <a:xfrm rot="2734294">
            <a:off x="4538131" y="2091350"/>
            <a:ext cx="288220" cy="28822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Cross 26"/>
          <p:cNvSpPr/>
          <p:nvPr/>
        </p:nvSpPr>
        <p:spPr>
          <a:xfrm rot="2734294">
            <a:off x="5036898" y="1964683"/>
            <a:ext cx="288220" cy="288220"/>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Cross 28"/>
          <p:cNvSpPr/>
          <p:nvPr/>
        </p:nvSpPr>
        <p:spPr>
          <a:xfrm rot="2734294">
            <a:off x="5341698" y="1557098"/>
            <a:ext cx="288220" cy="288220"/>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0" name="Straight Arrow Connector 19"/>
          <p:cNvCxnSpPr/>
          <p:nvPr/>
        </p:nvCxnSpPr>
        <p:spPr>
          <a:xfrm>
            <a:off x="1625600" y="5885752"/>
            <a:ext cx="4470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181601" y="6193093"/>
            <a:ext cx="256540" cy="200660"/>
          </a:xfrm>
          <a:prstGeom prst="rect">
            <a:avLst/>
          </a:prstGeom>
        </p:spPr>
      </p:pic>
      <p:sp>
        <p:nvSpPr>
          <p:cNvPr id="28" name="Cross 27"/>
          <p:cNvSpPr/>
          <p:nvPr/>
        </p:nvSpPr>
        <p:spPr>
          <a:xfrm rot="2734294">
            <a:off x="2091683" y="5741050"/>
            <a:ext cx="288220" cy="288220"/>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Cross 30"/>
          <p:cNvSpPr/>
          <p:nvPr/>
        </p:nvSpPr>
        <p:spPr>
          <a:xfrm rot="2734294">
            <a:off x="2599683" y="5734450"/>
            <a:ext cx="288220" cy="28822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Cross 32"/>
          <p:cNvSpPr/>
          <p:nvPr/>
        </p:nvSpPr>
        <p:spPr>
          <a:xfrm rot="2734294">
            <a:off x="3106498" y="5723883"/>
            <a:ext cx="288220" cy="288220"/>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Cross 33"/>
          <p:cNvSpPr/>
          <p:nvPr/>
        </p:nvSpPr>
        <p:spPr>
          <a:xfrm rot="2734294">
            <a:off x="3717283" y="5725217"/>
            <a:ext cx="288220" cy="288220"/>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Cross 34"/>
          <p:cNvSpPr/>
          <p:nvPr/>
        </p:nvSpPr>
        <p:spPr>
          <a:xfrm rot="2734294">
            <a:off x="4224098" y="5725217"/>
            <a:ext cx="288220" cy="288220"/>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Cross 36"/>
          <p:cNvSpPr/>
          <p:nvPr/>
        </p:nvSpPr>
        <p:spPr>
          <a:xfrm rot="2734294">
            <a:off x="4538131" y="5725217"/>
            <a:ext cx="288220" cy="28822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Cross 37"/>
          <p:cNvSpPr/>
          <p:nvPr/>
        </p:nvSpPr>
        <p:spPr>
          <a:xfrm rot="2734294">
            <a:off x="5036898" y="5725217"/>
            <a:ext cx="288220" cy="288220"/>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Cross 38"/>
          <p:cNvSpPr/>
          <p:nvPr/>
        </p:nvSpPr>
        <p:spPr>
          <a:xfrm rot="2734294">
            <a:off x="5341698" y="5726402"/>
            <a:ext cx="288220" cy="288220"/>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TextBox 39"/>
          <p:cNvSpPr txBox="1"/>
          <p:nvPr/>
        </p:nvSpPr>
        <p:spPr>
          <a:xfrm>
            <a:off x="6681715" y="1295401"/>
            <a:ext cx="5002285" cy="1241237"/>
          </a:xfrm>
          <a:prstGeom prst="rect">
            <a:avLst/>
          </a:prstGeom>
          <a:noFill/>
        </p:spPr>
        <p:txBody>
          <a:bodyPr wrap="square" rtlCol="0">
            <a:spAutoFit/>
          </a:bodyPr>
          <a:lstStyle/>
          <a:p>
            <a:r>
              <a:rPr lang="en-US" sz="3733" dirty="0"/>
              <a:t>Reduce data from </a:t>
            </a:r>
          </a:p>
          <a:p>
            <a:r>
              <a:rPr lang="en-US" sz="3733" dirty="0"/>
              <a:t>2D to 1D</a:t>
            </a:r>
          </a:p>
        </p:txBody>
      </p:sp>
      <p:pic>
        <p:nvPicPr>
          <p:cNvPr id="10" name="Picture 9"/>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38868" y="2717800"/>
            <a:ext cx="657097" cy="399541"/>
          </a:xfrm>
          <a:prstGeom prst="rect">
            <a:avLst/>
          </a:prstGeom>
        </p:spPr>
      </p:pic>
      <p:pic>
        <p:nvPicPr>
          <p:cNvPr id="11" name="Picture 10"/>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8940800" y="2727878"/>
            <a:ext cx="1178813" cy="402844"/>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8940800" y="3439417"/>
            <a:ext cx="1178813" cy="402844"/>
          </a:xfrm>
          <a:prstGeom prst="rect">
            <a:avLst/>
          </a:prstGeom>
        </p:spPr>
      </p:pic>
      <p:pic>
        <p:nvPicPr>
          <p:cNvPr id="14" name="Picture 1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838868" y="3442719"/>
            <a:ext cx="657097" cy="399541"/>
          </a:xfrm>
          <a:prstGeom prst="rect">
            <a:avLst/>
          </a:prstGeom>
        </p:spPr>
      </p:pic>
      <p:pic>
        <p:nvPicPr>
          <p:cNvPr id="15" name="Picture 1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838867" y="4833632"/>
            <a:ext cx="792480" cy="399541"/>
          </a:xfrm>
          <a:prstGeom prst="rect">
            <a:avLst/>
          </a:prstGeom>
        </p:spPr>
      </p:pic>
      <p:pic>
        <p:nvPicPr>
          <p:cNvPr id="16" name="Picture 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940802" y="4854957"/>
            <a:ext cx="1314196" cy="402844"/>
          </a:xfrm>
          <a:prstGeom prst="rect">
            <a:avLst/>
          </a:prstGeom>
        </p:spPr>
      </p:pic>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8484872" y="4230891"/>
            <a:ext cx="49529" cy="399541"/>
          </a:xfrm>
          <a:prstGeom prst="rect">
            <a:avLst/>
          </a:prstGeom>
        </p:spPr>
      </p:pic>
      <p:pic>
        <p:nvPicPr>
          <p:cNvPr id="41" name="Picture 4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4978401" y="5057141"/>
            <a:ext cx="297180" cy="200660"/>
          </a:xfrm>
          <a:prstGeom prst="rect">
            <a:avLst/>
          </a:prstGeom>
        </p:spPr>
      </p:pic>
      <p:pic>
        <p:nvPicPr>
          <p:cNvPr id="42" name="Picture 4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rot="16200000">
            <a:off x="1264816" y="2774273"/>
            <a:ext cx="304800" cy="200660"/>
          </a:xfrm>
          <a:prstGeom prst="rect">
            <a:avLst/>
          </a:prstGeom>
        </p:spPr>
      </p:pic>
      <p:sp>
        <p:nvSpPr>
          <p:cNvPr id="43" name="TextBox 42"/>
          <p:cNvSpPr txBox="1"/>
          <p:nvPr/>
        </p:nvSpPr>
        <p:spPr>
          <a:xfrm rot="16200000">
            <a:off x="679985" y="1839022"/>
            <a:ext cx="1398515" cy="461665"/>
          </a:xfrm>
          <a:prstGeom prst="rect">
            <a:avLst/>
          </a:prstGeom>
          <a:noFill/>
        </p:spPr>
        <p:txBody>
          <a:bodyPr wrap="square" rtlCol="0">
            <a:spAutoFit/>
          </a:bodyPr>
          <a:lstStyle/>
          <a:p>
            <a:r>
              <a:rPr lang="en-US" sz="2400" dirty="0"/>
              <a:t>(inches)</a:t>
            </a:r>
          </a:p>
        </p:txBody>
      </p:sp>
      <p:sp>
        <p:nvSpPr>
          <p:cNvPr id="44" name="TextBox 43"/>
          <p:cNvSpPr txBox="1"/>
          <p:nvPr/>
        </p:nvSpPr>
        <p:spPr>
          <a:xfrm>
            <a:off x="5283200" y="4879582"/>
            <a:ext cx="1398515" cy="461665"/>
          </a:xfrm>
          <a:prstGeom prst="rect">
            <a:avLst/>
          </a:prstGeom>
          <a:noFill/>
        </p:spPr>
        <p:txBody>
          <a:bodyPr wrap="square" rtlCol="0">
            <a:spAutoFit/>
          </a:bodyPr>
          <a:lstStyle/>
          <a:p>
            <a:r>
              <a:rPr lang="en-US" sz="2400" dirty="0"/>
              <a:t>(cm)</a:t>
            </a:r>
          </a:p>
        </p:txBody>
      </p:sp>
      <p:sp>
        <p:nvSpPr>
          <p:cNvPr id="46" name="Rectangle 45"/>
          <p:cNvSpPr/>
          <p:nvPr/>
        </p:nvSpPr>
        <p:spPr>
          <a:xfrm>
            <a:off x="10954393" y="6488668"/>
            <a:ext cx="1229119" cy="369332"/>
          </a:xfrm>
          <a:prstGeom prst="rect">
            <a:avLst/>
          </a:prstGeom>
        </p:spPr>
        <p:txBody>
          <a:bodyPr wrap="none">
            <a:spAutoFit/>
          </a:bodyPr>
          <a:lstStyle/>
          <a:p>
            <a:r>
              <a:rPr lang="en-US" smtClean="0"/>
              <a:t>Andrew Ng</a:t>
            </a:r>
            <a:endParaRPr lang="en-US"/>
          </a:p>
        </p:txBody>
      </p:sp>
    </p:spTree>
    <p:extLst>
      <p:ext uri="{BB962C8B-B14F-4D97-AF65-F5344CB8AC3E}">
        <p14:creationId xmlns:p14="http://schemas.microsoft.com/office/powerpoint/2010/main" val="6429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5" grpId="0" animBg="1"/>
      <p:bldP spid="37" grpId="0" animBg="1"/>
      <p:bldP spid="38" grpId="0" animBg="1"/>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2&#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10;$&#10;&#10;\end{document}"/>
  <p:tag name="IGUANATEXSIZE" val="26"/>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u^{(1)}, u^{(2)}, \dots, u^{(k)}&#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u^{(1)} \in \mathbb{R}^n&#10;$&#10;&#10;\end{document}&#10;"/>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3D \rightarrow 2D&#10;$&#10;&#10;\end{document}&#10;"/>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K = 2&#10;$&#10;&#10;\end{document}&#10;"/>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1)}&#10;$&#10;&#10;\end{document}"/>
  <p:tag name="IGUANATEXSIZE" val="26"/>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2)}&#10;$&#10;&#10;\end{document}"/>
  <p:tag name="IGUANATEXSIZE" val="26"/>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2)}&#10;$&#10;&#10;\end{document}"/>
  <p:tag name="IGUANATEXSIZE" val="26"/>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m)}&#10;$&#10;&#10;\end{document}"/>
  <p:tag name="IGUANATEXSIZE" val="26"/>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m)}&#10;$&#10;&#10;\end{document}"/>
  <p:tag name="IGUANATEXSIZE" val="26"/>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vdots&#10;$&#10;&#10;\end{document}"/>
  <p:tag name="IGUANATEXSIZE" val="26"/>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5700</TotalTime>
  <Words>1435</Words>
  <Application>Microsoft Office PowerPoint</Application>
  <PresentationFormat>Custom</PresentationFormat>
  <Paragraphs>215</Paragraphs>
  <Slides>44</Slides>
  <Notes>11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44</vt:i4>
      </vt:variant>
    </vt:vector>
  </HeadingPairs>
  <TitlesOfParts>
    <vt:vector size="48" baseType="lpstr">
      <vt:lpstr>1_Office Theme</vt:lpstr>
      <vt:lpstr>Contents Slide Master</vt:lpstr>
      <vt:lpstr>CorelDRAW</vt:lpstr>
      <vt:lpstr>Equation</vt:lpstr>
      <vt:lpstr>PowerPoint Presentation</vt:lpstr>
      <vt:lpstr>Course Outcomes</vt:lpstr>
      <vt:lpstr>Course Objectives</vt:lpstr>
      <vt:lpstr>CONTENTS</vt:lpstr>
      <vt:lpstr>Introduction</vt:lpstr>
      <vt:lpstr>PowerPoint Presentation</vt:lpstr>
      <vt:lpstr>Problem</vt:lpstr>
      <vt:lpstr>Dimensionality reduction</vt:lpstr>
      <vt:lpstr>PowerPoint Presentation</vt:lpstr>
      <vt:lpstr>PowerPoint Presentation</vt:lpstr>
      <vt:lpstr>Basics of PCA</vt:lpstr>
      <vt:lpstr>Variable Reduction Procedure </vt:lpstr>
      <vt:lpstr>What is Principal Component</vt:lpstr>
      <vt:lpstr>PowerPoint Presentation</vt:lpstr>
      <vt:lpstr>PowerPoint Presentation</vt:lpstr>
      <vt:lpstr>PowerPoint Presentation</vt:lpstr>
      <vt:lpstr>Covariance</vt:lpstr>
      <vt:lpstr>PowerPoint Presentation</vt:lpstr>
      <vt:lpstr>Covariance </vt:lpstr>
      <vt:lpstr>Eigenvector and Eigenvalue</vt:lpstr>
      <vt:lpstr>Eigenvector and Eigenvalue</vt:lpstr>
      <vt:lpstr>Eigenvector and Eigenvalue</vt:lpstr>
      <vt:lpstr>Eigenvector and Eigenvalue</vt:lpstr>
      <vt:lpstr>Principal Component Analysis</vt:lpstr>
      <vt:lpstr>Principal Component Analysis</vt:lpstr>
      <vt:lpstr>Principal Component Analysis</vt:lpstr>
      <vt:lpstr>PowerPoint Presentation</vt:lpstr>
      <vt:lpstr>Original Image</vt:lpstr>
      <vt:lpstr>PCA compression: 144D  60D</vt:lpstr>
      <vt:lpstr>PCA compression: 144D  16D</vt:lpstr>
      <vt:lpstr>16 most important eigenvectors</vt:lpstr>
      <vt:lpstr>PCA compression: 144D  6D</vt:lpstr>
      <vt:lpstr>6 most important eigenvectors</vt:lpstr>
      <vt:lpstr>PCA compression: 144D  3D</vt:lpstr>
      <vt:lpstr>PowerPoint Presentation</vt:lpstr>
      <vt:lpstr>PCA compression: 144D  1D</vt:lpstr>
      <vt:lpstr>Dimensionality reduction</vt:lpstr>
      <vt:lpstr>Characteristics of principal components</vt:lpstr>
      <vt:lpstr>PowerPoint Presentation</vt:lpstr>
      <vt:lpstr>Generalization</vt:lpstr>
      <vt:lpstr>PowerPoint Presentation</vt:lpstr>
      <vt:lpstr>PowerPoint Presentation</vt:lpstr>
      <vt:lpstr>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446</cp:revision>
  <dcterms:created xsi:type="dcterms:W3CDTF">2019-01-09T10:33:58Z</dcterms:created>
  <dcterms:modified xsi:type="dcterms:W3CDTF">2022-10-17T10:30:16Z</dcterms:modified>
</cp:coreProperties>
</file>