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74" r:id="rId1"/>
    <p:sldMasterId id="2147483686" r:id="rId2"/>
  </p:sldMasterIdLst>
  <p:notesMasterIdLst>
    <p:notesMasterId r:id="rId49"/>
  </p:notesMasterIdLst>
  <p:handoutMasterIdLst>
    <p:handoutMasterId r:id="rId50"/>
  </p:handoutMasterIdLst>
  <p:sldIdLst>
    <p:sldId id="1024" r:id="rId3"/>
    <p:sldId id="1170" r:id="rId4"/>
    <p:sldId id="1171" r:id="rId5"/>
    <p:sldId id="1200" r:id="rId6"/>
    <p:sldId id="1268" r:id="rId7"/>
    <p:sldId id="1252" r:id="rId8"/>
    <p:sldId id="1269" r:id="rId9"/>
    <p:sldId id="1270" r:id="rId10"/>
    <p:sldId id="1271" r:id="rId11"/>
    <p:sldId id="1272" r:id="rId12"/>
    <p:sldId id="1273" r:id="rId13"/>
    <p:sldId id="1274" r:id="rId14"/>
    <p:sldId id="1275" r:id="rId15"/>
    <p:sldId id="1276" r:id="rId16"/>
    <p:sldId id="1277" r:id="rId17"/>
    <p:sldId id="1278" r:id="rId18"/>
    <p:sldId id="1253" r:id="rId19"/>
    <p:sldId id="1254" r:id="rId20"/>
    <p:sldId id="1292" r:id="rId21"/>
    <p:sldId id="1279" r:id="rId22"/>
    <p:sldId id="1280" r:id="rId23"/>
    <p:sldId id="1281" r:id="rId24"/>
    <p:sldId id="1282" r:id="rId25"/>
    <p:sldId id="1283" r:id="rId26"/>
    <p:sldId id="1284" r:id="rId27"/>
    <p:sldId id="1285" r:id="rId28"/>
    <p:sldId id="1286" r:id="rId29"/>
    <p:sldId id="1287" r:id="rId30"/>
    <p:sldId id="1288" r:id="rId31"/>
    <p:sldId id="1289" r:id="rId32"/>
    <p:sldId id="1290" r:id="rId33"/>
    <p:sldId id="1291" r:id="rId34"/>
    <p:sldId id="1256" r:id="rId35"/>
    <p:sldId id="1257" r:id="rId36"/>
    <p:sldId id="1258" r:id="rId37"/>
    <p:sldId id="1259" r:id="rId38"/>
    <p:sldId id="1260" r:id="rId39"/>
    <p:sldId id="1261" r:id="rId40"/>
    <p:sldId id="1262" r:id="rId41"/>
    <p:sldId id="1263" r:id="rId42"/>
    <p:sldId id="1264" r:id="rId43"/>
    <p:sldId id="1265" r:id="rId44"/>
    <p:sldId id="1266" r:id="rId45"/>
    <p:sldId id="1267" r:id="rId46"/>
    <p:sldId id="1251" r:id="rId47"/>
    <p:sldId id="129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FFCC00"/>
    <a:srgbClr val="00FF99"/>
    <a:srgbClr val="CC0099"/>
    <a:srgbClr val="990000"/>
    <a:srgbClr val="9900FF"/>
    <a:srgbClr val="ED8137"/>
    <a:srgbClr val="FF6699"/>
    <a:srgbClr val="FFFFCC"/>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62" autoAdjust="0"/>
    <p:restoredTop sz="94660"/>
  </p:normalViewPr>
  <p:slideViewPr>
    <p:cSldViewPr snapToGrid="0">
      <p:cViewPr varScale="1">
        <p:scale>
          <a:sx n="69" d="100"/>
          <a:sy n="69" d="100"/>
        </p:scale>
        <p:origin x="-438" y="-9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CD8E82-1EDC-48D9-BD3A-343344AF3DBE}" type="doc">
      <dgm:prSet loTypeId="urn:microsoft.com/office/officeart/2005/8/layout/pyramid2" loCatId="pyramid" qsTypeId="urn:microsoft.com/office/officeart/2005/8/quickstyle/simple1" qsCatId="simple" csTypeId="urn:microsoft.com/office/officeart/2005/8/colors/colorful2" csCatId="colorful" phldr="1"/>
      <dgm:spPr/>
      <dgm:t>
        <a:bodyPr/>
        <a:lstStyle/>
        <a:p>
          <a:endParaRPr lang="en-IN"/>
        </a:p>
      </dgm:t>
    </dgm:pt>
    <dgm:pt modelId="{6578FE76-9D52-42C7-9A08-2D703DEDB889}">
      <dgm:prSet custT="1"/>
      <dgm:spPr/>
      <dgm:t>
        <a:bodyPr/>
        <a:lstStyle/>
        <a:p>
          <a:pPr rtl="0"/>
          <a:r>
            <a:rPr lang="en-IN" sz="1400" b="0" dirty="0" smtClean="0">
              <a:latin typeface="Times New Roman" pitchFamily="18" charset="0"/>
              <a:cs typeface="Times New Roman" pitchFamily="18" charset="0"/>
            </a:rPr>
            <a:t>CO-1:Apply the basic concept of Machine learning and statistics learning to deal with real-life Problems.</a:t>
          </a:r>
          <a:endParaRPr lang="en-IN" sz="1400" b="0" dirty="0">
            <a:latin typeface="Times New Roman" pitchFamily="18" charset="0"/>
            <a:cs typeface="Times New Roman" pitchFamily="18" charset="0"/>
          </a:endParaRPr>
        </a:p>
      </dgm:t>
    </dgm:pt>
    <dgm:pt modelId="{9D7F8322-B010-4AEA-B2C8-ABED8DA692AC}" type="parTrans" cxnId="{FCB90C43-334F-41E9-8B10-A2C04BB21436}">
      <dgm:prSet/>
      <dgm:spPr/>
      <dgm:t>
        <a:bodyPr/>
        <a:lstStyle/>
        <a:p>
          <a:endParaRPr lang="en-IN"/>
        </a:p>
      </dgm:t>
    </dgm:pt>
    <dgm:pt modelId="{156D1297-0002-46D1-ACA4-7141136CBED3}" type="sibTrans" cxnId="{FCB90C43-334F-41E9-8B10-A2C04BB21436}">
      <dgm:prSet/>
      <dgm:spPr/>
      <dgm:t>
        <a:bodyPr/>
        <a:lstStyle/>
        <a:p>
          <a:endParaRPr lang="en-IN"/>
        </a:p>
      </dgm:t>
    </dgm:pt>
    <dgm:pt modelId="{B60A9B08-E7FD-4FE6-8037-C7FA94A638AB}">
      <dgm:prSet custT="1"/>
      <dgm:spPr/>
      <dgm:t>
        <a:bodyPr/>
        <a:lstStyle/>
        <a:p>
          <a:pPr algn="l" rtl="0"/>
          <a:r>
            <a:rPr lang="en-IN" sz="1200" b="1" dirty="0" smtClean="0">
              <a:latin typeface="Times New Roman" pitchFamily="18" charset="0"/>
              <a:cs typeface="Times New Roman" pitchFamily="18" charset="0"/>
            </a:rPr>
            <a:t>CO-2: </a:t>
          </a:r>
          <a:r>
            <a:rPr lang="en-US" sz="1200" dirty="0" smtClean="0"/>
            <a:t>Understand different machine learning algorithms, as well as underlying theories the behind them.</a:t>
          </a:r>
          <a:endParaRPr lang="en-IN" sz="1200" b="1" dirty="0">
            <a:latin typeface="Times New Roman" pitchFamily="18" charset="0"/>
            <a:cs typeface="Times New Roman" pitchFamily="18" charset="0"/>
          </a:endParaRPr>
        </a:p>
      </dgm:t>
    </dgm:pt>
    <dgm:pt modelId="{1743A4BB-3420-4329-BD14-A855C7BE721C}" type="parTrans" cxnId="{14931E23-CC75-47DD-B94A-3A9131496891}">
      <dgm:prSet/>
      <dgm:spPr/>
      <dgm:t>
        <a:bodyPr/>
        <a:lstStyle/>
        <a:p>
          <a:endParaRPr lang="en-IN"/>
        </a:p>
      </dgm:t>
    </dgm:pt>
    <dgm:pt modelId="{5F67EDBF-CBEF-4869-9C4D-9DEE382706DE}" type="sibTrans" cxnId="{14931E23-CC75-47DD-B94A-3A9131496891}">
      <dgm:prSet/>
      <dgm:spPr/>
      <dgm:t>
        <a:bodyPr/>
        <a:lstStyle/>
        <a:p>
          <a:endParaRPr lang="en-IN"/>
        </a:p>
      </dgm:t>
    </dgm:pt>
    <dgm:pt modelId="{42B7D287-B06F-4860-BF6D-66967ED63566}">
      <dgm:prSet custT="1"/>
      <dgm:spPr/>
      <dgm:t>
        <a:bodyPr/>
        <a:lstStyle/>
        <a:p>
          <a:pPr algn="l" rtl="0"/>
          <a:r>
            <a:rPr lang="en-IN" sz="1200" b="1" dirty="0" smtClean="0"/>
            <a:t>CO-3: </a:t>
          </a:r>
          <a:r>
            <a:rPr lang="en-IN" sz="1200" dirty="0" smtClean="0"/>
            <a:t>Select and apply the appropriate machine learning algorithm to solve problems of moderate complexity</a:t>
          </a:r>
          <a:endParaRPr lang="en-IN" sz="1200" b="1" dirty="0"/>
        </a:p>
      </dgm:t>
    </dgm:pt>
    <dgm:pt modelId="{57DC1ED3-C728-4E8A-B191-EAE392F0BEEA}" type="parTrans" cxnId="{7DDC7924-154E-4364-A74F-F26F909D3799}">
      <dgm:prSet/>
      <dgm:spPr/>
      <dgm:t>
        <a:bodyPr/>
        <a:lstStyle/>
        <a:p>
          <a:endParaRPr lang="en-IN"/>
        </a:p>
      </dgm:t>
    </dgm:pt>
    <dgm:pt modelId="{011A6C04-F795-4BB4-8D9E-6C0E2AEA7658}" type="sibTrans" cxnId="{7DDC7924-154E-4364-A74F-F26F909D3799}">
      <dgm:prSet/>
      <dgm:spPr/>
      <dgm:t>
        <a:bodyPr/>
        <a:lstStyle/>
        <a:p>
          <a:endParaRPr lang="en-IN"/>
        </a:p>
      </dgm:t>
    </dgm:pt>
    <dgm:pt modelId="{BC04120A-B7ED-4D86-B067-8DD56AFAAD85}">
      <dgm:prSet custT="1"/>
      <dgm:spPr/>
      <dgm:t>
        <a:bodyPr/>
        <a:lstStyle/>
        <a:p>
          <a:pPr algn="l" rtl="0"/>
          <a:r>
            <a:rPr lang="en-IN" sz="1800" b="1" dirty="0" smtClean="0">
              <a:latin typeface="Times New Roman" pitchFamily="18" charset="0"/>
              <a:cs typeface="Times New Roman" pitchFamily="18" charset="0"/>
            </a:rPr>
            <a:t>CO-4: </a:t>
          </a:r>
          <a:r>
            <a:rPr lang="en-IN" sz="1800" dirty="0" smtClean="0"/>
            <a:t>Interpret and evaluate models generated from data.</a:t>
          </a:r>
          <a:endParaRPr lang="en-IN" sz="1800" b="1" dirty="0">
            <a:latin typeface="Times New Roman" pitchFamily="18" charset="0"/>
            <a:cs typeface="Times New Roman" pitchFamily="18" charset="0"/>
          </a:endParaRPr>
        </a:p>
      </dgm:t>
    </dgm:pt>
    <dgm:pt modelId="{9635C7B5-1C62-4B16-83C4-261F3B9B0E34}" type="parTrans" cxnId="{BCCD6AC9-834A-432E-ADFD-09D5BEA9ED9C}">
      <dgm:prSet/>
      <dgm:spPr/>
      <dgm:t>
        <a:bodyPr/>
        <a:lstStyle/>
        <a:p>
          <a:endParaRPr lang="en-US"/>
        </a:p>
      </dgm:t>
    </dgm:pt>
    <dgm:pt modelId="{7CEAAED2-76B4-4543-BC39-BC9D2E55E5C8}" type="sibTrans" cxnId="{BCCD6AC9-834A-432E-ADFD-09D5BEA9ED9C}">
      <dgm:prSet/>
      <dgm:spPr/>
      <dgm:t>
        <a:bodyPr/>
        <a:lstStyle/>
        <a:p>
          <a:endParaRPr lang="en-US"/>
        </a:p>
      </dgm:t>
    </dgm:pt>
    <dgm:pt modelId="{F1BB7016-B67B-4569-BAB3-0274171CE331}">
      <dgm:prSet custT="1"/>
      <dgm:spPr/>
      <dgm:t>
        <a:bodyPr/>
        <a:lstStyle/>
        <a:p>
          <a:pPr algn="l" rtl="0"/>
          <a:r>
            <a:rPr lang="en-IN" sz="1050" b="1" dirty="0" smtClean="0">
              <a:latin typeface="Times" pitchFamily="18" charset="0"/>
              <a:cs typeface="Times" pitchFamily="18" charset="0"/>
            </a:rPr>
            <a:t>CO-5</a:t>
          </a:r>
          <a:r>
            <a:rPr lang="en-IN" sz="1200" b="1" dirty="0" smtClean="0">
              <a:latin typeface="Times" pitchFamily="18" charset="0"/>
              <a:cs typeface="Times" pitchFamily="18" charset="0"/>
            </a:rPr>
            <a:t>: </a:t>
          </a:r>
          <a:r>
            <a:rPr lang="en-IN" sz="1200" dirty="0" smtClean="0">
              <a:latin typeface="Times" pitchFamily="18" charset="0"/>
              <a:cs typeface="Times" pitchFamily="18" charset="0"/>
            </a:rPr>
            <a:t>Optimize the models learned and report on the expected accuracy that can be attained by applying the algorithms to a real-world problem</a:t>
          </a:r>
          <a:r>
            <a:rPr lang="en-IN" sz="3200" dirty="0" smtClean="0">
              <a:latin typeface="Times" pitchFamily="18" charset="0"/>
              <a:cs typeface="Times" pitchFamily="18" charset="0"/>
            </a:rPr>
            <a:t>.</a:t>
          </a:r>
          <a:endParaRPr lang="en-IN" sz="3600" b="1" dirty="0">
            <a:latin typeface="Times" pitchFamily="18" charset="0"/>
            <a:cs typeface="Times" pitchFamily="18" charset="0"/>
          </a:endParaRPr>
        </a:p>
      </dgm:t>
    </dgm:pt>
    <dgm:pt modelId="{1A867DB6-F3D9-4717-A818-B7ECC2C5C5A3}" type="parTrans" cxnId="{0B69628D-8008-4F26-9D2D-3AF8C023A1EC}">
      <dgm:prSet/>
      <dgm:spPr/>
      <dgm:t>
        <a:bodyPr/>
        <a:lstStyle/>
        <a:p>
          <a:endParaRPr lang="en-US"/>
        </a:p>
      </dgm:t>
    </dgm:pt>
    <dgm:pt modelId="{705748FD-6959-4253-A059-E5C8271B36FB}" type="sibTrans" cxnId="{0B69628D-8008-4F26-9D2D-3AF8C023A1EC}">
      <dgm:prSet/>
      <dgm:spPr/>
      <dgm:t>
        <a:bodyPr/>
        <a:lstStyle/>
        <a:p>
          <a:endParaRPr lang="en-US"/>
        </a:p>
      </dgm:t>
    </dgm:pt>
    <dgm:pt modelId="{E722635D-9BCF-4168-AF49-C59115C9709E}" type="pres">
      <dgm:prSet presAssocID="{0ECD8E82-1EDC-48D9-BD3A-343344AF3DBE}" presName="compositeShape" presStyleCnt="0">
        <dgm:presLayoutVars>
          <dgm:dir/>
          <dgm:resizeHandles/>
        </dgm:presLayoutVars>
      </dgm:prSet>
      <dgm:spPr/>
      <dgm:t>
        <a:bodyPr/>
        <a:lstStyle/>
        <a:p>
          <a:endParaRPr lang="en-IN"/>
        </a:p>
      </dgm:t>
    </dgm:pt>
    <dgm:pt modelId="{5E4C2482-B8D0-4FC2-9FA2-E973D546DD57}" type="pres">
      <dgm:prSet presAssocID="{0ECD8E82-1EDC-48D9-BD3A-343344AF3DBE}" presName="pyramid" presStyleLbl="node1" presStyleIdx="0" presStyleCnt="1"/>
      <dgm:spPr/>
    </dgm:pt>
    <dgm:pt modelId="{98DE14CE-00C4-40A5-8D4A-6A1F67DB1EF9}" type="pres">
      <dgm:prSet presAssocID="{0ECD8E82-1EDC-48D9-BD3A-343344AF3DBE}" presName="theList" presStyleCnt="0"/>
      <dgm:spPr/>
    </dgm:pt>
    <dgm:pt modelId="{71BB48DD-FA8E-48AB-8BCD-B38FD926FA57}" type="pres">
      <dgm:prSet presAssocID="{6578FE76-9D52-42C7-9A08-2D703DEDB889}" presName="aNode" presStyleLbl="fgAcc1" presStyleIdx="0" presStyleCnt="5" custScaleX="124776" custLinFactX="-25931" custLinFactY="-17917" custLinFactNeighborX="-100000" custLinFactNeighborY="-100000">
        <dgm:presLayoutVars>
          <dgm:bulletEnabled val="1"/>
        </dgm:presLayoutVars>
      </dgm:prSet>
      <dgm:spPr/>
      <dgm:t>
        <a:bodyPr/>
        <a:lstStyle/>
        <a:p>
          <a:endParaRPr lang="en-IN"/>
        </a:p>
      </dgm:t>
    </dgm:pt>
    <dgm:pt modelId="{86A2CD65-AC1E-43A6-A98A-94947674F148}" type="pres">
      <dgm:prSet presAssocID="{6578FE76-9D52-42C7-9A08-2D703DEDB889}" presName="aSpace" presStyleCnt="0"/>
      <dgm:spPr/>
    </dgm:pt>
    <dgm:pt modelId="{D2FCBDAE-4285-4B23-88C6-0DED421A418E}" type="pres">
      <dgm:prSet presAssocID="{B60A9B08-E7FD-4FE6-8037-C7FA94A638AB}" presName="aNode" presStyleLbl="fgAcc1" presStyleIdx="1" presStyleCnt="5" custScaleX="124981" custLinFactY="-24321" custLinFactNeighborX="-93866" custLinFactNeighborY="-100000">
        <dgm:presLayoutVars>
          <dgm:bulletEnabled val="1"/>
        </dgm:presLayoutVars>
      </dgm:prSet>
      <dgm:spPr/>
      <dgm:t>
        <a:bodyPr/>
        <a:lstStyle/>
        <a:p>
          <a:endParaRPr lang="en-IN"/>
        </a:p>
      </dgm:t>
    </dgm:pt>
    <dgm:pt modelId="{8BBD24E4-AA73-4F72-BB9C-BC92D0D1ECFD}" type="pres">
      <dgm:prSet presAssocID="{B60A9B08-E7FD-4FE6-8037-C7FA94A638AB}" presName="aSpace" presStyleCnt="0"/>
      <dgm:spPr/>
    </dgm:pt>
    <dgm:pt modelId="{DAB1C5DE-D37A-465E-92B2-343488CEB278}" type="pres">
      <dgm:prSet presAssocID="{42B7D287-B06F-4860-BF6D-66967ED63566}" presName="aNode" presStyleLbl="fgAcc1" presStyleIdx="2" presStyleCnt="5" custScaleX="127695" custLinFactY="-18999" custLinFactNeighborX="-32648" custLinFactNeighborY="-100000">
        <dgm:presLayoutVars>
          <dgm:bulletEnabled val="1"/>
        </dgm:presLayoutVars>
      </dgm:prSet>
      <dgm:spPr/>
      <dgm:t>
        <a:bodyPr/>
        <a:lstStyle/>
        <a:p>
          <a:endParaRPr lang="en-IN"/>
        </a:p>
      </dgm:t>
    </dgm:pt>
    <dgm:pt modelId="{2A8B4318-4367-4EFD-B8D3-CFAF8D93713A}" type="pres">
      <dgm:prSet presAssocID="{42B7D287-B06F-4860-BF6D-66967ED63566}" presName="aSpace" presStyleCnt="0"/>
      <dgm:spPr/>
    </dgm:pt>
    <dgm:pt modelId="{515F210A-249C-4CD7-A0CC-1834E039A7DC}" type="pres">
      <dgm:prSet presAssocID="{BC04120A-B7ED-4D86-B067-8DD56AFAAD85}" presName="aNode" presStyleLbl="fgAcc1" presStyleIdx="3" presStyleCnt="5" custScaleX="127695" custLinFactY="-11003" custLinFactNeighborX="34107" custLinFactNeighborY="-100000">
        <dgm:presLayoutVars>
          <dgm:bulletEnabled val="1"/>
        </dgm:presLayoutVars>
      </dgm:prSet>
      <dgm:spPr/>
      <dgm:t>
        <a:bodyPr/>
        <a:lstStyle/>
        <a:p>
          <a:endParaRPr lang="en-US"/>
        </a:p>
      </dgm:t>
    </dgm:pt>
    <dgm:pt modelId="{21D033E3-A2EA-4A1B-9539-7E1D40F63E29}" type="pres">
      <dgm:prSet presAssocID="{BC04120A-B7ED-4D86-B067-8DD56AFAAD85}" presName="aSpace" presStyleCnt="0"/>
      <dgm:spPr/>
    </dgm:pt>
    <dgm:pt modelId="{F478A005-C19F-47F1-A9D2-DA26E5AFEC0A}" type="pres">
      <dgm:prSet presAssocID="{F1BB7016-B67B-4569-BAB3-0274171CE331}" presName="aNode" presStyleLbl="fgAcc1" presStyleIdx="4" presStyleCnt="5" custScaleX="127695" custScaleY="138176" custLinFactNeighborX="76531" custLinFactNeighborY="-81418">
        <dgm:presLayoutVars>
          <dgm:bulletEnabled val="1"/>
        </dgm:presLayoutVars>
      </dgm:prSet>
      <dgm:spPr/>
      <dgm:t>
        <a:bodyPr/>
        <a:lstStyle/>
        <a:p>
          <a:endParaRPr lang="en-US"/>
        </a:p>
      </dgm:t>
    </dgm:pt>
    <dgm:pt modelId="{6EBC380B-9C2E-4EC8-81F2-68A7926AEEAF}" type="pres">
      <dgm:prSet presAssocID="{F1BB7016-B67B-4569-BAB3-0274171CE331}" presName="aSpace" presStyleCnt="0"/>
      <dgm:spPr/>
    </dgm:pt>
  </dgm:ptLst>
  <dgm:cxnLst>
    <dgm:cxn modelId="{6152C903-7C76-4E16-8111-932CFDEDAA30}" type="presOf" srcId="{0ECD8E82-1EDC-48D9-BD3A-343344AF3DBE}" destId="{E722635D-9BCF-4168-AF49-C59115C9709E}" srcOrd="0" destOrd="0" presId="urn:microsoft.com/office/officeart/2005/8/layout/pyramid2"/>
    <dgm:cxn modelId="{BCCD6AC9-834A-432E-ADFD-09D5BEA9ED9C}" srcId="{0ECD8E82-1EDC-48D9-BD3A-343344AF3DBE}" destId="{BC04120A-B7ED-4D86-B067-8DD56AFAAD85}" srcOrd="3" destOrd="0" parTransId="{9635C7B5-1C62-4B16-83C4-261F3B9B0E34}" sibTransId="{7CEAAED2-76B4-4543-BC39-BC9D2E55E5C8}"/>
    <dgm:cxn modelId="{0B69628D-8008-4F26-9D2D-3AF8C023A1EC}" srcId="{0ECD8E82-1EDC-48D9-BD3A-343344AF3DBE}" destId="{F1BB7016-B67B-4569-BAB3-0274171CE331}" srcOrd="4" destOrd="0" parTransId="{1A867DB6-F3D9-4717-A818-B7ECC2C5C5A3}" sibTransId="{705748FD-6959-4253-A059-E5C8271B36FB}"/>
    <dgm:cxn modelId="{7DDC7924-154E-4364-A74F-F26F909D3799}" srcId="{0ECD8E82-1EDC-48D9-BD3A-343344AF3DBE}" destId="{42B7D287-B06F-4860-BF6D-66967ED63566}" srcOrd="2" destOrd="0" parTransId="{57DC1ED3-C728-4E8A-B191-EAE392F0BEEA}" sibTransId="{011A6C04-F795-4BB4-8D9E-6C0E2AEA7658}"/>
    <dgm:cxn modelId="{0B68549F-D1EF-445C-B893-64094DA6D3A4}" type="presOf" srcId="{BC04120A-B7ED-4D86-B067-8DD56AFAAD85}" destId="{515F210A-249C-4CD7-A0CC-1834E039A7DC}" srcOrd="0" destOrd="0" presId="urn:microsoft.com/office/officeart/2005/8/layout/pyramid2"/>
    <dgm:cxn modelId="{FCB90C43-334F-41E9-8B10-A2C04BB21436}" srcId="{0ECD8E82-1EDC-48D9-BD3A-343344AF3DBE}" destId="{6578FE76-9D52-42C7-9A08-2D703DEDB889}" srcOrd="0" destOrd="0" parTransId="{9D7F8322-B010-4AEA-B2C8-ABED8DA692AC}" sibTransId="{156D1297-0002-46D1-ACA4-7141136CBED3}"/>
    <dgm:cxn modelId="{14931E23-CC75-47DD-B94A-3A9131496891}" srcId="{0ECD8E82-1EDC-48D9-BD3A-343344AF3DBE}" destId="{B60A9B08-E7FD-4FE6-8037-C7FA94A638AB}" srcOrd="1" destOrd="0" parTransId="{1743A4BB-3420-4329-BD14-A855C7BE721C}" sibTransId="{5F67EDBF-CBEF-4869-9C4D-9DEE382706DE}"/>
    <dgm:cxn modelId="{9274EE01-940C-4BFF-925B-A8082DB03C7A}" type="presOf" srcId="{6578FE76-9D52-42C7-9A08-2D703DEDB889}" destId="{71BB48DD-FA8E-48AB-8BCD-B38FD926FA57}" srcOrd="0" destOrd="0" presId="urn:microsoft.com/office/officeart/2005/8/layout/pyramid2"/>
    <dgm:cxn modelId="{30DC4844-DD0B-459F-9BAC-7CDA01065F1D}" type="presOf" srcId="{42B7D287-B06F-4860-BF6D-66967ED63566}" destId="{DAB1C5DE-D37A-465E-92B2-343488CEB278}" srcOrd="0" destOrd="0" presId="urn:microsoft.com/office/officeart/2005/8/layout/pyramid2"/>
    <dgm:cxn modelId="{02AF5C9C-BB93-46F7-B703-1A6E5C43869F}" type="presOf" srcId="{F1BB7016-B67B-4569-BAB3-0274171CE331}" destId="{F478A005-C19F-47F1-A9D2-DA26E5AFEC0A}" srcOrd="0" destOrd="0" presId="urn:microsoft.com/office/officeart/2005/8/layout/pyramid2"/>
    <dgm:cxn modelId="{963F633C-56D0-48D2-8074-3115E7C7D4F5}" type="presOf" srcId="{B60A9B08-E7FD-4FE6-8037-C7FA94A638AB}" destId="{D2FCBDAE-4285-4B23-88C6-0DED421A418E}" srcOrd="0" destOrd="0" presId="urn:microsoft.com/office/officeart/2005/8/layout/pyramid2"/>
    <dgm:cxn modelId="{6B06876C-794B-4A0B-AB2F-73BF612C02FB}" type="presParOf" srcId="{E722635D-9BCF-4168-AF49-C59115C9709E}" destId="{5E4C2482-B8D0-4FC2-9FA2-E973D546DD57}" srcOrd="0" destOrd="0" presId="urn:microsoft.com/office/officeart/2005/8/layout/pyramid2"/>
    <dgm:cxn modelId="{AC24B905-9B34-436F-BC8D-1D2C801D7D14}" type="presParOf" srcId="{E722635D-9BCF-4168-AF49-C59115C9709E}" destId="{98DE14CE-00C4-40A5-8D4A-6A1F67DB1EF9}" srcOrd="1" destOrd="0" presId="urn:microsoft.com/office/officeart/2005/8/layout/pyramid2"/>
    <dgm:cxn modelId="{E58F3E92-D4DE-43E9-9FAD-9BA0F60B53F7}" type="presParOf" srcId="{98DE14CE-00C4-40A5-8D4A-6A1F67DB1EF9}" destId="{71BB48DD-FA8E-48AB-8BCD-B38FD926FA57}" srcOrd="0" destOrd="0" presId="urn:microsoft.com/office/officeart/2005/8/layout/pyramid2"/>
    <dgm:cxn modelId="{D9E5F576-5691-415A-A1DF-02FB3C189063}" type="presParOf" srcId="{98DE14CE-00C4-40A5-8D4A-6A1F67DB1EF9}" destId="{86A2CD65-AC1E-43A6-A98A-94947674F148}" srcOrd="1" destOrd="0" presId="urn:microsoft.com/office/officeart/2005/8/layout/pyramid2"/>
    <dgm:cxn modelId="{C851C0A3-ADC3-4978-A7FC-C61F650D9CAA}" type="presParOf" srcId="{98DE14CE-00C4-40A5-8D4A-6A1F67DB1EF9}" destId="{D2FCBDAE-4285-4B23-88C6-0DED421A418E}" srcOrd="2" destOrd="0" presId="urn:microsoft.com/office/officeart/2005/8/layout/pyramid2"/>
    <dgm:cxn modelId="{73688E6B-D9AB-46DC-8456-989FEA5FB79E}" type="presParOf" srcId="{98DE14CE-00C4-40A5-8D4A-6A1F67DB1EF9}" destId="{8BBD24E4-AA73-4F72-BB9C-BC92D0D1ECFD}" srcOrd="3" destOrd="0" presId="urn:microsoft.com/office/officeart/2005/8/layout/pyramid2"/>
    <dgm:cxn modelId="{1889B934-3315-4132-9689-C65787D145BC}" type="presParOf" srcId="{98DE14CE-00C4-40A5-8D4A-6A1F67DB1EF9}" destId="{DAB1C5DE-D37A-465E-92B2-343488CEB278}" srcOrd="4" destOrd="0" presId="urn:microsoft.com/office/officeart/2005/8/layout/pyramid2"/>
    <dgm:cxn modelId="{55CBD7B9-FCDF-40DC-9E5F-76506CA37D0A}" type="presParOf" srcId="{98DE14CE-00C4-40A5-8D4A-6A1F67DB1EF9}" destId="{2A8B4318-4367-4EFD-B8D3-CFAF8D93713A}" srcOrd="5" destOrd="0" presId="urn:microsoft.com/office/officeart/2005/8/layout/pyramid2"/>
    <dgm:cxn modelId="{430E0755-134D-4099-ABC2-9FE5C33A7D28}" type="presParOf" srcId="{98DE14CE-00C4-40A5-8D4A-6A1F67DB1EF9}" destId="{515F210A-249C-4CD7-A0CC-1834E039A7DC}" srcOrd="6" destOrd="0" presId="urn:microsoft.com/office/officeart/2005/8/layout/pyramid2"/>
    <dgm:cxn modelId="{15B80E21-0CE1-46DD-907E-F2395E3D7F0D}" type="presParOf" srcId="{98DE14CE-00C4-40A5-8D4A-6A1F67DB1EF9}" destId="{21D033E3-A2EA-4A1B-9539-7E1D40F63E29}" srcOrd="7" destOrd="0" presId="urn:microsoft.com/office/officeart/2005/8/layout/pyramid2"/>
    <dgm:cxn modelId="{0F4DF041-448E-444A-A9EB-E179E6E32577}" type="presParOf" srcId="{98DE14CE-00C4-40A5-8D4A-6A1F67DB1EF9}" destId="{F478A005-C19F-47F1-A9D2-DA26E5AFEC0A}" srcOrd="8" destOrd="0" presId="urn:microsoft.com/office/officeart/2005/8/layout/pyramid2"/>
    <dgm:cxn modelId="{B139889E-2024-4D53-B7AA-B7660D4A8A35}" type="presParOf" srcId="{98DE14CE-00C4-40A5-8D4A-6A1F67DB1EF9}" destId="{6EBC380B-9C2E-4EC8-81F2-68A7926AEEAF}" srcOrd="9"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51F1E1-5774-4F1F-BC35-A681E82679CF}" type="doc">
      <dgm:prSet loTypeId="urn:microsoft.com/office/officeart/2005/8/layout/venn3" loCatId="relationship" qsTypeId="urn:microsoft.com/office/officeart/2005/8/quickstyle/simple1" qsCatId="simple" csTypeId="urn:microsoft.com/office/officeart/2005/8/colors/colorful2" csCatId="colorful" phldr="1"/>
      <dgm:spPr/>
      <dgm:t>
        <a:bodyPr/>
        <a:lstStyle/>
        <a:p>
          <a:endParaRPr lang="en-IN"/>
        </a:p>
      </dgm:t>
    </dgm:pt>
    <dgm:pt modelId="{22774629-A9AF-46EC-81EB-5BCC1F3A9C86}">
      <dgm:prSet custT="1"/>
      <dgm:spPr/>
      <dgm:t>
        <a:bodyPr/>
        <a:lstStyle/>
        <a:p>
          <a:pPr rtl="0"/>
          <a:r>
            <a:rPr lang="en-IN" sz="1600" b="1" dirty="0" smtClean="0"/>
            <a:t>To understand the history and development of Machine Learning.</a:t>
          </a:r>
          <a:endParaRPr lang="en-IN" sz="1600" b="1" dirty="0"/>
        </a:p>
      </dgm:t>
    </dgm:pt>
    <dgm:pt modelId="{AEDFCF34-A09A-4FC7-9E0D-4CC176EAD940}" type="parTrans" cxnId="{37272932-89E1-4EAA-843E-87758E777A8D}">
      <dgm:prSet/>
      <dgm:spPr/>
      <dgm:t>
        <a:bodyPr/>
        <a:lstStyle/>
        <a:p>
          <a:endParaRPr lang="en-IN"/>
        </a:p>
      </dgm:t>
    </dgm:pt>
    <dgm:pt modelId="{7E040EE3-1663-4478-8979-5F561B67BBC6}" type="sibTrans" cxnId="{37272932-89E1-4EAA-843E-87758E777A8D}">
      <dgm:prSet/>
      <dgm:spPr/>
      <dgm:t>
        <a:bodyPr/>
        <a:lstStyle/>
        <a:p>
          <a:endParaRPr lang="en-IN"/>
        </a:p>
      </dgm:t>
    </dgm:pt>
    <dgm:pt modelId="{BEC27646-216E-41FA-B6F9-E5F3B442AA07}">
      <dgm:prSet custT="1"/>
      <dgm:spPr/>
      <dgm:t>
        <a:bodyPr/>
        <a:lstStyle/>
        <a:p>
          <a:pPr rtl="0"/>
          <a:r>
            <a:rPr lang="en-IN" sz="1600" b="1" dirty="0" smtClean="0"/>
            <a:t>To provide a comprehensive foundation to Machine Learning and Optimization methodology with applications t.</a:t>
          </a:r>
          <a:endParaRPr lang="en-IN" sz="1600" b="1" dirty="0"/>
        </a:p>
      </dgm:t>
    </dgm:pt>
    <dgm:pt modelId="{DA1F586B-A4C8-4B7A-B621-D704EA4D997A}" type="parTrans" cxnId="{3EFC9EE3-66EC-4176-AF25-FBC1D2C7EDB3}">
      <dgm:prSet/>
      <dgm:spPr/>
      <dgm:t>
        <a:bodyPr/>
        <a:lstStyle/>
        <a:p>
          <a:endParaRPr lang="en-IN"/>
        </a:p>
      </dgm:t>
    </dgm:pt>
    <dgm:pt modelId="{BCC79A71-E4EA-45B4-9897-4958965CEAB1}" type="sibTrans" cxnId="{3EFC9EE3-66EC-4176-AF25-FBC1D2C7EDB3}">
      <dgm:prSet/>
      <dgm:spPr/>
      <dgm:t>
        <a:bodyPr/>
        <a:lstStyle/>
        <a:p>
          <a:endParaRPr lang="en-IN"/>
        </a:p>
      </dgm:t>
    </dgm:pt>
    <dgm:pt modelId="{0F0296FB-8ADD-4838-9F9A-1BE68FFAB191}">
      <dgm:prSet custT="1"/>
      <dgm:spPr/>
      <dgm:t>
        <a:bodyPr/>
        <a:lstStyle/>
        <a:p>
          <a:pPr rtl="0"/>
          <a:r>
            <a:rPr lang="en-IN" sz="1600" b="1" dirty="0" smtClean="0"/>
            <a:t>To study learning processes: supervised and unsupervised, deterministic and statistical knowledge of Machine learners, and ensemble learning</a:t>
          </a:r>
          <a:endParaRPr lang="en-IN" sz="1600" b="1" dirty="0"/>
        </a:p>
      </dgm:t>
    </dgm:pt>
    <dgm:pt modelId="{160FAC7C-F894-4F8D-83BA-9F88A270E1D3}" type="parTrans" cxnId="{2ECDA0A1-80FF-45B3-A721-82FE5BF7D332}">
      <dgm:prSet/>
      <dgm:spPr/>
      <dgm:t>
        <a:bodyPr/>
        <a:lstStyle/>
        <a:p>
          <a:endParaRPr lang="en-IN"/>
        </a:p>
      </dgm:t>
    </dgm:pt>
    <dgm:pt modelId="{77479B65-8415-4638-B5DF-5B240C7171E1}" type="sibTrans" cxnId="{2ECDA0A1-80FF-45B3-A721-82FE5BF7D332}">
      <dgm:prSet/>
      <dgm:spPr/>
      <dgm:t>
        <a:bodyPr/>
        <a:lstStyle/>
        <a:p>
          <a:endParaRPr lang="en-IN"/>
        </a:p>
      </dgm:t>
    </dgm:pt>
    <dgm:pt modelId="{93C2B856-9E92-42DC-A772-1E39906DE85D}">
      <dgm:prSet custT="1"/>
      <dgm:spPr/>
      <dgm:t>
        <a:bodyPr/>
        <a:lstStyle/>
        <a:p>
          <a:pPr rtl="0"/>
          <a:r>
            <a:rPr lang="en-IN" sz="1600" b="1" dirty="0" smtClean="0"/>
            <a:t>To understand modern techniques and practical trends of Machine learning.</a:t>
          </a:r>
          <a:endParaRPr lang="en-IN" sz="1600" b="1" dirty="0"/>
        </a:p>
      </dgm:t>
    </dgm:pt>
    <dgm:pt modelId="{2E8BFE8F-A75C-4552-A4B9-B8479173B459}" type="parTrans" cxnId="{73C38D1F-25F9-4757-AC45-54F52501B931}">
      <dgm:prSet/>
      <dgm:spPr/>
      <dgm:t>
        <a:bodyPr/>
        <a:lstStyle/>
        <a:p>
          <a:endParaRPr lang="en-IN"/>
        </a:p>
      </dgm:t>
    </dgm:pt>
    <dgm:pt modelId="{55D74626-E5E5-4B38-94C7-B1E510557E84}" type="sibTrans" cxnId="{73C38D1F-25F9-4757-AC45-54F52501B931}">
      <dgm:prSet/>
      <dgm:spPr/>
      <dgm:t>
        <a:bodyPr/>
        <a:lstStyle/>
        <a:p>
          <a:endParaRPr lang="en-IN"/>
        </a:p>
      </dgm:t>
    </dgm:pt>
    <dgm:pt modelId="{73701E7B-FBC3-42D6-8A7A-B8FE6360C809}" type="pres">
      <dgm:prSet presAssocID="{6F51F1E1-5774-4F1F-BC35-A681E82679CF}" presName="Name0" presStyleCnt="0">
        <dgm:presLayoutVars>
          <dgm:dir/>
          <dgm:resizeHandles val="exact"/>
        </dgm:presLayoutVars>
      </dgm:prSet>
      <dgm:spPr/>
      <dgm:t>
        <a:bodyPr/>
        <a:lstStyle/>
        <a:p>
          <a:endParaRPr lang="en-IN"/>
        </a:p>
      </dgm:t>
    </dgm:pt>
    <dgm:pt modelId="{22AE914A-85B6-414D-B985-4C1BCDCDEB28}" type="pres">
      <dgm:prSet presAssocID="{22774629-A9AF-46EC-81EB-5BCC1F3A9C86}" presName="Name5" presStyleLbl="vennNode1" presStyleIdx="0" presStyleCnt="4">
        <dgm:presLayoutVars>
          <dgm:bulletEnabled val="1"/>
        </dgm:presLayoutVars>
      </dgm:prSet>
      <dgm:spPr/>
      <dgm:t>
        <a:bodyPr/>
        <a:lstStyle/>
        <a:p>
          <a:endParaRPr lang="en-IN"/>
        </a:p>
      </dgm:t>
    </dgm:pt>
    <dgm:pt modelId="{3E6FBC2B-7E38-4A4E-AAC7-9B708FC1F1C6}" type="pres">
      <dgm:prSet presAssocID="{7E040EE3-1663-4478-8979-5F561B67BBC6}" presName="space" presStyleCnt="0"/>
      <dgm:spPr/>
    </dgm:pt>
    <dgm:pt modelId="{73A2E943-AB3A-4641-AEFD-BB51F509B476}" type="pres">
      <dgm:prSet presAssocID="{BEC27646-216E-41FA-B6F9-E5F3B442AA07}" presName="Name5" presStyleLbl="vennNode1" presStyleIdx="1" presStyleCnt="4">
        <dgm:presLayoutVars>
          <dgm:bulletEnabled val="1"/>
        </dgm:presLayoutVars>
      </dgm:prSet>
      <dgm:spPr/>
      <dgm:t>
        <a:bodyPr/>
        <a:lstStyle/>
        <a:p>
          <a:endParaRPr lang="en-IN"/>
        </a:p>
      </dgm:t>
    </dgm:pt>
    <dgm:pt modelId="{43789ED7-8F32-4F90-9146-CF649FD801B9}" type="pres">
      <dgm:prSet presAssocID="{BCC79A71-E4EA-45B4-9897-4958965CEAB1}" presName="space" presStyleCnt="0"/>
      <dgm:spPr/>
    </dgm:pt>
    <dgm:pt modelId="{AF4734E7-1ED5-44E4-B1E4-44C4223EABC2}" type="pres">
      <dgm:prSet presAssocID="{0F0296FB-8ADD-4838-9F9A-1BE68FFAB191}" presName="Name5" presStyleLbl="vennNode1" presStyleIdx="2" presStyleCnt="4">
        <dgm:presLayoutVars>
          <dgm:bulletEnabled val="1"/>
        </dgm:presLayoutVars>
      </dgm:prSet>
      <dgm:spPr/>
      <dgm:t>
        <a:bodyPr/>
        <a:lstStyle/>
        <a:p>
          <a:endParaRPr lang="en-IN"/>
        </a:p>
      </dgm:t>
    </dgm:pt>
    <dgm:pt modelId="{828442D6-7009-43F0-A59F-D33608F4100B}" type="pres">
      <dgm:prSet presAssocID="{77479B65-8415-4638-B5DF-5B240C7171E1}" presName="space" presStyleCnt="0"/>
      <dgm:spPr/>
    </dgm:pt>
    <dgm:pt modelId="{520F853D-D5C2-4B43-93D2-153698AFDA17}" type="pres">
      <dgm:prSet presAssocID="{93C2B856-9E92-42DC-A772-1E39906DE85D}" presName="Name5" presStyleLbl="vennNode1" presStyleIdx="3" presStyleCnt="4">
        <dgm:presLayoutVars>
          <dgm:bulletEnabled val="1"/>
        </dgm:presLayoutVars>
      </dgm:prSet>
      <dgm:spPr/>
      <dgm:t>
        <a:bodyPr/>
        <a:lstStyle/>
        <a:p>
          <a:endParaRPr lang="en-IN"/>
        </a:p>
      </dgm:t>
    </dgm:pt>
  </dgm:ptLst>
  <dgm:cxnLst>
    <dgm:cxn modelId="{73C38D1F-25F9-4757-AC45-54F52501B931}" srcId="{6F51F1E1-5774-4F1F-BC35-A681E82679CF}" destId="{93C2B856-9E92-42DC-A772-1E39906DE85D}" srcOrd="3" destOrd="0" parTransId="{2E8BFE8F-A75C-4552-A4B9-B8479173B459}" sibTransId="{55D74626-E5E5-4B38-94C7-B1E510557E84}"/>
    <dgm:cxn modelId="{37272932-89E1-4EAA-843E-87758E777A8D}" srcId="{6F51F1E1-5774-4F1F-BC35-A681E82679CF}" destId="{22774629-A9AF-46EC-81EB-5BCC1F3A9C86}" srcOrd="0" destOrd="0" parTransId="{AEDFCF34-A09A-4FC7-9E0D-4CC176EAD940}" sibTransId="{7E040EE3-1663-4478-8979-5F561B67BBC6}"/>
    <dgm:cxn modelId="{30C45FDF-02C0-4C53-903E-AEB88D4D423E}" type="presOf" srcId="{93C2B856-9E92-42DC-A772-1E39906DE85D}" destId="{520F853D-D5C2-4B43-93D2-153698AFDA17}" srcOrd="0" destOrd="0" presId="urn:microsoft.com/office/officeart/2005/8/layout/venn3"/>
    <dgm:cxn modelId="{1E2B97FB-6892-4069-9814-5357D41E3FDE}" type="presOf" srcId="{22774629-A9AF-46EC-81EB-5BCC1F3A9C86}" destId="{22AE914A-85B6-414D-B985-4C1BCDCDEB28}" srcOrd="0" destOrd="0" presId="urn:microsoft.com/office/officeart/2005/8/layout/venn3"/>
    <dgm:cxn modelId="{EC7E7FE6-7919-45E5-9CD4-7D8D55C796B4}" type="presOf" srcId="{0F0296FB-8ADD-4838-9F9A-1BE68FFAB191}" destId="{AF4734E7-1ED5-44E4-B1E4-44C4223EABC2}" srcOrd="0" destOrd="0" presId="urn:microsoft.com/office/officeart/2005/8/layout/venn3"/>
    <dgm:cxn modelId="{2ECDA0A1-80FF-45B3-A721-82FE5BF7D332}" srcId="{6F51F1E1-5774-4F1F-BC35-A681E82679CF}" destId="{0F0296FB-8ADD-4838-9F9A-1BE68FFAB191}" srcOrd="2" destOrd="0" parTransId="{160FAC7C-F894-4F8D-83BA-9F88A270E1D3}" sibTransId="{77479B65-8415-4638-B5DF-5B240C7171E1}"/>
    <dgm:cxn modelId="{3EFC9EE3-66EC-4176-AF25-FBC1D2C7EDB3}" srcId="{6F51F1E1-5774-4F1F-BC35-A681E82679CF}" destId="{BEC27646-216E-41FA-B6F9-E5F3B442AA07}" srcOrd="1" destOrd="0" parTransId="{DA1F586B-A4C8-4B7A-B621-D704EA4D997A}" sibTransId="{BCC79A71-E4EA-45B4-9897-4958965CEAB1}"/>
    <dgm:cxn modelId="{60D26E4C-ABC0-4B96-99D7-47BB643D0D0B}" type="presOf" srcId="{6F51F1E1-5774-4F1F-BC35-A681E82679CF}" destId="{73701E7B-FBC3-42D6-8A7A-B8FE6360C809}" srcOrd="0" destOrd="0" presId="urn:microsoft.com/office/officeart/2005/8/layout/venn3"/>
    <dgm:cxn modelId="{8225088B-94E3-4B7E-9B40-851A3A752D97}" type="presOf" srcId="{BEC27646-216E-41FA-B6F9-E5F3B442AA07}" destId="{73A2E943-AB3A-4641-AEFD-BB51F509B476}" srcOrd="0" destOrd="0" presId="urn:microsoft.com/office/officeart/2005/8/layout/venn3"/>
    <dgm:cxn modelId="{3AFCFD20-D97F-4DDB-8C11-B2C8B5729ECF}" type="presParOf" srcId="{73701E7B-FBC3-42D6-8A7A-B8FE6360C809}" destId="{22AE914A-85B6-414D-B985-4C1BCDCDEB28}" srcOrd="0" destOrd="0" presId="urn:microsoft.com/office/officeart/2005/8/layout/venn3"/>
    <dgm:cxn modelId="{53668E71-1B92-4298-B2E0-BD40527E785C}" type="presParOf" srcId="{73701E7B-FBC3-42D6-8A7A-B8FE6360C809}" destId="{3E6FBC2B-7E38-4A4E-AAC7-9B708FC1F1C6}" srcOrd="1" destOrd="0" presId="urn:microsoft.com/office/officeart/2005/8/layout/venn3"/>
    <dgm:cxn modelId="{1AD15B4F-6131-40CB-91AD-8CC2E11FD61D}" type="presParOf" srcId="{73701E7B-FBC3-42D6-8A7A-B8FE6360C809}" destId="{73A2E943-AB3A-4641-AEFD-BB51F509B476}" srcOrd="2" destOrd="0" presId="urn:microsoft.com/office/officeart/2005/8/layout/venn3"/>
    <dgm:cxn modelId="{0DD6B713-EDAE-42BD-80E7-35A79246DFF7}" type="presParOf" srcId="{73701E7B-FBC3-42D6-8A7A-B8FE6360C809}" destId="{43789ED7-8F32-4F90-9146-CF649FD801B9}" srcOrd="3" destOrd="0" presId="urn:microsoft.com/office/officeart/2005/8/layout/venn3"/>
    <dgm:cxn modelId="{BDDCED43-AFBF-4241-8872-5C79AAAA5C4E}" type="presParOf" srcId="{73701E7B-FBC3-42D6-8A7A-B8FE6360C809}" destId="{AF4734E7-1ED5-44E4-B1E4-44C4223EABC2}" srcOrd="4" destOrd="0" presId="urn:microsoft.com/office/officeart/2005/8/layout/venn3"/>
    <dgm:cxn modelId="{D24A6F9F-1F16-4E40-BDCD-B2FE28AA713E}" type="presParOf" srcId="{73701E7B-FBC3-42D6-8A7A-B8FE6360C809}" destId="{828442D6-7009-43F0-A59F-D33608F4100B}" srcOrd="5" destOrd="0" presId="urn:microsoft.com/office/officeart/2005/8/layout/venn3"/>
    <dgm:cxn modelId="{89282508-9A6E-49B3-9F5B-EAABE8804653}" type="presParOf" srcId="{73701E7B-FBC3-42D6-8A7A-B8FE6360C809}" destId="{520F853D-D5C2-4B43-93D2-153698AFDA17}" srcOrd="6"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4C2482-B8D0-4FC2-9FA2-E973D546DD57}">
      <dsp:nvSpPr>
        <dsp:cNvPr id="0" name=""/>
        <dsp:cNvSpPr/>
      </dsp:nvSpPr>
      <dsp:spPr>
        <a:xfrm>
          <a:off x="2382335" y="0"/>
          <a:ext cx="4825835" cy="4825835"/>
        </a:xfrm>
        <a:prstGeom prst="triangl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BB48DD-FA8E-48AB-8BCD-B38FD926FA57}">
      <dsp:nvSpPr>
        <dsp:cNvPr id="0" name=""/>
        <dsp:cNvSpPr/>
      </dsp:nvSpPr>
      <dsp:spPr>
        <a:xfrm>
          <a:off x="456472" y="289887"/>
          <a:ext cx="3913964" cy="641873"/>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IN" sz="1400" b="0" kern="1200" dirty="0" smtClean="0">
              <a:latin typeface="Times New Roman" pitchFamily="18" charset="0"/>
              <a:cs typeface="Times New Roman" pitchFamily="18" charset="0"/>
            </a:rPr>
            <a:t>CO-1:Apply the basic concept of Machine learning and statistics learning to deal with real-life Problems.</a:t>
          </a:r>
          <a:endParaRPr lang="en-IN" sz="1400" b="0" kern="1200" dirty="0">
            <a:latin typeface="Times New Roman" pitchFamily="18" charset="0"/>
            <a:cs typeface="Times New Roman" pitchFamily="18" charset="0"/>
          </a:endParaRPr>
        </a:p>
      </dsp:txBody>
      <dsp:txXfrm>
        <a:off x="487806" y="321221"/>
        <a:ext cx="3851296" cy="579205"/>
      </dsp:txXfrm>
    </dsp:sp>
    <dsp:sp modelId="{D2FCBDAE-4285-4B23-88C6-0DED421A418E}">
      <dsp:nvSpPr>
        <dsp:cNvPr id="0" name=""/>
        <dsp:cNvSpPr/>
      </dsp:nvSpPr>
      <dsp:spPr>
        <a:xfrm>
          <a:off x="1459070" y="970890"/>
          <a:ext cx="3920394" cy="641873"/>
        </a:xfrm>
        <a:prstGeom prst="roundRect">
          <a:avLst/>
        </a:prstGeom>
        <a:solidFill>
          <a:schemeClr val="lt1">
            <a:alpha val="90000"/>
            <a:hueOff val="0"/>
            <a:satOff val="0"/>
            <a:lumOff val="0"/>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IN" sz="1200" b="1" kern="1200" dirty="0" smtClean="0">
              <a:latin typeface="Times New Roman" pitchFamily="18" charset="0"/>
              <a:cs typeface="Times New Roman" pitchFamily="18" charset="0"/>
            </a:rPr>
            <a:t>CO-2: </a:t>
          </a:r>
          <a:r>
            <a:rPr lang="en-US" sz="1200" kern="1200" dirty="0" smtClean="0"/>
            <a:t>Understand different machine learning algorithms, as well as underlying theories the behind them.</a:t>
          </a:r>
          <a:endParaRPr lang="en-IN" sz="1200" b="1" kern="1200" dirty="0">
            <a:latin typeface="Times New Roman" pitchFamily="18" charset="0"/>
            <a:cs typeface="Times New Roman" pitchFamily="18" charset="0"/>
          </a:endParaRPr>
        </a:p>
      </dsp:txBody>
      <dsp:txXfrm>
        <a:off x="1490404" y="1002224"/>
        <a:ext cx="3857726" cy="579205"/>
      </dsp:txXfrm>
    </dsp:sp>
    <dsp:sp modelId="{DAB1C5DE-D37A-465E-92B2-343488CEB278}">
      <dsp:nvSpPr>
        <dsp:cNvPr id="0" name=""/>
        <dsp:cNvSpPr/>
      </dsp:nvSpPr>
      <dsp:spPr>
        <a:xfrm>
          <a:off x="3336785" y="1727158"/>
          <a:ext cx="4005527" cy="641873"/>
        </a:xfrm>
        <a:prstGeom prst="round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IN" sz="1200" b="1" kern="1200" dirty="0" smtClean="0"/>
            <a:t>CO-3: </a:t>
          </a:r>
          <a:r>
            <a:rPr lang="en-IN" sz="1200" kern="1200" dirty="0" smtClean="0"/>
            <a:t>Select and apply the appropriate machine learning algorithm to solve problems of moderate complexity</a:t>
          </a:r>
          <a:endParaRPr lang="en-IN" sz="1200" b="1" kern="1200" dirty="0"/>
        </a:p>
      </dsp:txBody>
      <dsp:txXfrm>
        <a:off x="3368119" y="1758492"/>
        <a:ext cx="3942859" cy="579205"/>
      </dsp:txXfrm>
    </dsp:sp>
    <dsp:sp modelId="{515F210A-249C-4CD7-A0CC-1834E039A7DC}">
      <dsp:nvSpPr>
        <dsp:cNvPr id="0" name=""/>
        <dsp:cNvSpPr/>
      </dsp:nvSpPr>
      <dsp:spPr>
        <a:xfrm>
          <a:off x="5430751" y="2500591"/>
          <a:ext cx="4005527" cy="641873"/>
        </a:xfrm>
        <a:prstGeom prst="roundRect">
          <a:avLst/>
        </a:prstGeom>
        <a:solidFill>
          <a:schemeClr val="lt1">
            <a:alpha val="90000"/>
            <a:hueOff val="0"/>
            <a:satOff val="0"/>
            <a:lumOff val="0"/>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IN" sz="1800" b="1" kern="1200" dirty="0" smtClean="0">
              <a:latin typeface="Times New Roman" pitchFamily="18" charset="0"/>
              <a:cs typeface="Times New Roman" pitchFamily="18" charset="0"/>
            </a:rPr>
            <a:t>CO-4: </a:t>
          </a:r>
          <a:r>
            <a:rPr lang="en-IN" sz="1800" kern="1200" dirty="0" smtClean="0"/>
            <a:t>Interpret and evaluate models generated from data.</a:t>
          </a:r>
          <a:endParaRPr lang="en-IN" sz="1800" b="1" kern="1200" dirty="0">
            <a:latin typeface="Times New Roman" pitchFamily="18" charset="0"/>
            <a:cs typeface="Times New Roman" pitchFamily="18" charset="0"/>
          </a:endParaRPr>
        </a:p>
      </dsp:txBody>
      <dsp:txXfrm>
        <a:off x="5462085" y="2531925"/>
        <a:ext cx="3942859" cy="579205"/>
      </dsp:txXfrm>
    </dsp:sp>
    <dsp:sp modelId="{F478A005-C19F-47F1-A9D2-DA26E5AFEC0A}">
      <dsp:nvSpPr>
        <dsp:cNvPr id="0" name=""/>
        <dsp:cNvSpPr/>
      </dsp:nvSpPr>
      <dsp:spPr>
        <a:xfrm>
          <a:off x="6743221" y="3308233"/>
          <a:ext cx="4005527" cy="886915"/>
        </a:xfrm>
        <a:prstGeom prst="round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l" defTabSz="466725" rtl="0">
            <a:lnSpc>
              <a:spcPct val="90000"/>
            </a:lnSpc>
            <a:spcBef>
              <a:spcPct val="0"/>
            </a:spcBef>
            <a:spcAft>
              <a:spcPct val="35000"/>
            </a:spcAft>
          </a:pPr>
          <a:r>
            <a:rPr lang="en-IN" sz="1050" b="1" kern="1200" dirty="0" smtClean="0">
              <a:latin typeface="Times" pitchFamily="18" charset="0"/>
              <a:cs typeface="Times" pitchFamily="18" charset="0"/>
            </a:rPr>
            <a:t>CO-5</a:t>
          </a:r>
          <a:r>
            <a:rPr lang="en-IN" sz="1200" b="1" kern="1200" dirty="0" smtClean="0">
              <a:latin typeface="Times" pitchFamily="18" charset="0"/>
              <a:cs typeface="Times" pitchFamily="18" charset="0"/>
            </a:rPr>
            <a:t>: </a:t>
          </a:r>
          <a:r>
            <a:rPr lang="en-IN" sz="1200" kern="1200" dirty="0" smtClean="0">
              <a:latin typeface="Times" pitchFamily="18" charset="0"/>
              <a:cs typeface="Times" pitchFamily="18" charset="0"/>
            </a:rPr>
            <a:t>Optimize the models learned and report on the expected accuracy that can be attained by applying the algorithms to a real-world problem</a:t>
          </a:r>
          <a:r>
            <a:rPr lang="en-IN" sz="3200" kern="1200" dirty="0" smtClean="0">
              <a:latin typeface="Times" pitchFamily="18" charset="0"/>
              <a:cs typeface="Times" pitchFamily="18" charset="0"/>
            </a:rPr>
            <a:t>.</a:t>
          </a:r>
          <a:endParaRPr lang="en-IN" sz="3600" b="1" kern="1200" dirty="0">
            <a:latin typeface="Times" pitchFamily="18" charset="0"/>
            <a:cs typeface="Times" pitchFamily="18" charset="0"/>
          </a:endParaRPr>
        </a:p>
      </dsp:txBody>
      <dsp:txXfrm>
        <a:off x="6786517" y="3351529"/>
        <a:ext cx="3918935" cy="8003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E914A-85B6-414D-B985-4C1BCDCDEB28}">
      <dsp:nvSpPr>
        <dsp:cNvPr id="0" name=""/>
        <dsp:cNvSpPr/>
      </dsp:nvSpPr>
      <dsp:spPr>
        <a:xfrm>
          <a:off x="2870" y="1405526"/>
          <a:ext cx="2880062" cy="2880062"/>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understand the history and development of Machine Learning.</a:t>
          </a:r>
          <a:endParaRPr lang="en-IN" sz="1600" b="1" kern="1200" dirty="0"/>
        </a:p>
      </dsp:txBody>
      <dsp:txXfrm>
        <a:off x="424645" y="1827301"/>
        <a:ext cx="2036512" cy="2036512"/>
      </dsp:txXfrm>
    </dsp:sp>
    <dsp:sp modelId="{73A2E943-AB3A-4641-AEFD-BB51F509B476}">
      <dsp:nvSpPr>
        <dsp:cNvPr id="0" name=""/>
        <dsp:cNvSpPr/>
      </dsp:nvSpPr>
      <dsp:spPr>
        <a:xfrm>
          <a:off x="2306920" y="1405526"/>
          <a:ext cx="2880062" cy="2880062"/>
        </a:xfrm>
        <a:prstGeom prst="ellipse">
          <a:avLst/>
        </a:prstGeom>
        <a:solidFill>
          <a:schemeClr val="accent2">
            <a:alpha val="50000"/>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provide a comprehensive foundation to Machine Learning and Optimization methodology with applications t.</a:t>
          </a:r>
          <a:endParaRPr lang="en-IN" sz="1600" b="1" kern="1200" dirty="0"/>
        </a:p>
      </dsp:txBody>
      <dsp:txXfrm>
        <a:off x="2728695" y="1827301"/>
        <a:ext cx="2036512" cy="2036512"/>
      </dsp:txXfrm>
    </dsp:sp>
    <dsp:sp modelId="{AF4734E7-1ED5-44E4-B1E4-44C4223EABC2}">
      <dsp:nvSpPr>
        <dsp:cNvPr id="0" name=""/>
        <dsp:cNvSpPr/>
      </dsp:nvSpPr>
      <dsp:spPr>
        <a:xfrm>
          <a:off x="4610971" y="1405526"/>
          <a:ext cx="2880062" cy="2880062"/>
        </a:xfrm>
        <a:prstGeom prst="ellipse">
          <a:avLst/>
        </a:prstGeom>
        <a:solidFill>
          <a:schemeClr val="accent2">
            <a:alpha val="50000"/>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study learning processes: supervised and unsupervised, deterministic and statistical knowledge of Machine learners, and ensemble learning</a:t>
          </a:r>
          <a:endParaRPr lang="en-IN" sz="1600" b="1" kern="1200" dirty="0"/>
        </a:p>
      </dsp:txBody>
      <dsp:txXfrm>
        <a:off x="5032746" y="1827301"/>
        <a:ext cx="2036512" cy="2036512"/>
      </dsp:txXfrm>
    </dsp:sp>
    <dsp:sp modelId="{520F853D-D5C2-4B43-93D2-153698AFDA17}">
      <dsp:nvSpPr>
        <dsp:cNvPr id="0" name=""/>
        <dsp:cNvSpPr/>
      </dsp:nvSpPr>
      <dsp:spPr>
        <a:xfrm>
          <a:off x="6915021" y="1405526"/>
          <a:ext cx="2880062" cy="2880062"/>
        </a:xfrm>
        <a:prstGeom prst="ellipse">
          <a:avLst/>
        </a:prstGeom>
        <a:solidFill>
          <a:schemeClr val="accent2">
            <a:alpha val="50000"/>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understand modern techniques and practical trends of Machine learning.</a:t>
          </a:r>
          <a:endParaRPr lang="en-IN" sz="1600" b="1" kern="1200" dirty="0"/>
        </a:p>
      </dsp:txBody>
      <dsp:txXfrm>
        <a:off x="7336796" y="1827301"/>
        <a:ext cx="2036512" cy="2036512"/>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10/17/2022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10/17/2022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787" tIns="45894" rIns="91787" bIns="45894">
            <a:normAutofit lnSpcReduction="10000"/>
          </a:bodyPr>
          <a:lstStyle/>
          <a:p>
            <a:pPr defTabSz="457148" eaLnBrk="1" fontAlgn="auto" hangingPunct="1">
              <a:spcBef>
                <a:spcPts val="0"/>
              </a:spcBef>
              <a:spcAft>
                <a:spcPts val="0"/>
              </a:spcAft>
              <a:defRPr/>
            </a:pPr>
            <a:r>
              <a:rPr lang="en-US" dirty="0" smtClean="0"/>
              <a:t>Association Rules is another unsupervised</a:t>
            </a:r>
            <a:r>
              <a:rPr lang="en-US" baseline="0" dirty="0" smtClean="0"/>
              <a:t> learning method. There is no “prediction” performed but is used to discover relationships within the data. </a:t>
            </a:r>
          </a:p>
          <a:p>
            <a:pPr defTabSz="457148" eaLnBrk="1" fontAlgn="auto" hangingPunct="1">
              <a:spcBef>
                <a:spcPts val="0"/>
              </a:spcBef>
              <a:spcAft>
                <a:spcPts val="0"/>
              </a:spcAft>
              <a:defRPr/>
            </a:pPr>
            <a:r>
              <a:rPr lang="en-US" baseline="0" dirty="0" smtClean="0"/>
              <a:t>The example questions are </a:t>
            </a:r>
          </a:p>
          <a:p>
            <a:pPr lvl="1" defTabSz="457148" eaLnBrk="1" fontAlgn="auto" hangingPunct="1">
              <a:spcBef>
                <a:spcPts val="0"/>
              </a:spcBef>
              <a:spcAft>
                <a:spcPts val="0"/>
              </a:spcAft>
              <a:defRPr/>
            </a:pPr>
            <a:r>
              <a:rPr lang="en-US" baseline="0" dirty="0" smtClean="0"/>
              <a:t>Which of my products tend to be purchased together?</a:t>
            </a:r>
          </a:p>
          <a:p>
            <a:pPr lvl="1" defTabSz="457148" eaLnBrk="1" fontAlgn="auto" hangingPunct="1">
              <a:spcBef>
                <a:spcPts val="0"/>
              </a:spcBef>
              <a:spcAft>
                <a:spcPts val="0"/>
              </a:spcAft>
              <a:defRPr/>
            </a:pPr>
            <a:r>
              <a:rPr lang="en-US" baseline="0" dirty="0" smtClean="0"/>
              <a:t>What will other people who are like this person or product tend to buy/watch or click on for other products we may have to offer?</a:t>
            </a:r>
          </a:p>
          <a:p>
            <a:pPr defTabSz="457148" eaLnBrk="1" fontAlgn="auto" hangingPunct="1">
              <a:spcBef>
                <a:spcPts val="0"/>
              </a:spcBef>
              <a:spcAft>
                <a:spcPts val="0"/>
              </a:spcAft>
              <a:defRPr/>
            </a:pPr>
            <a:r>
              <a:rPr lang="en-US" baseline="0" dirty="0" smtClean="0"/>
              <a:t>In the online retailer example we analyzed in the previous lesson, we could use association rules to discover what products are purchased together within the group that yielded maximum LTV. For example if we set up the data appropriately, we could explore to further discover which products people in GP4  tend to buy together and derive any logical reasons for high rate of returns. We can discover the profile of purchases for people in different groups (Ex: people who buy high heel shoes and expensive purses tend to be in GP4 or people who buy walking shoes and camping gear tend to be in GP2 etc).</a:t>
            </a:r>
          </a:p>
          <a:p>
            <a:pPr defTabSz="457148" eaLnBrk="1" fontAlgn="auto" hangingPunct="1">
              <a:spcBef>
                <a:spcPts val="0"/>
              </a:spcBef>
              <a:spcAft>
                <a:spcPts val="0"/>
              </a:spcAft>
              <a:defRPr/>
            </a:pPr>
            <a:r>
              <a:rPr lang="en-US" baseline="0" dirty="0" smtClean="0"/>
              <a:t>The goal with Association rules is to discover “interesting” relationships among the variables and the definition of “interesting” depends on the algorithm used for the discovery. </a:t>
            </a:r>
          </a:p>
          <a:p>
            <a:pPr defTabSz="457148" eaLnBrk="1" fontAlgn="auto" hangingPunct="1">
              <a:spcBef>
                <a:spcPts val="0"/>
              </a:spcBef>
              <a:spcAft>
                <a:spcPts val="0"/>
              </a:spcAft>
              <a:defRPr/>
            </a:pPr>
            <a:r>
              <a:rPr lang="en-US" baseline="0" dirty="0" smtClean="0"/>
              <a:t>The</a:t>
            </a:r>
            <a:r>
              <a:rPr lang="en-US" b="1" baseline="0" dirty="0" smtClean="0"/>
              <a:t> rules </a:t>
            </a:r>
            <a:r>
              <a:rPr lang="en-US" baseline="0" dirty="0" smtClean="0"/>
              <a:t>you discover are of the form that when I observe X I also tend to observe Y.</a:t>
            </a:r>
          </a:p>
          <a:p>
            <a:pPr defTabSz="457148" eaLnBrk="1" fontAlgn="auto" hangingPunct="1">
              <a:spcBef>
                <a:spcPts val="0"/>
              </a:spcBef>
              <a:spcAft>
                <a:spcPts val="0"/>
              </a:spcAft>
              <a:defRPr/>
            </a:pPr>
            <a:r>
              <a:rPr lang="en-US" baseline="0" dirty="0" smtClean="0"/>
              <a:t>An example of “interesting” relationships are those rules identified with a measure of “confidence” (with a value &gt;= a  pre-defined threshold) with which a rule can be stated based on the data. </a:t>
            </a:r>
          </a:p>
          <a:p>
            <a:pPr defTabSz="457148" eaLnBrk="1" fontAlgn="auto" hangingPunct="1">
              <a:spcBef>
                <a:spcPts val="0"/>
              </a:spcBef>
              <a:spcAft>
                <a:spcPts val="0"/>
              </a:spcAft>
              <a:defRPr/>
            </a:pPr>
            <a:endParaRPr lang="en-US" baseline="0" dirty="0" smtClean="0"/>
          </a:p>
          <a:p>
            <a:pPr defTabSz="457148" eaLnBrk="1" fontAlgn="auto" hangingPunct="1">
              <a:spcBef>
                <a:spcPts val="0"/>
              </a:spcBef>
              <a:spcAft>
                <a:spcPts val="0"/>
              </a:spcAft>
              <a:defRPr/>
            </a:pPr>
            <a:endParaRPr lang="en-US" dirty="0" smtClean="0"/>
          </a:p>
          <a:p>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6</a:t>
            </a:fld>
            <a:endParaRPr lang="en-US" dirty="0"/>
          </a:p>
        </p:txBody>
      </p:sp>
      <p:sp>
        <p:nvSpPr>
          <p:cNvPr id="7" name="Footer Placeholder 6"/>
          <p:cNvSpPr>
            <a:spLocks noGrp="1"/>
          </p:cNvSpPr>
          <p:nvPr>
            <p:ph type="ftr" sz="quarter" idx="11"/>
          </p:nvPr>
        </p:nvSpPr>
        <p:spPr/>
        <p:txBody>
          <a:bodyPr/>
          <a:lstStyle/>
          <a:p>
            <a:pPr>
              <a:defRPr/>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787" tIns="45894" rIns="91787" bIns="45894">
            <a:normAutofit/>
          </a:bodyPr>
          <a:lstStyle/>
          <a:p>
            <a:r>
              <a:rPr lang="en-US" dirty="0" smtClean="0"/>
              <a:t>Consider we have 1000 credit</a:t>
            </a:r>
            <a:r>
              <a:rPr lang="en-US" baseline="0" dirty="0" smtClean="0"/>
              <a:t> records of individuals and the table of pair-wise attributes shows the number of individuals that have a specific attribute. We can see that among the 1000 individuals 700 have credit_good and 300 have credit_bad. </a:t>
            </a:r>
          </a:p>
          <a:p>
            <a:r>
              <a:rPr lang="en-US" baseline="0" dirty="0" smtClean="0"/>
              <a:t>We also see among the 713 home owners 527 have good credit. The confidence for the rule</a:t>
            </a:r>
          </a:p>
          <a:p>
            <a:r>
              <a:rPr lang="en-US" baseline="0" dirty="0" smtClean="0"/>
              <a:t>Home_owner -&gt; credit_good is 527/713 = 74%</a:t>
            </a:r>
          </a:p>
          <a:p>
            <a:r>
              <a:rPr lang="en-US" baseline="0" dirty="0" smtClean="0"/>
              <a:t>The confidence for the rule </a:t>
            </a:r>
          </a:p>
          <a:p>
            <a:r>
              <a:rPr lang="en-US" baseline="0" dirty="0" smtClean="0"/>
              <a:t>Credit_good -&gt; home owner is 527/700= 75% </a:t>
            </a:r>
          </a:p>
          <a:p>
            <a:r>
              <a:rPr lang="en-US" baseline="0" dirty="0" smtClean="0"/>
              <a:t>The Lift is the ratio of  Probability of home_owner with credit_good/probability of home_owner) x probability of credit_good</a:t>
            </a:r>
          </a:p>
          <a:p>
            <a:r>
              <a:rPr lang="en-US" baseline="0" dirty="0" smtClean="0"/>
              <a:t>Which is 0.527/(0.700*0.713) = 1.055</a:t>
            </a:r>
          </a:p>
          <a:p>
            <a:r>
              <a:rPr lang="en-US" baseline="0" dirty="0" smtClean="0"/>
              <a:t>The lift being close to the value of 1 indicates that the rule is purely coincidental and with larger values of Lift (say &gt;1.5) we may say the rule is “true” and not coincidental.</a:t>
            </a:r>
          </a:p>
          <a:p>
            <a:endParaRPr lang="en-US" baseline="0" dirty="0" smtClean="0"/>
          </a:p>
          <a:p>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36</a:t>
            </a:fld>
            <a:endParaRPr lang="en-US" dirty="0"/>
          </a:p>
        </p:txBody>
      </p:sp>
      <p:sp>
        <p:nvSpPr>
          <p:cNvPr id="7" name="Footer Placeholder 6"/>
          <p:cNvSpPr>
            <a:spLocks noGrp="1"/>
          </p:cNvSpPr>
          <p:nvPr>
            <p:ph type="ftr" sz="quarter" idx="11"/>
          </p:nvPr>
        </p:nvSpPr>
        <p:spPr/>
        <p:txBody>
          <a:bodyPr/>
          <a:lstStyle/>
          <a:p>
            <a:pPr>
              <a:defRPr/>
            </a:pP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787" tIns="45894" rIns="91787" bIns="45894">
            <a:normAutofit/>
          </a:bodyPr>
          <a:lstStyle/>
          <a:p>
            <a:r>
              <a:rPr lang="en-US" dirty="0" smtClean="0"/>
              <a:t>Here</a:t>
            </a:r>
            <a:r>
              <a:rPr lang="en-US" baseline="0" dirty="0" smtClean="0"/>
              <a:t> we formally define the Apriori algorithm. </a:t>
            </a:r>
          </a:p>
          <a:p>
            <a:r>
              <a:rPr lang="en-US" baseline="0" dirty="0" smtClean="0"/>
              <a:t>Step 1 is identifying the frequent itemsets by starting with each item on the transactions that meet the support level. Then we grow each item set joining another itemset and determine the support for the new grown itemset.</a:t>
            </a:r>
          </a:p>
          <a:p>
            <a:r>
              <a:rPr lang="en-US" baseline="0" dirty="0" smtClean="0"/>
              <a:t>Prune all the itemsets that do not meet the minimum support.</a:t>
            </a:r>
          </a:p>
          <a:p>
            <a:r>
              <a:rPr lang="en-US" baseline="0" dirty="0" smtClean="0"/>
              <a:t>We repeat the growing and pruning until we reach the specified number of items in a itemset or we run out of support.</a:t>
            </a:r>
          </a:p>
          <a:p>
            <a:r>
              <a:rPr lang="en-US" baseline="0" dirty="0" smtClean="0"/>
              <a:t>Then form rules with the union of all the itemsets that we retained that meets the minimum confidence threshold.</a:t>
            </a:r>
          </a:p>
          <a:p>
            <a:r>
              <a:rPr lang="en-US" baseline="0" dirty="0" smtClean="0"/>
              <a:t>We will go back to our credit records example and understand the algorithm.</a:t>
            </a:r>
          </a:p>
          <a:p>
            <a:endParaRPr lang="en-US" baseline="0" dirty="0" smtClean="0"/>
          </a:p>
          <a:p>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37</a:t>
            </a:fld>
            <a:endParaRPr lang="en-US" dirty="0"/>
          </a:p>
        </p:txBody>
      </p:sp>
      <p:sp>
        <p:nvSpPr>
          <p:cNvPr id="7" name="Footer Placeholder 6"/>
          <p:cNvSpPr>
            <a:spLocks noGrp="1"/>
          </p:cNvSpPr>
          <p:nvPr>
            <p:ph type="ftr" sz="quarter" idx="11"/>
          </p:nvPr>
        </p:nvSpPr>
        <p:spPr/>
        <p:txBody>
          <a:bodyPr/>
          <a:lstStyle/>
          <a:p>
            <a:pPr>
              <a:defRPr/>
            </a:pP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787" tIns="45894" rIns="91787" bIns="45894">
            <a:normAutofit/>
          </a:bodyPr>
          <a:lstStyle/>
          <a:p>
            <a:r>
              <a:rPr lang="en-US" dirty="0" smtClean="0"/>
              <a:t>The first step is to</a:t>
            </a:r>
            <a:r>
              <a:rPr lang="en-US" baseline="0" dirty="0" smtClean="0"/>
              <a:t> start with 1 element itemset and let the support be 0.5. we scan the database and count the occurrences of  each attributes.</a:t>
            </a:r>
          </a:p>
          <a:p>
            <a:r>
              <a:rPr lang="en-US" baseline="0" dirty="0" smtClean="0"/>
              <a:t>The itemsets that meet the support criteria are the ones that are not pruned (struck off).</a:t>
            </a:r>
          </a:p>
          <a:p>
            <a:endParaRPr lang="en-US" baseline="0" dirty="0" smtClean="0"/>
          </a:p>
          <a:p>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38</a:t>
            </a:fld>
            <a:endParaRPr lang="en-US" dirty="0"/>
          </a:p>
        </p:txBody>
      </p:sp>
      <p:sp>
        <p:nvSpPr>
          <p:cNvPr id="7" name="Footer Placeholder 6"/>
          <p:cNvSpPr>
            <a:spLocks noGrp="1"/>
          </p:cNvSpPr>
          <p:nvPr>
            <p:ph type="ftr" sz="quarter" idx="11"/>
          </p:nvPr>
        </p:nvSpPr>
        <p:spPr/>
        <p:txBody>
          <a:bodyPr/>
          <a:lstStyle/>
          <a:p>
            <a:pPr>
              <a:defRPr/>
            </a:pP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787" tIns="45894" rIns="91787" bIns="45894">
            <a:normAutofit/>
          </a:bodyPr>
          <a:lstStyle/>
          <a:p>
            <a:r>
              <a:rPr lang="en-US" dirty="0" smtClean="0"/>
              <a:t>The itemsets that we end up with at</a:t>
            </a:r>
            <a:r>
              <a:rPr lang="en-US" baseline="0" dirty="0" smtClean="0"/>
              <a:t> step 1 are {credit_good}, {male_single}, {home_owner} and {job_skilled}.</a:t>
            </a:r>
          </a:p>
          <a:p>
            <a:r>
              <a:rPr lang="en-US" baseline="0" dirty="0" smtClean="0"/>
              <a:t>In step 2 we join (grow) these itemsets with 2 elements in each itemset as {credit_good,male_single}, {credit_good,home_owner}, {credit_good,job_skilled}, {male_single,job_skilled},{male_single,home_owner) and {job_skilled,home_owner} and determine the support for each of these combinations.</a:t>
            </a:r>
          </a:p>
          <a:p>
            <a:r>
              <a:rPr lang="en-US" baseline="0" dirty="0" smtClean="0"/>
              <a:t>What survives the pruning are {credit_good,job_skilled) and {credit_good,home_owner}</a:t>
            </a:r>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39</a:t>
            </a:fld>
            <a:endParaRPr lang="en-US" dirty="0"/>
          </a:p>
        </p:txBody>
      </p:sp>
      <p:sp>
        <p:nvSpPr>
          <p:cNvPr id="7" name="Footer Placeholder 6"/>
          <p:cNvSpPr>
            <a:spLocks noGrp="1"/>
          </p:cNvSpPr>
          <p:nvPr>
            <p:ph type="ftr" sz="quarter" idx="11"/>
          </p:nvPr>
        </p:nvSpPr>
        <p:spPr/>
        <p:txBody>
          <a:bodyPr/>
          <a:lstStyle/>
          <a:p>
            <a:pPr>
              <a:defRPr/>
            </a:pP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787" tIns="45894" rIns="91787" bIns="45894">
            <a:normAutofit/>
          </a:bodyPr>
          <a:lstStyle/>
          <a:p>
            <a:pPr marL="0" lvl="1" indent="0" defTabSz="457148" eaLnBrk="1" fontAlgn="auto" hangingPunct="1">
              <a:spcBef>
                <a:spcPts val="0"/>
              </a:spcBef>
              <a:spcAft>
                <a:spcPts val="0"/>
              </a:spcAft>
              <a:buSzTx/>
              <a:buNone/>
              <a:defRPr/>
            </a:pPr>
            <a:r>
              <a:rPr lang="en-US" dirty="0" smtClean="0"/>
              <a:t>When we grow the itemsets to 3 we run out of support.</a:t>
            </a:r>
          </a:p>
          <a:p>
            <a:pPr marL="0" lvl="1" indent="0" defTabSz="457148" eaLnBrk="1" fontAlgn="auto" hangingPunct="1">
              <a:spcBef>
                <a:spcPts val="0"/>
              </a:spcBef>
              <a:spcAft>
                <a:spcPts val="0"/>
              </a:spcAft>
              <a:buSzTx/>
              <a:buNone/>
              <a:defRPr/>
            </a:pPr>
            <a:r>
              <a:rPr lang="en-US" dirty="0" smtClean="0"/>
              <a:t>We stop and generate rules with results in step 2</a:t>
            </a:r>
          </a:p>
          <a:p>
            <a:pPr marL="0" lvl="1" indent="0" defTabSz="457148" eaLnBrk="1" fontAlgn="auto" hangingPunct="1">
              <a:spcBef>
                <a:spcPts val="0"/>
              </a:spcBef>
              <a:spcAft>
                <a:spcPts val="0"/>
              </a:spcAft>
              <a:buSzTx/>
              <a:buNone/>
              <a:defRPr/>
            </a:pPr>
            <a:r>
              <a:rPr lang="en-US" dirty="0" smtClean="0"/>
              <a:t>The rules that</a:t>
            </a:r>
            <a:r>
              <a:rPr lang="en-US" baseline="0" dirty="0" smtClean="0"/>
              <a:t> come from step 2 are shown.</a:t>
            </a:r>
          </a:p>
          <a:p>
            <a:pPr marL="0" lvl="1" indent="0" defTabSz="457148" eaLnBrk="1" fontAlgn="auto" hangingPunct="1">
              <a:spcBef>
                <a:spcPts val="0"/>
              </a:spcBef>
              <a:spcAft>
                <a:spcPts val="0"/>
              </a:spcAft>
              <a:buSzTx/>
              <a:buNone/>
              <a:defRPr/>
            </a:pPr>
            <a:r>
              <a:rPr lang="en-US" dirty="0" smtClean="0"/>
              <a:t>Obviously</a:t>
            </a:r>
            <a:r>
              <a:rPr lang="en-US" dirty="0"/>
              <a:t>, depending on what we</a:t>
            </a:r>
            <a:r>
              <a:rPr lang="en-US" baseline="0" dirty="0"/>
              <a:t> are trying to do </a:t>
            </a:r>
            <a:r>
              <a:rPr lang="en-US" baseline="0" dirty="0" smtClean="0"/>
              <a:t>(predict </a:t>
            </a:r>
            <a:r>
              <a:rPr lang="en-US" baseline="0" dirty="0"/>
              <a:t>who will have good credit, or identify the characteristics of people with good </a:t>
            </a:r>
            <a:r>
              <a:rPr lang="en-US" baseline="0" dirty="0" smtClean="0"/>
              <a:t>credit), </a:t>
            </a:r>
            <a:r>
              <a:rPr lang="en-US" baseline="0" dirty="0"/>
              <a:t>some rules are more useful than others, independently of confidence.</a:t>
            </a:r>
            <a:endParaRPr lang="en-US" dirty="0"/>
          </a:p>
          <a:p>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40</a:t>
            </a:fld>
            <a:endParaRPr lang="en-US" dirty="0"/>
          </a:p>
        </p:txBody>
      </p:sp>
      <p:sp>
        <p:nvSpPr>
          <p:cNvPr id="7" name="Footer Placeholder 6"/>
          <p:cNvSpPr>
            <a:spLocks noGrp="1"/>
          </p:cNvSpPr>
          <p:nvPr>
            <p:ph type="ftr" sz="quarter" idx="11"/>
          </p:nvPr>
        </p:nvSpPr>
        <p:spPr/>
        <p:txBody>
          <a:bodyPr/>
          <a:lstStyle/>
          <a:p>
            <a:pPr>
              <a:defRPr/>
            </a:pP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787" tIns="45894" rIns="91787" bIns="45894">
            <a:normAutofit/>
          </a:bodyPr>
          <a:lstStyle/>
          <a:p>
            <a:r>
              <a:rPr lang="en-US" dirty="0" smtClean="0"/>
              <a:t>Once we have the rules we compute the confidence for each rule. The table lists the rules and the computation of confidence.</a:t>
            </a:r>
          </a:p>
          <a:p>
            <a:r>
              <a:rPr lang="en-US" dirty="0" smtClean="0"/>
              <a:t>We see that job_skilled -&gt; credit_good has a 86%</a:t>
            </a:r>
            <a:r>
              <a:rPr lang="en-US" baseline="0" dirty="0" smtClean="0"/>
              <a:t> confidence.</a:t>
            </a:r>
          </a:p>
          <a:p>
            <a:endParaRPr lang="en-US" dirty="0" smtClean="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41</a:t>
            </a:fld>
            <a:endParaRPr lang="en-US" dirty="0"/>
          </a:p>
        </p:txBody>
      </p:sp>
      <p:sp>
        <p:nvSpPr>
          <p:cNvPr id="7" name="Footer Placeholder 6"/>
          <p:cNvSpPr>
            <a:spLocks noGrp="1"/>
          </p:cNvSpPr>
          <p:nvPr>
            <p:ph type="ftr" sz="quarter" idx="11"/>
          </p:nvPr>
        </p:nvSpPr>
        <p:spPr/>
        <p:txBody>
          <a:bodyPr/>
          <a:lstStyle/>
          <a:p>
            <a:pPr>
              <a:defRPr/>
            </a:pP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787" tIns="45894" rIns="91787" bIns="45894">
            <a:normAutofit/>
          </a:bodyPr>
          <a:lstStyle/>
          <a:p>
            <a:r>
              <a:rPr lang="en-US" dirty="0" smtClean="0"/>
              <a:t>The first check on the output is to determine if the rules make any sense. The domain expertise</a:t>
            </a:r>
            <a:r>
              <a:rPr lang="en-US" baseline="0" dirty="0" smtClean="0"/>
              <a:t> provide inputs for this.</a:t>
            </a:r>
          </a:p>
          <a:p>
            <a:r>
              <a:rPr lang="en-US" baseline="0" dirty="0" smtClean="0"/>
              <a:t>In the example of credit records we had 1000 transactions that we worked with for the discovery of rules. Let us assume that we had 1500 transactions, we can randomly select 500 transactions out of this and keep it aside as hold-out data and run the discovery of rules on the remaining 1000 transactions. The 500 records we kept aside are known as the </a:t>
            </a:r>
            <a:r>
              <a:rPr lang="en-US" b="1" baseline="0" dirty="0" smtClean="0"/>
              <a:t>hold-out data</a:t>
            </a:r>
            <a:r>
              <a:rPr lang="en-US" baseline="0" dirty="0" smtClean="0"/>
              <a:t>. </a:t>
            </a:r>
          </a:p>
          <a:p>
            <a:r>
              <a:rPr lang="en-US" baseline="0" dirty="0" smtClean="0"/>
              <a:t>We can use the  data as a test set and drop some items from the transactions randomly. When we run the Association rules again on the test set determine if the algorithm predicts the missing data or the items dropped. It should be noted that the some of the test data may not cause the rule to fire.</a:t>
            </a:r>
          </a:p>
          <a:p>
            <a:r>
              <a:rPr lang="en-US" baseline="0" dirty="0" smtClean="0"/>
              <a:t>It is important  to evaluate the rules with “Lift” or “Leverage”. While mining data with Association Rules several rules are generated that are purely coincidental.</a:t>
            </a:r>
          </a:p>
          <a:p>
            <a:pPr marL="0" lvl="2" indent="0" defTabSz="917875">
              <a:buNone/>
              <a:defRPr/>
            </a:pPr>
            <a:r>
              <a:rPr lang="en-US" dirty="0" smtClean="0"/>
              <a:t>If 95% of your customers buy X and 90% of customers buy Y, then X and Y occur together 85% of the time, even if there is no relationship between the two.  The</a:t>
            </a:r>
            <a:r>
              <a:rPr lang="en-US" baseline="0" dirty="0" smtClean="0"/>
              <a:t> measure of Lift  ensures “interesting” rules are identified rather than the coincidental ones.</a:t>
            </a:r>
          </a:p>
          <a:p>
            <a:pPr marL="0" lvl="2" indent="0" defTabSz="917875">
              <a:buNone/>
              <a:defRPr/>
            </a:pPr>
            <a:endParaRPr lang="en-US" baseline="0" dirty="0" smtClean="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42</a:t>
            </a:fld>
            <a:endParaRPr lang="en-US" dirty="0"/>
          </a:p>
        </p:txBody>
      </p:sp>
      <p:sp>
        <p:nvSpPr>
          <p:cNvPr id="7" name="Footer Placeholder 6"/>
          <p:cNvSpPr>
            <a:spLocks noGrp="1"/>
          </p:cNvSpPr>
          <p:nvPr>
            <p:ph type="ftr" sz="quarter" idx="11"/>
          </p:nvPr>
        </p:nvSpPr>
        <p:spPr/>
        <p:txBody>
          <a:bodyPr/>
          <a:lstStyle/>
          <a:p>
            <a:pPr>
              <a:defRPr/>
            </a:pP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While Apriori</a:t>
            </a:r>
            <a:r>
              <a:rPr lang="en-US" baseline="0" dirty="0" smtClean="0"/>
              <a:t> algorithm is easy to implement and parallelize, it is computationally expensive. One of the major drawbacks with the algorithm is that many spurious rules tend to get generated that are practically not very useful. These spurious rules are generated due to coincidental relationships between the variables. </a:t>
            </a:r>
          </a:p>
          <a:p>
            <a:r>
              <a:rPr lang="en-US" baseline="0" dirty="0" smtClean="0"/>
              <a:t>Lift and Leverage measures must be used to prune out these rules. </a:t>
            </a:r>
            <a:endParaRPr lang="en-US" dirty="0" smtClean="0"/>
          </a:p>
          <a:p>
            <a:endParaRPr lang="en-US" dirty="0"/>
          </a:p>
        </p:txBody>
      </p:sp>
      <p:sp>
        <p:nvSpPr>
          <p:cNvPr id="4" name="Footer Placeholder 3"/>
          <p:cNvSpPr>
            <a:spLocks noGrp="1"/>
          </p:cNvSpPr>
          <p:nvPr>
            <p:ph type="ft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43</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lIns="91429" tIns="45715" rIns="91429" bIns="45715" numCol="1" anchor="t" anchorCtr="0" compatLnSpc="1">
            <a:prstTxWarp prst="textNoShape">
              <a:avLst/>
            </a:prstTxWarp>
          </a:bodyPr>
          <a:lstStyle/>
          <a:p>
            <a:r>
              <a:rPr lang="en-US" dirty="0" smtClean="0"/>
              <a:t>Record your answers</a:t>
            </a:r>
            <a:r>
              <a:rPr lang="en-US" baseline="0" dirty="0" smtClean="0"/>
              <a:t> here.</a:t>
            </a:r>
            <a:endParaRPr lang="en-US" dirty="0" smtClean="0"/>
          </a:p>
          <a:p>
            <a:endParaRPr lang="en-US" dirty="0" smtClean="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44</a:t>
            </a:fld>
            <a:endParaRPr lang="en-US" dirty="0"/>
          </a:p>
        </p:txBody>
      </p:sp>
      <p:sp>
        <p:nvSpPr>
          <p:cNvPr id="7" name="Footer Placeholder 6"/>
          <p:cNvSpPr>
            <a:spLocks noGrp="1"/>
          </p:cNvSpPr>
          <p:nvPr>
            <p:ph type="ftr" sz="quarter" idx="11"/>
          </p:nvPr>
        </p:nvSpPr>
        <p:spPr/>
        <p:txBody>
          <a:bodyPr/>
          <a:lstStyle/>
          <a:p>
            <a:pPr>
              <a:defRPr/>
            </a:pP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787" tIns="45894" rIns="91787" bIns="45894">
            <a:normAutofit/>
          </a:bodyPr>
          <a:lstStyle/>
          <a:p>
            <a:r>
              <a:rPr lang="en-US" dirty="0" smtClean="0"/>
              <a:t>Association Rules are specifically designed for in-database mining over</a:t>
            </a:r>
            <a:r>
              <a:rPr lang="en-US" baseline="0" dirty="0" smtClean="0"/>
              <a:t> transactions in databases. </a:t>
            </a:r>
          </a:p>
          <a:p>
            <a:r>
              <a:rPr lang="en-US" baseline="0" dirty="0" smtClean="0"/>
              <a:t>Association rules are used over transactions that Consists of “itemsets”. </a:t>
            </a:r>
          </a:p>
          <a:p>
            <a:r>
              <a:rPr lang="en-US" baseline="0" dirty="0" smtClean="0"/>
              <a:t>Itemsets are discrete sets of items that are linked together. For example they could be a set of retail items purchased together in one transaction. Association rules are sometimes referred to as </a:t>
            </a:r>
            <a:r>
              <a:rPr lang="en-US" b="1" baseline="0" dirty="0" smtClean="0"/>
              <a:t>Market Basket Analysis </a:t>
            </a:r>
            <a:r>
              <a:rPr lang="en-US" baseline="0" dirty="0" smtClean="0"/>
              <a:t>and you can think of a </a:t>
            </a:r>
            <a:r>
              <a:rPr lang="en-US" baseline="0" dirty="0" err="1" smtClean="0"/>
              <a:t>itemset</a:t>
            </a:r>
            <a:r>
              <a:rPr lang="en-US" baseline="0" dirty="0" smtClean="0"/>
              <a:t> as everything in your shopping basket.</a:t>
            </a:r>
          </a:p>
          <a:p>
            <a:r>
              <a:rPr lang="en-US" baseline="0" dirty="0" smtClean="0"/>
              <a:t>We can also group the tasks done in one day or set of links clicked by a user in a single session into a basket or an </a:t>
            </a:r>
            <a:r>
              <a:rPr lang="en-US" baseline="0" dirty="0" err="1" smtClean="0"/>
              <a:t>itemset</a:t>
            </a:r>
            <a:r>
              <a:rPr lang="en-US" baseline="0" dirty="0" smtClean="0"/>
              <a:t> for discovering associations.</a:t>
            </a:r>
          </a:p>
          <a:p>
            <a:pPr defTabSz="917875">
              <a:defRPr/>
            </a:pPr>
            <a:r>
              <a:rPr lang="en-US" dirty="0" smtClean="0"/>
              <a:t>“Apriori” is one of the earliest and the most commonly used algorithms for association rules and we will focus on Apriori</a:t>
            </a:r>
            <a:r>
              <a:rPr lang="en-US" baseline="0" dirty="0" smtClean="0"/>
              <a:t> in the rest of our lesson.</a:t>
            </a:r>
            <a:endParaRPr lang="en-US" dirty="0" smtClean="0"/>
          </a:p>
          <a:p>
            <a:endParaRPr lang="en-US" baseline="0" dirty="0" smtClean="0"/>
          </a:p>
          <a:p>
            <a:endParaRPr lang="en-US" baseline="0" dirty="0" smtClean="0"/>
          </a:p>
          <a:p>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17</a:t>
            </a:fld>
            <a:endParaRPr lang="en-US" dirty="0"/>
          </a:p>
        </p:txBody>
      </p:sp>
      <p:sp>
        <p:nvSpPr>
          <p:cNvPr id="7" name="Footer Placeholder 6"/>
          <p:cNvSpPr>
            <a:spLocks noGrp="1"/>
          </p:cNvSpPr>
          <p:nvPr>
            <p:ph type="ftr" sz="quarter" idx="11"/>
          </p:nvPr>
        </p:nvSpPr>
        <p:spPr/>
        <p:txBody>
          <a:bodyPr/>
          <a:lstStyle/>
          <a:p>
            <a:pPr>
              <a:defRPr/>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787" tIns="45894" rIns="91787" bIns="45894">
            <a:normAutofit/>
          </a:bodyPr>
          <a:lstStyle/>
          <a:p>
            <a:r>
              <a:rPr lang="en-US" dirty="0" smtClean="0"/>
              <a:t>We will now detail the Apriori algorithm. </a:t>
            </a:r>
          </a:p>
          <a:p>
            <a:r>
              <a:rPr lang="en-US" dirty="0" smtClean="0"/>
              <a:t>Apriori algorithm uses the notion</a:t>
            </a:r>
            <a:r>
              <a:rPr lang="en-US" baseline="0" dirty="0" smtClean="0"/>
              <a:t> of Frequent Itemset.  As the name implies the frequent itemsets are a set of items “L” that appear together “often enough”. The term “often enough” is formally defined with a support criterion where the support is defined as the percentage of transactions that contain “L”. </a:t>
            </a:r>
          </a:p>
          <a:p>
            <a:r>
              <a:rPr lang="en-US" baseline="0" dirty="0" smtClean="0"/>
              <a:t>For example:</a:t>
            </a:r>
          </a:p>
          <a:p>
            <a:r>
              <a:rPr lang="en-US" baseline="0" dirty="0" smtClean="0"/>
              <a:t>If we define L as a itemset {shoes, purses} and we define our “support” as 50%. If 50% of the transactions have this itemset, then we say the L is a “frequent itemset”. It is apparent that if 50% of itemsets have {shoes,purses} in them, then at least 50%  of the transactions will have either {shoes} or {purses} in them. This is an </a:t>
            </a:r>
            <a:r>
              <a:rPr lang="en-US" b="1" baseline="0" dirty="0" smtClean="0"/>
              <a:t>Apriori property </a:t>
            </a:r>
            <a:r>
              <a:rPr lang="en-US" baseline="0" dirty="0" smtClean="0"/>
              <a:t>which states that </a:t>
            </a:r>
            <a:r>
              <a:rPr lang="en-US" b="1" baseline="0" dirty="0" smtClean="0"/>
              <a:t>any subset of a frequent itemset is also frequent</a:t>
            </a:r>
            <a:r>
              <a:rPr lang="en-US" baseline="0" dirty="0" smtClean="0"/>
              <a:t>. Apriori property provides the basis for the Apriori algorithm that we will detail in the subsequent slides.</a:t>
            </a:r>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18</a:t>
            </a:fld>
            <a:endParaRPr lang="en-US" dirty="0"/>
          </a:p>
        </p:txBody>
      </p:sp>
      <p:sp>
        <p:nvSpPr>
          <p:cNvPr id="7" name="Footer Placeholder 6"/>
          <p:cNvSpPr>
            <a:spLocks noGrp="1"/>
          </p:cNvSpPr>
          <p:nvPr>
            <p:ph type="ftr" sz="quarter" idx="11"/>
          </p:nvPr>
        </p:nvSpPr>
        <p:spPr/>
        <p:txBody>
          <a:bodyPr/>
          <a:lstStyle/>
          <a:p>
            <a:pPr>
              <a:defRPr/>
            </a:pP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787" tIns="45894" rIns="91787" bIns="45894">
            <a:normAutofit/>
          </a:bodyPr>
          <a:lstStyle/>
          <a:p>
            <a:r>
              <a:rPr lang="en-US" dirty="0" smtClean="0"/>
              <a:t>Apriori</a:t>
            </a:r>
            <a:r>
              <a:rPr lang="en-US" baseline="0" dirty="0" smtClean="0"/>
              <a:t> is a bottom-up approach where we start with all the frequent itemsets of size 1 (for example shoes, purses, hats etc) first and determine the support. Then we start pairing them. We find the support for say {shoes,purses} or {shoes,hats} or {purses,hats}. </a:t>
            </a:r>
          </a:p>
          <a:p>
            <a:r>
              <a:rPr lang="en-US" baseline="0" dirty="0" smtClean="0"/>
              <a:t>Suppose we set our threshold as 50% we find those itemsets that appear in 50% of all transactions. We scan all the itemsets and </a:t>
            </a:r>
            <a:r>
              <a:rPr lang="en-US" b="0" baseline="0" dirty="0" smtClean="0"/>
              <a:t>"prune away" the itemsets that have less than 50% support (appear in less than 50% of the transactions), and keep the ones that have sufficient support. The word "prune" is used like it would be in gardening, where you prune away the excess branches of your bushes.</a:t>
            </a:r>
          </a:p>
          <a:p>
            <a:r>
              <a:rPr lang="en-US" baseline="0" dirty="0" smtClean="0"/>
              <a:t>Apriori property provides the basis to prune over the transactions (search space) and to stop searching further if the support threshold  criterion is </a:t>
            </a:r>
            <a:r>
              <a:rPr lang="en-US" b="1" baseline="0" dirty="0" smtClean="0">
                <a:solidFill>
                  <a:schemeClr val="tx1"/>
                </a:solidFill>
              </a:rPr>
              <a:t>not</a:t>
            </a:r>
            <a:r>
              <a:rPr lang="en-US" baseline="0" dirty="0" smtClean="0"/>
              <a:t> met. If the support criterion is met we grow the </a:t>
            </a:r>
            <a:r>
              <a:rPr lang="en-US" baseline="0" dirty="0" err="1" smtClean="0"/>
              <a:t>itemset</a:t>
            </a:r>
            <a:r>
              <a:rPr lang="en-US" baseline="0" dirty="0" smtClean="0"/>
              <a:t> and repeat the process until we have the specified number of items in a itemset or we run out of support.</a:t>
            </a:r>
          </a:p>
          <a:p>
            <a:r>
              <a:rPr lang="en-US" baseline="0" dirty="0" smtClean="0"/>
              <a:t>We now use the frequent itemsets to find our rules such as X implies Y.  Confidence is the percent of transactions that contain X that also contain Y. For example if we have frequent itemset {shoes,purses, hats} and consider subsets {shoes,purses}. If 80% of the transactions that have {shoes,purses} also have {hats} we define Confidence for the rule that {shoes,purses} implies {hats} as 80%.</a:t>
            </a:r>
          </a:p>
          <a:p>
            <a:r>
              <a:rPr lang="en-US" baseline="0" dirty="0" smtClean="0"/>
              <a:t>The output of the </a:t>
            </a:r>
            <a:r>
              <a:rPr lang="en-US" baseline="0" dirty="0" err="1" smtClean="0"/>
              <a:t>apriori</a:t>
            </a:r>
            <a:r>
              <a:rPr lang="en-US" baseline="0" dirty="0" smtClean="0"/>
              <a:t> are the rules with minimum support and confidence.</a:t>
            </a:r>
          </a:p>
          <a:p>
            <a:endParaRPr lang="en-US" baseline="0" dirty="0" smtClean="0"/>
          </a:p>
          <a:p>
            <a:endParaRPr lang="en-US" baseline="0" dirty="0" smtClean="0"/>
          </a:p>
          <a:p>
            <a:endParaRPr lang="en-US" baseline="0" dirty="0" smtClean="0"/>
          </a:p>
          <a:p>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19</a:t>
            </a:fld>
            <a:endParaRPr lang="en-US" dirty="0"/>
          </a:p>
        </p:txBody>
      </p:sp>
      <p:sp>
        <p:nvSpPr>
          <p:cNvPr id="7" name="Footer Placeholder 6"/>
          <p:cNvSpPr>
            <a:spLocks noGrp="1"/>
          </p:cNvSpPr>
          <p:nvPr>
            <p:ph type="ftr" sz="quarter" idx="11"/>
          </p:nvPr>
        </p:nvSpPr>
        <p:spPr/>
        <p:txBody>
          <a:bodyPr/>
          <a:lstStyle/>
          <a:p>
            <a:pPr>
              <a:defRPr/>
            </a:pP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defTabSz="914274" eaLnBrk="0" hangingPunct="0">
              <a:defRPr sz="2900">
                <a:solidFill>
                  <a:schemeClr val="tx1"/>
                </a:solidFill>
                <a:latin typeface="Arial" charset="0"/>
              </a:defRPr>
            </a:lvl1pPr>
            <a:lvl2pPr marL="730171" indent="-280835" defTabSz="914274" eaLnBrk="0" hangingPunct="0">
              <a:defRPr sz="2900">
                <a:solidFill>
                  <a:schemeClr val="tx1"/>
                </a:solidFill>
                <a:latin typeface="Arial" charset="0"/>
              </a:defRPr>
            </a:lvl2pPr>
            <a:lvl3pPr marL="1123340" indent="-224668" defTabSz="914274" eaLnBrk="0" hangingPunct="0">
              <a:defRPr sz="2900">
                <a:solidFill>
                  <a:schemeClr val="tx1"/>
                </a:solidFill>
                <a:latin typeface="Arial" charset="0"/>
              </a:defRPr>
            </a:lvl3pPr>
            <a:lvl4pPr marL="1572677" indent="-224668" defTabSz="914274" eaLnBrk="0" hangingPunct="0">
              <a:defRPr sz="2900">
                <a:solidFill>
                  <a:schemeClr val="tx1"/>
                </a:solidFill>
                <a:latin typeface="Arial" charset="0"/>
              </a:defRPr>
            </a:lvl4pPr>
            <a:lvl5pPr marL="2022013" indent="-224668" defTabSz="914274" eaLnBrk="0" hangingPunct="0">
              <a:defRPr sz="2900">
                <a:solidFill>
                  <a:schemeClr val="tx1"/>
                </a:solidFill>
                <a:latin typeface="Arial" charset="0"/>
              </a:defRPr>
            </a:lvl5pPr>
            <a:lvl6pPr marL="2471349" indent="-224668" defTabSz="914274" eaLnBrk="0" fontAlgn="base" hangingPunct="0">
              <a:spcBef>
                <a:spcPct val="20000"/>
              </a:spcBef>
              <a:spcAft>
                <a:spcPct val="0"/>
              </a:spcAft>
              <a:buClr>
                <a:schemeClr val="accent1"/>
              </a:buClr>
              <a:buSzPct val="65000"/>
              <a:buFont typeface="Wingdings" pitchFamily="2" charset="2"/>
              <a:buChar char="n"/>
              <a:defRPr sz="2900">
                <a:solidFill>
                  <a:schemeClr val="tx1"/>
                </a:solidFill>
                <a:latin typeface="Arial" charset="0"/>
              </a:defRPr>
            </a:lvl6pPr>
            <a:lvl7pPr marL="2920685" indent="-224668" defTabSz="914274" eaLnBrk="0" fontAlgn="base" hangingPunct="0">
              <a:spcBef>
                <a:spcPct val="20000"/>
              </a:spcBef>
              <a:spcAft>
                <a:spcPct val="0"/>
              </a:spcAft>
              <a:buClr>
                <a:schemeClr val="accent1"/>
              </a:buClr>
              <a:buSzPct val="65000"/>
              <a:buFont typeface="Wingdings" pitchFamily="2" charset="2"/>
              <a:buChar char="n"/>
              <a:defRPr sz="2900">
                <a:solidFill>
                  <a:schemeClr val="tx1"/>
                </a:solidFill>
                <a:latin typeface="Arial" charset="0"/>
              </a:defRPr>
            </a:lvl7pPr>
            <a:lvl8pPr marL="3370021" indent="-224668" defTabSz="914274" eaLnBrk="0" fontAlgn="base" hangingPunct="0">
              <a:spcBef>
                <a:spcPct val="20000"/>
              </a:spcBef>
              <a:spcAft>
                <a:spcPct val="0"/>
              </a:spcAft>
              <a:buClr>
                <a:schemeClr val="accent1"/>
              </a:buClr>
              <a:buSzPct val="65000"/>
              <a:buFont typeface="Wingdings" pitchFamily="2" charset="2"/>
              <a:buChar char="n"/>
              <a:defRPr sz="2900">
                <a:solidFill>
                  <a:schemeClr val="tx1"/>
                </a:solidFill>
                <a:latin typeface="Arial" charset="0"/>
              </a:defRPr>
            </a:lvl8pPr>
            <a:lvl9pPr marL="3819357" indent="-224668" defTabSz="914274" eaLnBrk="0" fontAlgn="base" hangingPunct="0">
              <a:spcBef>
                <a:spcPct val="20000"/>
              </a:spcBef>
              <a:spcAft>
                <a:spcPct val="0"/>
              </a:spcAft>
              <a:buClr>
                <a:schemeClr val="accent1"/>
              </a:buClr>
              <a:buSzPct val="65000"/>
              <a:buFont typeface="Wingdings" pitchFamily="2" charset="2"/>
              <a:buChar char="n"/>
              <a:defRPr sz="2900">
                <a:solidFill>
                  <a:schemeClr val="tx1"/>
                </a:solidFill>
                <a:latin typeface="Arial" charset="0"/>
              </a:defRPr>
            </a:lvl9pPr>
          </a:lstStyle>
          <a:p>
            <a:pPr eaLnBrk="1" hangingPunct="1"/>
            <a:fld id="{666B9C6D-B634-4021-8313-E5904A7179DA}" type="slidenum">
              <a:rPr lang="en-US" sz="1300"/>
              <a:pPr eaLnBrk="1" hangingPunct="1"/>
              <a:t>22</a:t>
            </a:fld>
            <a:endParaRPr lang="en-US" sz="1300"/>
          </a:p>
        </p:txBody>
      </p:sp>
      <p:sp>
        <p:nvSpPr>
          <p:cNvPr id="58371" name="Rectangle 2"/>
          <p:cNvSpPr>
            <a:spLocks noGrp="1" noRot="1" noChangeAspect="1" noChangeArrowheads="1" noTextEdit="1"/>
          </p:cNvSpPr>
          <p:nvPr>
            <p:ph type="sldImg"/>
          </p:nvPr>
        </p:nvSpPr>
        <p:spPr>
          <a:xfrm>
            <a:off x="384175" y="703263"/>
            <a:ext cx="6126163" cy="3446462"/>
          </a:xfrm>
          <a:ln/>
        </p:spPr>
      </p:sp>
      <p:sp>
        <p:nvSpPr>
          <p:cNvPr id="58372" name="Rectangle 3"/>
          <p:cNvSpPr>
            <a:spLocks noGrp="1" noChangeArrowheads="1"/>
          </p:cNvSpPr>
          <p:nvPr>
            <p:ph type="body" idx="1"/>
          </p:nvPr>
        </p:nvSpPr>
        <p:spPr>
          <a:xfrm>
            <a:off x="930373" y="4360913"/>
            <a:ext cx="5036150" cy="4079462"/>
          </a:xfrm>
          <a:noFill/>
        </p:spPr>
        <p:txBody>
          <a:bodyPr/>
          <a:lstStyle/>
          <a:p>
            <a:pPr eaLnBrk="1" hangingPunct="1"/>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defTabSz="914274" eaLnBrk="0" hangingPunct="0">
              <a:defRPr sz="2900">
                <a:solidFill>
                  <a:schemeClr val="tx1"/>
                </a:solidFill>
                <a:latin typeface="Arial" charset="0"/>
              </a:defRPr>
            </a:lvl1pPr>
            <a:lvl2pPr marL="730171" indent="-280835" defTabSz="914274" eaLnBrk="0" hangingPunct="0">
              <a:defRPr sz="2900">
                <a:solidFill>
                  <a:schemeClr val="tx1"/>
                </a:solidFill>
                <a:latin typeface="Arial" charset="0"/>
              </a:defRPr>
            </a:lvl2pPr>
            <a:lvl3pPr marL="1123340" indent="-224668" defTabSz="914274" eaLnBrk="0" hangingPunct="0">
              <a:defRPr sz="2900">
                <a:solidFill>
                  <a:schemeClr val="tx1"/>
                </a:solidFill>
                <a:latin typeface="Arial" charset="0"/>
              </a:defRPr>
            </a:lvl3pPr>
            <a:lvl4pPr marL="1572677" indent="-224668" defTabSz="914274" eaLnBrk="0" hangingPunct="0">
              <a:defRPr sz="2900">
                <a:solidFill>
                  <a:schemeClr val="tx1"/>
                </a:solidFill>
                <a:latin typeface="Arial" charset="0"/>
              </a:defRPr>
            </a:lvl4pPr>
            <a:lvl5pPr marL="2022013" indent="-224668" defTabSz="914274" eaLnBrk="0" hangingPunct="0">
              <a:defRPr sz="2900">
                <a:solidFill>
                  <a:schemeClr val="tx1"/>
                </a:solidFill>
                <a:latin typeface="Arial" charset="0"/>
              </a:defRPr>
            </a:lvl5pPr>
            <a:lvl6pPr marL="2471349" indent="-224668" defTabSz="914274" eaLnBrk="0" fontAlgn="base" hangingPunct="0">
              <a:spcBef>
                <a:spcPct val="20000"/>
              </a:spcBef>
              <a:spcAft>
                <a:spcPct val="0"/>
              </a:spcAft>
              <a:buClr>
                <a:schemeClr val="accent1"/>
              </a:buClr>
              <a:buSzPct val="65000"/>
              <a:buFont typeface="Wingdings" pitchFamily="2" charset="2"/>
              <a:buChar char="n"/>
              <a:defRPr sz="2900">
                <a:solidFill>
                  <a:schemeClr val="tx1"/>
                </a:solidFill>
                <a:latin typeface="Arial" charset="0"/>
              </a:defRPr>
            </a:lvl6pPr>
            <a:lvl7pPr marL="2920685" indent="-224668" defTabSz="914274" eaLnBrk="0" fontAlgn="base" hangingPunct="0">
              <a:spcBef>
                <a:spcPct val="20000"/>
              </a:spcBef>
              <a:spcAft>
                <a:spcPct val="0"/>
              </a:spcAft>
              <a:buClr>
                <a:schemeClr val="accent1"/>
              </a:buClr>
              <a:buSzPct val="65000"/>
              <a:buFont typeface="Wingdings" pitchFamily="2" charset="2"/>
              <a:buChar char="n"/>
              <a:defRPr sz="2900">
                <a:solidFill>
                  <a:schemeClr val="tx1"/>
                </a:solidFill>
                <a:latin typeface="Arial" charset="0"/>
              </a:defRPr>
            </a:lvl7pPr>
            <a:lvl8pPr marL="3370021" indent="-224668" defTabSz="914274" eaLnBrk="0" fontAlgn="base" hangingPunct="0">
              <a:spcBef>
                <a:spcPct val="20000"/>
              </a:spcBef>
              <a:spcAft>
                <a:spcPct val="0"/>
              </a:spcAft>
              <a:buClr>
                <a:schemeClr val="accent1"/>
              </a:buClr>
              <a:buSzPct val="65000"/>
              <a:buFont typeface="Wingdings" pitchFamily="2" charset="2"/>
              <a:buChar char="n"/>
              <a:defRPr sz="2900">
                <a:solidFill>
                  <a:schemeClr val="tx1"/>
                </a:solidFill>
                <a:latin typeface="Arial" charset="0"/>
              </a:defRPr>
            </a:lvl8pPr>
            <a:lvl9pPr marL="3819357" indent="-224668" defTabSz="914274" eaLnBrk="0" fontAlgn="base" hangingPunct="0">
              <a:spcBef>
                <a:spcPct val="20000"/>
              </a:spcBef>
              <a:spcAft>
                <a:spcPct val="0"/>
              </a:spcAft>
              <a:buClr>
                <a:schemeClr val="accent1"/>
              </a:buClr>
              <a:buSzPct val="65000"/>
              <a:buFont typeface="Wingdings" pitchFamily="2" charset="2"/>
              <a:buChar char="n"/>
              <a:defRPr sz="2900">
                <a:solidFill>
                  <a:schemeClr val="tx1"/>
                </a:solidFill>
                <a:latin typeface="Arial" charset="0"/>
              </a:defRPr>
            </a:lvl9pPr>
          </a:lstStyle>
          <a:p>
            <a:pPr eaLnBrk="1" hangingPunct="1"/>
            <a:fld id="{64C0F8FB-9416-40B4-986B-F79D6E468786}" type="slidenum">
              <a:rPr lang="en-US" sz="1300"/>
              <a:pPr eaLnBrk="1" hangingPunct="1"/>
              <a:t>31</a:t>
            </a:fld>
            <a:endParaRPr lang="en-US" sz="13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13260" y="4343713"/>
            <a:ext cx="5031482" cy="4113862"/>
          </a:xfrm>
          <a:noFill/>
        </p:spPr>
        <p:txBody>
          <a:bodyPr/>
          <a:lstStyle/>
          <a:p>
            <a:pPr eaLnBrk="1" hangingPunct="1"/>
            <a:r>
              <a:rPr lang="en-US" smtClean="0"/>
              <a:t>Han and Kamber 2001</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787" tIns="45894" rIns="91787" bIns="45894">
            <a:normAutofit/>
          </a:bodyPr>
          <a:lstStyle/>
          <a:p>
            <a:pPr defTabSz="457148" eaLnBrk="1" fontAlgn="auto" hangingPunct="1">
              <a:spcBef>
                <a:spcPts val="0"/>
              </a:spcBef>
              <a:spcAft>
                <a:spcPts val="0"/>
              </a:spcAft>
              <a:defRPr/>
            </a:pPr>
            <a:r>
              <a:rPr lang="en-US" dirty="0" smtClean="0"/>
              <a:t>The common measures used by Apriori</a:t>
            </a:r>
            <a:r>
              <a:rPr lang="en-US" baseline="0" dirty="0" smtClean="0"/>
              <a:t> algorithm are </a:t>
            </a:r>
            <a:r>
              <a:rPr lang="en-US" b="1" dirty="0" smtClean="0"/>
              <a:t>Support</a:t>
            </a:r>
            <a:r>
              <a:rPr lang="en-US" dirty="0" smtClean="0"/>
              <a:t> and </a:t>
            </a:r>
            <a:r>
              <a:rPr lang="en-US" b="1" dirty="0" smtClean="0"/>
              <a:t>Confidence</a:t>
            </a:r>
            <a:r>
              <a:rPr lang="en-US" dirty="0" smtClean="0"/>
              <a:t> . We rank all the rules based on the support and confidence and filter out the most “interesting” rules.</a:t>
            </a:r>
          </a:p>
          <a:p>
            <a:pPr defTabSz="457148" eaLnBrk="1" fontAlgn="auto" hangingPunct="1">
              <a:spcBef>
                <a:spcPts val="0"/>
              </a:spcBef>
              <a:spcAft>
                <a:spcPts val="0"/>
              </a:spcAft>
              <a:defRPr/>
            </a:pPr>
            <a:r>
              <a:rPr lang="en-US" dirty="0" smtClean="0"/>
              <a:t>There </a:t>
            </a:r>
            <a:r>
              <a:rPr lang="en-US" dirty="0"/>
              <a:t>are other measures to evaluate candidate </a:t>
            </a:r>
            <a:r>
              <a:rPr lang="en-US" dirty="0" smtClean="0"/>
              <a:t>rules</a:t>
            </a:r>
            <a:r>
              <a:rPr lang="en-US" baseline="0" dirty="0" smtClean="0"/>
              <a:t> and we will define two such measures </a:t>
            </a:r>
            <a:r>
              <a:rPr lang="en-US" b="1" baseline="0" dirty="0" smtClean="0"/>
              <a:t>Lift </a:t>
            </a:r>
            <a:r>
              <a:rPr lang="en-US" baseline="0" dirty="0" smtClean="0"/>
              <a:t>and </a:t>
            </a:r>
            <a:r>
              <a:rPr lang="en-US" b="1" baseline="0" dirty="0" smtClean="0"/>
              <a:t>Leverage</a:t>
            </a:r>
            <a:r>
              <a:rPr lang="en-US" baseline="0" dirty="0" smtClean="0"/>
              <a:t>.</a:t>
            </a:r>
            <a:endParaRPr lang="en-US" dirty="0"/>
          </a:p>
          <a:p>
            <a:pPr defTabSz="457148" eaLnBrk="1" fontAlgn="auto" hangingPunct="1">
              <a:spcBef>
                <a:spcPts val="0"/>
              </a:spcBef>
              <a:spcAft>
                <a:spcPts val="0"/>
              </a:spcAft>
              <a:defRPr/>
            </a:pPr>
            <a:r>
              <a:rPr lang="en-US" dirty="0" smtClean="0">
                <a:latin typeface="+mn-lt"/>
              </a:rPr>
              <a:t>Lift measures how many times more often X and Y occur together than expected if they were statistically independent. It is a measure of how X and Y are </a:t>
            </a:r>
            <a:r>
              <a:rPr lang="en-US" dirty="0" smtClean="0"/>
              <a:t>really r</a:t>
            </a:r>
            <a:r>
              <a:rPr lang="en-US" dirty="0" smtClean="0">
                <a:latin typeface="+mn-lt"/>
              </a:rPr>
              <a:t>elated rather than coincidentally happening together. </a:t>
            </a:r>
          </a:p>
          <a:p>
            <a:pPr defTabSz="457148" eaLnBrk="1" fontAlgn="auto" hangingPunct="1">
              <a:spcBef>
                <a:spcPts val="0"/>
              </a:spcBef>
              <a:spcAft>
                <a:spcPts val="0"/>
              </a:spcAft>
              <a:defRPr/>
            </a:pPr>
            <a:r>
              <a:rPr lang="en-US" dirty="0" smtClean="0">
                <a:latin typeface="+mn-lt"/>
              </a:rPr>
              <a:t>Leverage is a similar notion but instead of a ratio it is the difference.</a:t>
            </a:r>
          </a:p>
          <a:p>
            <a:pPr defTabSz="457148" eaLnBrk="1" fontAlgn="auto" hangingPunct="1">
              <a:spcBef>
                <a:spcPts val="0"/>
              </a:spcBef>
              <a:spcAft>
                <a:spcPts val="0"/>
              </a:spcAft>
              <a:defRPr/>
            </a:pPr>
            <a:r>
              <a:rPr lang="en-US" dirty="0" smtClean="0">
                <a:latin typeface="+mn-lt"/>
              </a:rPr>
              <a:t>Leverage measures the difference in the probability of  X and Y appearing together in the data set compared to what would be expected if X and Y were statistically independent. </a:t>
            </a:r>
          </a:p>
          <a:p>
            <a:r>
              <a:rPr lang="en-US" dirty="0" smtClean="0"/>
              <a:t>For more measures refer to: http</a:t>
            </a:r>
            <a:r>
              <a:rPr lang="en-US" dirty="0"/>
              <a:t>://michael.hahsler.net/research/association_rules/measures.html</a:t>
            </a:r>
          </a:p>
          <a:p>
            <a:endParaRPr lang="en-US" dirty="0"/>
          </a:p>
          <a:p>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33</a:t>
            </a:fld>
            <a:endParaRPr lang="en-US" dirty="0"/>
          </a:p>
        </p:txBody>
      </p:sp>
      <p:sp>
        <p:nvSpPr>
          <p:cNvPr id="7" name="Footer Placeholder 6"/>
          <p:cNvSpPr>
            <a:spLocks noGrp="1"/>
          </p:cNvSpPr>
          <p:nvPr>
            <p:ph type="ftr" sz="quarter" idx="11"/>
          </p:nvPr>
        </p:nvSpPr>
        <p:spPr/>
        <p:txBody>
          <a:bodyPr/>
          <a:lstStyle/>
          <a:p>
            <a:pPr>
              <a:defRPr/>
            </a:pP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787" tIns="45894" rIns="91787" bIns="45894">
            <a:normAutofit/>
          </a:bodyPr>
          <a:lstStyle/>
          <a:p>
            <a:r>
              <a:rPr lang="en-US" dirty="0" smtClean="0"/>
              <a:t>Listed are some example</a:t>
            </a:r>
            <a:r>
              <a:rPr lang="en-US" baseline="0" dirty="0" smtClean="0"/>
              <a:t> use cases with Association Rules.</a:t>
            </a:r>
          </a:p>
          <a:p>
            <a:r>
              <a:rPr lang="en-US" baseline="0" dirty="0" smtClean="0"/>
              <a:t>Market basket analysis is an implementation of Association Rules mining that many companies use (to list a few among many) for</a:t>
            </a:r>
          </a:p>
          <a:p>
            <a:pPr marL="114300" indent="-114300">
              <a:buFont typeface="Arial" pitchFamily="34" charset="0"/>
              <a:buChar char="•"/>
            </a:pPr>
            <a:r>
              <a:rPr lang="en-US" dirty="0" smtClean="0"/>
              <a:t> </a:t>
            </a:r>
            <a:r>
              <a:rPr lang="en-US" dirty="0" smtClean="0">
                <a:cs typeface="Times New Roman" charset="0"/>
              </a:rPr>
              <a:t>Broad-scale approach to better merchandising</a:t>
            </a:r>
          </a:p>
          <a:p>
            <a:pPr marL="114300" indent="-114300">
              <a:buFont typeface="Arial" pitchFamily="34" charset="0"/>
              <a:buChar char="•"/>
            </a:pPr>
            <a:r>
              <a:rPr lang="en-US" dirty="0" smtClean="0">
                <a:cs typeface="Times New Roman" charset="0"/>
              </a:rPr>
              <a:t> Cross-merchandising between products and high-margin or high-ticket items</a:t>
            </a:r>
          </a:p>
          <a:p>
            <a:pPr marL="114300" indent="-114300">
              <a:buFont typeface="Arial" pitchFamily="34" charset="0"/>
              <a:buChar char="•"/>
            </a:pPr>
            <a:r>
              <a:rPr lang="en-US" dirty="0" smtClean="0">
                <a:cs typeface="Times New Roman" charset="0"/>
              </a:rPr>
              <a:t> Placement of product (in racks) within related category of products</a:t>
            </a:r>
          </a:p>
          <a:p>
            <a:pPr marL="114300" indent="-114300">
              <a:buFont typeface="Arial" pitchFamily="34" charset="0"/>
              <a:buChar char="•"/>
            </a:pPr>
            <a:r>
              <a:rPr lang="en-US" dirty="0" smtClean="0">
                <a:cs typeface="Times New Roman" charset="0"/>
              </a:rPr>
              <a:t> Promotional  programs - Multiple product purchase incentives managed through loyalty card program</a:t>
            </a:r>
          </a:p>
          <a:p>
            <a:r>
              <a:rPr lang="en-US" dirty="0" smtClean="0">
                <a:cs typeface="Times New Roman" charset="0"/>
              </a:rPr>
              <a:t>Recommender systems are used by all “on-line” retailers such as Amazon.</a:t>
            </a:r>
          </a:p>
          <a:p>
            <a:r>
              <a:rPr lang="en-US" dirty="0" smtClean="0"/>
              <a:t>Web usage log files generated on web servers contain huge amounts of information and association rules can potentially give useful knowledge to the web usage data analysts. </a:t>
            </a:r>
            <a:endParaRPr lang="en-US" dirty="0" smtClean="0">
              <a:cs typeface="Times New Roman" charset="0"/>
            </a:endParaRPr>
          </a:p>
          <a:p>
            <a:endParaRPr lang="en-US" dirty="0" smtClean="0">
              <a:cs typeface="Times New Roman" charset="0"/>
            </a:endParaRPr>
          </a:p>
          <a:p>
            <a:endParaRPr lang="en-US" dirty="0" smtClean="0">
              <a:cs typeface="Times New Roman" charset="0"/>
            </a:endParaRPr>
          </a:p>
          <a:p>
            <a:endParaRPr lang="en-US" dirty="0" smtClean="0">
              <a:cs typeface="Times New Roman" charset="0"/>
            </a:endParaRPr>
          </a:p>
          <a:p>
            <a:endParaRPr lang="en-US" dirty="0" smtClean="0">
              <a:cs typeface="Times New Roman" charset="0"/>
            </a:endParaRPr>
          </a:p>
          <a:p>
            <a:endParaRPr lang="en-US" dirty="0" smtClean="0">
              <a:cs typeface="Times New Roman" charset="0"/>
            </a:endParaRPr>
          </a:p>
          <a:p>
            <a:endParaRPr lang="en-US" dirty="0" smtClean="0">
              <a:cs typeface="Times New Roman" charset="0"/>
            </a:endParaRPr>
          </a:p>
          <a:p>
            <a:endParaRPr lang="en-US" baseline="0" dirty="0" smtClean="0"/>
          </a:p>
          <a:p>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34</a:t>
            </a:fld>
            <a:endParaRPr lang="en-US" dirty="0"/>
          </a:p>
        </p:txBody>
      </p:sp>
      <p:sp>
        <p:nvSpPr>
          <p:cNvPr id="7" name="Footer Placeholder 6"/>
          <p:cNvSpPr>
            <a:spLocks noGrp="1"/>
          </p:cNvSpPr>
          <p:nvPr>
            <p:ph type="ftr" sz="quarter" idx="11"/>
          </p:nvPr>
        </p:nvSpPr>
        <p:spPr/>
        <p:txBody>
          <a:bodyPr/>
          <a:lstStyle/>
          <a:p>
            <a:pPr>
              <a:defRPr/>
            </a:pP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787" tIns="45894" rIns="91787" bIns="45894">
            <a:normAutofit/>
          </a:bodyPr>
          <a:lstStyle/>
          <a:p>
            <a:r>
              <a:rPr lang="en-US" dirty="0" smtClean="0"/>
              <a:t>We present an</a:t>
            </a:r>
            <a:r>
              <a:rPr lang="en-US" baseline="0" dirty="0" smtClean="0"/>
              <a:t> example to detail the Apriori algorithm.  We have a set of artificially created transaction records detailing  several attributes </a:t>
            </a:r>
            <a:r>
              <a:rPr lang="en-US" b="0" i="0" u="none" baseline="0" dirty="0" smtClean="0"/>
              <a:t>of people</a:t>
            </a:r>
            <a:r>
              <a:rPr lang="en-US" baseline="0" dirty="0" smtClean="0"/>
              <a:t>. Let’s say that we found records in which Credit_good, male_single, job_skilled, home_owner and {home_owner,credit_good} have a support of over 50%.</a:t>
            </a:r>
            <a:endParaRPr lang="en-US" baseline="0" dirty="0"/>
          </a:p>
          <a:p>
            <a:r>
              <a:rPr lang="en-US" baseline="0" dirty="0" smtClean="0"/>
              <a:t>As the itemset {home_owner,credit_good} has a minimum support of over  50% we can state the following rules:</a:t>
            </a:r>
          </a:p>
          <a:p>
            <a:r>
              <a:rPr lang="en-US" baseline="0" dirty="0" smtClean="0"/>
              <a:t>Credit _good -&gt; home_owner</a:t>
            </a:r>
          </a:p>
          <a:p>
            <a:r>
              <a:rPr lang="en-US" baseline="0" dirty="0" smtClean="0"/>
              <a:t>Home_owner-&gt; credit_good</a:t>
            </a:r>
          </a:p>
          <a:p>
            <a:r>
              <a:rPr lang="en-US" baseline="0" dirty="0" smtClean="0"/>
              <a:t>Let us compute the confidence and Lift</a:t>
            </a:r>
          </a:p>
          <a:p>
            <a:endParaRPr lang="en-US" b="0" u="none" baseline="0" dirty="0" smtClean="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35</a:t>
            </a:fld>
            <a:endParaRPr lang="en-US" dirty="0"/>
          </a:p>
        </p:txBody>
      </p:sp>
      <p:sp>
        <p:nvSpPr>
          <p:cNvPr id="7" name="Footer Placeholder 6"/>
          <p:cNvSpPr>
            <a:spLocks noGrp="1"/>
          </p:cNvSpPr>
          <p:nvPr>
            <p:ph type="ftr" sz="quarter" idx="11"/>
          </p:nvPr>
        </p:nvSpPr>
        <p:spPr/>
        <p:txBody>
          <a:bodyPr/>
          <a:lstStyle/>
          <a:p>
            <a:pPr>
              <a:defRPr/>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_TablePlaceholde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508000" y="1219200"/>
            <a:ext cx="11176000" cy="4648200"/>
          </a:xfrm>
        </p:spPr>
        <p:txBody>
          <a:bodyPr anchor="ctr">
            <a:normAutofit/>
          </a:bodyPr>
          <a:lstStyle>
            <a:lvl1pPr>
              <a:buNone/>
              <a:defRPr/>
            </a:lvl1pPr>
          </a:lstStyle>
          <a:p>
            <a:pPr lvl="0"/>
            <a:r>
              <a:rPr lang="en-US" noProof="0" smtClean="0"/>
              <a:t>Click icon to add table</a:t>
            </a:r>
            <a:endParaRPr lang="en-US" noProof="0"/>
          </a:p>
        </p:txBody>
      </p:sp>
      <p:sp>
        <p:nvSpPr>
          <p:cNvPr id="7" name="Title 1"/>
          <p:cNvSpPr>
            <a:spLocks noGrp="1"/>
          </p:cNvSpPr>
          <p:nvPr>
            <p:ph type="title"/>
          </p:nvPr>
        </p:nvSpPr>
        <p:spPr>
          <a:xfrm>
            <a:off x="406400" y="76200"/>
            <a:ext cx="11277600" cy="762000"/>
          </a:xfrm>
        </p:spPr>
        <p:txBody>
          <a:bodyPr/>
          <a:lstStyle>
            <a:lvl1pPr>
              <a:defRPr>
                <a:solidFill>
                  <a:schemeClr val="accent1"/>
                </a:solidFill>
              </a:defRPr>
            </a:lvl1pPr>
          </a:lstStyle>
          <a:p>
            <a:r>
              <a:rPr lang="en-US" smtClean="0"/>
              <a:t>Click to edit Master title style</a:t>
            </a:r>
            <a:endParaRPr lang="en-US" dirty="0"/>
          </a:p>
        </p:txBody>
      </p:sp>
      <p:sp>
        <p:nvSpPr>
          <p:cNvPr id="4" name="Footer Placeholder 4"/>
          <p:cNvSpPr>
            <a:spLocks noGrp="1"/>
          </p:cNvSpPr>
          <p:nvPr>
            <p:ph type="ftr" sz="quarter" idx="13"/>
          </p:nvPr>
        </p:nvSpPr>
        <p:spPr>
          <a:xfrm>
            <a:off x="6299200" y="6629400"/>
            <a:ext cx="5588000" cy="228600"/>
          </a:xfrm>
        </p:spPr>
        <p:txBody>
          <a:bodyPr/>
          <a:lstStyle>
            <a:lvl1pPr>
              <a:defRPr/>
            </a:lvl1pPr>
          </a:lstStyle>
          <a:p>
            <a:pPr>
              <a:defRPr/>
            </a:pPr>
            <a:r>
              <a:rPr lang="en-US" dirty="0" smtClean="0"/>
              <a:t>Module #: Module Name</a:t>
            </a:r>
            <a:endParaRPr lang="en-US" dirty="0"/>
          </a:p>
        </p:txBody>
      </p:sp>
      <p:sp>
        <p:nvSpPr>
          <p:cNvPr id="5" name="Slide Number Placeholder 5"/>
          <p:cNvSpPr>
            <a:spLocks noGrp="1"/>
          </p:cNvSpPr>
          <p:nvPr>
            <p:ph type="sldNum" sz="quarter" idx="14"/>
          </p:nvPr>
        </p:nvSpPr>
        <p:spPr/>
        <p:txBody>
          <a:bodyPr/>
          <a:lstStyle>
            <a:lvl1pPr>
              <a:defRPr/>
            </a:lvl1pPr>
          </a:lstStyle>
          <a:p>
            <a:pPr>
              <a:defRPr/>
            </a:pPr>
            <a:fld id="{0E62AE4E-9066-49B4-8504-8C25DD4FBCC5}" type="slidenum">
              <a:rPr lang="en-US"/>
              <a:pPr>
                <a:defRPr/>
              </a:pPr>
              <a:t>‹#›</a:t>
            </a:fld>
            <a:endParaRPr lang="en-US"/>
          </a:p>
        </p:txBody>
      </p:sp>
    </p:spTree>
    <p:extLst>
      <p:ext uri="{BB962C8B-B14F-4D97-AF65-F5344CB8AC3E}">
        <p14:creationId xmlns:p14="http://schemas.microsoft.com/office/powerpoint/2010/main" val="3943898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1.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youtube.com/watch?v=guVvtZ7ZClw" TargetMode="External"/><Relationship Id="rId7" Type="http://schemas.openxmlformats.org/officeDocument/2006/relationships/hyperlink" Target="https://www.google.com/url?sa=i&amp;rct=j&amp;q=&amp;esrc=s&amp;source=web&amp;cd=&amp;ved=0CAQQw7AJahcKEwi43bWShuf6AhUAAAAAHQAAAAAQDg&amp;url=https://www.ibm.com/docs/en/SSEPGG_9.7.0/com.ibm.im.model.doc/c_support_in_an_association_rule.html&amp;psig=AOvVaw2mxEAFuQ1ROnEBxWEFhNES&amp;ust=1666088678917807" TargetMode="External"/><Relationship Id="rId2" Type="http://schemas.openxmlformats.org/officeDocument/2006/relationships/hyperlink" Target="https://data-flair.training/blogs/advantages-and-disadvantages-of-machine-learning/" TargetMode="External"/><Relationship Id="rId1" Type="http://schemas.openxmlformats.org/officeDocument/2006/relationships/slideLayout" Target="../slideLayouts/slideLayout2.xml"/><Relationship Id="rId6" Type="http://schemas.openxmlformats.org/officeDocument/2006/relationships/hyperlink" Target="https://www.javatpoint.com/association-rule-learning" TargetMode="External"/><Relationship Id="rId5" Type="http://schemas.openxmlformats.org/officeDocument/2006/relationships/hyperlink" Target="https://www.geeksforgeeks.org/association-rule/" TargetMode="External"/><Relationship Id="rId4" Type="http://schemas.openxmlformats.org/officeDocument/2006/relationships/hyperlink" Target="https://www.youtube.com/watch?v=RHkvnRemaL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descr="Logoof CU">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2618087685"/>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2367" name="CorelDRAW" r:id="rId3" imgW="2169000" imgH="2169360" progId="">
                  <p:embed/>
                </p:oleObj>
              </mc:Choice>
              <mc:Fallback>
                <p:oleObj name="CorelDRAW" r:id="rId3" imgW="2169000" imgH="2169360" progId="">
                  <p:embed/>
                  <p:pic>
                    <p:nvPicPr>
                      <p:cNvPr id="0" name="Picture 62" descr="Logoof CU"/>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Chandigarh University"/>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903785" y="6269779"/>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310933"/>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a:t> </a:t>
            </a:r>
          </a:p>
        </p:txBody>
      </p:sp>
      <p:sp>
        <p:nvSpPr>
          <p:cNvPr id="26" name="TextBox 25"/>
          <p:cNvSpPr txBox="1">
            <a:spLocks noChangeArrowheads="1"/>
          </p:cNvSpPr>
          <p:nvPr/>
        </p:nvSpPr>
        <p:spPr bwMode="auto">
          <a:xfrm>
            <a:off x="2399840" y="1150785"/>
            <a:ext cx="9063318" cy="793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OF COMPUTER SCIENCE &amp;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a:lnSpc>
                <a:spcPct val="90000"/>
              </a:lnSpc>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Name : Machine</a:t>
            </a:r>
            <a:r>
              <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rPr>
              <a:t> Learning</a:t>
            </a:r>
          </a:p>
          <a:p>
            <a:pPr algn="ctr">
              <a:lnSpc>
                <a:spcPct val="90000"/>
              </a:lnSpc>
              <a:spcAft>
                <a:spcPct val="35000"/>
              </a:spcAft>
            </a:pPr>
            <a:r>
              <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rPr>
              <a:t>Subject Code: CST-316</a:t>
            </a: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Topic: Association Rule Mining</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Lecture-3.4</a:t>
            </a: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600" dirty="0">
              <a:latin typeface="Raleway ExtraBold" pitchFamily="34" charset="-52"/>
            </a:endParaRPr>
          </a:p>
        </p:txBody>
      </p:sp>
    </p:spTree>
    <p:extLst>
      <p:ext uri="{BB962C8B-B14F-4D97-AF65-F5344CB8AC3E}">
        <p14:creationId xmlns:p14="http://schemas.microsoft.com/office/powerpoint/2010/main" val="1352486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dirty="0"/>
          </a:p>
        </p:txBody>
      </p:sp>
      <p:sp>
        <p:nvSpPr>
          <p:cNvPr id="5" name="Slide Number Placeholder 4"/>
          <p:cNvSpPr>
            <a:spLocks noGrp="1"/>
          </p:cNvSpPr>
          <p:nvPr>
            <p:ph type="sldNum" sz="quarter" idx="11"/>
          </p:nvPr>
        </p:nvSpPr>
        <p:spPr/>
        <p:txBody>
          <a:bodyPr/>
          <a:lstStyle/>
          <a:p>
            <a:pPr>
              <a:defRPr/>
            </a:pPr>
            <a:fld id="{D82CF12A-A667-4A8A-BD26-9A8B12C4BABC}" type="slidenum">
              <a:rPr lang="en-US" altLang="en-US"/>
              <a:pPr>
                <a:defRPr/>
              </a:pPr>
              <a:t>10</a:t>
            </a:fld>
            <a:endParaRPr lang="en-US" altLang="en-US"/>
          </a:p>
        </p:txBody>
      </p:sp>
      <p:sp>
        <p:nvSpPr>
          <p:cNvPr id="9220" name="Rectangle 2"/>
          <p:cNvSpPr>
            <a:spLocks noGrp="1" noChangeArrowheads="1"/>
          </p:cNvSpPr>
          <p:nvPr>
            <p:ph type="title"/>
          </p:nvPr>
        </p:nvSpPr>
        <p:spPr/>
        <p:txBody>
          <a:bodyPr>
            <a:normAutofit/>
          </a:bodyPr>
          <a:lstStyle/>
          <a:p>
            <a:pPr algn="ctr"/>
            <a:r>
              <a:rPr lang="en-US" b="1" dirty="0">
                <a:solidFill>
                  <a:srgbClr val="C00000"/>
                </a:solidFill>
                <a:latin typeface="Times New Roman" pitchFamily="18" charset="0"/>
                <a:cs typeface="Times New Roman" pitchFamily="18" charset="0"/>
              </a:rPr>
              <a:t>The model: rules</a:t>
            </a:r>
          </a:p>
        </p:txBody>
      </p:sp>
      <p:sp>
        <p:nvSpPr>
          <p:cNvPr id="9221" name="Rectangle 3"/>
          <p:cNvSpPr>
            <a:spLocks noGrp="1" noChangeArrowheads="1"/>
          </p:cNvSpPr>
          <p:nvPr>
            <p:ph type="body" idx="1"/>
          </p:nvPr>
        </p:nvSpPr>
        <p:spPr>
          <a:xfrm>
            <a:off x="768351" y="1304925"/>
            <a:ext cx="11074400" cy="4787900"/>
          </a:xfrm>
        </p:spPr>
        <p:txBody>
          <a:bodyPr/>
          <a:lstStyle/>
          <a:p>
            <a:pPr eaLnBrk="1" hangingPunct="1">
              <a:lnSpc>
                <a:spcPct val="90000"/>
              </a:lnSpc>
            </a:pPr>
            <a:r>
              <a:rPr lang="en-US" smtClean="0"/>
              <a:t>A transaction </a:t>
            </a:r>
            <a:r>
              <a:rPr lang="en-US" i="1" smtClean="0">
                <a:solidFill>
                  <a:srgbClr val="FF0000"/>
                </a:solidFill>
              </a:rPr>
              <a:t>t</a:t>
            </a:r>
            <a:r>
              <a:rPr lang="en-US" smtClean="0">
                <a:solidFill>
                  <a:srgbClr val="FF0000"/>
                </a:solidFill>
              </a:rPr>
              <a:t> contains </a:t>
            </a:r>
            <a:r>
              <a:rPr lang="en-US" i="1" smtClean="0">
                <a:solidFill>
                  <a:srgbClr val="FF0000"/>
                </a:solidFill>
              </a:rPr>
              <a:t>X</a:t>
            </a:r>
            <a:r>
              <a:rPr lang="en-US" smtClean="0"/>
              <a:t>, a set of items (</a:t>
            </a:r>
            <a:r>
              <a:rPr lang="en-US" smtClean="0">
                <a:solidFill>
                  <a:srgbClr val="3333CC"/>
                </a:solidFill>
              </a:rPr>
              <a:t>itemset</a:t>
            </a:r>
            <a:r>
              <a:rPr lang="en-US" smtClean="0"/>
              <a:t>) in </a:t>
            </a:r>
            <a:r>
              <a:rPr lang="en-US" i="1" smtClean="0"/>
              <a:t>I</a:t>
            </a:r>
            <a:r>
              <a:rPr lang="en-US" smtClean="0"/>
              <a:t>, if </a:t>
            </a:r>
            <a:r>
              <a:rPr lang="en-US" i="1" smtClean="0"/>
              <a:t>X</a:t>
            </a:r>
            <a:r>
              <a:rPr lang="en-US" smtClean="0"/>
              <a:t> </a:t>
            </a:r>
            <a:r>
              <a:rPr lang="en-US" smtClean="0">
                <a:sym typeface="Symbol" pitchFamily="18" charset="2"/>
              </a:rPr>
              <a:t></a:t>
            </a:r>
            <a:r>
              <a:rPr lang="en-US" smtClean="0"/>
              <a:t> </a:t>
            </a:r>
            <a:r>
              <a:rPr lang="en-US" i="1" smtClean="0"/>
              <a:t>t</a:t>
            </a:r>
            <a:r>
              <a:rPr lang="en-US" smtClean="0"/>
              <a:t>.</a:t>
            </a:r>
          </a:p>
          <a:p>
            <a:pPr eaLnBrk="1" hangingPunct="1">
              <a:lnSpc>
                <a:spcPct val="90000"/>
              </a:lnSpc>
            </a:pPr>
            <a:r>
              <a:rPr lang="en-US" smtClean="0"/>
              <a:t>An </a:t>
            </a:r>
            <a:r>
              <a:rPr lang="en-US" smtClean="0">
                <a:solidFill>
                  <a:srgbClr val="FF0000"/>
                </a:solidFill>
              </a:rPr>
              <a:t>association rule</a:t>
            </a:r>
            <a:r>
              <a:rPr lang="en-US" smtClean="0"/>
              <a:t> is an implication of the form:</a:t>
            </a:r>
          </a:p>
          <a:p>
            <a:pPr eaLnBrk="1" hangingPunct="1">
              <a:lnSpc>
                <a:spcPct val="90000"/>
              </a:lnSpc>
              <a:spcBef>
                <a:spcPct val="10000"/>
              </a:spcBef>
              <a:buFont typeface="Wingdings" pitchFamily="2" charset="2"/>
              <a:buNone/>
            </a:pPr>
            <a:r>
              <a:rPr lang="en-US" i="1" smtClean="0"/>
              <a:t>		X</a:t>
            </a:r>
            <a:r>
              <a:rPr lang="en-US" smtClean="0"/>
              <a:t> </a:t>
            </a:r>
            <a:r>
              <a:rPr lang="en-US" smtClean="0">
                <a:sym typeface="Symbol" pitchFamily="18" charset="2"/>
              </a:rPr>
              <a:t> </a:t>
            </a:r>
            <a:r>
              <a:rPr lang="en-US" i="1" smtClean="0">
                <a:sym typeface="Symbol" pitchFamily="18" charset="2"/>
              </a:rPr>
              <a:t>Y</a:t>
            </a:r>
            <a:r>
              <a:rPr lang="en-US" smtClean="0">
                <a:sym typeface="Symbol" pitchFamily="18" charset="2"/>
              </a:rPr>
              <a:t>, where </a:t>
            </a:r>
            <a:r>
              <a:rPr lang="en-US" i="1" smtClean="0">
                <a:sym typeface="Symbol" pitchFamily="18" charset="2"/>
              </a:rPr>
              <a:t>X</a:t>
            </a:r>
            <a:r>
              <a:rPr lang="en-US" smtClean="0">
                <a:sym typeface="Symbol" pitchFamily="18" charset="2"/>
              </a:rPr>
              <a:t>, </a:t>
            </a:r>
            <a:r>
              <a:rPr lang="en-US" i="1" smtClean="0">
                <a:sym typeface="Symbol" pitchFamily="18" charset="2"/>
              </a:rPr>
              <a:t>Y</a:t>
            </a:r>
            <a:r>
              <a:rPr lang="en-US" smtClean="0">
                <a:sym typeface="Symbol" pitchFamily="18" charset="2"/>
              </a:rPr>
              <a:t>  </a:t>
            </a:r>
            <a:r>
              <a:rPr lang="en-US" i="1" smtClean="0">
                <a:sym typeface="Symbol" pitchFamily="18" charset="2"/>
              </a:rPr>
              <a:t>I, and X </a:t>
            </a:r>
            <a:r>
              <a:rPr lang="en-US" smtClean="0">
                <a:sym typeface="Symbol" pitchFamily="18" charset="2"/>
              </a:rPr>
              <a:t></a:t>
            </a:r>
            <a:r>
              <a:rPr lang="en-US" i="1" smtClean="0">
                <a:sym typeface="Symbol" pitchFamily="18" charset="2"/>
              </a:rPr>
              <a:t>Y</a:t>
            </a:r>
            <a:r>
              <a:rPr lang="en-US" smtClean="0">
                <a:sym typeface="Symbol" pitchFamily="18" charset="2"/>
              </a:rPr>
              <a:t>  = </a:t>
            </a:r>
          </a:p>
          <a:p>
            <a:pPr eaLnBrk="1" hangingPunct="1">
              <a:lnSpc>
                <a:spcPct val="90000"/>
              </a:lnSpc>
              <a:spcBef>
                <a:spcPct val="10000"/>
              </a:spcBef>
              <a:buFont typeface="Wingdings" pitchFamily="2" charset="2"/>
              <a:buNone/>
            </a:pPr>
            <a:endParaRPr lang="en-US" i="1" smtClean="0">
              <a:sym typeface="Symbol" pitchFamily="18" charset="2"/>
            </a:endParaRPr>
          </a:p>
          <a:p>
            <a:pPr eaLnBrk="1" hangingPunct="1">
              <a:lnSpc>
                <a:spcPct val="90000"/>
              </a:lnSpc>
            </a:pPr>
            <a:r>
              <a:rPr lang="en-US" smtClean="0"/>
              <a:t>An </a:t>
            </a:r>
            <a:r>
              <a:rPr lang="en-US" smtClean="0">
                <a:solidFill>
                  <a:srgbClr val="FF0000"/>
                </a:solidFill>
              </a:rPr>
              <a:t>itemset</a:t>
            </a:r>
            <a:r>
              <a:rPr lang="en-US" smtClean="0">
                <a:solidFill>
                  <a:schemeClr val="hlink"/>
                </a:solidFill>
              </a:rPr>
              <a:t> </a:t>
            </a:r>
            <a:r>
              <a:rPr lang="en-US" smtClean="0"/>
              <a:t>is a set of items.</a:t>
            </a:r>
          </a:p>
          <a:p>
            <a:pPr marL="742950" lvl="1" indent="-285750" eaLnBrk="1" hangingPunct="1">
              <a:lnSpc>
                <a:spcPct val="90000"/>
              </a:lnSpc>
            </a:pPr>
            <a:r>
              <a:rPr lang="en-US" smtClean="0"/>
              <a:t>E.g., X = {milk, bread, cereal} is an itemset.</a:t>
            </a:r>
          </a:p>
          <a:p>
            <a:pPr eaLnBrk="1" hangingPunct="1">
              <a:lnSpc>
                <a:spcPct val="90000"/>
              </a:lnSpc>
            </a:pPr>
            <a:r>
              <a:rPr lang="en-US" smtClean="0"/>
              <a:t>A </a:t>
            </a:r>
            <a:r>
              <a:rPr lang="en-US" i="1" smtClean="0">
                <a:solidFill>
                  <a:srgbClr val="FF0000"/>
                </a:solidFill>
              </a:rPr>
              <a:t>k</a:t>
            </a:r>
            <a:r>
              <a:rPr lang="en-US" smtClean="0">
                <a:solidFill>
                  <a:srgbClr val="FF0000"/>
                </a:solidFill>
              </a:rPr>
              <a:t>-itemset </a:t>
            </a:r>
            <a:r>
              <a:rPr lang="en-US" smtClean="0"/>
              <a:t>is an itemset with </a:t>
            </a:r>
            <a:r>
              <a:rPr lang="en-US" i="1" smtClean="0"/>
              <a:t>k</a:t>
            </a:r>
            <a:r>
              <a:rPr lang="en-US" smtClean="0"/>
              <a:t> items.</a:t>
            </a:r>
          </a:p>
          <a:p>
            <a:pPr marL="742950" lvl="1" indent="-285750" eaLnBrk="1" hangingPunct="1">
              <a:lnSpc>
                <a:spcPct val="90000"/>
              </a:lnSpc>
            </a:pPr>
            <a:r>
              <a:rPr lang="en-US" smtClean="0"/>
              <a:t>E.g., {milk, bread, cereal} is a 3-itemset</a:t>
            </a:r>
          </a:p>
        </p:txBody>
      </p:sp>
    </p:spTree>
    <p:extLst>
      <p:ext uri="{BB962C8B-B14F-4D97-AF65-F5344CB8AC3E}">
        <p14:creationId xmlns:p14="http://schemas.microsoft.com/office/powerpoint/2010/main" val="9380319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dirty="0"/>
          </a:p>
        </p:txBody>
      </p:sp>
      <p:sp>
        <p:nvSpPr>
          <p:cNvPr id="5" name="Slide Number Placeholder 4"/>
          <p:cNvSpPr>
            <a:spLocks noGrp="1"/>
          </p:cNvSpPr>
          <p:nvPr>
            <p:ph type="sldNum" sz="quarter" idx="11"/>
          </p:nvPr>
        </p:nvSpPr>
        <p:spPr/>
        <p:txBody>
          <a:bodyPr/>
          <a:lstStyle/>
          <a:p>
            <a:pPr>
              <a:defRPr/>
            </a:pPr>
            <a:fld id="{C00EBA0A-2DB3-4FBD-AA0A-1E69AA5A99A3}" type="slidenum">
              <a:rPr lang="en-US" altLang="en-US"/>
              <a:pPr>
                <a:defRPr/>
              </a:pPr>
              <a:t>11</a:t>
            </a:fld>
            <a:endParaRPr lang="en-US" altLang="en-US"/>
          </a:p>
        </p:txBody>
      </p:sp>
      <p:sp>
        <p:nvSpPr>
          <p:cNvPr id="10244" name="Rectangle 2"/>
          <p:cNvSpPr>
            <a:spLocks noGrp="1" noChangeArrowheads="1"/>
          </p:cNvSpPr>
          <p:nvPr>
            <p:ph type="title"/>
          </p:nvPr>
        </p:nvSpPr>
        <p:spPr/>
        <p:txBody>
          <a:bodyPr>
            <a:normAutofit/>
          </a:bodyPr>
          <a:lstStyle/>
          <a:p>
            <a:pPr algn="ctr"/>
            <a:r>
              <a:rPr lang="en-US" b="1" dirty="0">
                <a:solidFill>
                  <a:srgbClr val="C00000"/>
                </a:solidFill>
                <a:latin typeface="Times New Roman" pitchFamily="18" charset="0"/>
                <a:cs typeface="Times New Roman" pitchFamily="18" charset="0"/>
              </a:rPr>
              <a:t>Rule strength measures</a:t>
            </a:r>
          </a:p>
        </p:txBody>
      </p:sp>
      <p:sp>
        <p:nvSpPr>
          <p:cNvPr id="10245" name="Rectangle 3"/>
          <p:cNvSpPr>
            <a:spLocks noGrp="1" noChangeArrowheads="1"/>
          </p:cNvSpPr>
          <p:nvPr>
            <p:ph type="body" idx="1"/>
          </p:nvPr>
        </p:nvSpPr>
        <p:spPr>
          <a:xfrm>
            <a:off x="609600" y="1268413"/>
            <a:ext cx="10972800" cy="4859337"/>
          </a:xfrm>
        </p:spPr>
        <p:txBody>
          <a:bodyPr/>
          <a:lstStyle/>
          <a:p>
            <a:pPr eaLnBrk="1" hangingPunct="1">
              <a:lnSpc>
                <a:spcPct val="90000"/>
              </a:lnSpc>
            </a:pPr>
            <a:r>
              <a:rPr lang="en-US" smtClean="0">
                <a:solidFill>
                  <a:srgbClr val="FF0000"/>
                </a:solidFill>
              </a:rPr>
              <a:t>Support:</a:t>
            </a:r>
            <a:r>
              <a:rPr lang="en-US" smtClean="0"/>
              <a:t> The rule holds with </a:t>
            </a:r>
            <a:r>
              <a:rPr lang="en-US" smtClean="0">
                <a:solidFill>
                  <a:srgbClr val="3333CC"/>
                </a:solidFill>
              </a:rPr>
              <a:t>support</a:t>
            </a:r>
            <a:r>
              <a:rPr lang="en-US" smtClean="0"/>
              <a:t> </a:t>
            </a:r>
            <a:r>
              <a:rPr lang="en-US" i="1" smtClean="0"/>
              <a:t>sup</a:t>
            </a:r>
            <a:r>
              <a:rPr lang="en-US" smtClean="0"/>
              <a:t> in </a:t>
            </a:r>
            <a:r>
              <a:rPr lang="en-US" i="1" smtClean="0"/>
              <a:t>T</a:t>
            </a:r>
            <a:r>
              <a:rPr lang="en-US" smtClean="0"/>
              <a:t> (the transaction data set) if sup% of transactions</a:t>
            </a:r>
            <a:r>
              <a:rPr lang="en-US" i="1" smtClean="0"/>
              <a:t> </a:t>
            </a:r>
            <a:r>
              <a:rPr lang="en-US" smtClean="0"/>
              <a:t>contain </a:t>
            </a:r>
            <a:r>
              <a:rPr lang="en-US" i="1" smtClean="0"/>
              <a:t>X</a:t>
            </a:r>
            <a:r>
              <a:rPr lang="en-US" smtClean="0"/>
              <a:t> </a:t>
            </a:r>
            <a:r>
              <a:rPr lang="en-US" smtClean="0">
                <a:sym typeface="Symbol" pitchFamily="18" charset="2"/>
              </a:rPr>
              <a:t> </a:t>
            </a:r>
            <a:r>
              <a:rPr lang="en-US" i="1" smtClean="0">
                <a:sym typeface="Symbol" pitchFamily="18" charset="2"/>
              </a:rPr>
              <a:t>Y</a:t>
            </a:r>
            <a:r>
              <a:rPr lang="en-US" smtClean="0">
                <a:sym typeface="Symbol" pitchFamily="18" charset="2"/>
              </a:rPr>
              <a:t>. </a:t>
            </a:r>
          </a:p>
          <a:p>
            <a:pPr lvl="1" eaLnBrk="1" hangingPunct="1">
              <a:lnSpc>
                <a:spcPct val="90000"/>
              </a:lnSpc>
            </a:pPr>
            <a:r>
              <a:rPr lang="en-US" i="1" smtClean="0">
                <a:solidFill>
                  <a:srgbClr val="3333CC"/>
                </a:solidFill>
                <a:sym typeface="Symbol" pitchFamily="18" charset="2"/>
              </a:rPr>
              <a:t>sup</a:t>
            </a:r>
            <a:r>
              <a:rPr lang="en-US" smtClean="0">
                <a:solidFill>
                  <a:srgbClr val="3333CC"/>
                </a:solidFill>
                <a:sym typeface="Symbol" pitchFamily="18" charset="2"/>
              </a:rPr>
              <a:t> = Pr(</a:t>
            </a:r>
            <a:r>
              <a:rPr lang="en-US" i="1" smtClean="0">
                <a:solidFill>
                  <a:srgbClr val="3333CC"/>
                </a:solidFill>
              </a:rPr>
              <a:t>X</a:t>
            </a:r>
            <a:r>
              <a:rPr lang="en-US" smtClean="0">
                <a:solidFill>
                  <a:srgbClr val="3333CC"/>
                </a:solidFill>
              </a:rPr>
              <a:t> </a:t>
            </a:r>
            <a:r>
              <a:rPr lang="en-US" smtClean="0">
                <a:solidFill>
                  <a:srgbClr val="3333CC"/>
                </a:solidFill>
                <a:sym typeface="Symbol" pitchFamily="18" charset="2"/>
              </a:rPr>
              <a:t> </a:t>
            </a:r>
            <a:r>
              <a:rPr lang="en-US" i="1" smtClean="0">
                <a:solidFill>
                  <a:srgbClr val="3333CC"/>
                </a:solidFill>
                <a:sym typeface="Symbol" pitchFamily="18" charset="2"/>
              </a:rPr>
              <a:t>Y</a:t>
            </a:r>
            <a:r>
              <a:rPr lang="en-US" smtClean="0">
                <a:solidFill>
                  <a:srgbClr val="3333CC"/>
                </a:solidFill>
                <a:sym typeface="Symbol" pitchFamily="18" charset="2"/>
              </a:rPr>
              <a:t>)</a:t>
            </a:r>
            <a:r>
              <a:rPr lang="en-US" i="1" smtClean="0">
                <a:solidFill>
                  <a:srgbClr val="3333CC"/>
                </a:solidFill>
                <a:sym typeface="Symbol" pitchFamily="18" charset="2"/>
              </a:rPr>
              <a:t>.</a:t>
            </a:r>
            <a:r>
              <a:rPr lang="en-US" i="1" smtClean="0">
                <a:sym typeface="Symbol" pitchFamily="18" charset="2"/>
              </a:rPr>
              <a:t> </a:t>
            </a:r>
            <a:endParaRPr lang="en-US" smtClean="0"/>
          </a:p>
          <a:p>
            <a:pPr eaLnBrk="1" hangingPunct="1">
              <a:lnSpc>
                <a:spcPct val="90000"/>
              </a:lnSpc>
            </a:pPr>
            <a:r>
              <a:rPr lang="en-US" smtClean="0">
                <a:solidFill>
                  <a:srgbClr val="FF0000"/>
                </a:solidFill>
              </a:rPr>
              <a:t>Confidence:</a:t>
            </a:r>
            <a:r>
              <a:rPr lang="en-US" smtClean="0"/>
              <a:t> The rule holds in </a:t>
            </a:r>
            <a:r>
              <a:rPr lang="en-US" i="1" smtClean="0"/>
              <a:t>T</a:t>
            </a:r>
            <a:r>
              <a:rPr lang="en-US" smtClean="0"/>
              <a:t> with </a:t>
            </a:r>
            <a:r>
              <a:rPr lang="en-US" smtClean="0">
                <a:solidFill>
                  <a:srgbClr val="3333CC"/>
                </a:solidFill>
              </a:rPr>
              <a:t>confidence </a:t>
            </a:r>
            <a:r>
              <a:rPr lang="en-US" i="1" smtClean="0"/>
              <a:t>conf</a:t>
            </a:r>
            <a:r>
              <a:rPr lang="en-US" smtClean="0"/>
              <a:t> if </a:t>
            </a:r>
            <a:r>
              <a:rPr lang="en-US" i="1" smtClean="0"/>
              <a:t>conf</a:t>
            </a:r>
            <a:r>
              <a:rPr lang="en-US" smtClean="0"/>
              <a:t>% of tranactions that contain </a:t>
            </a:r>
            <a:r>
              <a:rPr lang="en-US" i="1" smtClean="0"/>
              <a:t>X</a:t>
            </a:r>
            <a:r>
              <a:rPr lang="en-US" smtClean="0"/>
              <a:t> also contain </a:t>
            </a:r>
            <a:r>
              <a:rPr lang="en-US" i="1" smtClean="0"/>
              <a:t>Y.</a:t>
            </a:r>
          </a:p>
          <a:p>
            <a:pPr lvl="1" eaLnBrk="1" hangingPunct="1">
              <a:lnSpc>
                <a:spcPct val="90000"/>
              </a:lnSpc>
            </a:pPr>
            <a:r>
              <a:rPr lang="en-US" i="1" smtClean="0">
                <a:solidFill>
                  <a:srgbClr val="3333CC"/>
                </a:solidFill>
              </a:rPr>
              <a:t>conf</a:t>
            </a:r>
            <a:r>
              <a:rPr lang="en-US" smtClean="0">
                <a:solidFill>
                  <a:srgbClr val="3333CC"/>
                </a:solidFill>
              </a:rPr>
              <a:t> = Pr(</a:t>
            </a:r>
            <a:r>
              <a:rPr lang="en-US" i="1" smtClean="0">
                <a:solidFill>
                  <a:srgbClr val="3333CC"/>
                </a:solidFill>
              </a:rPr>
              <a:t>Y</a:t>
            </a:r>
            <a:r>
              <a:rPr lang="en-US" smtClean="0">
                <a:solidFill>
                  <a:srgbClr val="3333CC"/>
                </a:solidFill>
              </a:rPr>
              <a:t> | </a:t>
            </a:r>
            <a:r>
              <a:rPr lang="en-US" i="1" smtClean="0">
                <a:solidFill>
                  <a:srgbClr val="3333CC"/>
                </a:solidFill>
              </a:rPr>
              <a:t>X</a:t>
            </a:r>
            <a:r>
              <a:rPr lang="en-US" smtClean="0">
                <a:solidFill>
                  <a:srgbClr val="3333CC"/>
                </a:solidFill>
              </a:rPr>
              <a:t>)</a:t>
            </a:r>
          </a:p>
          <a:p>
            <a:pPr eaLnBrk="1" hangingPunct="1">
              <a:lnSpc>
                <a:spcPct val="90000"/>
              </a:lnSpc>
            </a:pPr>
            <a:r>
              <a:rPr lang="en-US" smtClean="0">
                <a:sym typeface="Symbol" pitchFamily="18" charset="2"/>
              </a:rPr>
              <a:t>An association rule is a pattern that states when </a:t>
            </a:r>
            <a:r>
              <a:rPr lang="en-US" i="1" smtClean="0">
                <a:sym typeface="Symbol" pitchFamily="18" charset="2"/>
              </a:rPr>
              <a:t>X</a:t>
            </a:r>
            <a:r>
              <a:rPr lang="en-US" smtClean="0">
                <a:sym typeface="Symbol" pitchFamily="18" charset="2"/>
              </a:rPr>
              <a:t> occurs, </a:t>
            </a:r>
            <a:r>
              <a:rPr lang="en-US" i="1" smtClean="0">
                <a:sym typeface="Symbol" pitchFamily="18" charset="2"/>
              </a:rPr>
              <a:t>Y</a:t>
            </a:r>
            <a:r>
              <a:rPr lang="en-US" smtClean="0">
                <a:sym typeface="Symbol" pitchFamily="18" charset="2"/>
              </a:rPr>
              <a:t> occurs with certain probability. </a:t>
            </a:r>
            <a:endParaRPr lang="en-US" smtClean="0"/>
          </a:p>
        </p:txBody>
      </p:sp>
    </p:spTree>
    <p:extLst>
      <p:ext uri="{BB962C8B-B14F-4D97-AF65-F5344CB8AC3E}">
        <p14:creationId xmlns:p14="http://schemas.microsoft.com/office/powerpoint/2010/main" val="3645303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pPr>
              <a:defRPr/>
            </a:pPr>
            <a:endParaRPr lang="en-US" altLang="en-US" dirty="0"/>
          </a:p>
        </p:txBody>
      </p:sp>
      <p:sp>
        <p:nvSpPr>
          <p:cNvPr id="9" name="Slide Number Placeholder 4"/>
          <p:cNvSpPr>
            <a:spLocks noGrp="1"/>
          </p:cNvSpPr>
          <p:nvPr>
            <p:ph type="sldNum" sz="quarter" idx="11"/>
          </p:nvPr>
        </p:nvSpPr>
        <p:spPr/>
        <p:txBody>
          <a:bodyPr/>
          <a:lstStyle/>
          <a:p>
            <a:pPr>
              <a:defRPr/>
            </a:pPr>
            <a:fld id="{7D3B98D8-2EDB-477B-8743-B7385532C638}" type="slidenum">
              <a:rPr lang="en-US" altLang="en-US"/>
              <a:pPr>
                <a:defRPr/>
              </a:pPr>
              <a:t>12</a:t>
            </a:fld>
            <a:endParaRPr lang="en-US" altLang="en-US"/>
          </a:p>
        </p:txBody>
      </p:sp>
      <p:sp>
        <p:nvSpPr>
          <p:cNvPr id="11268" name="Rectangle 2"/>
          <p:cNvSpPr>
            <a:spLocks noGrp="1" noChangeArrowheads="1"/>
          </p:cNvSpPr>
          <p:nvPr>
            <p:ph type="title"/>
          </p:nvPr>
        </p:nvSpPr>
        <p:spPr>
          <a:xfrm>
            <a:off x="768351" y="404813"/>
            <a:ext cx="10390716" cy="1143000"/>
          </a:xfrm>
        </p:spPr>
        <p:txBody>
          <a:bodyPr>
            <a:normAutofit/>
          </a:bodyPr>
          <a:lstStyle/>
          <a:p>
            <a:pPr algn="ctr"/>
            <a:r>
              <a:rPr lang="en-US" b="1" dirty="0">
                <a:solidFill>
                  <a:srgbClr val="C00000"/>
                </a:solidFill>
                <a:latin typeface="Times New Roman" pitchFamily="18" charset="0"/>
                <a:cs typeface="Times New Roman" pitchFamily="18" charset="0"/>
              </a:rPr>
              <a:t>Support and Confidence</a:t>
            </a:r>
          </a:p>
        </p:txBody>
      </p:sp>
      <p:sp>
        <p:nvSpPr>
          <p:cNvPr id="11269" name="Rectangle 3"/>
          <p:cNvSpPr>
            <a:spLocks noGrp="1" noChangeArrowheads="1"/>
          </p:cNvSpPr>
          <p:nvPr>
            <p:ph type="body" idx="1"/>
          </p:nvPr>
        </p:nvSpPr>
        <p:spPr>
          <a:xfrm>
            <a:off x="575733" y="1341438"/>
            <a:ext cx="10769600" cy="4471987"/>
          </a:xfrm>
        </p:spPr>
        <p:txBody>
          <a:bodyPr/>
          <a:lstStyle/>
          <a:p>
            <a:pPr eaLnBrk="1" hangingPunct="1"/>
            <a:r>
              <a:rPr lang="en-US" smtClean="0">
                <a:solidFill>
                  <a:srgbClr val="FF0000"/>
                </a:solidFill>
              </a:rPr>
              <a:t>Support count</a:t>
            </a:r>
            <a:r>
              <a:rPr lang="en-US" smtClean="0"/>
              <a:t>: The support count of an itemset </a:t>
            </a:r>
            <a:r>
              <a:rPr lang="en-US" i="1" smtClean="0"/>
              <a:t>X</a:t>
            </a:r>
            <a:r>
              <a:rPr lang="en-US" smtClean="0"/>
              <a:t>, denoted by </a:t>
            </a:r>
            <a:r>
              <a:rPr lang="en-US" i="1" smtClean="0">
                <a:solidFill>
                  <a:srgbClr val="FF0000"/>
                </a:solidFill>
              </a:rPr>
              <a:t>X.count</a:t>
            </a:r>
            <a:r>
              <a:rPr lang="en-US" smtClean="0"/>
              <a:t>, in a data set </a:t>
            </a:r>
            <a:r>
              <a:rPr lang="en-US" i="1" smtClean="0"/>
              <a:t>T</a:t>
            </a:r>
            <a:r>
              <a:rPr lang="en-US" smtClean="0"/>
              <a:t> is the number of transactions in </a:t>
            </a:r>
            <a:r>
              <a:rPr lang="en-US" i="1" smtClean="0"/>
              <a:t>T</a:t>
            </a:r>
            <a:r>
              <a:rPr lang="en-US" smtClean="0"/>
              <a:t> that contain </a:t>
            </a:r>
            <a:r>
              <a:rPr lang="en-US" i="1" smtClean="0"/>
              <a:t>X</a:t>
            </a:r>
            <a:r>
              <a:rPr lang="en-US" smtClean="0"/>
              <a:t>. Assume </a:t>
            </a:r>
            <a:r>
              <a:rPr lang="en-US" i="1" smtClean="0"/>
              <a:t>T</a:t>
            </a:r>
            <a:r>
              <a:rPr lang="en-US" smtClean="0"/>
              <a:t> has </a:t>
            </a:r>
            <a:r>
              <a:rPr lang="en-US" i="1" smtClean="0"/>
              <a:t>n</a:t>
            </a:r>
            <a:r>
              <a:rPr lang="en-US" smtClean="0"/>
              <a:t> transactions. </a:t>
            </a:r>
          </a:p>
          <a:p>
            <a:pPr eaLnBrk="1" hangingPunct="1"/>
            <a:r>
              <a:rPr lang="en-US" smtClean="0"/>
              <a:t>Then, </a:t>
            </a:r>
          </a:p>
          <a:p>
            <a:pPr eaLnBrk="1" hangingPunct="1"/>
            <a:endParaRPr lang="en-US" smtClean="0"/>
          </a:p>
        </p:txBody>
      </p:sp>
      <p:sp>
        <p:nvSpPr>
          <p:cNvPr id="11270"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1271" name="Object 4"/>
          <p:cNvGraphicFramePr>
            <a:graphicFrameLocks noChangeAspect="1"/>
          </p:cNvGraphicFramePr>
          <p:nvPr/>
        </p:nvGraphicFramePr>
        <p:xfrm>
          <a:off x="1824567" y="3609975"/>
          <a:ext cx="5903384" cy="1079500"/>
        </p:xfrm>
        <a:graphic>
          <a:graphicData uri="http://schemas.openxmlformats.org/presentationml/2006/ole">
            <mc:AlternateContent xmlns:mc="http://schemas.openxmlformats.org/markup-compatibility/2006">
              <mc:Choice xmlns:v="urn:schemas-microsoft-com:vml" Requires="v">
                <p:oleObj spid="_x0000_s21512" name="Equation" r:id="rId3" imgW="1460500" imgH="368300" progId="Equation.3">
                  <p:embed/>
                </p:oleObj>
              </mc:Choice>
              <mc:Fallback>
                <p:oleObj name="Equation" r:id="rId3" imgW="1460500" imgH="368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4567" y="3609975"/>
                        <a:ext cx="5903384"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2" name="Rectangle 7"/>
          <p:cNvSpPr>
            <a:spLocks noChangeArrowheads="1"/>
          </p:cNvSpPr>
          <p:nvPr/>
        </p:nvSpPr>
        <p:spPr bwMode="auto">
          <a:xfrm>
            <a:off x="0" y="30585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1273" name="Object 6"/>
          <p:cNvGraphicFramePr>
            <a:graphicFrameLocks noChangeAspect="1"/>
          </p:cNvGraphicFramePr>
          <p:nvPr/>
        </p:nvGraphicFramePr>
        <p:xfrm>
          <a:off x="1871134" y="4833938"/>
          <a:ext cx="6144684" cy="1079500"/>
        </p:xfrm>
        <a:graphic>
          <a:graphicData uri="http://schemas.openxmlformats.org/presentationml/2006/ole">
            <mc:AlternateContent xmlns:mc="http://schemas.openxmlformats.org/markup-compatibility/2006">
              <mc:Choice xmlns:v="urn:schemas-microsoft-com:vml" Requires="v">
                <p:oleObj spid="_x0000_s21513" name="Equation" r:id="rId5" imgW="1612900" imgH="368300" progId="Equation.3">
                  <p:embed/>
                </p:oleObj>
              </mc:Choice>
              <mc:Fallback>
                <p:oleObj name="Equation" r:id="rId5" imgW="1612900" imgH="368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1134" y="4833938"/>
                        <a:ext cx="6144684"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684653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dirty="0"/>
          </a:p>
        </p:txBody>
      </p:sp>
      <p:sp>
        <p:nvSpPr>
          <p:cNvPr id="5" name="Slide Number Placeholder 4"/>
          <p:cNvSpPr>
            <a:spLocks noGrp="1"/>
          </p:cNvSpPr>
          <p:nvPr>
            <p:ph type="sldNum" sz="quarter" idx="11"/>
          </p:nvPr>
        </p:nvSpPr>
        <p:spPr/>
        <p:txBody>
          <a:bodyPr/>
          <a:lstStyle/>
          <a:p>
            <a:pPr>
              <a:defRPr/>
            </a:pPr>
            <a:fld id="{5D8ACB23-48DA-44C9-B13C-D944795CB29F}" type="slidenum">
              <a:rPr lang="en-US" altLang="en-US"/>
              <a:pPr>
                <a:defRPr/>
              </a:pPr>
              <a:t>13</a:t>
            </a:fld>
            <a:endParaRPr lang="en-US" altLang="en-US"/>
          </a:p>
        </p:txBody>
      </p:sp>
      <p:sp>
        <p:nvSpPr>
          <p:cNvPr id="12292" name="Rectangle 2"/>
          <p:cNvSpPr>
            <a:spLocks noGrp="1" noChangeArrowheads="1"/>
          </p:cNvSpPr>
          <p:nvPr>
            <p:ph type="title"/>
          </p:nvPr>
        </p:nvSpPr>
        <p:spPr>
          <a:xfrm>
            <a:off x="609600" y="381001"/>
            <a:ext cx="10972800" cy="1139825"/>
          </a:xfrm>
        </p:spPr>
        <p:txBody>
          <a:bodyPr>
            <a:normAutofit/>
          </a:bodyPr>
          <a:lstStyle/>
          <a:p>
            <a:pPr algn="ctr"/>
            <a:r>
              <a:rPr lang="en-US" b="1" dirty="0">
                <a:solidFill>
                  <a:srgbClr val="C00000"/>
                </a:solidFill>
                <a:latin typeface="Times New Roman" pitchFamily="18" charset="0"/>
                <a:cs typeface="Times New Roman" pitchFamily="18" charset="0"/>
              </a:rPr>
              <a:t>Goal and key features</a:t>
            </a:r>
          </a:p>
        </p:txBody>
      </p:sp>
      <p:sp>
        <p:nvSpPr>
          <p:cNvPr id="12293" name="Rectangle 3"/>
          <p:cNvSpPr>
            <a:spLocks noGrp="1" noChangeArrowheads="1"/>
          </p:cNvSpPr>
          <p:nvPr>
            <p:ph type="body" idx="1"/>
          </p:nvPr>
        </p:nvSpPr>
        <p:spPr>
          <a:xfrm>
            <a:off x="711200" y="1628775"/>
            <a:ext cx="11228917" cy="4503738"/>
          </a:xfrm>
        </p:spPr>
        <p:txBody>
          <a:bodyPr/>
          <a:lstStyle/>
          <a:p>
            <a:pPr eaLnBrk="1" hangingPunct="1">
              <a:spcAft>
                <a:spcPct val="50000"/>
              </a:spcAft>
            </a:pPr>
            <a:r>
              <a:rPr lang="en-US" b="1" smtClean="0">
                <a:solidFill>
                  <a:srgbClr val="FF0000"/>
                </a:solidFill>
              </a:rPr>
              <a:t>Goal:</a:t>
            </a:r>
            <a:r>
              <a:rPr lang="en-US" smtClean="0"/>
              <a:t> Find all rules that satisfy the user-specified </a:t>
            </a:r>
            <a:r>
              <a:rPr lang="en-US" i="1" smtClean="0">
                <a:solidFill>
                  <a:srgbClr val="FF0000"/>
                </a:solidFill>
              </a:rPr>
              <a:t>minimum support</a:t>
            </a:r>
            <a:r>
              <a:rPr lang="en-US" smtClean="0"/>
              <a:t> (minsup) and </a:t>
            </a:r>
            <a:r>
              <a:rPr lang="en-US" i="1" smtClean="0">
                <a:solidFill>
                  <a:srgbClr val="FF0000"/>
                </a:solidFill>
              </a:rPr>
              <a:t>minimum confidence</a:t>
            </a:r>
            <a:r>
              <a:rPr lang="en-US" i="1" smtClean="0"/>
              <a:t> </a:t>
            </a:r>
            <a:r>
              <a:rPr lang="en-US" smtClean="0"/>
              <a:t>(minconf).</a:t>
            </a:r>
            <a:endParaRPr lang="en-US" i="1" smtClean="0"/>
          </a:p>
          <a:p>
            <a:pPr eaLnBrk="1" hangingPunct="1"/>
            <a:r>
              <a:rPr lang="en-US" b="1" smtClean="0">
                <a:solidFill>
                  <a:srgbClr val="FF0000"/>
                </a:solidFill>
              </a:rPr>
              <a:t>Key Features</a:t>
            </a:r>
          </a:p>
          <a:p>
            <a:pPr marL="742950" lvl="1" indent="-285750" eaLnBrk="1" hangingPunct="1"/>
            <a:r>
              <a:rPr lang="en-US" smtClean="0">
                <a:solidFill>
                  <a:srgbClr val="FF0000"/>
                </a:solidFill>
              </a:rPr>
              <a:t>Completeness:</a:t>
            </a:r>
            <a:r>
              <a:rPr lang="en-US" smtClean="0"/>
              <a:t> find all rules.</a:t>
            </a:r>
          </a:p>
          <a:p>
            <a:pPr marL="742950" lvl="1" indent="-285750" eaLnBrk="1" hangingPunct="1"/>
            <a:r>
              <a:rPr lang="en-US" smtClean="0">
                <a:solidFill>
                  <a:srgbClr val="FF0000"/>
                </a:solidFill>
              </a:rPr>
              <a:t>No target item(s)</a:t>
            </a:r>
            <a:r>
              <a:rPr lang="en-US" smtClean="0"/>
              <a:t> on the right-hand-side</a:t>
            </a:r>
          </a:p>
          <a:p>
            <a:pPr marL="742950" lvl="1" indent="-285750" eaLnBrk="1" hangingPunct="1"/>
            <a:r>
              <a:rPr lang="en-US" smtClean="0"/>
              <a:t>Mining with data on </a:t>
            </a:r>
            <a:r>
              <a:rPr lang="en-US" smtClean="0">
                <a:solidFill>
                  <a:srgbClr val="FF0000"/>
                </a:solidFill>
              </a:rPr>
              <a:t>hard disk</a:t>
            </a:r>
            <a:r>
              <a:rPr lang="en-US" smtClean="0"/>
              <a:t> </a:t>
            </a:r>
            <a:r>
              <a:rPr lang="en-US" sz="2200" smtClean="0"/>
              <a:t>(not in memory)</a:t>
            </a:r>
            <a:r>
              <a:rPr lang="en-US" smtClean="0"/>
              <a:t> </a:t>
            </a:r>
            <a:endParaRPr lang="en-US" b="1" smtClean="0"/>
          </a:p>
        </p:txBody>
      </p:sp>
    </p:spTree>
    <p:extLst>
      <p:ext uri="{BB962C8B-B14F-4D97-AF65-F5344CB8AC3E}">
        <p14:creationId xmlns:p14="http://schemas.microsoft.com/office/powerpoint/2010/main" val="18028282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pPr>
              <a:defRPr/>
            </a:pPr>
            <a:endParaRPr lang="en-US" altLang="en-US" dirty="0"/>
          </a:p>
        </p:txBody>
      </p:sp>
      <p:sp>
        <p:nvSpPr>
          <p:cNvPr id="8" name="Slide Number Placeholder 4"/>
          <p:cNvSpPr>
            <a:spLocks noGrp="1"/>
          </p:cNvSpPr>
          <p:nvPr>
            <p:ph type="sldNum" sz="quarter" idx="11"/>
          </p:nvPr>
        </p:nvSpPr>
        <p:spPr/>
        <p:txBody>
          <a:bodyPr/>
          <a:lstStyle/>
          <a:p>
            <a:pPr>
              <a:defRPr/>
            </a:pPr>
            <a:fld id="{7FF38EC9-FCE6-4126-BDFC-4752E04B6A8D}" type="slidenum">
              <a:rPr lang="en-US" altLang="en-US"/>
              <a:pPr>
                <a:defRPr/>
              </a:pPr>
              <a:t>14</a:t>
            </a:fld>
            <a:endParaRPr lang="en-US" altLang="en-US"/>
          </a:p>
        </p:txBody>
      </p:sp>
      <p:sp>
        <p:nvSpPr>
          <p:cNvPr id="13316" name="Rectangle 2"/>
          <p:cNvSpPr>
            <a:spLocks noGrp="1" noChangeArrowheads="1"/>
          </p:cNvSpPr>
          <p:nvPr>
            <p:ph type="title"/>
          </p:nvPr>
        </p:nvSpPr>
        <p:spPr>
          <a:xfrm>
            <a:off x="1828800" y="419894"/>
            <a:ext cx="10363200" cy="1104900"/>
          </a:xfrm>
        </p:spPr>
        <p:txBody>
          <a:bodyPr>
            <a:normAutofit/>
          </a:bodyPr>
          <a:lstStyle/>
          <a:p>
            <a:pPr algn="ctr"/>
            <a:r>
              <a:rPr lang="en-GB" b="1" dirty="0">
                <a:solidFill>
                  <a:srgbClr val="C00000"/>
                </a:solidFill>
                <a:latin typeface="Times New Roman" pitchFamily="18" charset="0"/>
                <a:cs typeface="Times New Roman" pitchFamily="18" charset="0"/>
              </a:rPr>
              <a:t>An example</a:t>
            </a:r>
          </a:p>
        </p:txBody>
      </p:sp>
      <p:sp>
        <p:nvSpPr>
          <p:cNvPr id="13317" name="Rectangle 3"/>
          <p:cNvSpPr>
            <a:spLocks noGrp="1" noChangeArrowheads="1"/>
          </p:cNvSpPr>
          <p:nvPr>
            <p:ph type="body" idx="1"/>
          </p:nvPr>
        </p:nvSpPr>
        <p:spPr>
          <a:xfrm>
            <a:off x="575733" y="1808164"/>
            <a:ext cx="10363200" cy="4429125"/>
          </a:xfrm>
        </p:spPr>
        <p:txBody>
          <a:bodyPr/>
          <a:lstStyle/>
          <a:p>
            <a:pPr eaLnBrk="1" hangingPunct="1">
              <a:spcBef>
                <a:spcPts val="1000"/>
              </a:spcBef>
            </a:pPr>
            <a:r>
              <a:rPr lang="en-GB" dirty="0" smtClean="0"/>
              <a:t>Transaction data</a:t>
            </a:r>
            <a:endParaRPr lang="en-GB" b="1" dirty="0" smtClean="0"/>
          </a:p>
          <a:p>
            <a:pPr eaLnBrk="1" hangingPunct="1">
              <a:spcBef>
                <a:spcPct val="0"/>
              </a:spcBef>
            </a:pPr>
            <a:r>
              <a:rPr lang="en-GB" dirty="0" smtClean="0"/>
              <a:t>Assume:</a:t>
            </a:r>
          </a:p>
          <a:p>
            <a:pPr eaLnBrk="1" hangingPunct="1">
              <a:spcBef>
                <a:spcPct val="0"/>
              </a:spcBef>
              <a:buFont typeface="Wingdings" pitchFamily="2" charset="2"/>
              <a:buNone/>
            </a:pPr>
            <a:r>
              <a:rPr lang="en-GB" sz="2100" dirty="0" smtClean="0"/>
              <a:t>		</a:t>
            </a:r>
            <a:r>
              <a:rPr lang="en-GB" sz="2100" dirty="0" err="1" smtClean="0"/>
              <a:t>minsup</a:t>
            </a:r>
            <a:r>
              <a:rPr lang="en-GB" sz="2100" dirty="0" smtClean="0"/>
              <a:t> = 30%</a:t>
            </a:r>
          </a:p>
          <a:p>
            <a:pPr eaLnBrk="1" hangingPunct="1">
              <a:spcBef>
                <a:spcPct val="0"/>
              </a:spcBef>
              <a:buFont typeface="Wingdings" pitchFamily="2" charset="2"/>
              <a:buNone/>
            </a:pPr>
            <a:r>
              <a:rPr lang="en-GB" sz="2100" dirty="0" smtClean="0"/>
              <a:t>		</a:t>
            </a:r>
            <a:r>
              <a:rPr lang="en-GB" sz="2100" dirty="0" err="1" smtClean="0"/>
              <a:t>minconf</a:t>
            </a:r>
            <a:r>
              <a:rPr lang="en-GB" sz="2100" dirty="0" smtClean="0"/>
              <a:t> = 80%</a:t>
            </a:r>
          </a:p>
          <a:p>
            <a:pPr eaLnBrk="1" hangingPunct="1">
              <a:spcBef>
                <a:spcPct val="0"/>
              </a:spcBef>
            </a:pPr>
            <a:r>
              <a:rPr lang="en-GB" dirty="0" smtClean="0"/>
              <a:t>An example </a:t>
            </a:r>
            <a:r>
              <a:rPr lang="en-GB" dirty="0" smtClean="0">
                <a:solidFill>
                  <a:srgbClr val="FF0000"/>
                </a:solidFill>
              </a:rPr>
              <a:t>frequent </a:t>
            </a:r>
            <a:r>
              <a:rPr lang="en-GB" i="1" dirty="0" err="1" smtClean="0">
                <a:solidFill>
                  <a:srgbClr val="FF0000"/>
                </a:solidFill>
              </a:rPr>
              <a:t>itemset</a:t>
            </a:r>
            <a:r>
              <a:rPr lang="en-GB" dirty="0" smtClean="0"/>
              <a:t>:</a:t>
            </a:r>
            <a:r>
              <a:rPr lang="en-GB" b="1" dirty="0" smtClean="0"/>
              <a:t>    </a:t>
            </a:r>
          </a:p>
          <a:p>
            <a:pPr eaLnBrk="1" hangingPunct="1">
              <a:spcBef>
                <a:spcPct val="0"/>
              </a:spcBef>
              <a:buFont typeface="Wingdings" pitchFamily="2" charset="2"/>
              <a:buNone/>
            </a:pPr>
            <a:r>
              <a:rPr lang="en-GB" dirty="0" smtClean="0"/>
              <a:t>   </a:t>
            </a:r>
            <a:r>
              <a:rPr lang="en-GB" sz="2100" dirty="0" smtClean="0"/>
              <a:t>{Chicken, Clothes, Milk}    	[sup = 3/7]</a:t>
            </a:r>
          </a:p>
          <a:p>
            <a:pPr eaLnBrk="1" hangingPunct="1">
              <a:spcBef>
                <a:spcPct val="0"/>
              </a:spcBef>
            </a:pPr>
            <a:r>
              <a:rPr lang="en-GB" dirty="0" smtClean="0">
                <a:solidFill>
                  <a:srgbClr val="FF0000"/>
                </a:solidFill>
              </a:rPr>
              <a:t>Association rules</a:t>
            </a:r>
            <a:r>
              <a:rPr lang="en-GB" dirty="0" smtClean="0">
                <a:solidFill>
                  <a:schemeClr val="accent2"/>
                </a:solidFill>
              </a:rPr>
              <a:t> </a:t>
            </a:r>
            <a:r>
              <a:rPr lang="en-GB" dirty="0" smtClean="0"/>
              <a:t>from the </a:t>
            </a:r>
            <a:r>
              <a:rPr lang="en-GB" dirty="0" err="1" smtClean="0"/>
              <a:t>itemset</a:t>
            </a:r>
            <a:r>
              <a:rPr lang="en-GB" dirty="0" smtClean="0"/>
              <a:t>:</a:t>
            </a:r>
            <a:r>
              <a:rPr lang="en-GB" b="1" dirty="0" smtClean="0"/>
              <a:t>	</a:t>
            </a:r>
          </a:p>
          <a:p>
            <a:pPr eaLnBrk="1" hangingPunct="1">
              <a:spcBef>
                <a:spcPct val="0"/>
              </a:spcBef>
              <a:buFont typeface="Wingdings" pitchFamily="2" charset="2"/>
              <a:buNone/>
            </a:pPr>
            <a:r>
              <a:rPr lang="en-GB" sz="2600" dirty="0" smtClean="0"/>
              <a:t>	 </a:t>
            </a:r>
            <a:r>
              <a:rPr lang="en-GB" sz="2100" dirty="0" smtClean="0"/>
              <a:t>Clothes </a:t>
            </a:r>
            <a:r>
              <a:rPr lang="en-GB" sz="2600" dirty="0" smtClean="0">
                <a:sym typeface="Symbol" pitchFamily="18" charset="2"/>
              </a:rPr>
              <a:t> </a:t>
            </a:r>
            <a:r>
              <a:rPr lang="en-GB" sz="2100" dirty="0" smtClean="0"/>
              <a:t>Milk, </a:t>
            </a:r>
            <a:r>
              <a:rPr lang="en-GB" sz="2000" dirty="0" smtClean="0"/>
              <a:t>Chicken	</a:t>
            </a:r>
            <a:r>
              <a:rPr lang="en-GB" sz="2100" dirty="0" smtClean="0"/>
              <a:t>[sup = 3/7, </a:t>
            </a:r>
            <a:r>
              <a:rPr lang="en-GB" sz="2100" dirty="0" err="1" smtClean="0"/>
              <a:t>conf</a:t>
            </a:r>
            <a:r>
              <a:rPr lang="en-GB" sz="2100" dirty="0" smtClean="0"/>
              <a:t> = 3/3]</a:t>
            </a:r>
          </a:p>
          <a:p>
            <a:pPr eaLnBrk="1" hangingPunct="1">
              <a:spcBef>
                <a:spcPct val="0"/>
              </a:spcBef>
              <a:buFont typeface="Wingdings" pitchFamily="2" charset="2"/>
              <a:buNone/>
            </a:pPr>
            <a:r>
              <a:rPr lang="en-GB" sz="2600" dirty="0" smtClean="0"/>
              <a:t>	 </a:t>
            </a:r>
            <a:r>
              <a:rPr lang="en-GB" sz="2100" dirty="0" smtClean="0"/>
              <a:t>…				…</a:t>
            </a:r>
          </a:p>
          <a:p>
            <a:pPr eaLnBrk="1" hangingPunct="1">
              <a:spcBef>
                <a:spcPct val="0"/>
              </a:spcBef>
              <a:buFont typeface="Wingdings" pitchFamily="2" charset="2"/>
              <a:buNone/>
            </a:pPr>
            <a:r>
              <a:rPr lang="en-GB" sz="2600" dirty="0" smtClean="0"/>
              <a:t>	 </a:t>
            </a:r>
            <a:r>
              <a:rPr lang="en-GB" sz="2100" dirty="0" smtClean="0"/>
              <a:t>Clothes, </a:t>
            </a:r>
            <a:r>
              <a:rPr lang="en-GB" sz="2000" dirty="0" smtClean="0"/>
              <a:t>Chicken</a:t>
            </a:r>
            <a:r>
              <a:rPr lang="en-GB" sz="2100" dirty="0" smtClean="0"/>
              <a:t> </a:t>
            </a:r>
            <a:r>
              <a:rPr lang="en-GB" sz="2600" dirty="0" smtClean="0">
                <a:sym typeface="Symbol" pitchFamily="18" charset="2"/>
              </a:rPr>
              <a:t> </a:t>
            </a:r>
            <a:r>
              <a:rPr lang="en-GB" sz="2100" dirty="0" smtClean="0"/>
              <a:t>Milk, </a:t>
            </a:r>
            <a:r>
              <a:rPr lang="en-GB" sz="2000" dirty="0" smtClean="0"/>
              <a:t>	</a:t>
            </a:r>
            <a:r>
              <a:rPr lang="en-GB" sz="2100" dirty="0" smtClean="0"/>
              <a:t>[sup = 3/7, </a:t>
            </a:r>
            <a:r>
              <a:rPr lang="en-GB" sz="2100" dirty="0" err="1" smtClean="0"/>
              <a:t>conf</a:t>
            </a:r>
            <a:r>
              <a:rPr lang="en-GB" sz="2100" dirty="0" smtClean="0"/>
              <a:t> = 3/3]</a:t>
            </a:r>
          </a:p>
        </p:txBody>
      </p:sp>
      <p:sp>
        <p:nvSpPr>
          <p:cNvPr id="13318" name="Text Box 4"/>
          <p:cNvSpPr txBox="1">
            <a:spLocks noChangeArrowheads="1"/>
          </p:cNvSpPr>
          <p:nvPr/>
        </p:nvSpPr>
        <p:spPr bwMode="auto">
          <a:xfrm>
            <a:off x="7148945" y="1905749"/>
            <a:ext cx="500918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defTabSz="635000" eaLnBrk="0" hangingPunct="0">
              <a:defRPr sz="3000">
                <a:solidFill>
                  <a:schemeClr val="tx1"/>
                </a:solidFill>
                <a:latin typeface="Arial" charset="0"/>
              </a:defRPr>
            </a:lvl1pPr>
            <a:lvl2pPr marL="114300" defTabSz="635000" eaLnBrk="0" hangingPunct="0">
              <a:defRPr sz="3000">
                <a:solidFill>
                  <a:schemeClr val="tx1"/>
                </a:solidFill>
                <a:latin typeface="Arial" charset="0"/>
              </a:defRPr>
            </a:lvl2pPr>
            <a:lvl3pPr marL="1143000" indent="-228600" defTabSz="635000" eaLnBrk="0" hangingPunct="0">
              <a:defRPr sz="3000">
                <a:solidFill>
                  <a:schemeClr val="tx1"/>
                </a:solidFill>
                <a:latin typeface="Arial" charset="0"/>
              </a:defRPr>
            </a:lvl3pPr>
            <a:lvl4pPr marL="1600200" indent="-228600" defTabSz="635000" eaLnBrk="0" hangingPunct="0">
              <a:defRPr sz="3000">
                <a:solidFill>
                  <a:schemeClr val="tx1"/>
                </a:solidFill>
                <a:latin typeface="Arial" charset="0"/>
              </a:defRPr>
            </a:lvl4pPr>
            <a:lvl5pPr marL="2057400" indent="-228600" defTabSz="635000" eaLnBrk="0" hangingPunct="0">
              <a:defRPr sz="3000">
                <a:solidFill>
                  <a:schemeClr val="tx1"/>
                </a:solidFill>
                <a:latin typeface="Arial" charset="0"/>
              </a:defRPr>
            </a:lvl5pPr>
            <a:lvl6pPr marL="2514600" indent="-228600" defTabSz="6350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6pPr>
            <a:lvl7pPr marL="2971800" indent="-228600" defTabSz="6350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7pPr>
            <a:lvl8pPr marL="3429000" indent="-228600" defTabSz="6350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8pPr>
            <a:lvl9pPr marL="3886200" indent="-228600" defTabSz="6350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9pPr>
          </a:lstStyle>
          <a:p>
            <a:pPr lvl="1" eaLnBrk="1" hangingPunct="1">
              <a:buFont typeface="Wingdings" pitchFamily="2" charset="2"/>
              <a:buNone/>
            </a:pPr>
            <a:r>
              <a:rPr lang="en-US" altLang="ja-JP" sz="1800" dirty="0">
                <a:ea typeface="ＭＳ Ｐゴシック" pitchFamily="34" charset="-128"/>
              </a:rPr>
              <a:t>t1:	</a:t>
            </a:r>
            <a:r>
              <a:rPr lang="en-US" altLang="ja-JP" sz="1800" dirty="0" smtClean="0">
                <a:ea typeface="ＭＳ Ｐゴシック" pitchFamily="34" charset="-128"/>
              </a:rPr>
              <a:t>Eggs, </a:t>
            </a:r>
            <a:r>
              <a:rPr lang="en-US" altLang="ja-JP" sz="1800" dirty="0">
                <a:ea typeface="ＭＳ Ｐゴシック" pitchFamily="34" charset="-128"/>
              </a:rPr>
              <a:t>Chicken, Milk</a:t>
            </a:r>
          </a:p>
          <a:p>
            <a:pPr lvl="1" eaLnBrk="1" hangingPunct="1">
              <a:buFont typeface="Wingdings" pitchFamily="2" charset="2"/>
              <a:buNone/>
            </a:pPr>
            <a:r>
              <a:rPr lang="en-US" altLang="ja-JP" sz="1800" dirty="0">
                <a:ea typeface="ＭＳ Ｐゴシック" pitchFamily="34" charset="-128"/>
              </a:rPr>
              <a:t>t2:	</a:t>
            </a:r>
            <a:r>
              <a:rPr lang="en-US" altLang="ja-JP" sz="1800" dirty="0" smtClean="0">
                <a:ea typeface="ＭＳ Ｐゴシック" pitchFamily="34" charset="-128"/>
              </a:rPr>
              <a:t>Eggs, </a:t>
            </a:r>
            <a:r>
              <a:rPr lang="en-US" altLang="ja-JP" sz="1800" dirty="0">
                <a:ea typeface="ＭＳ Ｐゴシック" pitchFamily="34" charset="-128"/>
              </a:rPr>
              <a:t>Cheese</a:t>
            </a:r>
          </a:p>
          <a:p>
            <a:pPr lvl="1" eaLnBrk="1" hangingPunct="1">
              <a:buFont typeface="Wingdings" pitchFamily="2" charset="2"/>
              <a:buNone/>
            </a:pPr>
            <a:r>
              <a:rPr lang="en-US" altLang="ja-JP" sz="1800" dirty="0">
                <a:ea typeface="ＭＳ Ｐゴシック" pitchFamily="34" charset="-128"/>
              </a:rPr>
              <a:t>t3:	Cheese, Boots</a:t>
            </a:r>
          </a:p>
          <a:p>
            <a:pPr lvl="1" eaLnBrk="1" hangingPunct="1">
              <a:buFont typeface="Wingdings" pitchFamily="2" charset="2"/>
              <a:buNone/>
            </a:pPr>
            <a:r>
              <a:rPr lang="en-US" altLang="ja-JP" sz="1800" dirty="0">
                <a:ea typeface="ＭＳ Ｐゴシック" pitchFamily="34" charset="-128"/>
              </a:rPr>
              <a:t>t4:	</a:t>
            </a:r>
            <a:r>
              <a:rPr lang="en-US" altLang="ja-JP" sz="1800" dirty="0" smtClean="0">
                <a:ea typeface="ＭＳ Ｐゴシック" pitchFamily="34" charset="-128"/>
              </a:rPr>
              <a:t>Eggs, </a:t>
            </a:r>
            <a:r>
              <a:rPr lang="en-US" altLang="ja-JP" sz="1800" dirty="0">
                <a:ea typeface="ＭＳ Ｐゴシック" pitchFamily="34" charset="-128"/>
              </a:rPr>
              <a:t>Chicken, Cheese</a:t>
            </a:r>
          </a:p>
          <a:p>
            <a:pPr lvl="1" eaLnBrk="1" hangingPunct="1">
              <a:buFont typeface="Wingdings" pitchFamily="2" charset="2"/>
              <a:buNone/>
            </a:pPr>
            <a:r>
              <a:rPr lang="en-US" altLang="ja-JP" sz="1800" dirty="0">
                <a:ea typeface="ＭＳ Ｐゴシック" pitchFamily="34" charset="-128"/>
              </a:rPr>
              <a:t>t5:	</a:t>
            </a:r>
            <a:r>
              <a:rPr lang="en-US" altLang="ja-JP" sz="1800" dirty="0" smtClean="0">
                <a:ea typeface="ＭＳ Ｐゴシック" pitchFamily="34" charset="-128"/>
              </a:rPr>
              <a:t>Eggs, </a:t>
            </a:r>
            <a:r>
              <a:rPr lang="en-US" altLang="ja-JP" sz="1800" dirty="0">
                <a:ea typeface="ＭＳ Ｐゴシック" pitchFamily="34" charset="-128"/>
              </a:rPr>
              <a:t>Chicken, Clothes, Cheese, Milk</a:t>
            </a:r>
          </a:p>
          <a:p>
            <a:pPr lvl="1" eaLnBrk="1" hangingPunct="1">
              <a:buFont typeface="Wingdings" pitchFamily="2" charset="2"/>
              <a:buNone/>
            </a:pPr>
            <a:r>
              <a:rPr lang="en-US" altLang="ja-JP" sz="1800" dirty="0">
                <a:ea typeface="ＭＳ Ｐゴシック" pitchFamily="34" charset="-128"/>
              </a:rPr>
              <a:t>t6:	Chicken, Clothes, Milk</a:t>
            </a:r>
          </a:p>
          <a:p>
            <a:pPr lvl="1" eaLnBrk="1" hangingPunct="1">
              <a:buFont typeface="Wingdings" pitchFamily="2" charset="2"/>
              <a:buNone/>
            </a:pPr>
            <a:r>
              <a:rPr lang="en-US" altLang="ja-JP" sz="1800" dirty="0">
                <a:ea typeface="ＭＳ Ｐゴシック" pitchFamily="34" charset="-128"/>
              </a:rPr>
              <a:t>t7:	Chicken, Milk, Clothes</a:t>
            </a:r>
            <a:endParaRPr lang="en-GB" sz="1800" dirty="0">
              <a:solidFill>
                <a:schemeClr val="accent2"/>
              </a:solidFill>
            </a:endParaRPr>
          </a:p>
        </p:txBody>
      </p:sp>
      <p:sp>
        <p:nvSpPr>
          <p:cNvPr id="13319" name="Line 5"/>
          <p:cNvSpPr>
            <a:spLocks noChangeShapeType="1"/>
          </p:cNvSpPr>
          <p:nvPr/>
        </p:nvSpPr>
        <p:spPr bwMode="auto">
          <a:xfrm flipV="1">
            <a:off x="4559301" y="1160463"/>
            <a:ext cx="1200151" cy="608012"/>
          </a:xfrm>
          <a:prstGeom prst="line">
            <a:avLst/>
          </a:prstGeom>
          <a:noFill/>
          <a:ln w="19050">
            <a:solidFill>
              <a:schemeClr val="tx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2065505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dirty="0"/>
          </a:p>
        </p:txBody>
      </p:sp>
      <p:sp>
        <p:nvSpPr>
          <p:cNvPr id="5" name="Slide Number Placeholder 4"/>
          <p:cNvSpPr>
            <a:spLocks noGrp="1"/>
          </p:cNvSpPr>
          <p:nvPr>
            <p:ph type="sldNum" sz="quarter" idx="11"/>
          </p:nvPr>
        </p:nvSpPr>
        <p:spPr/>
        <p:txBody>
          <a:bodyPr/>
          <a:lstStyle/>
          <a:p>
            <a:pPr>
              <a:defRPr/>
            </a:pPr>
            <a:fld id="{68D13DFF-64D7-49E1-91C7-527366F4BB0F}" type="slidenum">
              <a:rPr lang="en-US" altLang="en-US"/>
              <a:pPr>
                <a:defRPr/>
              </a:pPr>
              <a:t>15</a:t>
            </a:fld>
            <a:endParaRPr lang="en-US" altLang="en-US"/>
          </a:p>
        </p:txBody>
      </p:sp>
      <p:sp>
        <p:nvSpPr>
          <p:cNvPr id="14340" name="Rectangle 2"/>
          <p:cNvSpPr>
            <a:spLocks noGrp="1" noChangeArrowheads="1"/>
          </p:cNvSpPr>
          <p:nvPr>
            <p:ph type="title"/>
          </p:nvPr>
        </p:nvSpPr>
        <p:spPr/>
        <p:txBody>
          <a:bodyPr>
            <a:normAutofit/>
          </a:bodyPr>
          <a:lstStyle/>
          <a:p>
            <a:pPr algn="ctr"/>
            <a:r>
              <a:rPr lang="en-US" b="1" dirty="0">
                <a:solidFill>
                  <a:srgbClr val="C00000"/>
                </a:solidFill>
                <a:latin typeface="Times New Roman" pitchFamily="18" charset="0"/>
                <a:cs typeface="Times New Roman" pitchFamily="18" charset="0"/>
              </a:rPr>
              <a:t>Transaction data representation</a:t>
            </a:r>
          </a:p>
        </p:txBody>
      </p:sp>
      <p:sp>
        <p:nvSpPr>
          <p:cNvPr id="14341" name="Rectangle 3"/>
          <p:cNvSpPr>
            <a:spLocks noGrp="1" noChangeArrowheads="1"/>
          </p:cNvSpPr>
          <p:nvPr>
            <p:ph type="body" idx="1"/>
          </p:nvPr>
        </p:nvSpPr>
        <p:spPr>
          <a:xfrm>
            <a:off x="609600" y="1557339"/>
            <a:ext cx="10972800" cy="4573587"/>
          </a:xfrm>
        </p:spPr>
        <p:txBody>
          <a:bodyPr/>
          <a:lstStyle/>
          <a:p>
            <a:pPr eaLnBrk="1" hangingPunct="1"/>
            <a:r>
              <a:rPr lang="en-GB" altLang="ja-JP" smtClean="0">
                <a:ea typeface="ＭＳ Ｐゴシック" pitchFamily="34" charset="-128"/>
              </a:rPr>
              <a:t>A simplistic view of shopping baskets, </a:t>
            </a:r>
          </a:p>
          <a:p>
            <a:pPr eaLnBrk="1" hangingPunct="1"/>
            <a:r>
              <a:rPr lang="en-GB" altLang="ja-JP" smtClean="0">
                <a:ea typeface="ＭＳ Ｐゴシック" pitchFamily="34" charset="-128"/>
              </a:rPr>
              <a:t>Some important information not considered. E.g, </a:t>
            </a:r>
          </a:p>
          <a:p>
            <a:pPr lvl="1" eaLnBrk="1" hangingPunct="1"/>
            <a:r>
              <a:rPr lang="en-GB" altLang="ja-JP" smtClean="0">
                <a:ea typeface="ＭＳ Ｐゴシック" pitchFamily="34" charset="-128"/>
              </a:rPr>
              <a:t>the quantity of each item purchased and </a:t>
            </a:r>
          </a:p>
          <a:p>
            <a:pPr lvl="1" eaLnBrk="1" hangingPunct="1"/>
            <a:r>
              <a:rPr lang="en-GB" altLang="ja-JP" smtClean="0">
                <a:ea typeface="ＭＳ Ｐゴシック" pitchFamily="34" charset="-128"/>
              </a:rPr>
              <a:t>the price paid. </a:t>
            </a:r>
            <a:endParaRPr lang="en-US" smtClean="0"/>
          </a:p>
        </p:txBody>
      </p:sp>
    </p:spTree>
    <p:extLst>
      <p:ext uri="{BB962C8B-B14F-4D97-AF65-F5344CB8AC3E}">
        <p14:creationId xmlns:p14="http://schemas.microsoft.com/office/powerpoint/2010/main" val="306154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dirty="0"/>
          </a:p>
        </p:txBody>
      </p:sp>
      <p:sp>
        <p:nvSpPr>
          <p:cNvPr id="5" name="Slide Number Placeholder 4"/>
          <p:cNvSpPr>
            <a:spLocks noGrp="1"/>
          </p:cNvSpPr>
          <p:nvPr>
            <p:ph type="sldNum" sz="quarter" idx="11"/>
          </p:nvPr>
        </p:nvSpPr>
        <p:spPr/>
        <p:txBody>
          <a:bodyPr/>
          <a:lstStyle/>
          <a:p>
            <a:pPr>
              <a:defRPr/>
            </a:pPr>
            <a:fld id="{7DF2BD47-0364-453A-932E-13727250944C}" type="slidenum">
              <a:rPr lang="en-US" altLang="en-US"/>
              <a:pPr>
                <a:defRPr/>
              </a:pPr>
              <a:t>16</a:t>
            </a:fld>
            <a:endParaRPr lang="en-US" altLang="en-US"/>
          </a:p>
        </p:txBody>
      </p:sp>
      <p:sp>
        <p:nvSpPr>
          <p:cNvPr id="15364" name="Rectangle 2"/>
          <p:cNvSpPr>
            <a:spLocks noGrp="1" noChangeArrowheads="1"/>
          </p:cNvSpPr>
          <p:nvPr>
            <p:ph type="title"/>
          </p:nvPr>
        </p:nvSpPr>
        <p:spPr/>
        <p:txBody>
          <a:bodyPr>
            <a:normAutofit/>
          </a:bodyPr>
          <a:lstStyle/>
          <a:p>
            <a:pPr algn="ctr"/>
            <a:r>
              <a:rPr lang="en-US" b="1" dirty="0">
                <a:solidFill>
                  <a:srgbClr val="C00000"/>
                </a:solidFill>
                <a:latin typeface="Times New Roman" pitchFamily="18" charset="0"/>
                <a:cs typeface="Times New Roman" pitchFamily="18" charset="0"/>
              </a:rPr>
              <a:t>Many mining algorithms</a:t>
            </a:r>
          </a:p>
        </p:txBody>
      </p:sp>
      <p:sp>
        <p:nvSpPr>
          <p:cNvPr id="15365" name="Rectangle 3"/>
          <p:cNvSpPr>
            <a:spLocks noGrp="1" noChangeArrowheads="1"/>
          </p:cNvSpPr>
          <p:nvPr>
            <p:ph type="body" idx="1"/>
          </p:nvPr>
        </p:nvSpPr>
        <p:spPr>
          <a:xfrm>
            <a:off x="609600" y="1304925"/>
            <a:ext cx="10972800" cy="4826000"/>
          </a:xfrm>
        </p:spPr>
        <p:txBody>
          <a:bodyPr/>
          <a:lstStyle/>
          <a:p>
            <a:pPr eaLnBrk="1" hangingPunct="1"/>
            <a:r>
              <a:rPr lang="en-US" sz="3200" smtClean="0">
                <a:solidFill>
                  <a:srgbClr val="FF0000"/>
                </a:solidFill>
              </a:rPr>
              <a:t>There are a large number of them!!</a:t>
            </a:r>
            <a:r>
              <a:rPr lang="en-US" sz="2600" smtClean="0"/>
              <a:t> </a:t>
            </a:r>
          </a:p>
          <a:p>
            <a:pPr eaLnBrk="1" hangingPunct="1"/>
            <a:r>
              <a:rPr lang="en-US" altLang="ja-JP" sz="2600" smtClean="0">
                <a:ea typeface="ＭＳ Ｐゴシック" pitchFamily="34" charset="-128"/>
              </a:rPr>
              <a:t>They use different strategies and data structures. </a:t>
            </a:r>
          </a:p>
          <a:p>
            <a:pPr eaLnBrk="1" hangingPunct="1"/>
            <a:r>
              <a:rPr lang="en-US" altLang="ja-JP" sz="2600" smtClean="0">
                <a:ea typeface="ＭＳ Ｐゴシック" pitchFamily="34" charset="-128"/>
              </a:rPr>
              <a:t>Their resulting sets of rules are all the same. </a:t>
            </a:r>
          </a:p>
          <a:p>
            <a:pPr lvl="1" eaLnBrk="1" hangingPunct="1"/>
            <a:r>
              <a:rPr lang="en-US" altLang="ja-JP" sz="2200" smtClean="0">
                <a:solidFill>
                  <a:srgbClr val="3333CC"/>
                </a:solidFill>
                <a:ea typeface="ＭＳ Ｐゴシック" pitchFamily="34" charset="-128"/>
              </a:rPr>
              <a:t>Given a transaction data set </a:t>
            </a:r>
            <a:r>
              <a:rPr lang="en-US" altLang="ja-JP" sz="2200" i="1" smtClean="0">
                <a:solidFill>
                  <a:srgbClr val="3333CC"/>
                </a:solidFill>
                <a:ea typeface="ＭＳ Ｐゴシック" pitchFamily="34" charset="-128"/>
              </a:rPr>
              <a:t>T</a:t>
            </a:r>
            <a:r>
              <a:rPr lang="en-US" altLang="ja-JP" sz="2200" smtClean="0">
                <a:solidFill>
                  <a:srgbClr val="3333CC"/>
                </a:solidFill>
                <a:ea typeface="ＭＳ Ｐゴシック" pitchFamily="34" charset="-128"/>
              </a:rPr>
              <a:t>, and a minimum support and a minimum confident, the set of association rules existing in </a:t>
            </a:r>
            <a:r>
              <a:rPr lang="en-US" altLang="ja-JP" sz="2200" i="1" smtClean="0">
                <a:solidFill>
                  <a:srgbClr val="3333CC"/>
                </a:solidFill>
                <a:ea typeface="ＭＳ Ｐゴシック" pitchFamily="34" charset="-128"/>
              </a:rPr>
              <a:t>T</a:t>
            </a:r>
            <a:r>
              <a:rPr lang="en-US" altLang="ja-JP" sz="2200" smtClean="0">
                <a:solidFill>
                  <a:srgbClr val="3333CC"/>
                </a:solidFill>
                <a:ea typeface="ＭＳ Ｐゴシック" pitchFamily="34" charset="-128"/>
              </a:rPr>
              <a:t> is uniquely determined.</a:t>
            </a:r>
            <a:r>
              <a:rPr lang="en-US" altLang="ja-JP" sz="2200" smtClean="0">
                <a:ea typeface="ＭＳ Ｐゴシック" pitchFamily="34" charset="-128"/>
              </a:rPr>
              <a:t> </a:t>
            </a:r>
          </a:p>
          <a:p>
            <a:pPr eaLnBrk="1" hangingPunct="1"/>
            <a:r>
              <a:rPr lang="en-US" altLang="ja-JP" sz="2600" smtClean="0">
                <a:ea typeface="ＭＳ Ｐゴシック" pitchFamily="34" charset="-128"/>
              </a:rPr>
              <a:t>Any algorithm should find the same set of rules although their computational efficiencies and memory requirements may be different. </a:t>
            </a:r>
          </a:p>
          <a:p>
            <a:pPr eaLnBrk="1" hangingPunct="1"/>
            <a:r>
              <a:rPr lang="en-US" sz="2600" smtClean="0"/>
              <a:t>We study only one: </a:t>
            </a:r>
            <a:r>
              <a:rPr lang="en-US" sz="2600" smtClean="0">
                <a:solidFill>
                  <a:srgbClr val="FF0000"/>
                </a:solidFill>
              </a:rPr>
              <a:t>the Apriori Algorithm</a:t>
            </a:r>
          </a:p>
          <a:p>
            <a:pPr eaLnBrk="1" hangingPunct="1"/>
            <a:endParaRPr lang="en-US" sz="2600" smtClean="0"/>
          </a:p>
        </p:txBody>
      </p:sp>
    </p:spTree>
    <p:extLst>
      <p:ext uri="{BB962C8B-B14F-4D97-AF65-F5344CB8AC3E}">
        <p14:creationId xmlns:p14="http://schemas.microsoft.com/office/powerpoint/2010/main" val="1981362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b="1" dirty="0">
                <a:solidFill>
                  <a:srgbClr val="C00000"/>
                </a:solidFill>
                <a:latin typeface="Times New Roman" pitchFamily="18" charset="0"/>
                <a:cs typeface="Times New Roman" pitchFamily="18" charset="0"/>
              </a:rPr>
              <a:t>Association Rules - Apriori</a:t>
            </a:r>
          </a:p>
        </p:txBody>
      </p:sp>
      <p:sp>
        <p:nvSpPr>
          <p:cNvPr id="6" name="Content Placeholder 5"/>
          <p:cNvSpPr>
            <a:spLocks noGrp="1"/>
          </p:cNvSpPr>
          <p:nvPr>
            <p:ph idx="1"/>
          </p:nvPr>
        </p:nvSpPr>
        <p:spPr/>
        <p:txBody>
          <a:bodyPr>
            <a:normAutofit/>
          </a:bodyPr>
          <a:lstStyle/>
          <a:p>
            <a:r>
              <a:rPr lang="en-US" dirty="0"/>
              <a:t>Specifically designed for mining over transactions in </a:t>
            </a:r>
            <a:r>
              <a:rPr lang="en-US" dirty="0" smtClean="0"/>
              <a:t>databases</a:t>
            </a:r>
            <a:endParaRPr lang="en-US" dirty="0"/>
          </a:p>
          <a:p>
            <a:r>
              <a:rPr lang="en-US" dirty="0">
                <a:solidFill>
                  <a:srgbClr val="007DC3"/>
                </a:solidFill>
              </a:rPr>
              <a:t>Used over itemsets</a:t>
            </a:r>
            <a:r>
              <a:rPr lang="en-US" dirty="0"/>
              <a:t>: sets of discrete variables that are </a:t>
            </a:r>
            <a:r>
              <a:rPr lang="en-US" dirty="0" smtClean="0"/>
              <a:t>linked:</a:t>
            </a:r>
            <a:endParaRPr lang="en-US" dirty="0"/>
          </a:p>
          <a:p>
            <a:pPr lvl="1"/>
            <a:r>
              <a:rPr lang="en-US" dirty="0"/>
              <a:t>Retail items that are purchased </a:t>
            </a:r>
            <a:r>
              <a:rPr lang="en-US" dirty="0" smtClean="0"/>
              <a:t>together</a:t>
            </a:r>
            <a:endParaRPr lang="en-US" dirty="0"/>
          </a:p>
          <a:p>
            <a:pPr lvl="1"/>
            <a:r>
              <a:rPr lang="en-US" dirty="0"/>
              <a:t>A set of </a:t>
            </a:r>
            <a:r>
              <a:rPr lang="en-US" dirty="0" smtClean="0"/>
              <a:t>tasks </a:t>
            </a:r>
            <a:r>
              <a:rPr lang="en-US" dirty="0"/>
              <a:t>done in one </a:t>
            </a:r>
            <a:r>
              <a:rPr lang="en-US" dirty="0" smtClean="0"/>
              <a:t>day</a:t>
            </a:r>
            <a:endParaRPr lang="en-US" dirty="0"/>
          </a:p>
          <a:p>
            <a:pPr lvl="1"/>
            <a:r>
              <a:rPr lang="en-US" dirty="0"/>
              <a:t>A set of </a:t>
            </a:r>
            <a:r>
              <a:rPr lang="en-US" dirty="0" smtClean="0"/>
              <a:t>links clicked </a:t>
            </a:r>
            <a:r>
              <a:rPr lang="en-US" dirty="0"/>
              <a:t>on by one user in a single </a:t>
            </a:r>
            <a:r>
              <a:rPr lang="en-US" dirty="0" smtClean="0"/>
              <a:t>session</a:t>
            </a:r>
            <a:endParaRPr lang="en-US" b="1" dirty="0" smtClean="0">
              <a:solidFill>
                <a:srgbClr val="007DC3"/>
              </a:solidFill>
            </a:endParaRPr>
          </a:p>
          <a:p>
            <a:r>
              <a:rPr lang="en-US" b="1" dirty="0" smtClean="0">
                <a:solidFill>
                  <a:srgbClr val="007DC3"/>
                </a:solidFill>
              </a:rPr>
              <a:t>Our Example: Apriori</a:t>
            </a:r>
          </a:p>
          <a:p>
            <a:pPr lvl="1"/>
            <a:endParaRPr lang="en-US" dirty="0"/>
          </a:p>
          <a:p>
            <a:pPr lvl="1"/>
            <a:endParaRPr lang="en-US" dirty="0"/>
          </a:p>
        </p:txBody>
      </p:sp>
      <p:sp>
        <p:nvSpPr>
          <p:cNvPr id="8" name="Slide Number Placeholder 7"/>
          <p:cNvSpPr>
            <a:spLocks noGrp="1"/>
          </p:cNvSpPr>
          <p:nvPr>
            <p:ph type="sldNum" sz="quarter" idx="11"/>
          </p:nvPr>
        </p:nvSpPr>
        <p:spPr/>
        <p:txBody>
          <a:bodyPr/>
          <a:lstStyle/>
          <a:p>
            <a:pPr>
              <a:defRPr/>
            </a:pPr>
            <a:fld id="{5BA1DFFF-3F85-458B-986A-7762775E0CEF}" type="slidenum">
              <a:rPr lang="en-US" smtClean="0"/>
              <a:pPr>
                <a:defRPr/>
              </a:pPr>
              <a:t>17</a:t>
            </a:fld>
            <a:endParaRPr lang="en-US" dirty="0"/>
          </a:p>
        </p:txBody>
      </p:sp>
      <p:sp>
        <p:nvSpPr>
          <p:cNvPr id="9" name="Footer Placeholder 8"/>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3939377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C00000"/>
                </a:solidFill>
                <a:latin typeface="Times New Roman" pitchFamily="18" charset="0"/>
                <a:cs typeface="Times New Roman" pitchFamily="18" charset="0"/>
              </a:rPr>
              <a:t>Apriori Algorithm - What is it?</a:t>
            </a:r>
            <a:br>
              <a:rPr lang="en-US" b="1" dirty="0">
                <a:solidFill>
                  <a:srgbClr val="C00000"/>
                </a:solidFill>
                <a:latin typeface="Times New Roman" pitchFamily="18" charset="0"/>
                <a:cs typeface="Times New Roman" pitchFamily="18" charset="0"/>
              </a:rPr>
            </a:br>
            <a:r>
              <a:rPr lang="en-US" b="1" dirty="0">
                <a:solidFill>
                  <a:srgbClr val="C00000"/>
                </a:solidFill>
                <a:latin typeface="Times New Roman" pitchFamily="18" charset="0"/>
                <a:cs typeface="Times New Roman" pitchFamily="18" charset="0"/>
              </a:rPr>
              <a:t>Support</a:t>
            </a:r>
          </a:p>
        </p:txBody>
      </p:sp>
      <p:sp>
        <p:nvSpPr>
          <p:cNvPr id="3" name="Content Placeholder 2"/>
          <p:cNvSpPr>
            <a:spLocks noGrp="1"/>
          </p:cNvSpPr>
          <p:nvPr>
            <p:ph idx="1"/>
          </p:nvPr>
        </p:nvSpPr>
        <p:spPr/>
        <p:txBody>
          <a:bodyPr/>
          <a:lstStyle/>
          <a:p>
            <a:r>
              <a:rPr lang="en-US" dirty="0"/>
              <a:t>Earliest of the association rule </a:t>
            </a:r>
            <a:r>
              <a:rPr lang="en-US" dirty="0" smtClean="0"/>
              <a:t>algorithms</a:t>
            </a:r>
            <a:endParaRPr lang="en-US" dirty="0"/>
          </a:p>
          <a:p>
            <a:r>
              <a:rPr lang="en-US" dirty="0">
                <a:solidFill>
                  <a:schemeClr val="tx1"/>
                </a:solidFill>
              </a:rPr>
              <a:t>Frequent itemset: </a:t>
            </a:r>
            <a:r>
              <a:rPr lang="en-US" dirty="0"/>
              <a:t>a set of items L that appears together "often </a:t>
            </a:r>
            <a:r>
              <a:rPr lang="en-US" dirty="0" smtClean="0"/>
              <a:t>enough“:</a:t>
            </a:r>
            <a:endParaRPr lang="en-US" dirty="0"/>
          </a:p>
          <a:p>
            <a:pPr lvl="1"/>
            <a:r>
              <a:rPr lang="en-US" dirty="0"/>
              <a:t>Formally: meets a </a:t>
            </a:r>
            <a:r>
              <a:rPr lang="en-US" dirty="0">
                <a:solidFill>
                  <a:srgbClr val="1F497D"/>
                </a:solidFill>
              </a:rPr>
              <a:t>minimum support</a:t>
            </a:r>
            <a:r>
              <a:rPr lang="en-US" dirty="0"/>
              <a:t> </a:t>
            </a:r>
            <a:r>
              <a:rPr lang="en-US" dirty="0" smtClean="0"/>
              <a:t>criterion</a:t>
            </a:r>
            <a:endParaRPr lang="en-US" dirty="0"/>
          </a:p>
          <a:p>
            <a:pPr lvl="1"/>
            <a:r>
              <a:rPr lang="en-US" b="1" dirty="0">
                <a:solidFill>
                  <a:srgbClr val="1F497D"/>
                </a:solidFill>
              </a:rPr>
              <a:t>Support</a:t>
            </a:r>
            <a:r>
              <a:rPr lang="en-US" dirty="0"/>
              <a:t>: the % of transactions that contain </a:t>
            </a:r>
            <a:r>
              <a:rPr lang="en-US" dirty="0" smtClean="0"/>
              <a:t>L</a:t>
            </a:r>
            <a:endParaRPr lang="en-US" dirty="0"/>
          </a:p>
          <a:p>
            <a:r>
              <a:rPr lang="en-US" dirty="0">
                <a:solidFill>
                  <a:schemeClr val="tx1"/>
                </a:solidFill>
              </a:rPr>
              <a:t>Apriori Property: </a:t>
            </a:r>
            <a:r>
              <a:rPr lang="en-US" dirty="0"/>
              <a:t>Any subset of a frequent itemset is also </a:t>
            </a:r>
            <a:r>
              <a:rPr lang="en-US" dirty="0" smtClean="0"/>
              <a:t>frequent</a:t>
            </a:r>
            <a:endParaRPr lang="en-US" dirty="0"/>
          </a:p>
          <a:p>
            <a:pPr lvl="1"/>
            <a:r>
              <a:rPr lang="en-US" dirty="0"/>
              <a:t>It has at least the support of its </a:t>
            </a:r>
            <a:r>
              <a:rPr lang="en-US" dirty="0" smtClean="0"/>
              <a:t>superset</a:t>
            </a:r>
            <a:endParaRPr lang="en-US" dirty="0"/>
          </a:p>
        </p:txBody>
      </p:sp>
      <p:sp>
        <p:nvSpPr>
          <p:cNvPr id="6" name="Slide Number Placeholder 5"/>
          <p:cNvSpPr>
            <a:spLocks noGrp="1"/>
          </p:cNvSpPr>
          <p:nvPr>
            <p:ph type="sldNum" sz="quarter" idx="11"/>
          </p:nvPr>
        </p:nvSpPr>
        <p:spPr/>
        <p:txBody>
          <a:bodyPr/>
          <a:lstStyle/>
          <a:p>
            <a:pPr>
              <a:defRPr/>
            </a:pPr>
            <a:fld id="{5BA1DFFF-3F85-458B-986A-7762775E0CEF}" type="slidenum">
              <a:rPr lang="en-US" smtClean="0"/>
              <a:pPr>
                <a:defRPr/>
              </a:pPr>
              <a:t>18</a:t>
            </a:fld>
            <a:endParaRPr lang="en-US" dirty="0"/>
          </a:p>
        </p:txBody>
      </p:sp>
      <p:sp>
        <p:nvSpPr>
          <p:cNvPr id="7" name="Footer Placeholder 6"/>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3639197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b="1" dirty="0">
                <a:solidFill>
                  <a:srgbClr val="C00000"/>
                </a:solidFill>
                <a:latin typeface="Times New Roman" pitchFamily="18" charset="0"/>
                <a:cs typeface="Times New Roman" pitchFamily="18" charset="0"/>
              </a:rPr>
              <a:t>Apriori  Algorithm (Continued)</a:t>
            </a:r>
            <a:br>
              <a:rPr lang="en-US" b="1" dirty="0">
                <a:solidFill>
                  <a:srgbClr val="C00000"/>
                </a:solidFill>
                <a:latin typeface="Times New Roman" pitchFamily="18" charset="0"/>
                <a:cs typeface="Times New Roman" pitchFamily="18" charset="0"/>
              </a:rPr>
            </a:br>
            <a:r>
              <a:rPr lang="en-US" b="1" dirty="0">
                <a:solidFill>
                  <a:srgbClr val="C00000"/>
                </a:solidFill>
                <a:latin typeface="Times New Roman" pitchFamily="18" charset="0"/>
                <a:cs typeface="Times New Roman" pitchFamily="18" charset="0"/>
              </a:rPr>
              <a:t>Confidence</a:t>
            </a:r>
          </a:p>
        </p:txBody>
      </p:sp>
      <p:sp>
        <p:nvSpPr>
          <p:cNvPr id="3" name="Content Placeholder 2"/>
          <p:cNvSpPr>
            <a:spLocks noGrp="1"/>
          </p:cNvSpPr>
          <p:nvPr>
            <p:ph idx="1"/>
          </p:nvPr>
        </p:nvSpPr>
        <p:spPr/>
        <p:txBody>
          <a:bodyPr>
            <a:normAutofit/>
          </a:bodyPr>
          <a:lstStyle/>
          <a:p>
            <a:r>
              <a:rPr lang="en-US" dirty="0"/>
              <a:t>Iteratively grow the frequent itemsets from size 1 to size </a:t>
            </a:r>
            <a:r>
              <a:rPr lang="en-US" dirty="0" smtClean="0"/>
              <a:t>K </a:t>
            </a:r>
            <a:r>
              <a:rPr lang="en-US" dirty="0"/>
              <a:t>(or until we run out of support).</a:t>
            </a:r>
          </a:p>
          <a:p>
            <a:pPr lvl="1"/>
            <a:r>
              <a:rPr lang="en-US" dirty="0"/>
              <a:t>Apriori property tells us how to prune the search </a:t>
            </a:r>
            <a:r>
              <a:rPr lang="en-US" dirty="0" smtClean="0"/>
              <a:t>space</a:t>
            </a:r>
            <a:endParaRPr lang="en-US" dirty="0"/>
          </a:p>
          <a:p>
            <a:r>
              <a:rPr lang="en-US" dirty="0"/>
              <a:t>Frequent itemsets are used to find rules X-&gt;Y with a </a:t>
            </a:r>
            <a:r>
              <a:rPr lang="en-US" dirty="0" smtClean="0"/>
              <a:t>minimum </a:t>
            </a:r>
            <a:r>
              <a:rPr lang="en-US" b="1" dirty="0" smtClean="0">
                <a:solidFill>
                  <a:srgbClr val="1F497D"/>
                </a:solidFill>
              </a:rPr>
              <a:t>confidence</a:t>
            </a:r>
            <a:r>
              <a:rPr lang="en-US" dirty="0" smtClean="0">
                <a:solidFill>
                  <a:srgbClr val="1F497D"/>
                </a:solidFill>
              </a:rPr>
              <a:t>:</a:t>
            </a:r>
            <a:endParaRPr lang="en-US" dirty="0">
              <a:solidFill>
                <a:srgbClr val="1F497D"/>
              </a:solidFill>
            </a:endParaRPr>
          </a:p>
          <a:p>
            <a:pPr lvl="1"/>
            <a:r>
              <a:rPr lang="en-US" dirty="0">
                <a:solidFill>
                  <a:srgbClr val="1F497D"/>
                </a:solidFill>
              </a:rPr>
              <a:t>Confidence: </a:t>
            </a:r>
            <a:r>
              <a:rPr lang="en-US" dirty="0"/>
              <a:t>The % of transactions that contain X, which also contain </a:t>
            </a:r>
            <a:r>
              <a:rPr lang="en-US" dirty="0" smtClean="0"/>
              <a:t>Y</a:t>
            </a:r>
            <a:endParaRPr lang="en-US" dirty="0"/>
          </a:p>
          <a:p>
            <a:r>
              <a:rPr lang="en-US" dirty="0">
                <a:solidFill>
                  <a:schemeClr val="tx1"/>
                </a:solidFill>
              </a:rPr>
              <a:t>Output:</a:t>
            </a:r>
            <a:r>
              <a:rPr lang="en-US" dirty="0">
                <a:solidFill>
                  <a:srgbClr val="007DC3"/>
                </a:solidFill>
              </a:rPr>
              <a:t> </a:t>
            </a:r>
            <a:r>
              <a:rPr lang="en-US" dirty="0"/>
              <a:t>The set of all rules X -&gt; Y with </a:t>
            </a:r>
            <a:r>
              <a:rPr lang="en-US" dirty="0" smtClean="0"/>
              <a:t>minimum </a:t>
            </a:r>
            <a:r>
              <a:rPr lang="en-US" dirty="0"/>
              <a:t>support and </a:t>
            </a:r>
            <a:r>
              <a:rPr lang="en-US" dirty="0" smtClean="0"/>
              <a:t>confidence</a:t>
            </a:r>
            <a:endParaRPr lang="en-US" dirty="0"/>
          </a:p>
        </p:txBody>
      </p:sp>
      <p:sp>
        <p:nvSpPr>
          <p:cNvPr id="6" name="Slide Number Placeholder 5"/>
          <p:cNvSpPr>
            <a:spLocks noGrp="1"/>
          </p:cNvSpPr>
          <p:nvPr>
            <p:ph type="sldNum" sz="quarter" idx="11"/>
          </p:nvPr>
        </p:nvSpPr>
        <p:spPr/>
        <p:txBody>
          <a:bodyPr/>
          <a:lstStyle/>
          <a:p>
            <a:pPr>
              <a:defRPr/>
            </a:pPr>
            <a:fld id="{5BA1DFFF-3F85-458B-986A-7762775E0CEF}" type="slidenum">
              <a:rPr lang="en-US" smtClean="0"/>
              <a:pPr>
                <a:defRPr/>
              </a:pPr>
              <a:t>19</a:t>
            </a:fld>
            <a:endParaRPr lang="en-US" dirty="0"/>
          </a:p>
        </p:txBody>
      </p:sp>
      <p:sp>
        <p:nvSpPr>
          <p:cNvPr id="7" name="Footer Placeholder 6"/>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2349813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p:txBody>
          <a:bodyPr>
            <a:noAutofit/>
          </a:bodyPr>
          <a:lstStyle/>
          <a:p>
            <a:pPr algn="ctr"/>
            <a:r>
              <a:rPr lang="en-US" sz="6000" b="1" dirty="0" smtClean="0">
                <a:solidFill>
                  <a:srgbClr val="C00000"/>
                </a:solidFill>
                <a:latin typeface="Times New Roman" pitchFamily="18" charset="0"/>
                <a:cs typeface="Times New Roman" pitchFamily="18" charset="0"/>
              </a:rPr>
              <a:t>Course Outcomes</a:t>
            </a:r>
            <a:endParaRPr lang="en-US" sz="6000" b="1" dirty="0"/>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2</a:t>
            </a:fld>
            <a:endParaRPr lang="en-US"/>
          </a:p>
        </p:txBody>
      </p:sp>
      <p:graphicFrame>
        <p:nvGraphicFramePr>
          <p:cNvPr id="6" name="Content Placeholder 10"/>
          <p:cNvGraphicFramePr>
            <a:graphicFrameLocks/>
          </p:cNvGraphicFramePr>
          <p:nvPr>
            <p:extLst>
              <p:ext uri="{D42A27DB-BD31-4B8C-83A1-F6EECF244321}">
                <p14:modId xmlns:p14="http://schemas.microsoft.com/office/powerpoint/2010/main" val="3505886379"/>
              </p:ext>
            </p:extLst>
          </p:nvPr>
        </p:nvGraphicFramePr>
        <p:xfrm>
          <a:off x="838199" y="1351128"/>
          <a:ext cx="10748749" cy="4825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57519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dirty="0"/>
          </a:p>
        </p:txBody>
      </p:sp>
      <p:sp>
        <p:nvSpPr>
          <p:cNvPr id="5" name="Slide Number Placeholder 4"/>
          <p:cNvSpPr>
            <a:spLocks noGrp="1"/>
          </p:cNvSpPr>
          <p:nvPr>
            <p:ph type="sldNum" sz="quarter" idx="11"/>
          </p:nvPr>
        </p:nvSpPr>
        <p:spPr/>
        <p:txBody>
          <a:bodyPr/>
          <a:lstStyle/>
          <a:p>
            <a:pPr>
              <a:defRPr/>
            </a:pPr>
            <a:fld id="{A6DC692D-A5BC-4C10-9E19-FFCBF26D2019}" type="slidenum">
              <a:rPr lang="en-US" altLang="en-US"/>
              <a:pPr>
                <a:defRPr/>
              </a:pPr>
              <a:t>20</a:t>
            </a:fld>
            <a:endParaRPr lang="en-US" altLang="en-US"/>
          </a:p>
        </p:txBody>
      </p:sp>
      <p:sp>
        <p:nvSpPr>
          <p:cNvPr id="17412" name="Rectangle 2"/>
          <p:cNvSpPr>
            <a:spLocks noGrp="1" noChangeArrowheads="1"/>
          </p:cNvSpPr>
          <p:nvPr>
            <p:ph type="title"/>
          </p:nvPr>
        </p:nvSpPr>
        <p:spPr>
          <a:xfrm>
            <a:off x="624417" y="225425"/>
            <a:ext cx="10668000" cy="990600"/>
          </a:xfrm>
          <a:noFill/>
        </p:spPr>
        <p:txBody>
          <a:bodyPr lIns="92075" tIns="46038" rIns="92075" bIns="46038" anchor="ctr">
            <a:normAutofit/>
          </a:bodyPr>
          <a:lstStyle/>
          <a:p>
            <a:pPr algn="ctr"/>
            <a:r>
              <a:rPr lang="en-GB" b="1" dirty="0">
                <a:solidFill>
                  <a:srgbClr val="C00000"/>
                </a:solidFill>
                <a:latin typeface="Times New Roman" pitchFamily="18" charset="0"/>
                <a:cs typeface="Times New Roman" pitchFamily="18" charset="0"/>
              </a:rPr>
              <a:t>The </a:t>
            </a:r>
            <a:r>
              <a:rPr lang="en-GB" b="1" dirty="0" err="1">
                <a:solidFill>
                  <a:srgbClr val="C00000"/>
                </a:solidFill>
                <a:latin typeface="Times New Roman" pitchFamily="18" charset="0"/>
                <a:cs typeface="Times New Roman" pitchFamily="18" charset="0"/>
              </a:rPr>
              <a:t>Apriori</a:t>
            </a:r>
            <a:r>
              <a:rPr lang="en-GB" b="1" dirty="0">
                <a:solidFill>
                  <a:srgbClr val="C00000"/>
                </a:solidFill>
                <a:latin typeface="Times New Roman" pitchFamily="18" charset="0"/>
                <a:cs typeface="Times New Roman" pitchFamily="18" charset="0"/>
              </a:rPr>
              <a:t> algorithm</a:t>
            </a:r>
          </a:p>
        </p:txBody>
      </p:sp>
      <p:sp>
        <p:nvSpPr>
          <p:cNvPr id="17413" name="Rectangle 3"/>
          <p:cNvSpPr>
            <a:spLocks noGrp="1" noChangeArrowheads="1"/>
          </p:cNvSpPr>
          <p:nvPr>
            <p:ph type="body" idx="1"/>
          </p:nvPr>
        </p:nvSpPr>
        <p:spPr>
          <a:xfrm>
            <a:off x="575733" y="1160464"/>
            <a:ext cx="11277600" cy="4808537"/>
          </a:xfrm>
          <a:noFill/>
        </p:spPr>
        <p:txBody>
          <a:bodyPr lIns="92075" tIns="46038" rIns="92075" bIns="46038"/>
          <a:lstStyle/>
          <a:p>
            <a:pPr eaLnBrk="1" hangingPunct="1"/>
            <a:r>
              <a:rPr lang="en-GB" b="1" smtClean="0">
                <a:solidFill>
                  <a:srgbClr val="FF0000"/>
                </a:solidFill>
              </a:rPr>
              <a:t>Probably the best known algorithm</a:t>
            </a:r>
          </a:p>
          <a:p>
            <a:pPr eaLnBrk="1" hangingPunct="1"/>
            <a:r>
              <a:rPr lang="en-GB" b="1" smtClean="0">
                <a:solidFill>
                  <a:srgbClr val="FF0000"/>
                </a:solidFill>
              </a:rPr>
              <a:t>Two steps</a:t>
            </a:r>
            <a:r>
              <a:rPr lang="en-GB" smtClean="0"/>
              <a:t>:</a:t>
            </a:r>
          </a:p>
          <a:p>
            <a:pPr marL="742950" lvl="1" indent="-285750" eaLnBrk="1" hangingPunct="1"/>
            <a:r>
              <a:rPr lang="en-GB" smtClean="0"/>
              <a:t>Find all itemsets that have minimum support (</a:t>
            </a:r>
            <a:r>
              <a:rPr lang="en-GB" i="1" smtClean="0">
                <a:solidFill>
                  <a:srgbClr val="FF0000"/>
                </a:solidFill>
              </a:rPr>
              <a:t>frequent itemsets</a:t>
            </a:r>
            <a:r>
              <a:rPr lang="en-GB" smtClean="0"/>
              <a:t>, also called large itemsets).</a:t>
            </a:r>
          </a:p>
          <a:p>
            <a:pPr marL="742950" lvl="1" indent="-285750" eaLnBrk="1" hangingPunct="1"/>
            <a:r>
              <a:rPr lang="en-GB" smtClean="0"/>
              <a:t>Use frequent itemsets to </a:t>
            </a:r>
            <a:r>
              <a:rPr lang="en-GB" smtClean="0">
                <a:solidFill>
                  <a:srgbClr val="FF0000"/>
                </a:solidFill>
              </a:rPr>
              <a:t>generate rules</a:t>
            </a:r>
            <a:r>
              <a:rPr lang="en-GB" smtClean="0"/>
              <a:t>. </a:t>
            </a:r>
          </a:p>
          <a:p>
            <a:pPr marL="742950" lvl="1" indent="-285750" eaLnBrk="1" hangingPunct="1"/>
            <a:endParaRPr lang="en-GB" smtClean="0"/>
          </a:p>
          <a:p>
            <a:pPr eaLnBrk="1" hangingPunct="1"/>
            <a:r>
              <a:rPr lang="en-GB" smtClean="0"/>
              <a:t>E.g., a frequent itemset</a:t>
            </a:r>
            <a:endParaRPr lang="en-GB" sz="2500" smtClean="0"/>
          </a:p>
          <a:p>
            <a:pPr eaLnBrk="1" hangingPunct="1">
              <a:spcBef>
                <a:spcPct val="0"/>
              </a:spcBef>
              <a:buFont typeface="Wingdings" pitchFamily="2" charset="2"/>
              <a:buNone/>
            </a:pPr>
            <a:r>
              <a:rPr lang="en-GB" sz="2500" smtClean="0"/>
              <a:t>		{Chicken, Clothes, Milk}       [sup = 3/7]</a:t>
            </a:r>
          </a:p>
          <a:p>
            <a:pPr eaLnBrk="1" hangingPunct="1">
              <a:spcBef>
                <a:spcPct val="0"/>
              </a:spcBef>
              <a:buFont typeface="Wingdings" pitchFamily="2" charset="2"/>
              <a:buNone/>
            </a:pPr>
            <a:r>
              <a:rPr lang="en-GB" smtClean="0"/>
              <a:t>	and one rule from the frequent itemset</a:t>
            </a:r>
          </a:p>
          <a:p>
            <a:pPr marL="742950" lvl="1" indent="-285750" eaLnBrk="1" hangingPunct="1">
              <a:buFont typeface="Wingdings" pitchFamily="2" charset="2"/>
              <a:buNone/>
            </a:pPr>
            <a:r>
              <a:rPr lang="en-GB" smtClean="0"/>
              <a:t>		Clothes </a:t>
            </a:r>
            <a:r>
              <a:rPr lang="en-GB" smtClean="0">
                <a:sym typeface="Symbol" pitchFamily="18" charset="2"/>
              </a:rPr>
              <a:t> </a:t>
            </a:r>
            <a:r>
              <a:rPr lang="en-GB" smtClean="0"/>
              <a:t>Milk, Chicken	    [sup = 3/7, conf = 3/3]</a:t>
            </a:r>
          </a:p>
        </p:txBody>
      </p:sp>
    </p:spTree>
    <p:extLst>
      <p:ext uri="{BB962C8B-B14F-4D97-AF65-F5344CB8AC3E}">
        <p14:creationId xmlns:p14="http://schemas.microsoft.com/office/powerpoint/2010/main" val="29361778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3"/>
          <p:cNvSpPr>
            <a:spLocks noGrp="1"/>
          </p:cNvSpPr>
          <p:nvPr>
            <p:ph type="ftr" sz="quarter" idx="10"/>
          </p:nvPr>
        </p:nvSpPr>
        <p:spPr/>
        <p:txBody>
          <a:bodyPr/>
          <a:lstStyle/>
          <a:p>
            <a:pPr>
              <a:defRPr/>
            </a:pPr>
            <a:endParaRPr lang="en-US" altLang="en-US" dirty="0"/>
          </a:p>
        </p:txBody>
      </p:sp>
      <p:sp>
        <p:nvSpPr>
          <p:cNvPr id="17" name="Slide Number Placeholder 4"/>
          <p:cNvSpPr>
            <a:spLocks noGrp="1"/>
          </p:cNvSpPr>
          <p:nvPr>
            <p:ph type="sldNum" sz="quarter" idx="11"/>
          </p:nvPr>
        </p:nvSpPr>
        <p:spPr/>
        <p:txBody>
          <a:bodyPr/>
          <a:lstStyle/>
          <a:p>
            <a:pPr>
              <a:defRPr/>
            </a:pPr>
            <a:fld id="{6C511DCF-7935-4354-81D0-459BD8D2FAD7}" type="slidenum">
              <a:rPr lang="en-US" altLang="en-US"/>
              <a:pPr>
                <a:defRPr/>
              </a:pPr>
              <a:t>21</a:t>
            </a:fld>
            <a:endParaRPr lang="en-US" altLang="en-US"/>
          </a:p>
        </p:txBody>
      </p:sp>
      <p:sp>
        <p:nvSpPr>
          <p:cNvPr id="18436" name="Rectangle 2"/>
          <p:cNvSpPr>
            <a:spLocks noGrp="1" noChangeArrowheads="1"/>
          </p:cNvSpPr>
          <p:nvPr>
            <p:ph type="title"/>
          </p:nvPr>
        </p:nvSpPr>
        <p:spPr>
          <a:xfrm>
            <a:off x="624418" y="296863"/>
            <a:ext cx="10390716" cy="1143000"/>
          </a:xfrm>
        </p:spPr>
        <p:txBody>
          <a:bodyPr>
            <a:normAutofit/>
          </a:bodyPr>
          <a:lstStyle/>
          <a:p>
            <a:pPr algn="ctr"/>
            <a:r>
              <a:rPr lang="en-US" b="1" dirty="0">
                <a:solidFill>
                  <a:srgbClr val="C00000"/>
                </a:solidFill>
                <a:latin typeface="Times New Roman" pitchFamily="18" charset="0"/>
                <a:cs typeface="Times New Roman" pitchFamily="18" charset="0"/>
              </a:rPr>
              <a:t>Step 1: Mining all frequent </a:t>
            </a:r>
            <a:r>
              <a:rPr lang="en-US" b="1" dirty="0" err="1">
                <a:solidFill>
                  <a:srgbClr val="C00000"/>
                </a:solidFill>
                <a:latin typeface="Times New Roman" pitchFamily="18" charset="0"/>
                <a:cs typeface="Times New Roman" pitchFamily="18" charset="0"/>
              </a:rPr>
              <a:t>itemsets</a:t>
            </a:r>
            <a:endParaRPr lang="en-US" b="1" dirty="0">
              <a:solidFill>
                <a:srgbClr val="C00000"/>
              </a:solidFill>
              <a:latin typeface="Times New Roman" pitchFamily="18" charset="0"/>
              <a:cs typeface="Times New Roman" pitchFamily="18" charset="0"/>
            </a:endParaRPr>
          </a:p>
        </p:txBody>
      </p:sp>
      <p:sp>
        <p:nvSpPr>
          <p:cNvPr id="18437" name="Rectangle 3"/>
          <p:cNvSpPr>
            <a:spLocks noGrp="1" noChangeArrowheads="1"/>
          </p:cNvSpPr>
          <p:nvPr>
            <p:ph type="body" idx="1"/>
          </p:nvPr>
        </p:nvSpPr>
        <p:spPr>
          <a:xfrm>
            <a:off x="575734" y="1341438"/>
            <a:ext cx="11330517" cy="2513012"/>
          </a:xfrm>
        </p:spPr>
        <p:txBody>
          <a:bodyPr/>
          <a:lstStyle/>
          <a:p>
            <a:pPr eaLnBrk="1" hangingPunct="1"/>
            <a:r>
              <a:rPr lang="en-US" smtClean="0"/>
              <a:t>A </a:t>
            </a:r>
            <a:r>
              <a:rPr lang="en-US" smtClean="0">
                <a:solidFill>
                  <a:srgbClr val="FF0000"/>
                </a:solidFill>
              </a:rPr>
              <a:t>frequent </a:t>
            </a:r>
            <a:r>
              <a:rPr lang="en-US" i="1" smtClean="0">
                <a:solidFill>
                  <a:srgbClr val="FF0000"/>
                </a:solidFill>
              </a:rPr>
              <a:t>itemset</a:t>
            </a:r>
            <a:r>
              <a:rPr lang="en-US" smtClean="0"/>
              <a:t> is an itemset whose support  is </a:t>
            </a:r>
            <a:r>
              <a:rPr lang="en-US" smtClean="0">
                <a:cs typeface="Times New Roman" pitchFamily="18" charset="0"/>
              </a:rPr>
              <a:t>≥</a:t>
            </a:r>
            <a:r>
              <a:rPr lang="en-US" smtClean="0"/>
              <a:t> minsup.</a:t>
            </a:r>
          </a:p>
          <a:p>
            <a:pPr eaLnBrk="1" hangingPunct="1"/>
            <a:r>
              <a:rPr lang="en-US" smtClean="0">
                <a:solidFill>
                  <a:srgbClr val="FF0000"/>
                </a:solidFill>
              </a:rPr>
              <a:t>Key idea: </a:t>
            </a:r>
            <a:r>
              <a:rPr lang="en-US" smtClean="0">
                <a:solidFill>
                  <a:srgbClr val="3333CC"/>
                </a:solidFill>
              </a:rPr>
              <a:t>The apriori property</a:t>
            </a:r>
            <a:r>
              <a:rPr lang="en-US" smtClean="0"/>
              <a:t> (</a:t>
            </a:r>
            <a:r>
              <a:rPr lang="en-US" smtClean="0">
                <a:solidFill>
                  <a:srgbClr val="3333CC"/>
                </a:solidFill>
              </a:rPr>
              <a:t>downward closure property</a:t>
            </a:r>
            <a:r>
              <a:rPr lang="en-US" smtClean="0"/>
              <a:t>): any subsets of a frequent itemset are also frequent itemsets</a:t>
            </a:r>
          </a:p>
        </p:txBody>
      </p:sp>
      <p:sp>
        <p:nvSpPr>
          <p:cNvPr id="18438" name="Text Box 4"/>
          <p:cNvSpPr txBox="1">
            <a:spLocks noChangeArrowheads="1"/>
          </p:cNvSpPr>
          <p:nvPr/>
        </p:nvSpPr>
        <p:spPr bwMode="auto">
          <a:xfrm>
            <a:off x="3016251" y="4851401"/>
            <a:ext cx="5384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6pPr>
            <a:lvl7pPr marL="29718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7pPr>
            <a:lvl8pPr marL="34290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8pPr>
            <a:lvl9pPr marL="38862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9pPr>
          </a:lstStyle>
          <a:p>
            <a:pPr>
              <a:spcBef>
                <a:spcPct val="50000"/>
              </a:spcBef>
              <a:buClrTx/>
              <a:buSzTx/>
              <a:buFontTx/>
              <a:buNone/>
            </a:pPr>
            <a:r>
              <a:rPr lang="en-US" sz="2000">
                <a:latin typeface="Times New Roman" pitchFamily="18" charset="0"/>
              </a:rPr>
              <a:t>AB     AC    AD     BC    BD    CD</a:t>
            </a:r>
          </a:p>
        </p:txBody>
      </p:sp>
      <p:sp>
        <p:nvSpPr>
          <p:cNvPr id="18439" name="Rectangle 5"/>
          <p:cNvSpPr>
            <a:spLocks noChangeArrowheads="1"/>
          </p:cNvSpPr>
          <p:nvPr/>
        </p:nvSpPr>
        <p:spPr bwMode="auto">
          <a:xfrm>
            <a:off x="3117851" y="5765801"/>
            <a:ext cx="35143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buClrTx/>
              <a:buSzTx/>
              <a:buFontTx/>
              <a:buNone/>
            </a:pPr>
            <a:r>
              <a:rPr lang="en-US" sz="2000">
                <a:latin typeface="Times New Roman" pitchFamily="18" charset="0"/>
              </a:rPr>
              <a:t>A          B                  C             D</a:t>
            </a:r>
          </a:p>
        </p:txBody>
      </p:sp>
      <p:sp>
        <p:nvSpPr>
          <p:cNvPr id="18440" name="Rectangle 6"/>
          <p:cNvSpPr>
            <a:spLocks noChangeArrowheads="1"/>
          </p:cNvSpPr>
          <p:nvPr/>
        </p:nvSpPr>
        <p:spPr bwMode="auto">
          <a:xfrm>
            <a:off x="3016251" y="3860800"/>
            <a:ext cx="377590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buClrTx/>
              <a:buSzTx/>
              <a:buFontTx/>
              <a:buNone/>
            </a:pPr>
            <a:r>
              <a:rPr lang="en-US" sz="2000">
                <a:latin typeface="Times New Roman" pitchFamily="18" charset="0"/>
              </a:rPr>
              <a:t>ABC        ABD       ACD        BCD</a:t>
            </a:r>
          </a:p>
        </p:txBody>
      </p:sp>
      <p:sp>
        <p:nvSpPr>
          <p:cNvPr id="18441" name="Line 7"/>
          <p:cNvSpPr>
            <a:spLocks noChangeShapeType="1"/>
          </p:cNvSpPr>
          <p:nvPr/>
        </p:nvSpPr>
        <p:spPr bwMode="auto">
          <a:xfrm flipH="1">
            <a:off x="3524251" y="4241800"/>
            <a:ext cx="1320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2" name="Line 8"/>
          <p:cNvSpPr>
            <a:spLocks noChangeShapeType="1"/>
          </p:cNvSpPr>
          <p:nvPr/>
        </p:nvSpPr>
        <p:spPr bwMode="auto">
          <a:xfrm>
            <a:off x="4845051" y="424180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3" name="Line 9"/>
          <p:cNvSpPr>
            <a:spLocks noChangeShapeType="1"/>
          </p:cNvSpPr>
          <p:nvPr/>
        </p:nvSpPr>
        <p:spPr bwMode="auto">
          <a:xfrm>
            <a:off x="4845051" y="4241800"/>
            <a:ext cx="1930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4" name="Line 10"/>
          <p:cNvSpPr>
            <a:spLocks noChangeShapeType="1"/>
          </p:cNvSpPr>
          <p:nvPr/>
        </p:nvSpPr>
        <p:spPr bwMode="auto">
          <a:xfrm flipV="1">
            <a:off x="3321051" y="5232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5" name="Line 11"/>
          <p:cNvSpPr>
            <a:spLocks noChangeShapeType="1"/>
          </p:cNvSpPr>
          <p:nvPr/>
        </p:nvSpPr>
        <p:spPr bwMode="auto">
          <a:xfrm>
            <a:off x="3321051" y="5232400"/>
            <a:ext cx="11176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6" name="Line 12"/>
          <p:cNvSpPr>
            <a:spLocks noChangeShapeType="1"/>
          </p:cNvSpPr>
          <p:nvPr/>
        </p:nvSpPr>
        <p:spPr bwMode="auto">
          <a:xfrm flipH="1">
            <a:off x="3321051" y="5232400"/>
            <a:ext cx="1828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7" name="Line 13"/>
          <p:cNvSpPr>
            <a:spLocks noChangeShapeType="1"/>
          </p:cNvSpPr>
          <p:nvPr/>
        </p:nvSpPr>
        <p:spPr bwMode="auto">
          <a:xfrm>
            <a:off x="5149851" y="5232400"/>
            <a:ext cx="2336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8" name="Line 14"/>
          <p:cNvSpPr>
            <a:spLocks noChangeShapeType="1"/>
          </p:cNvSpPr>
          <p:nvPr/>
        </p:nvSpPr>
        <p:spPr bwMode="auto">
          <a:xfrm flipH="1">
            <a:off x="4438651" y="5232400"/>
            <a:ext cx="24384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9" name="Line 15"/>
          <p:cNvSpPr>
            <a:spLocks noChangeShapeType="1"/>
          </p:cNvSpPr>
          <p:nvPr/>
        </p:nvSpPr>
        <p:spPr bwMode="auto">
          <a:xfrm>
            <a:off x="6877051" y="5232400"/>
            <a:ext cx="6096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9007648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endParaRPr lang="en-US" altLang="en-US" dirty="0"/>
          </a:p>
        </p:txBody>
      </p:sp>
      <p:sp>
        <p:nvSpPr>
          <p:cNvPr id="6" name="Slide Number Placeholder 4"/>
          <p:cNvSpPr>
            <a:spLocks noGrp="1"/>
          </p:cNvSpPr>
          <p:nvPr>
            <p:ph type="sldNum" sz="quarter" idx="11"/>
          </p:nvPr>
        </p:nvSpPr>
        <p:spPr/>
        <p:txBody>
          <a:bodyPr/>
          <a:lstStyle/>
          <a:p>
            <a:pPr>
              <a:defRPr/>
            </a:pPr>
            <a:fld id="{38FC5B70-0C03-479E-A75E-0F62F806A0FE}" type="slidenum">
              <a:rPr lang="en-US" altLang="en-US"/>
              <a:pPr>
                <a:defRPr/>
              </a:pPr>
              <a:t>22</a:t>
            </a:fld>
            <a:endParaRPr lang="en-US" altLang="en-US"/>
          </a:p>
        </p:txBody>
      </p:sp>
      <p:sp>
        <p:nvSpPr>
          <p:cNvPr id="19460" name="Rectangle 2"/>
          <p:cNvSpPr>
            <a:spLocks noGrp="1" noChangeArrowheads="1"/>
          </p:cNvSpPr>
          <p:nvPr>
            <p:ph type="title"/>
          </p:nvPr>
        </p:nvSpPr>
        <p:spPr>
          <a:xfrm>
            <a:off x="912284" y="296863"/>
            <a:ext cx="10363200" cy="1143000"/>
          </a:xfrm>
        </p:spPr>
        <p:txBody>
          <a:bodyPr>
            <a:normAutofit/>
          </a:bodyPr>
          <a:lstStyle/>
          <a:p>
            <a:pPr algn="ctr"/>
            <a:r>
              <a:rPr lang="en-GB" b="1" dirty="0">
                <a:solidFill>
                  <a:srgbClr val="C00000"/>
                </a:solidFill>
                <a:latin typeface="Times New Roman" pitchFamily="18" charset="0"/>
                <a:cs typeface="Times New Roman" pitchFamily="18" charset="0"/>
              </a:rPr>
              <a:t>The Algorithm</a:t>
            </a:r>
          </a:p>
        </p:txBody>
      </p:sp>
      <p:sp>
        <p:nvSpPr>
          <p:cNvPr id="19461" name="Rectangle 3"/>
          <p:cNvSpPr>
            <a:spLocks noGrp="1" noChangeArrowheads="1"/>
          </p:cNvSpPr>
          <p:nvPr>
            <p:ph type="body" idx="1"/>
          </p:nvPr>
        </p:nvSpPr>
        <p:spPr>
          <a:xfrm>
            <a:off x="670984" y="1268414"/>
            <a:ext cx="11074400" cy="5216525"/>
          </a:xfrm>
        </p:spPr>
        <p:txBody>
          <a:bodyPr/>
          <a:lstStyle/>
          <a:p>
            <a:pPr eaLnBrk="1" hangingPunct="1">
              <a:lnSpc>
                <a:spcPct val="90000"/>
              </a:lnSpc>
            </a:pPr>
            <a:r>
              <a:rPr lang="en-GB" dirty="0" smtClean="0">
                <a:solidFill>
                  <a:srgbClr val="FF0000"/>
                </a:solidFill>
              </a:rPr>
              <a:t>Iterative </a:t>
            </a:r>
            <a:r>
              <a:rPr lang="en-GB" dirty="0" err="1" smtClean="0">
                <a:solidFill>
                  <a:srgbClr val="FF0000"/>
                </a:solidFill>
              </a:rPr>
              <a:t>algo</a:t>
            </a:r>
            <a:r>
              <a:rPr lang="en-GB" dirty="0" smtClean="0">
                <a:solidFill>
                  <a:srgbClr val="FF0000"/>
                </a:solidFill>
              </a:rPr>
              <a:t>. </a:t>
            </a:r>
            <a:r>
              <a:rPr lang="en-GB" dirty="0" smtClean="0">
                <a:solidFill>
                  <a:srgbClr val="3333CC"/>
                </a:solidFill>
              </a:rPr>
              <a:t>(</a:t>
            </a:r>
            <a:r>
              <a:rPr lang="en-GB" dirty="0" smtClean="0"/>
              <a:t>also called</a:t>
            </a:r>
            <a:r>
              <a:rPr lang="en-GB" dirty="0" smtClean="0">
                <a:solidFill>
                  <a:srgbClr val="3333CC"/>
                </a:solidFill>
              </a:rPr>
              <a:t> level-wise search):</a:t>
            </a:r>
            <a:r>
              <a:rPr lang="en-GB" dirty="0" smtClean="0"/>
              <a:t>  </a:t>
            </a:r>
            <a:r>
              <a:rPr lang="en-GB" sz="2600" dirty="0" smtClean="0"/>
              <a:t>Find all 1-item frequent </a:t>
            </a:r>
            <a:r>
              <a:rPr lang="en-GB" sz="2600" dirty="0" err="1" smtClean="0"/>
              <a:t>itemsets</a:t>
            </a:r>
            <a:r>
              <a:rPr lang="en-GB" sz="2600" dirty="0" smtClean="0"/>
              <a:t>; then all 2-item frequent </a:t>
            </a:r>
            <a:r>
              <a:rPr lang="en-GB" sz="2600" dirty="0" err="1" smtClean="0"/>
              <a:t>itemsets</a:t>
            </a:r>
            <a:r>
              <a:rPr lang="en-GB" sz="2600" dirty="0" smtClean="0"/>
              <a:t>, and so on.</a:t>
            </a:r>
          </a:p>
          <a:p>
            <a:pPr marL="742950" lvl="1" indent="-285750" eaLnBrk="1" hangingPunct="1">
              <a:lnSpc>
                <a:spcPct val="90000"/>
              </a:lnSpc>
              <a:spcAft>
                <a:spcPct val="30000"/>
              </a:spcAft>
            </a:pPr>
            <a:r>
              <a:rPr lang="en-GB" dirty="0" smtClean="0"/>
              <a:t>In each iteration </a:t>
            </a:r>
            <a:r>
              <a:rPr lang="en-GB" i="1" dirty="0" smtClean="0"/>
              <a:t>k</a:t>
            </a:r>
            <a:r>
              <a:rPr lang="en-GB" dirty="0" smtClean="0"/>
              <a:t>, only consider </a:t>
            </a:r>
            <a:r>
              <a:rPr lang="en-GB" dirty="0" err="1" smtClean="0"/>
              <a:t>itemsets</a:t>
            </a:r>
            <a:r>
              <a:rPr lang="en-GB" dirty="0" smtClean="0"/>
              <a:t> that contain some </a:t>
            </a:r>
            <a:r>
              <a:rPr lang="en-GB" i="1" dirty="0" smtClean="0"/>
              <a:t>k-</a:t>
            </a:r>
            <a:r>
              <a:rPr lang="en-GB" dirty="0" smtClean="0"/>
              <a:t>1 frequent </a:t>
            </a:r>
            <a:r>
              <a:rPr lang="en-GB" dirty="0" err="1" smtClean="0"/>
              <a:t>itemset</a:t>
            </a:r>
            <a:r>
              <a:rPr lang="en-GB" dirty="0" smtClean="0"/>
              <a:t>. </a:t>
            </a:r>
          </a:p>
          <a:p>
            <a:pPr eaLnBrk="1" hangingPunct="1">
              <a:lnSpc>
                <a:spcPct val="90000"/>
              </a:lnSpc>
            </a:pPr>
            <a:r>
              <a:rPr lang="en-US" dirty="0" smtClean="0"/>
              <a:t>Find frequent </a:t>
            </a:r>
            <a:r>
              <a:rPr lang="en-US" dirty="0" err="1" smtClean="0"/>
              <a:t>itemsets</a:t>
            </a:r>
            <a:r>
              <a:rPr lang="en-US" dirty="0" smtClean="0"/>
              <a:t> of size 1: </a:t>
            </a:r>
            <a:r>
              <a:rPr lang="en-US" i="1" dirty="0" smtClean="0">
                <a:solidFill>
                  <a:srgbClr val="FF0000"/>
                </a:solidFill>
              </a:rPr>
              <a:t>F</a:t>
            </a:r>
            <a:r>
              <a:rPr lang="en-US" baseline="-25000" dirty="0" smtClean="0">
                <a:solidFill>
                  <a:srgbClr val="FF0000"/>
                </a:solidFill>
              </a:rPr>
              <a:t>1</a:t>
            </a:r>
            <a:endParaRPr lang="en-US" dirty="0" smtClean="0">
              <a:solidFill>
                <a:srgbClr val="FF0000"/>
              </a:solidFill>
            </a:endParaRPr>
          </a:p>
          <a:p>
            <a:pPr eaLnBrk="1" hangingPunct="1">
              <a:lnSpc>
                <a:spcPct val="90000"/>
              </a:lnSpc>
            </a:pPr>
            <a:r>
              <a:rPr lang="en-US" dirty="0" smtClean="0">
                <a:solidFill>
                  <a:srgbClr val="FF0000"/>
                </a:solidFill>
              </a:rPr>
              <a:t>From </a:t>
            </a:r>
            <a:r>
              <a:rPr lang="en-US" i="1" dirty="0" smtClean="0">
                <a:solidFill>
                  <a:srgbClr val="FF0000"/>
                </a:solidFill>
              </a:rPr>
              <a:t>k</a:t>
            </a:r>
            <a:r>
              <a:rPr lang="en-US" dirty="0" smtClean="0">
                <a:solidFill>
                  <a:srgbClr val="FF0000"/>
                </a:solidFill>
              </a:rPr>
              <a:t> = 2</a:t>
            </a:r>
          </a:p>
          <a:p>
            <a:pPr marL="742950" lvl="1" indent="-285750" eaLnBrk="1" hangingPunct="1">
              <a:lnSpc>
                <a:spcPct val="90000"/>
              </a:lnSpc>
              <a:spcBef>
                <a:spcPct val="0"/>
              </a:spcBef>
            </a:pPr>
            <a:r>
              <a:rPr lang="en-US" i="1" dirty="0" err="1" smtClean="0">
                <a:solidFill>
                  <a:srgbClr val="FF0000"/>
                </a:solidFill>
              </a:rPr>
              <a:t>C</a:t>
            </a:r>
            <a:r>
              <a:rPr lang="en-US" sz="3000" i="1" baseline="-25000" dirty="0" err="1" smtClean="0">
                <a:solidFill>
                  <a:srgbClr val="FF0000"/>
                </a:solidFill>
              </a:rPr>
              <a:t>k</a:t>
            </a:r>
            <a:r>
              <a:rPr lang="en-US" dirty="0" smtClean="0">
                <a:solidFill>
                  <a:schemeClr val="hlink"/>
                </a:solidFill>
              </a:rPr>
              <a:t> </a:t>
            </a:r>
            <a:r>
              <a:rPr lang="en-US" dirty="0" smtClean="0"/>
              <a:t>= candidates of size </a:t>
            </a:r>
            <a:r>
              <a:rPr lang="en-US" i="1" dirty="0" smtClean="0"/>
              <a:t>k</a:t>
            </a:r>
            <a:r>
              <a:rPr lang="en-US" dirty="0" smtClean="0"/>
              <a:t>: those </a:t>
            </a:r>
            <a:r>
              <a:rPr lang="en-US" dirty="0" err="1" smtClean="0"/>
              <a:t>itemsets</a:t>
            </a:r>
            <a:r>
              <a:rPr lang="en-US" dirty="0" smtClean="0"/>
              <a:t> of size </a:t>
            </a:r>
            <a:r>
              <a:rPr lang="en-US" i="1" dirty="0" smtClean="0"/>
              <a:t>k</a:t>
            </a:r>
            <a:r>
              <a:rPr lang="en-US" dirty="0" smtClean="0"/>
              <a:t> that could be frequent, given </a:t>
            </a:r>
            <a:r>
              <a:rPr lang="en-US" i="1" dirty="0" smtClean="0">
                <a:solidFill>
                  <a:srgbClr val="FF0000"/>
                </a:solidFill>
              </a:rPr>
              <a:t>F</a:t>
            </a:r>
            <a:r>
              <a:rPr lang="en-US" sz="3000" i="1" baseline="-25000" dirty="0" smtClean="0">
                <a:solidFill>
                  <a:srgbClr val="FF0000"/>
                </a:solidFill>
              </a:rPr>
              <a:t>k</a:t>
            </a:r>
            <a:r>
              <a:rPr lang="en-US" sz="3000" baseline="-25000" dirty="0" smtClean="0">
                <a:solidFill>
                  <a:srgbClr val="FF0000"/>
                </a:solidFill>
              </a:rPr>
              <a:t>-1</a:t>
            </a:r>
            <a:endParaRPr lang="en-US" dirty="0" smtClean="0">
              <a:solidFill>
                <a:srgbClr val="FF0000"/>
              </a:solidFill>
            </a:endParaRPr>
          </a:p>
          <a:p>
            <a:pPr marL="742950" lvl="1" indent="-285750" eaLnBrk="1" hangingPunct="1">
              <a:lnSpc>
                <a:spcPct val="90000"/>
              </a:lnSpc>
            </a:pPr>
            <a:r>
              <a:rPr lang="en-US" i="1" dirty="0" err="1" smtClean="0">
                <a:solidFill>
                  <a:srgbClr val="FF0000"/>
                </a:solidFill>
              </a:rPr>
              <a:t>F</a:t>
            </a:r>
            <a:r>
              <a:rPr lang="en-US" sz="3000" i="1" baseline="-25000" dirty="0" err="1" smtClean="0">
                <a:solidFill>
                  <a:srgbClr val="FF0000"/>
                </a:solidFill>
              </a:rPr>
              <a:t>k</a:t>
            </a:r>
            <a:r>
              <a:rPr lang="en-US" dirty="0" smtClean="0">
                <a:solidFill>
                  <a:schemeClr val="hlink"/>
                </a:solidFill>
              </a:rPr>
              <a:t> </a:t>
            </a:r>
            <a:r>
              <a:rPr lang="en-US" dirty="0" smtClean="0"/>
              <a:t>= those </a:t>
            </a:r>
            <a:r>
              <a:rPr lang="en-US" dirty="0" err="1" smtClean="0"/>
              <a:t>itemsets</a:t>
            </a:r>
            <a:r>
              <a:rPr lang="en-US" dirty="0" smtClean="0"/>
              <a:t> that are actually frequent, </a:t>
            </a:r>
            <a:r>
              <a:rPr lang="en-US" i="1" dirty="0" err="1" smtClean="0">
                <a:solidFill>
                  <a:srgbClr val="FF0000"/>
                </a:solidFill>
              </a:rPr>
              <a:t>F</a:t>
            </a:r>
            <a:r>
              <a:rPr lang="en-US" sz="3000" i="1" baseline="-25000" dirty="0" err="1" smtClean="0">
                <a:solidFill>
                  <a:srgbClr val="FF0000"/>
                </a:solidFill>
              </a:rPr>
              <a:t>k</a:t>
            </a:r>
            <a:r>
              <a:rPr lang="en-US" sz="3000" i="1" baseline="-25000" dirty="0" smtClean="0">
                <a:solidFill>
                  <a:schemeClr val="hlink"/>
                </a:solidFill>
              </a:rPr>
              <a:t> </a:t>
            </a:r>
            <a:r>
              <a:rPr lang="en-US" sz="3000" dirty="0" smtClean="0">
                <a:solidFill>
                  <a:srgbClr val="FF0000"/>
                </a:solidFill>
                <a:sym typeface="Symbol" pitchFamily="18" charset="2"/>
              </a:rPr>
              <a:t> </a:t>
            </a:r>
            <a:r>
              <a:rPr lang="en-US" i="1" dirty="0" err="1" smtClean="0">
                <a:solidFill>
                  <a:srgbClr val="FF0000"/>
                </a:solidFill>
              </a:rPr>
              <a:t>C</a:t>
            </a:r>
            <a:r>
              <a:rPr lang="en-US" sz="3000" i="1" baseline="-25000" dirty="0" err="1" smtClean="0">
                <a:solidFill>
                  <a:srgbClr val="FF0000"/>
                </a:solidFill>
              </a:rPr>
              <a:t>k</a:t>
            </a:r>
            <a:r>
              <a:rPr lang="en-US" sz="3000" i="1" baseline="-25000" dirty="0" smtClean="0">
                <a:solidFill>
                  <a:schemeClr val="accent2"/>
                </a:solidFill>
              </a:rPr>
              <a:t> </a:t>
            </a:r>
            <a:r>
              <a:rPr lang="en-US" dirty="0" smtClean="0"/>
              <a:t>(need to scan the database once)</a:t>
            </a:r>
            <a:r>
              <a:rPr lang="en-GB" dirty="0" smtClean="0"/>
              <a:t>. </a:t>
            </a:r>
          </a:p>
        </p:txBody>
      </p:sp>
      <p:sp>
        <p:nvSpPr>
          <p:cNvPr id="19462" name="Rectangle 4"/>
          <p:cNvSpPr>
            <a:spLocks noChangeArrowheads="1"/>
          </p:cNvSpPr>
          <p:nvPr/>
        </p:nvSpPr>
        <p:spPr bwMode="auto">
          <a:xfrm>
            <a:off x="711200" y="3553691"/>
            <a:ext cx="10871200" cy="2736850"/>
          </a:xfrm>
          <a:prstGeom prst="rect">
            <a:avLst/>
          </a:prstGeom>
          <a:noFill/>
          <a:ln w="190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9424274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3"/>
          <p:cNvSpPr>
            <a:spLocks noGrp="1"/>
          </p:cNvSpPr>
          <p:nvPr>
            <p:ph type="ftr" sz="quarter" idx="10"/>
          </p:nvPr>
        </p:nvSpPr>
        <p:spPr/>
        <p:txBody>
          <a:bodyPr/>
          <a:lstStyle/>
          <a:p>
            <a:pPr>
              <a:defRPr/>
            </a:pPr>
            <a:endParaRPr lang="en-US" altLang="en-US" dirty="0"/>
          </a:p>
        </p:txBody>
      </p:sp>
      <p:sp>
        <p:nvSpPr>
          <p:cNvPr id="28" name="Slide Number Placeholder 4"/>
          <p:cNvSpPr>
            <a:spLocks noGrp="1"/>
          </p:cNvSpPr>
          <p:nvPr>
            <p:ph type="sldNum" sz="quarter" idx="11"/>
          </p:nvPr>
        </p:nvSpPr>
        <p:spPr/>
        <p:txBody>
          <a:bodyPr/>
          <a:lstStyle/>
          <a:p>
            <a:pPr>
              <a:defRPr/>
            </a:pPr>
            <a:fld id="{BD724879-6ED8-42AB-976A-E81E88621D70}" type="slidenum">
              <a:rPr lang="en-US" altLang="en-US"/>
              <a:pPr>
                <a:defRPr/>
              </a:pPr>
              <a:t>23</a:t>
            </a:fld>
            <a:endParaRPr lang="en-US" altLang="en-US"/>
          </a:p>
        </p:txBody>
      </p:sp>
      <p:sp>
        <p:nvSpPr>
          <p:cNvPr id="20484" name="Rectangle 2"/>
          <p:cNvSpPr>
            <a:spLocks noGrp="1" noChangeArrowheads="1"/>
          </p:cNvSpPr>
          <p:nvPr>
            <p:ph type="title"/>
          </p:nvPr>
        </p:nvSpPr>
        <p:spPr>
          <a:xfrm>
            <a:off x="624418" y="333375"/>
            <a:ext cx="10502900" cy="1143000"/>
          </a:xfrm>
        </p:spPr>
        <p:txBody>
          <a:bodyPr>
            <a:normAutofit/>
          </a:bodyPr>
          <a:lstStyle/>
          <a:p>
            <a:pPr algn="ctr" eaLnBrk="1" hangingPunct="1"/>
            <a:r>
              <a:rPr lang="en-US" b="1" dirty="0" smtClean="0">
                <a:solidFill>
                  <a:srgbClr val="C00000"/>
                </a:solidFill>
                <a:latin typeface="Times New Roman" pitchFamily="18" charset="0"/>
                <a:cs typeface="Times New Roman" pitchFamily="18" charset="0"/>
              </a:rPr>
              <a:t>Example</a:t>
            </a:r>
            <a:endParaRPr lang="en-US" sz="3800" dirty="0" smtClean="0"/>
          </a:p>
        </p:txBody>
      </p:sp>
      <p:sp>
        <p:nvSpPr>
          <p:cNvPr id="20485" name="Rectangle 3"/>
          <p:cNvSpPr>
            <a:spLocks noChangeArrowheads="1"/>
          </p:cNvSpPr>
          <p:nvPr/>
        </p:nvSpPr>
        <p:spPr bwMode="auto">
          <a:xfrm>
            <a:off x="8866909" y="1792288"/>
            <a:ext cx="2743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 typeface="Wingdings" pitchFamily="2" charset="2"/>
              <a:buNone/>
            </a:pPr>
            <a:r>
              <a:rPr lang="en-US" sz="2600" dirty="0"/>
              <a:t>Dataset T</a:t>
            </a:r>
          </a:p>
          <a:p>
            <a:pPr marL="342900" indent="-342900">
              <a:buFont typeface="Wingdings" pitchFamily="2" charset="2"/>
              <a:buNone/>
            </a:pPr>
            <a:r>
              <a:rPr lang="en-US" sz="2600" dirty="0"/>
              <a:t>	</a:t>
            </a:r>
          </a:p>
        </p:txBody>
      </p:sp>
      <p:graphicFrame>
        <p:nvGraphicFramePr>
          <p:cNvPr id="655364" name="Group 4"/>
          <p:cNvGraphicFramePr>
            <a:graphicFrameLocks noGrp="1"/>
          </p:cNvGraphicFramePr>
          <p:nvPr>
            <p:extLst>
              <p:ext uri="{D42A27DB-BD31-4B8C-83A1-F6EECF244321}">
                <p14:modId xmlns:p14="http://schemas.microsoft.com/office/powerpoint/2010/main" val="2973619388"/>
              </p:ext>
            </p:extLst>
          </p:nvPr>
        </p:nvGraphicFramePr>
        <p:xfrm>
          <a:off x="8940800" y="2826327"/>
          <a:ext cx="2743200" cy="2013338"/>
        </p:xfrm>
        <a:graphic>
          <a:graphicData uri="http://schemas.openxmlformats.org/drawingml/2006/table">
            <a:tbl>
              <a:tblPr/>
              <a:tblGrid>
                <a:gridCol w="1096433"/>
                <a:gridCol w="1646767"/>
              </a:tblGrid>
              <a:tr h="39611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TID</a:t>
                      </a:r>
                    </a:p>
                  </a:txBody>
                  <a:tcPr marL="121920" marR="121920"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Items</a:t>
                      </a:r>
                    </a:p>
                  </a:txBody>
                  <a:tcPr marL="121920" marR="121920"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1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T100</a:t>
                      </a:r>
                    </a:p>
                  </a:txBody>
                  <a:tcPr marL="121920" marR="121920"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1, 3, 4</a:t>
                      </a:r>
                    </a:p>
                  </a:txBody>
                  <a:tcPr marL="121920" marR="121920"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49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T200</a:t>
                      </a:r>
                    </a:p>
                  </a:txBody>
                  <a:tcPr marL="121920" marR="121920"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2, 3, 5</a:t>
                      </a:r>
                    </a:p>
                  </a:txBody>
                  <a:tcPr marL="121920" marR="121920"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1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T300</a:t>
                      </a:r>
                    </a:p>
                  </a:txBody>
                  <a:tcPr marL="121920" marR="121920"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1, 2, 3, 5</a:t>
                      </a:r>
                    </a:p>
                  </a:txBody>
                  <a:tcPr marL="121920" marR="121920"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1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T400</a:t>
                      </a:r>
                    </a:p>
                  </a:txBody>
                  <a:tcPr marL="121920" marR="121920"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2, 5</a:t>
                      </a:r>
                    </a:p>
                  </a:txBody>
                  <a:tcPr marL="121920" marR="121920"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506" name="Text Box 25"/>
          <p:cNvSpPr txBox="1">
            <a:spLocks noChangeArrowheads="1"/>
          </p:cNvSpPr>
          <p:nvPr/>
        </p:nvSpPr>
        <p:spPr bwMode="auto">
          <a:xfrm>
            <a:off x="812800" y="2097088"/>
            <a:ext cx="11074400" cy="3822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3000">
                <a:solidFill>
                  <a:schemeClr val="tx1"/>
                </a:solidFill>
                <a:latin typeface="Arial" charset="0"/>
              </a:defRPr>
            </a:lvl1pPr>
            <a:lvl2pPr marL="914400" indent="-45720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6pPr>
            <a:lvl7pPr marL="29718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7pPr>
            <a:lvl8pPr marL="34290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8pPr>
            <a:lvl9pPr marL="38862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9pPr>
          </a:lstStyle>
          <a:p>
            <a:pPr>
              <a:spcBef>
                <a:spcPct val="50000"/>
              </a:spcBef>
              <a:buClrTx/>
              <a:buSzTx/>
              <a:buFontTx/>
              <a:buNone/>
            </a:pPr>
            <a:r>
              <a:rPr lang="en-US" sz="2400" dirty="0">
                <a:latin typeface="Times New Roman" pitchFamily="18" charset="0"/>
              </a:rPr>
              <a:t>			   </a:t>
            </a:r>
            <a:r>
              <a:rPr lang="en-US" sz="2400" dirty="0" err="1">
                <a:latin typeface="Times New Roman" pitchFamily="18" charset="0"/>
              </a:rPr>
              <a:t>itemset:count</a:t>
            </a:r>
            <a:endParaRPr lang="en-US" sz="2400" dirty="0">
              <a:latin typeface="Times New Roman" pitchFamily="18" charset="0"/>
            </a:endParaRPr>
          </a:p>
          <a:p>
            <a:pPr>
              <a:spcBef>
                <a:spcPct val="30000"/>
              </a:spcBef>
              <a:buClrTx/>
              <a:buSzTx/>
              <a:buFontTx/>
              <a:buNone/>
            </a:pPr>
            <a:r>
              <a:rPr lang="en-US" sz="2400" dirty="0">
                <a:latin typeface="Times New Roman" pitchFamily="18" charset="0"/>
              </a:rPr>
              <a:t>1. scan T </a:t>
            </a:r>
            <a:r>
              <a:rPr lang="en-US" sz="2400" dirty="0">
                <a:latin typeface="Times New Roman" pitchFamily="18" charset="0"/>
                <a:sym typeface="Wingdings" pitchFamily="2" charset="2"/>
              </a:rPr>
              <a:t> </a:t>
            </a:r>
            <a:r>
              <a:rPr lang="en-US" sz="2400" dirty="0">
                <a:latin typeface="Times New Roman" pitchFamily="18" charset="0"/>
              </a:rPr>
              <a:t>C</a:t>
            </a:r>
            <a:r>
              <a:rPr lang="en-US" sz="2400" baseline="-25000" dirty="0">
                <a:latin typeface="Times New Roman" pitchFamily="18" charset="0"/>
              </a:rPr>
              <a:t>1</a:t>
            </a:r>
            <a:r>
              <a:rPr lang="en-US" sz="2400" dirty="0">
                <a:latin typeface="Times New Roman" pitchFamily="18" charset="0"/>
              </a:rPr>
              <a:t>: </a:t>
            </a:r>
            <a:r>
              <a:rPr lang="en-US" sz="2000" dirty="0">
                <a:latin typeface="Times New Roman" pitchFamily="18" charset="0"/>
              </a:rPr>
              <a:t>{1}:2, {2}:3, {3}:3, {4}:1, {5}:3</a:t>
            </a:r>
            <a:endParaRPr lang="en-US" sz="2400" baseline="-25000" dirty="0">
              <a:latin typeface="Times New Roman" pitchFamily="18" charset="0"/>
            </a:endParaRPr>
          </a:p>
          <a:p>
            <a:pPr>
              <a:spcBef>
                <a:spcPct val="30000"/>
              </a:spcBef>
              <a:buClrTx/>
              <a:buSzTx/>
              <a:buFontTx/>
              <a:buNone/>
            </a:pPr>
            <a:r>
              <a:rPr lang="en-US" sz="2400" dirty="0">
                <a:latin typeface="Times New Roman" pitchFamily="18" charset="0"/>
              </a:rPr>
              <a:t>	   </a:t>
            </a:r>
            <a:r>
              <a:rPr lang="en-US" sz="2400" dirty="0">
                <a:latin typeface="Times New Roman" pitchFamily="18" charset="0"/>
                <a:sym typeface="Wingdings" pitchFamily="2" charset="2"/>
              </a:rPr>
              <a:t> </a:t>
            </a:r>
            <a:r>
              <a:rPr lang="en-US" sz="2400" dirty="0">
                <a:latin typeface="Times New Roman" pitchFamily="18" charset="0"/>
              </a:rPr>
              <a:t>F</a:t>
            </a:r>
            <a:r>
              <a:rPr lang="en-US" sz="2400" baseline="-25000" dirty="0">
                <a:latin typeface="Times New Roman" pitchFamily="18" charset="0"/>
              </a:rPr>
              <a:t>1</a:t>
            </a:r>
            <a:r>
              <a:rPr lang="en-US" sz="2400" dirty="0">
                <a:latin typeface="Times New Roman" pitchFamily="18" charset="0"/>
              </a:rPr>
              <a:t>: 	   </a:t>
            </a:r>
            <a:r>
              <a:rPr lang="en-US" sz="2000" dirty="0">
                <a:latin typeface="Times New Roman" pitchFamily="18" charset="0"/>
              </a:rPr>
              <a:t>{1}:2, {2}:3, {3}:3,             {5}:3</a:t>
            </a:r>
          </a:p>
          <a:p>
            <a:pPr>
              <a:spcBef>
                <a:spcPct val="30000"/>
              </a:spcBef>
              <a:buClrTx/>
              <a:buSzTx/>
              <a:buFontTx/>
              <a:buNone/>
            </a:pPr>
            <a:r>
              <a:rPr lang="en-US" sz="2400" baseline="-25000" dirty="0">
                <a:latin typeface="Times New Roman" pitchFamily="18" charset="0"/>
              </a:rPr>
              <a:t>	    </a:t>
            </a:r>
            <a:r>
              <a:rPr lang="en-US" sz="2400" dirty="0">
                <a:latin typeface="Times New Roman" pitchFamily="18" charset="0"/>
                <a:sym typeface="Wingdings" pitchFamily="2" charset="2"/>
              </a:rPr>
              <a:t> </a:t>
            </a:r>
            <a:r>
              <a:rPr lang="en-US" sz="2400" dirty="0">
                <a:latin typeface="Times New Roman" pitchFamily="18" charset="0"/>
              </a:rPr>
              <a:t>C</a:t>
            </a:r>
            <a:r>
              <a:rPr lang="en-US" sz="2400" baseline="-25000" dirty="0">
                <a:latin typeface="Times New Roman" pitchFamily="18" charset="0"/>
              </a:rPr>
              <a:t>2</a:t>
            </a:r>
            <a:r>
              <a:rPr lang="en-US" sz="2400" dirty="0">
                <a:latin typeface="Times New Roman" pitchFamily="18" charset="0"/>
              </a:rPr>
              <a:t>:        </a:t>
            </a:r>
            <a:r>
              <a:rPr lang="en-US" sz="2000" dirty="0">
                <a:latin typeface="Times New Roman" pitchFamily="18" charset="0"/>
              </a:rPr>
              <a:t>{1,2}, {1,3}, {1,5}, {2,3}, {2,5}, {3,5}</a:t>
            </a:r>
            <a:endParaRPr lang="en-US" sz="2400" dirty="0">
              <a:latin typeface="Times New Roman" pitchFamily="18" charset="0"/>
            </a:endParaRPr>
          </a:p>
          <a:p>
            <a:pPr>
              <a:spcBef>
                <a:spcPct val="30000"/>
              </a:spcBef>
              <a:buClrTx/>
              <a:buSzTx/>
              <a:buFontTx/>
              <a:buNone/>
            </a:pPr>
            <a:r>
              <a:rPr lang="en-US" sz="2400" dirty="0">
                <a:latin typeface="Times New Roman" pitchFamily="18" charset="0"/>
              </a:rPr>
              <a:t>2.</a:t>
            </a:r>
            <a:r>
              <a:rPr lang="en-US" sz="2400" baseline="-25000" dirty="0">
                <a:latin typeface="Times New Roman" pitchFamily="18" charset="0"/>
              </a:rPr>
              <a:t> </a:t>
            </a:r>
            <a:r>
              <a:rPr lang="en-US" sz="2400" dirty="0">
                <a:latin typeface="Times New Roman" pitchFamily="18" charset="0"/>
              </a:rPr>
              <a:t>scan T </a:t>
            </a:r>
            <a:r>
              <a:rPr lang="en-US" sz="2400" dirty="0">
                <a:latin typeface="Times New Roman" pitchFamily="18" charset="0"/>
                <a:sym typeface="Wingdings" pitchFamily="2" charset="2"/>
              </a:rPr>
              <a:t> </a:t>
            </a:r>
            <a:r>
              <a:rPr lang="en-US" sz="2400" dirty="0">
                <a:latin typeface="Times New Roman" pitchFamily="18" charset="0"/>
              </a:rPr>
              <a:t>C</a:t>
            </a:r>
            <a:r>
              <a:rPr lang="en-US" sz="2400" baseline="-25000" dirty="0">
                <a:latin typeface="Times New Roman" pitchFamily="18" charset="0"/>
              </a:rPr>
              <a:t>2</a:t>
            </a:r>
            <a:r>
              <a:rPr lang="en-US" sz="2400" dirty="0">
                <a:latin typeface="Times New Roman" pitchFamily="18" charset="0"/>
                <a:sym typeface="Wingdings" pitchFamily="2" charset="2"/>
              </a:rPr>
              <a:t>: {</a:t>
            </a:r>
            <a:r>
              <a:rPr lang="en-US" sz="2000" dirty="0">
                <a:latin typeface="Times New Roman" pitchFamily="18" charset="0"/>
              </a:rPr>
              <a:t>1,2}:1, {1,3}:2, {1,5}:1, {2,3}:2, {2,5}:3, {3,5}:2</a:t>
            </a:r>
            <a:endParaRPr lang="en-US" sz="2400" dirty="0">
              <a:latin typeface="Times New Roman" pitchFamily="18" charset="0"/>
              <a:sym typeface="Wingdings" pitchFamily="2" charset="2"/>
            </a:endParaRPr>
          </a:p>
          <a:p>
            <a:pPr>
              <a:spcBef>
                <a:spcPct val="30000"/>
              </a:spcBef>
              <a:buClrTx/>
              <a:buSzTx/>
              <a:buFontTx/>
              <a:buNone/>
            </a:pPr>
            <a:r>
              <a:rPr lang="en-US" sz="2400" dirty="0">
                <a:latin typeface="Times New Roman" pitchFamily="18" charset="0"/>
                <a:sym typeface="Wingdings" pitchFamily="2" charset="2"/>
              </a:rPr>
              <a:t>          </a:t>
            </a:r>
            <a:r>
              <a:rPr lang="en-US" sz="2400" dirty="0">
                <a:latin typeface="Times New Roman" pitchFamily="18" charset="0"/>
              </a:rPr>
              <a:t>F</a:t>
            </a:r>
            <a:r>
              <a:rPr lang="en-US" sz="2400" baseline="-25000" dirty="0">
                <a:latin typeface="Times New Roman" pitchFamily="18" charset="0"/>
              </a:rPr>
              <a:t>2</a:t>
            </a:r>
            <a:r>
              <a:rPr lang="en-US" sz="2400" dirty="0">
                <a:latin typeface="Times New Roman" pitchFamily="18" charset="0"/>
              </a:rPr>
              <a:t>:                    {</a:t>
            </a:r>
            <a:r>
              <a:rPr lang="en-US" sz="2000" b="1" dirty="0">
                <a:latin typeface="Times New Roman" pitchFamily="18" charset="0"/>
              </a:rPr>
              <a:t>1,3}</a:t>
            </a:r>
            <a:r>
              <a:rPr lang="en-US" sz="2000" dirty="0">
                <a:latin typeface="Times New Roman" pitchFamily="18" charset="0"/>
              </a:rPr>
              <a:t>:2,               {</a:t>
            </a:r>
            <a:r>
              <a:rPr lang="en-US" sz="2000" b="1" dirty="0">
                <a:latin typeface="Times New Roman" pitchFamily="18" charset="0"/>
              </a:rPr>
              <a:t>2,3}</a:t>
            </a:r>
            <a:r>
              <a:rPr lang="en-US" sz="2000" dirty="0">
                <a:latin typeface="Times New Roman" pitchFamily="18" charset="0"/>
              </a:rPr>
              <a:t>:2, {</a:t>
            </a:r>
            <a:r>
              <a:rPr lang="en-US" sz="2000" b="1" dirty="0">
                <a:latin typeface="Times New Roman" pitchFamily="18" charset="0"/>
              </a:rPr>
              <a:t>2,5}:</a:t>
            </a:r>
            <a:r>
              <a:rPr lang="en-US" sz="2000" dirty="0">
                <a:latin typeface="Times New Roman" pitchFamily="18" charset="0"/>
              </a:rPr>
              <a:t>3, {</a:t>
            </a:r>
            <a:r>
              <a:rPr lang="en-US" sz="2000" b="1" dirty="0">
                <a:latin typeface="Times New Roman" pitchFamily="18" charset="0"/>
              </a:rPr>
              <a:t>3,5}</a:t>
            </a:r>
            <a:r>
              <a:rPr lang="en-US" sz="2000" dirty="0">
                <a:latin typeface="Times New Roman" pitchFamily="18" charset="0"/>
              </a:rPr>
              <a:t>:2</a:t>
            </a:r>
            <a:endParaRPr lang="en-US" sz="2400" dirty="0">
              <a:latin typeface="Times New Roman" pitchFamily="18" charset="0"/>
            </a:endParaRPr>
          </a:p>
          <a:p>
            <a:pPr lvl="1">
              <a:spcBef>
                <a:spcPct val="30000"/>
              </a:spcBef>
              <a:buClrTx/>
              <a:buSzTx/>
              <a:buFontTx/>
              <a:buNone/>
            </a:pPr>
            <a:r>
              <a:rPr lang="en-US" sz="2400" dirty="0">
                <a:latin typeface="Times New Roman" pitchFamily="18" charset="0"/>
              </a:rPr>
              <a:t>   </a:t>
            </a:r>
            <a:r>
              <a:rPr lang="en-US" sz="2400" dirty="0">
                <a:latin typeface="Times New Roman" pitchFamily="18" charset="0"/>
                <a:sym typeface="Wingdings" pitchFamily="2" charset="2"/>
              </a:rPr>
              <a:t> </a:t>
            </a:r>
            <a:r>
              <a:rPr lang="en-US" sz="2400" dirty="0">
                <a:latin typeface="Times New Roman" pitchFamily="18" charset="0"/>
              </a:rPr>
              <a:t>C</a:t>
            </a:r>
            <a:r>
              <a:rPr lang="en-US" sz="2400" baseline="-25000" dirty="0">
                <a:latin typeface="Times New Roman" pitchFamily="18" charset="0"/>
              </a:rPr>
              <a:t>3</a:t>
            </a:r>
            <a:r>
              <a:rPr lang="en-US" sz="2400" dirty="0">
                <a:latin typeface="Times New Roman" pitchFamily="18" charset="0"/>
              </a:rPr>
              <a:t>:</a:t>
            </a:r>
            <a:r>
              <a:rPr lang="en-US" sz="2400" baseline="-25000" dirty="0">
                <a:latin typeface="Times New Roman" pitchFamily="18" charset="0"/>
              </a:rPr>
              <a:t>           </a:t>
            </a:r>
            <a:r>
              <a:rPr lang="en-US" sz="2000" dirty="0">
                <a:latin typeface="Times New Roman" pitchFamily="18" charset="0"/>
              </a:rPr>
              <a:t>{2, 3,5}</a:t>
            </a:r>
          </a:p>
          <a:p>
            <a:pPr>
              <a:spcBef>
                <a:spcPct val="30000"/>
              </a:spcBef>
              <a:buClrTx/>
              <a:buSzTx/>
              <a:buFontTx/>
              <a:buNone/>
            </a:pPr>
            <a:r>
              <a:rPr lang="en-US" sz="2400" dirty="0">
                <a:latin typeface="Times New Roman" pitchFamily="18" charset="0"/>
              </a:rPr>
              <a:t>3. scan T </a:t>
            </a:r>
            <a:r>
              <a:rPr lang="en-US" sz="2400" dirty="0">
                <a:latin typeface="Times New Roman" pitchFamily="18" charset="0"/>
                <a:sym typeface="Wingdings" pitchFamily="2" charset="2"/>
              </a:rPr>
              <a:t> </a:t>
            </a:r>
            <a:r>
              <a:rPr lang="en-US" sz="2400" dirty="0">
                <a:latin typeface="Times New Roman" pitchFamily="18" charset="0"/>
              </a:rPr>
              <a:t>C</a:t>
            </a:r>
            <a:r>
              <a:rPr lang="en-US" sz="2400" baseline="-25000" dirty="0">
                <a:latin typeface="Times New Roman" pitchFamily="18" charset="0"/>
              </a:rPr>
              <a:t>3</a:t>
            </a:r>
            <a:r>
              <a:rPr lang="en-US" sz="2400" dirty="0">
                <a:latin typeface="Times New Roman" pitchFamily="18" charset="0"/>
              </a:rPr>
              <a:t>: </a:t>
            </a:r>
            <a:r>
              <a:rPr lang="en-US" sz="2000" dirty="0">
                <a:latin typeface="Times New Roman" pitchFamily="18" charset="0"/>
              </a:rPr>
              <a:t>{</a:t>
            </a:r>
            <a:r>
              <a:rPr lang="en-US" sz="2000" b="1" dirty="0">
                <a:latin typeface="Times New Roman" pitchFamily="18" charset="0"/>
              </a:rPr>
              <a:t>2, 3, 5}</a:t>
            </a:r>
            <a:r>
              <a:rPr lang="en-US" sz="2000" dirty="0">
                <a:latin typeface="Times New Roman" pitchFamily="18" charset="0"/>
              </a:rPr>
              <a:t>:2 </a:t>
            </a:r>
            <a:r>
              <a:rPr lang="en-US" sz="2400" dirty="0">
                <a:latin typeface="Tahoma" pitchFamily="34" charset="0"/>
                <a:sym typeface="Wingdings" pitchFamily="2" charset="2"/>
              </a:rPr>
              <a:t> </a:t>
            </a:r>
            <a:r>
              <a:rPr lang="en-US" sz="2400" dirty="0">
                <a:latin typeface="Tahoma" pitchFamily="34" charset="0"/>
              </a:rPr>
              <a:t>F</a:t>
            </a:r>
            <a:r>
              <a:rPr lang="en-US" sz="2400" baseline="-25000" dirty="0">
                <a:latin typeface="Tahoma" pitchFamily="34" charset="0"/>
              </a:rPr>
              <a:t>3: </a:t>
            </a:r>
            <a:r>
              <a:rPr lang="en-US" sz="2000" dirty="0">
                <a:latin typeface="Times New Roman" pitchFamily="18" charset="0"/>
              </a:rPr>
              <a:t>{</a:t>
            </a:r>
            <a:r>
              <a:rPr lang="en-US" sz="2000" b="1" dirty="0">
                <a:latin typeface="Times New Roman" pitchFamily="18" charset="0"/>
              </a:rPr>
              <a:t>2, 3, 5}</a:t>
            </a:r>
          </a:p>
        </p:txBody>
      </p:sp>
      <p:sp>
        <p:nvSpPr>
          <p:cNvPr id="20507" name="Text Box 26"/>
          <p:cNvSpPr txBox="1">
            <a:spLocks noChangeArrowheads="1"/>
          </p:cNvSpPr>
          <p:nvPr/>
        </p:nvSpPr>
        <p:spPr bwMode="auto">
          <a:xfrm>
            <a:off x="9019309" y="2173288"/>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6pPr>
            <a:lvl7pPr marL="29718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7pPr>
            <a:lvl8pPr marL="34290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8pPr>
            <a:lvl9pPr marL="38862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9pPr>
          </a:lstStyle>
          <a:p>
            <a:pPr>
              <a:spcBef>
                <a:spcPct val="50000"/>
              </a:spcBef>
              <a:buClrTx/>
              <a:buSzTx/>
              <a:buFontTx/>
              <a:buNone/>
            </a:pPr>
            <a:r>
              <a:rPr lang="en-US" sz="2400" dirty="0" err="1">
                <a:solidFill>
                  <a:schemeClr val="tx2"/>
                </a:solidFill>
                <a:latin typeface="Times New Roman" pitchFamily="18" charset="0"/>
              </a:rPr>
              <a:t>minsup</a:t>
            </a:r>
            <a:r>
              <a:rPr lang="en-US" sz="2400" dirty="0">
                <a:solidFill>
                  <a:schemeClr val="tx2"/>
                </a:solidFill>
                <a:latin typeface="Times New Roman" pitchFamily="18" charset="0"/>
              </a:rPr>
              <a:t>=0.5</a:t>
            </a:r>
          </a:p>
        </p:txBody>
      </p:sp>
      <p:sp>
        <p:nvSpPr>
          <p:cNvPr id="2" name="Rectangle 1"/>
          <p:cNvSpPr/>
          <p:nvPr/>
        </p:nvSpPr>
        <p:spPr>
          <a:xfrm>
            <a:off x="975572" y="1422956"/>
            <a:ext cx="4552392" cy="461665"/>
          </a:xfrm>
          <a:prstGeom prst="rect">
            <a:avLst/>
          </a:prstGeom>
        </p:spPr>
        <p:txBody>
          <a:bodyPr wrap="square">
            <a:spAutoFit/>
          </a:bodyPr>
          <a:lstStyle/>
          <a:p>
            <a:r>
              <a:rPr lang="en-US" sz="2400" dirty="0"/>
              <a:t>Finding frequent </a:t>
            </a:r>
            <a:r>
              <a:rPr lang="en-US" sz="2400" dirty="0" err="1"/>
              <a:t>itemsets</a:t>
            </a:r>
            <a:endParaRPr lang="en-US" sz="2400" dirty="0"/>
          </a:p>
        </p:txBody>
      </p:sp>
    </p:spTree>
    <p:extLst>
      <p:ext uri="{BB962C8B-B14F-4D97-AF65-F5344CB8AC3E}">
        <p14:creationId xmlns:p14="http://schemas.microsoft.com/office/powerpoint/2010/main" val="31126198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dirty="0"/>
          </a:p>
        </p:txBody>
      </p:sp>
      <p:sp>
        <p:nvSpPr>
          <p:cNvPr id="5" name="Slide Number Placeholder 4"/>
          <p:cNvSpPr>
            <a:spLocks noGrp="1"/>
          </p:cNvSpPr>
          <p:nvPr>
            <p:ph type="sldNum" sz="quarter" idx="11"/>
          </p:nvPr>
        </p:nvSpPr>
        <p:spPr/>
        <p:txBody>
          <a:bodyPr/>
          <a:lstStyle/>
          <a:p>
            <a:pPr>
              <a:defRPr/>
            </a:pPr>
            <a:fld id="{80998BC2-0572-4DA1-B688-28AAD0656BB9}" type="slidenum">
              <a:rPr lang="en-US" altLang="en-US"/>
              <a:pPr>
                <a:defRPr/>
              </a:pPr>
              <a:t>24</a:t>
            </a:fld>
            <a:endParaRPr lang="en-US" altLang="en-US"/>
          </a:p>
        </p:txBody>
      </p:sp>
      <p:sp>
        <p:nvSpPr>
          <p:cNvPr id="21508" name="Rectangle 2"/>
          <p:cNvSpPr>
            <a:spLocks noGrp="1" noChangeArrowheads="1"/>
          </p:cNvSpPr>
          <p:nvPr>
            <p:ph type="title"/>
          </p:nvPr>
        </p:nvSpPr>
        <p:spPr/>
        <p:txBody>
          <a:bodyPr>
            <a:normAutofit/>
          </a:bodyPr>
          <a:lstStyle/>
          <a:p>
            <a:pPr algn="ctr"/>
            <a:r>
              <a:rPr lang="en-US" b="1" dirty="0">
                <a:solidFill>
                  <a:srgbClr val="C00000"/>
                </a:solidFill>
                <a:latin typeface="Times New Roman" pitchFamily="18" charset="0"/>
                <a:cs typeface="Times New Roman" pitchFamily="18" charset="0"/>
              </a:rPr>
              <a:t>Details: ordering of items</a:t>
            </a:r>
          </a:p>
        </p:txBody>
      </p:sp>
      <p:sp>
        <p:nvSpPr>
          <p:cNvPr id="21509" name="Rectangle 3"/>
          <p:cNvSpPr>
            <a:spLocks noGrp="1" noChangeArrowheads="1"/>
          </p:cNvSpPr>
          <p:nvPr>
            <p:ph type="body" idx="1"/>
          </p:nvPr>
        </p:nvSpPr>
        <p:spPr/>
        <p:txBody>
          <a:bodyPr/>
          <a:lstStyle/>
          <a:p>
            <a:pPr eaLnBrk="1" hangingPunct="1"/>
            <a:r>
              <a:rPr lang="en-GB" altLang="ja-JP" smtClean="0">
                <a:ea typeface="ＭＳ Ｐゴシック" pitchFamily="34" charset="-128"/>
              </a:rPr>
              <a:t>The items in </a:t>
            </a:r>
            <a:r>
              <a:rPr lang="en-GB" altLang="ja-JP" i="1" smtClean="0">
                <a:ea typeface="ＭＳ Ｐゴシック" pitchFamily="34" charset="-128"/>
              </a:rPr>
              <a:t>I</a:t>
            </a:r>
            <a:r>
              <a:rPr lang="en-GB" altLang="ja-JP" smtClean="0">
                <a:ea typeface="ＭＳ Ｐゴシック" pitchFamily="34" charset="-128"/>
              </a:rPr>
              <a:t> are sorted in </a:t>
            </a:r>
            <a:r>
              <a:rPr lang="en-GB" altLang="ja-JP" smtClean="0">
                <a:solidFill>
                  <a:srgbClr val="FF0000"/>
                </a:solidFill>
                <a:ea typeface="ＭＳ Ｐゴシック" pitchFamily="34" charset="-128"/>
              </a:rPr>
              <a:t>lexicographic order</a:t>
            </a:r>
            <a:r>
              <a:rPr lang="en-GB" altLang="ja-JP" smtClean="0">
                <a:ea typeface="ＭＳ Ｐゴシック" pitchFamily="34" charset="-128"/>
              </a:rPr>
              <a:t> (which is a total order). </a:t>
            </a:r>
          </a:p>
          <a:p>
            <a:pPr eaLnBrk="1" hangingPunct="1"/>
            <a:r>
              <a:rPr lang="en-GB" altLang="ja-JP" smtClean="0">
                <a:solidFill>
                  <a:srgbClr val="3333CC"/>
                </a:solidFill>
                <a:ea typeface="ＭＳ Ｐゴシック" pitchFamily="34" charset="-128"/>
              </a:rPr>
              <a:t>The order is used throughout the algorithm in each itemset.</a:t>
            </a:r>
            <a:r>
              <a:rPr lang="en-GB" altLang="ja-JP" smtClean="0">
                <a:ea typeface="ＭＳ Ｐゴシック" pitchFamily="34" charset="-128"/>
              </a:rPr>
              <a:t> </a:t>
            </a:r>
          </a:p>
          <a:p>
            <a:pPr eaLnBrk="1" hangingPunct="1"/>
            <a:r>
              <a:rPr lang="en-GB" altLang="ja-JP" smtClean="0">
                <a:ea typeface="ＭＳ Ｐゴシック" pitchFamily="34" charset="-128"/>
              </a:rPr>
              <a:t>{</a:t>
            </a:r>
            <a:r>
              <a:rPr lang="en-GB" altLang="ja-JP" i="1" smtClean="0">
                <a:ea typeface="ＭＳ Ｐゴシック" pitchFamily="34" charset="-128"/>
              </a:rPr>
              <a:t>w</a:t>
            </a:r>
            <a:r>
              <a:rPr lang="en-GB" altLang="ja-JP" smtClean="0">
                <a:ea typeface="ＭＳ Ｐゴシック" pitchFamily="34" charset="-128"/>
              </a:rPr>
              <a:t>[1], </a:t>
            </a:r>
            <a:r>
              <a:rPr lang="en-GB" altLang="ja-JP" i="1" smtClean="0">
                <a:ea typeface="ＭＳ Ｐゴシック" pitchFamily="34" charset="-128"/>
              </a:rPr>
              <a:t>w</a:t>
            </a:r>
            <a:r>
              <a:rPr lang="en-GB" altLang="ja-JP" smtClean="0">
                <a:ea typeface="ＭＳ Ｐゴシック" pitchFamily="34" charset="-128"/>
              </a:rPr>
              <a:t>[2], …, </a:t>
            </a:r>
            <a:r>
              <a:rPr lang="en-GB" altLang="ja-JP" i="1" smtClean="0">
                <a:ea typeface="ＭＳ Ｐゴシック" pitchFamily="34" charset="-128"/>
              </a:rPr>
              <a:t>w</a:t>
            </a:r>
            <a:r>
              <a:rPr lang="en-GB" altLang="ja-JP" smtClean="0">
                <a:ea typeface="ＭＳ Ｐゴシック" pitchFamily="34" charset="-128"/>
              </a:rPr>
              <a:t>[</a:t>
            </a:r>
            <a:r>
              <a:rPr lang="en-GB" altLang="ja-JP" i="1" smtClean="0">
                <a:ea typeface="ＭＳ Ｐゴシック" pitchFamily="34" charset="-128"/>
              </a:rPr>
              <a:t>k</a:t>
            </a:r>
            <a:r>
              <a:rPr lang="en-GB" altLang="ja-JP" smtClean="0">
                <a:ea typeface="ＭＳ Ｐゴシック" pitchFamily="34" charset="-128"/>
              </a:rPr>
              <a:t>]} represents a </a:t>
            </a:r>
            <a:r>
              <a:rPr lang="en-GB" altLang="ja-JP" i="1" smtClean="0">
                <a:ea typeface="ＭＳ Ｐゴシック" pitchFamily="34" charset="-128"/>
              </a:rPr>
              <a:t>k</a:t>
            </a:r>
            <a:r>
              <a:rPr lang="en-GB" altLang="ja-JP" smtClean="0">
                <a:ea typeface="ＭＳ Ｐゴシック" pitchFamily="34" charset="-128"/>
              </a:rPr>
              <a:t>-itemset </a:t>
            </a:r>
            <a:r>
              <a:rPr lang="en-GB" altLang="ja-JP" i="1" smtClean="0">
                <a:ea typeface="ＭＳ Ｐゴシック" pitchFamily="34" charset="-128"/>
              </a:rPr>
              <a:t>w</a:t>
            </a:r>
            <a:r>
              <a:rPr lang="en-GB" altLang="ja-JP" smtClean="0">
                <a:ea typeface="ＭＳ Ｐゴシック" pitchFamily="34" charset="-128"/>
              </a:rPr>
              <a:t> consisting of items </a:t>
            </a:r>
            <a:r>
              <a:rPr lang="en-GB" altLang="ja-JP" i="1" smtClean="0">
                <a:ea typeface="ＭＳ Ｐゴシック" pitchFamily="34" charset="-128"/>
              </a:rPr>
              <a:t>w</a:t>
            </a:r>
            <a:r>
              <a:rPr lang="en-GB" altLang="ja-JP" smtClean="0">
                <a:ea typeface="ＭＳ Ｐゴシック" pitchFamily="34" charset="-128"/>
              </a:rPr>
              <a:t>[1], </a:t>
            </a:r>
            <a:r>
              <a:rPr lang="en-GB" altLang="ja-JP" i="1" smtClean="0">
                <a:ea typeface="ＭＳ Ｐゴシック" pitchFamily="34" charset="-128"/>
              </a:rPr>
              <a:t>w</a:t>
            </a:r>
            <a:r>
              <a:rPr lang="en-GB" altLang="ja-JP" smtClean="0">
                <a:ea typeface="ＭＳ Ｐゴシック" pitchFamily="34" charset="-128"/>
              </a:rPr>
              <a:t>[2], …, </a:t>
            </a:r>
            <a:r>
              <a:rPr lang="en-GB" altLang="ja-JP" i="1" smtClean="0">
                <a:ea typeface="ＭＳ Ｐゴシック" pitchFamily="34" charset="-128"/>
              </a:rPr>
              <a:t>w</a:t>
            </a:r>
            <a:r>
              <a:rPr lang="en-GB" altLang="ja-JP" smtClean="0">
                <a:ea typeface="ＭＳ Ｐゴシック" pitchFamily="34" charset="-128"/>
              </a:rPr>
              <a:t>[</a:t>
            </a:r>
            <a:r>
              <a:rPr lang="en-GB" altLang="ja-JP" i="1" smtClean="0">
                <a:ea typeface="ＭＳ Ｐゴシック" pitchFamily="34" charset="-128"/>
              </a:rPr>
              <a:t>k</a:t>
            </a:r>
            <a:r>
              <a:rPr lang="en-GB" altLang="ja-JP" smtClean="0">
                <a:ea typeface="ＭＳ Ｐゴシック" pitchFamily="34" charset="-128"/>
              </a:rPr>
              <a:t>], where </a:t>
            </a:r>
            <a:r>
              <a:rPr lang="en-GB" altLang="ja-JP" i="1" smtClean="0">
                <a:ea typeface="ＭＳ Ｐゴシック" pitchFamily="34" charset="-128"/>
              </a:rPr>
              <a:t>w</a:t>
            </a:r>
            <a:r>
              <a:rPr lang="en-GB" altLang="ja-JP" smtClean="0">
                <a:ea typeface="ＭＳ Ｐゴシック" pitchFamily="34" charset="-128"/>
              </a:rPr>
              <a:t>[1] &lt; </a:t>
            </a:r>
            <a:r>
              <a:rPr lang="en-GB" altLang="ja-JP" i="1" smtClean="0">
                <a:ea typeface="ＭＳ Ｐゴシック" pitchFamily="34" charset="-128"/>
              </a:rPr>
              <a:t>w</a:t>
            </a:r>
            <a:r>
              <a:rPr lang="en-GB" altLang="ja-JP" smtClean="0">
                <a:ea typeface="ＭＳ Ｐゴシック" pitchFamily="34" charset="-128"/>
              </a:rPr>
              <a:t>[2] &lt; … &lt; </a:t>
            </a:r>
            <a:r>
              <a:rPr lang="en-GB" altLang="ja-JP" i="1" smtClean="0">
                <a:ea typeface="ＭＳ Ｐゴシック" pitchFamily="34" charset="-128"/>
              </a:rPr>
              <a:t>w</a:t>
            </a:r>
            <a:r>
              <a:rPr lang="en-GB" altLang="ja-JP" smtClean="0">
                <a:ea typeface="ＭＳ Ｐゴシック" pitchFamily="34" charset="-128"/>
              </a:rPr>
              <a:t>[</a:t>
            </a:r>
            <a:r>
              <a:rPr lang="en-GB" altLang="ja-JP" i="1" smtClean="0">
                <a:ea typeface="ＭＳ Ｐゴシック" pitchFamily="34" charset="-128"/>
              </a:rPr>
              <a:t>k</a:t>
            </a:r>
            <a:r>
              <a:rPr lang="en-GB" altLang="ja-JP" smtClean="0">
                <a:ea typeface="ＭＳ Ｐゴシック" pitchFamily="34" charset="-128"/>
              </a:rPr>
              <a:t>] according to the total order. </a:t>
            </a:r>
            <a:endParaRPr lang="en-US" smtClean="0"/>
          </a:p>
        </p:txBody>
      </p:sp>
    </p:spTree>
    <p:extLst>
      <p:ext uri="{BB962C8B-B14F-4D97-AF65-F5344CB8AC3E}">
        <p14:creationId xmlns:p14="http://schemas.microsoft.com/office/powerpoint/2010/main" val="3796311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dirty="0"/>
          </a:p>
        </p:txBody>
      </p:sp>
      <p:sp>
        <p:nvSpPr>
          <p:cNvPr id="5" name="Slide Number Placeholder 4"/>
          <p:cNvSpPr>
            <a:spLocks noGrp="1"/>
          </p:cNvSpPr>
          <p:nvPr>
            <p:ph type="sldNum" sz="quarter" idx="11"/>
          </p:nvPr>
        </p:nvSpPr>
        <p:spPr/>
        <p:txBody>
          <a:bodyPr/>
          <a:lstStyle/>
          <a:p>
            <a:pPr>
              <a:defRPr/>
            </a:pPr>
            <a:fld id="{95C0E6F1-978A-4064-B82C-7EAEDFEEB3F8}" type="slidenum">
              <a:rPr lang="en-US" altLang="en-US"/>
              <a:pPr>
                <a:defRPr/>
              </a:pPr>
              <a:t>25</a:t>
            </a:fld>
            <a:endParaRPr lang="en-US" altLang="en-US"/>
          </a:p>
        </p:txBody>
      </p:sp>
      <p:sp>
        <p:nvSpPr>
          <p:cNvPr id="22532" name="Rectangle 2"/>
          <p:cNvSpPr>
            <a:spLocks noGrp="1" noChangeArrowheads="1"/>
          </p:cNvSpPr>
          <p:nvPr>
            <p:ph type="title"/>
          </p:nvPr>
        </p:nvSpPr>
        <p:spPr/>
        <p:txBody>
          <a:bodyPr>
            <a:normAutofit/>
          </a:bodyPr>
          <a:lstStyle/>
          <a:p>
            <a:pPr algn="ctr"/>
            <a:r>
              <a:rPr lang="en-GB" b="1" dirty="0">
                <a:solidFill>
                  <a:srgbClr val="C00000"/>
                </a:solidFill>
                <a:latin typeface="Times New Roman" pitchFamily="18" charset="0"/>
                <a:cs typeface="Times New Roman" pitchFamily="18" charset="0"/>
              </a:rPr>
              <a:t>Details: the algorithm</a:t>
            </a:r>
            <a:endParaRPr lang="en-US" b="1" dirty="0">
              <a:solidFill>
                <a:srgbClr val="C00000"/>
              </a:solidFill>
              <a:latin typeface="Times New Roman" pitchFamily="18" charset="0"/>
              <a:cs typeface="Times New Roman" pitchFamily="18" charset="0"/>
            </a:endParaRPr>
          </a:p>
        </p:txBody>
      </p:sp>
      <p:sp>
        <p:nvSpPr>
          <p:cNvPr id="22533" name="Rectangle 3"/>
          <p:cNvSpPr>
            <a:spLocks noGrp="1" noChangeArrowheads="1"/>
          </p:cNvSpPr>
          <p:nvPr>
            <p:ph type="body" idx="1"/>
          </p:nvPr>
        </p:nvSpPr>
        <p:spPr>
          <a:xfrm>
            <a:off x="609600" y="1160463"/>
            <a:ext cx="11294533" cy="4970462"/>
          </a:xfrm>
        </p:spPr>
        <p:txBody>
          <a:bodyPr>
            <a:normAutofit fontScale="92500" lnSpcReduction="20000"/>
          </a:bodyPr>
          <a:lstStyle/>
          <a:p>
            <a:pPr eaLnBrk="1" hangingPunct="1">
              <a:lnSpc>
                <a:spcPct val="90000"/>
              </a:lnSpc>
              <a:buFont typeface="Wingdings" pitchFamily="2" charset="2"/>
              <a:buNone/>
            </a:pPr>
            <a:r>
              <a:rPr lang="en-US" altLang="ja-JP" sz="2100" b="1" smtClean="0">
                <a:ea typeface="ＭＳ Ｐゴシック" pitchFamily="34" charset="-128"/>
              </a:rPr>
              <a:t>Algorithm Apriori(</a:t>
            </a:r>
            <a:r>
              <a:rPr lang="en-US" altLang="ja-JP" sz="2100" b="1" i="1" smtClean="0">
                <a:ea typeface="ＭＳ Ｐゴシック" pitchFamily="34" charset="-128"/>
              </a:rPr>
              <a:t>T</a:t>
            </a:r>
            <a:r>
              <a:rPr lang="en-US" altLang="ja-JP" sz="2100" b="1" smtClean="0">
                <a:ea typeface="ＭＳ Ｐゴシック" pitchFamily="34" charset="-128"/>
              </a:rPr>
              <a:t>)</a:t>
            </a:r>
            <a:r>
              <a:rPr lang="en-US" altLang="ja-JP" sz="2100" smtClean="0">
                <a:ea typeface="ＭＳ Ｐゴシック" pitchFamily="34" charset="-128"/>
              </a:rPr>
              <a:t>	</a:t>
            </a:r>
          </a:p>
          <a:p>
            <a:pPr eaLnBrk="1" hangingPunct="1">
              <a:lnSpc>
                <a:spcPct val="90000"/>
              </a:lnSpc>
              <a:buFont typeface="Wingdings" pitchFamily="2" charset="2"/>
              <a:buNone/>
            </a:pPr>
            <a:r>
              <a:rPr lang="en-US" altLang="ja-JP" sz="2100" i="1" smtClean="0">
                <a:ea typeface="ＭＳ Ｐゴシック" pitchFamily="34" charset="-128"/>
              </a:rPr>
              <a:t>	C</a:t>
            </a:r>
            <a:r>
              <a:rPr lang="en-US" altLang="ja-JP" sz="2100" baseline="-25000" smtClean="0">
                <a:ea typeface="ＭＳ Ｐゴシック" pitchFamily="34" charset="-128"/>
              </a:rPr>
              <a:t>1</a:t>
            </a:r>
            <a:r>
              <a:rPr lang="en-US" altLang="ja-JP" sz="2100" smtClean="0">
                <a:ea typeface="ＭＳ Ｐゴシック" pitchFamily="34" charset="-128"/>
              </a:rPr>
              <a:t> </a:t>
            </a:r>
            <a:r>
              <a:rPr lang="en-US" altLang="ja-JP" sz="2100" smtClean="0">
                <a:ea typeface="ＭＳ Ｐゴシック" pitchFamily="34" charset="-128"/>
                <a:sym typeface="Symbol" pitchFamily="18" charset="2"/>
              </a:rPr>
              <a:t></a:t>
            </a:r>
            <a:r>
              <a:rPr lang="en-US" altLang="ja-JP" sz="2100" smtClean="0">
                <a:ea typeface="ＭＳ Ｐゴシック" pitchFamily="34" charset="-128"/>
              </a:rPr>
              <a:t> init-pass(</a:t>
            </a:r>
            <a:r>
              <a:rPr lang="en-US" altLang="ja-JP" sz="2100" i="1" smtClean="0">
                <a:ea typeface="ＭＳ Ｐゴシック" pitchFamily="34" charset="-128"/>
              </a:rPr>
              <a:t>T</a:t>
            </a:r>
            <a:r>
              <a:rPr lang="en-US" altLang="ja-JP" sz="2100" smtClean="0">
                <a:ea typeface="ＭＳ Ｐゴシック" pitchFamily="34" charset="-128"/>
              </a:rPr>
              <a:t>);  		</a:t>
            </a:r>
          </a:p>
          <a:p>
            <a:pPr eaLnBrk="1" hangingPunct="1">
              <a:lnSpc>
                <a:spcPct val="90000"/>
              </a:lnSpc>
              <a:buFont typeface="Wingdings" pitchFamily="2" charset="2"/>
              <a:buNone/>
            </a:pPr>
            <a:r>
              <a:rPr lang="en-US" altLang="ja-JP" sz="2100" i="1" smtClean="0">
                <a:ea typeface="ＭＳ Ｐゴシック" pitchFamily="34" charset="-128"/>
              </a:rPr>
              <a:t>	F</a:t>
            </a:r>
            <a:r>
              <a:rPr lang="en-US" altLang="ja-JP" sz="2100" baseline="-25000" smtClean="0">
                <a:ea typeface="ＭＳ Ｐゴシック" pitchFamily="34" charset="-128"/>
              </a:rPr>
              <a:t>1</a:t>
            </a:r>
            <a:r>
              <a:rPr lang="en-US" altLang="ja-JP" sz="2100" smtClean="0">
                <a:ea typeface="ＭＳ Ｐゴシック" pitchFamily="34" charset="-128"/>
              </a:rPr>
              <a:t> </a:t>
            </a:r>
            <a:r>
              <a:rPr lang="en-US" altLang="ja-JP" sz="2100" smtClean="0">
                <a:ea typeface="ＭＳ Ｐゴシック" pitchFamily="34" charset="-128"/>
                <a:sym typeface="Symbol" pitchFamily="18" charset="2"/>
              </a:rPr>
              <a:t></a:t>
            </a:r>
            <a:r>
              <a:rPr lang="en-US" altLang="ja-JP" sz="2100" smtClean="0">
                <a:ea typeface="ＭＳ Ｐゴシック" pitchFamily="34" charset="-128"/>
              </a:rPr>
              <a:t> {</a:t>
            </a:r>
            <a:r>
              <a:rPr lang="en-US" altLang="ja-JP" sz="2100" i="1" smtClean="0">
                <a:ea typeface="ＭＳ Ｐゴシック" pitchFamily="34" charset="-128"/>
              </a:rPr>
              <a:t>f</a:t>
            </a:r>
            <a:r>
              <a:rPr lang="en-US" altLang="ja-JP" sz="2100" smtClean="0">
                <a:ea typeface="ＭＳ Ｐゴシック" pitchFamily="34" charset="-128"/>
              </a:rPr>
              <a:t> | </a:t>
            </a:r>
            <a:r>
              <a:rPr lang="en-US" altLang="ja-JP" sz="2100" i="1" smtClean="0">
                <a:ea typeface="ＭＳ Ｐゴシック" pitchFamily="34" charset="-128"/>
              </a:rPr>
              <a:t>f</a:t>
            </a:r>
            <a:r>
              <a:rPr lang="en-US" altLang="ja-JP" sz="2100" smtClean="0">
                <a:ea typeface="ＭＳ Ｐゴシック" pitchFamily="34" charset="-128"/>
              </a:rPr>
              <a:t> </a:t>
            </a:r>
            <a:r>
              <a:rPr lang="en-US" altLang="ja-JP" sz="2100" smtClean="0">
                <a:ea typeface="ＭＳ Ｐゴシック" pitchFamily="34" charset="-128"/>
                <a:sym typeface="Symbol" pitchFamily="18" charset="2"/>
              </a:rPr>
              <a:t></a:t>
            </a:r>
            <a:r>
              <a:rPr lang="en-US" altLang="ja-JP" sz="2100" smtClean="0">
                <a:ea typeface="ＭＳ Ｐゴシック" pitchFamily="34" charset="-128"/>
              </a:rPr>
              <a:t> </a:t>
            </a:r>
            <a:r>
              <a:rPr lang="en-US" altLang="ja-JP" sz="2100" i="1" smtClean="0">
                <a:ea typeface="ＭＳ Ｐゴシック" pitchFamily="34" charset="-128"/>
              </a:rPr>
              <a:t>C</a:t>
            </a:r>
            <a:r>
              <a:rPr lang="en-US" altLang="ja-JP" sz="2100" baseline="-25000" smtClean="0">
                <a:ea typeface="ＭＳ Ｐゴシック" pitchFamily="34" charset="-128"/>
              </a:rPr>
              <a:t>1</a:t>
            </a:r>
            <a:r>
              <a:rPr lang="en-US" altLang="ja-JP" sz="2100" smtClean="0">
                <a:ea typeface="ＭＳ Ｐゴシック" pitchFamily="34" charset="-128"/>
              </a:rPr>
              <a:t>, </a:t>
            </a:r>
            <a:r>
              <a:rPr lang="en-US" altLang="ja-JP" sz="2100" i="1" smtClean="0">
                <a:ea typeface="ＭＳ Ｐゴシック" pitchFamily="34" charset="-128"/>
              </a:rPr>
              <a:t>f</a:t>
            </a:r>
            <a:r>
              <a:rPr lang="en-US" altLang="ja-JP" sz="2100" smtClean="0">
                <a:ea typeface="ＭＳ Ｐゴシック" pitchFamily="34" charset="-128"/>
              </a:rPr>
              <a:t>.count/</a:t>
            </a:r>
            <a:r>
              <a:rPr lang="en-US" altLang="ja-JP" sz="2100" i="1" smtClean="0">
                <a:ea typeface="ＭＳ Ｐゴシック" pitchFamily="34" charset="-128"/>
              </a:rPr>
              <a:t>n</a:t>
            </a:r>
            <a:r>
              <a:rPr lang="en-US" altLang="ja-JP" sz="2100" smtClean="0">
                <a:ea typeface="ＭＳ Ｐゴシック" pitchFamily="34" charset="-128"/>
              </a:rPr>
              <a:t> </a:t>
            </a:r>
            <a:r>
              <a:rPr lang="en-US" altLang="ja-JP" sz="2100" smtClean="0">
                <a:ea typeface="ＭＳ Ｐゴシック" pitchFamily="34" charset="-128"/>
                <a:sym typeface="Symbol" pitchFamily="18" charset="2"/>
              </a:rPr>
              <a:t></a:t>
            </a:r>
            <a:r>
              <a:rPr lang="en-US" altLang="ja-JP" sz="2100" smtClean="0">
                <a:ea typeface="ＭＳ Ｐゴシック" pitchFamily="34" charset="-128"/>
              </a:rPr>
              <a:t> </a:t>
            </a:r>
            <a:r>
              <a:rPr lang="en-US" altLang="ja-JP" sz="2100" i="1" smtClean="0">
                <a:ea typeface="ＭＳ Ｐゴシック" pitchFamily="34" charset="-128"/>
              </a:rPr>
              <a:t>minsup</a:t>
            </a:r>
            <a:r>
              <a:rPr lang="en-US" altLang="ja-JP" sz="2100" smtClean="0">
                <a:ea typeface="ＭＳ Ｐゴシック" pitchFamily="34" charset="-128"/>
              </a:rPr>
              <a:t>};    // n: no. of transactions in T</a:t>
            </a:r>
          </a:p>
          <a:p>
            <a:pPr eaLnBrk="1" hangingPunct="1">
              <a:lnSpc>
                <a:spcPct val="90000"/>
              </a:lnSpc>
              <a:buFont typeface="Wingdings" pitchFamily="2" charset="2"/>
              <a:buNone/>
            </a:pPr>
            <a:r>
              <a:rPr lang="en-US" altLang="ja-JP" sz="2100" b="1" smtClean="0">
                <a:ea typeface="ＭＳ Ｐゴシック" pitchFamily="34" charset="-128"/>
              </a:rPr>
              <a:t>	for</a:t>
            </a:r>
            <a:r>
              <a:rPr lang="en-US" altLang="ja-JP" sz="2100" smtClean="0">
                <a:ea typeface="ＭＳ Ｐゴシック" pitchFamily="34" charset="-128"/>
              </a:rPr>
              <a:t> (</a:t>
            </a:r>
            <a:r>
              <a:rPr lang="en-US" altLang="ja-JP" sz="2100" i="1" smtClean="0">
                <a:ea typeface="ＭＳ Ｐゴシック" pitchFamily="34" charset="-128"/>
              </a:rPr>
              <a:t>k</a:t>
            </a:r>
            <a:r>
              <a:rPr lang="en-US" altLang="ja-JP" sz="2100" smtClean="0">
                <a:ea typeface="ＭＳ Ｐゴシック" pitchFamily="34" charset="-128"/>
              </a:rPr>
              <a:t> = 2; </a:t>
            </a:r>
            <a:r>
              <a:rPr lang="en-US" altLang="ja-JP" sz="2100" i="1" smtClean="0">
                <a:ea typeface="ＭＳ Ｐゴシック" pitchFamily="34" charset="-128"/>
              </a:rPr>
              <a:t>F</a:t>
            </a:r>
            <a:r>
              <a:rPr lang="en-US" altLang="ja-JP" sz="2100" baseline="-25000" smtClean="0">
                <a:ea typeface="ＭＳ Ｐゴシック" pitchFamily="34" charset="-128"/>
              </a:rPr>
              <a:t>k-1</a:t>
            </a:r>
            <a:r>
              <a:rPr lang="en-US" altLang="ja-JP" sz="2100" smtClean="0">
                <a:ea typeface="ＭＳ Ｐゴシック" pitchFamily="34" charset="-128"/>
              </a:rPr>
              <a:t> </a:t>
            </a:r>
            <a:r>
              <a:rPr lang="en-US" altLang="ja-JP" sz="2100" smtClean="0">
                <a:ea typeface="ＭＳ Ｐゴシック" pitchFamily="34" charset="-128"/>
                <a:sym typeface="Symbol" pitchFamily="18" charset="2"/>
              </a:rPr>
              <a:t></a:t>
            </a:r>
            <a:r>
              <a:rPr lang="en-US" altLang="ja-JP" sz="2100" smtClean="0">
                <a:ea typeface="ＭＳ Ｐゴシック" pitchFamily="34" charset="-128"/>
              </a:rPr>
              <a:t> </a:t>
            </a:r>
            <a:r>
              <a:rPr lang="en-US" altLang="ja-JP" sz="2100" smtClean="0">
                <a:ea typeface="ＭＳ Ｐゴシック" pitchFamily="34" charset="-128"/>
                <a:sym typeface="Symbol" pitchFamily="18" charset="2"/>
              </a:rPr>
              <a:t></a:t>
            </a:r>
            <a:r>
              <a:rPr lang="en-US" altLang="ja-JP" sz="2100" smtClean="0">
                <a:ea typeface="ＭＳ Ｐゴシック" pitchFamily="34" charset="-128"/>
              </a:rPr>
              <a:t>; </a:t>
            </a:r>
            <a:r>
              <a:rPr lang="en-US" altLang="ja-JP" sz="2100" i="1" smtClean="0">
                <a:ea typeface="ＭＳ Ｐゴシック" pitchFamily="34" charset="-128"/>
              </a:rPr>
              <a:t>k</a:t>
            </a:r>
            <a:r>
              <a:rPr lang="en-US" altLang="ja-JP" sz="2100" smtClean="0">
                <a:ea typeface="ＭＳ Ｐゴシック" pitchFamily="34" charset="-128"/>
              </a:rPr>
              <a:t>++) </a:t>
            </a:r>
            <a:r>
              <a:rPr lang="en-US" altLang="ja-JP" sz="2100" b="1" smtClean="0">
                <a:ea typeface="ＭＳ Ｐゴシック" pitchFamily="34" charset="-128"/>
              </a:rPr>
              <a:t>do	</a:t>
            </a:r>
            <a:r>
              <a:rPr lang="en-US" altLang="ja-JP" sz="2100" smtClean="0">
                <a:ea typeface="ＭＳ Ｐゴシック" pitchFamily="34" charset="-128"/>
              </a:rPr>
              <a:t>	</a:t>
            </a:r>
          </a:p>
          <a:p>
            <a:pPr eaLnBrk="1" hangingPunct="1">
              <a:lnSpc>
                <a:spcPct val="90000"/>
              </a:lnSpc>
              <a:buFont typeface="Wingdings" pitchFamily="2" charset="2"/>
              <a:buNone/>
            </a:pPr>
            <a:r>
              <a:rPr lang="en-US" altLang="ja-JP" sz="2100" i="1" smtClean="0">
                <a:ea typeface="ＭＳ Ｐゴシック" pitchFamily="34" charset="-128"/>
              </a:rPr>
              <a:t>		C</a:t>
            </a:r>
            <a:r>
              <a:rPr lang="en-US" altLang="ja-JP" sz="2100" i="1" baseline="-25000" smtClean="0">
                <a:ea typeface="ＭＳ Ｐゴシック" pitchFamily="34" charset="-128"/>
              </a:rPr>
              <a:t>k</a:t>
            </a:r>
            <a:r>
              <a:rPr lang="en-US" altLang="ja-JP" sz="2100" smtClean="0">
                <a:ea typeface="ＭＳ Ｐゴシック" pitchFamily="34" charset="-128"/>
              </a:rPr>
              <a:t> </a:t>
            </a:r>
            <a:r>
              <a:rPr lang="en-US" altLang="ja-JP" sz="2100" smtClean="0">
                <a:ea typeface="ＭＳ Ｐゴシック" pitchFamily="34" charset="-128"/>
                <a:sym typeface="Symbol" pitchFamily="18" charset="2"/>
              </a:rPr>
              <a:t></a:t>
            </a:r>
            <a:r>
              <a:rPr lang="en-US" altLang="ja-JP" sz="2100" smtClean="0">
                <a:ea typeface="ＭＳ Ｐゴシック" pitchFamily="34" charset="-128"/>
              </a:rPr>
              <a:t> candidate-gen(</a:t>
            </a:r>
            <a:r>
              <a:rPr lang="en-US" altLang="ja-JP" sz="2100" i="1" smtClean="0">
                <a:ea typeface="ＭＳ Ｐゴシック" pitchFamily="34" charset="-128"/>
              </a:rPr>
              <a:t>F</a:t>
            </a:r>
            <a:r>
              <a:rPr lang="en-US" altLang="ja-JP" sz="2100" i="1" baseline="-25000" smtClean="0">
                <a:ea typeface="ＭＳ Ｐゴシック" pitchFamily="34" charset="-128"/>
              </a:rPr>
              <a:t>k</a:t>
            </a:r>
            <a:r>
              <a:rPr lang="en-US" altLang="ja-JP" sz="2100" baseline="-25000" smtClean="0">
                <a:ea typeface="ＭＳ Ｐゴシック" pitchFamily="34" charset="-128"/>
              </a:rPr>
              <a:t>-1</a:t>
            </a:r>
            <a:r>
              <a:rPr lang="en-US" altLang="ja-JP" sz="2100" smtClean="0">
                <a:ea typeface="ＭＳ Ｐゴシック" pitchFamily="34" charset="-128"/>
              </a:rPr>
              <a:t>);</a:t>
            </a:r>
          </a:p>
          <a:p>
            <a:pPr eaLnBrk="1" hangingPunct="1">
              <a:lnSpc>
                <a:spcPct val="90000"/>
              </a:lnSpc>
              <a:buFont typeface="Wingdings" pitchFamily="2" charset="2"/>
              <a:buNone/>
            </a:pPr>
            <a:r>
              <a:rPr lang="en-US" altLang="ja-JP" sz="2100" b="1" smtClean="0">
                <a:ea typeface="ＭＳ Ｐゴシック" pitchFamily="34" charset="-128"/>
              </a:rPr>
              <a:t>		for</a:t>
            </a:r>
            <a:r>
              <a:rPr lang="en-US" altLang="ja-JP" sz="2100" smtClean="0">
                <a:ea typeface="ＭＳ Ｐゴシック" pitchFamily="34" charset="-128"/>
              </a:rPr>
              <a:t> each transaction </a:t>
            </a:r>
            <a:r>
              <a:rPr lang="en-US" altLang="ja-JP" sz="2100" i="1" smtClean="0">
                <a:ea typeface="ＭＳ Ｐゴシック" pitchFamily="34" charset="-128"/>
              </a:rPr>
              <a:t>t</a:t>
            </a:r>
            <a:r>
              <a:rPr lang="en-US" altLang="ja-JP" sz="2100" smtClean="0">
                <a:ea typeface="ＭＳ Ｐゴシック" pitchFamily="34" charset="-128"/>
              </a:rPr>
              <a:t> </a:t>
            </a:r>
            <a:r>
              <a:rPr lang="en-US" altLang="ja-JP" sz="2100" smtClean="0">
                <a:ea typeface="ＭＳ Ｐゴシック" pitchFamily="34" charset="-128"/>
                <a:sym typeface="Symbol" pitchFamily="18" charset="2"/>
              </a:rPr>
              <a:t></a:t>
            </a:r>
            <a:r>
              <a:rPr lang="en-US" altLang="ja-JP" sz="2100" smtClean="0">
                <a:ea typeface="ＭＳ Ｐゴシック" pitchFamily="34" charset="-128"/>
              </a:rPr>
              <a:t> </a:t>
            </a:r>
            <a:r>
              <a:rPr lang="en-US" altLang="ja-JP" sz="2100" i="1" smtClean="0">
                <a:ea typeface="ＭＳ Ｐゴシック" pitchFamily="34" charset="-128"/>
              </a:rPr>
              <a:t>T</a:t>
            </a:r>
            <a:r>
              <a:rPr lang="en-US" altLang="ja-JP" sz="2100" smtClean="0">
                <a:ea typeface="ＭＳ Ｐゴシック" pitchFamily="34" charset="-128"/>
              </a:rPr>
              <a:t> </a:t>
            </a:r>
            <a:r>
              <a:rPr lang="en-US" altLang="ja-JP" sz="2100" b="1" smtClean="0">
                <a:ea typeface="ＭＳ Ｐゴシック" pitchFamily="34" charset="-128"/>
              </a:rPr>
              <a:t>do	</a:t>
            </a:r>
          </a:p>
          <a:p>
            <a:pPr eaLnBrk="1" hangingPunct="1">
              <a:lnSpc>
                <a:spcPct val="90000"/>
              </a:lnSpc>
              <a:buFont typeface="Wingdings" pitchFamily="2" charset="2"/>
              <a:buNone/>
            </a:pPr>
            <a:r>
              <a:rPr lang="en-US" altLang="ja-JP" sz="2100" b="1" smtClean="0">
                <a:ea typeface="ＭＳ Ｐゴシック" pitchFamily="34" charset="-128"/>
              </a:rPr>
              <a:t>		    for</a:t>
            </a:r>
            <a:r>
              <a:rPr lang="en-US" altLang="ja-JP" sz="2100" smtClean="0">
                <a:ea typeface="ＭＳ Ｐゴシック" pitchFamily="34" charset="-128"/>
              </a:rPr>
              <a:t> each candidate </a:t>
            </a:r>
            <a:r>
              <a:rPr lang="en-US" altLang="ja-JP" sz="2100" i="1" smtClean="0">
                <a:ea typeface="ＭＳ Ｐゴシック" pitchFamily="34" charset="-128"/>
              </a:rPr>
              <a:t>c</a:t>
            </a:r>
            <a:r>
              <a:rPr lang="en-US" altLang="ja-JP" sz="2100" smtClean="0">
                <a:ea typeface="ＭＳ Ｐゴシック" pitchFamily="34" charset="-128"/>
              </a:rPr>
              <a:t> </a:t>
            </a:r>
            <a:r>
              <a:rPr lang="en-US" altLang="ja-JP" sz="2100" smtClean="0">
                <a:ea typeface="ＭＳ Ｐゴシック" pitchFamily="34" charset="-128"/>
                <a:sym typeface="Symbol" pitchFamily="18" charset="2"/>
              </a:rPr>
              <a:t></a:t>
            </a:r>
            <a:r>
              <a:rPr lang="en-US" altLang="ja-JP" sz="2100" smtClean="0">
                <a:ea typeface="ＭＳ Ｐゴシック" pitchFamily="34" charset="-128"/>
              </a:rPr>
              <a:t> </a:t>
            </a:r>
            <a:r>
              <a:rPr lang="en-US" altLang="ja-JP" sz="2100" i="1" smtClean="0">
                <a:ea typeface="ＭＳ Ｐゴシック" pitchFamily="34" charset="-128"/>
              </a:rPr>
              <a:t>C</a:t>
            </a:r>
            <a:r>
              <a:rPr lang="en-US" altLang="ja-JP" sz="2100" i="1" baseline="-25000" smtClean="0">
                <a:ea typeface="ＭＳ Ｐゴシック" pitchFamily="34" charset="-128"/>
              </a:rPr>
              <a:t>k</a:t>
            </a:r>
            <a:r>
              <a:rPr lang="en-US" altLang="ja-JP" sz="2100" smtClean="0">
                <a:ea typeface="ＭＳ Ｐゴシック" pitchFamily="34" charset="-128"/>
              </a:rPr>
              <a:t> </a:t>
            </a:r>
            <a:r>
              <a:rPr lang="en-US" altLang="ja-JP" sz="2100" b="1" smtClean="0">
                <a:ea typeface="ＭＳ Ｐゴシック" pitchFamily="34" charset="-128"/>
              </a:rPr>
              <a:t>do</a:t>
            </a:r>
            <a:r>
              <a:rPr lang="en-US" altLang="ja-JP" sz="2100" smtClean="0">
                <a:ea typeface="ＭＳ Ｐゴシック" pitchFamily="34" charset="-128"/>
              </a:rPr>
              <a:t>  	</a:t>
            </a:r>
          </a:p>
          <a:p>
            <a:pPr eaLnBrk="1" hangingPunct="1">
              <a:lnSpc>
                <a:spcPct val="90000"/>
              </a:lnSpc>
              <a:buFont typeface="Wingdings" pitchFamily="2" charset="2"/>
              <a:buNone/>
            </a:pPr>
            <a:r>
              <a:rPr lang="en-US" altLang="ja-JP" sz="2100" b="1" smtClean="0">
                <a:ea typeface="ＭＳ Ｐゴシック" pitchFamily="34" charset="-128"/>
              </a:rPr>
              <a:t>			if</a:t>
            </a:r>
            <a:r>
              <a:rPr lang="en-US" altLang="ja-JP" sz="2100" smtClean="0">
                <a:ea typeface="ＭＳ Ｐゴシック" pitchFamily="34" charset="-128"/>
              </a:rPr>
              <a:t> </a:t>
            </a:r>
            <a:r>
              <a:rPr lang="en-US" altLang="ja-JP" sz="2100" i="1" smtClean="0">
                <a:ea typeface="ＭＳ Ｐゴシック" pitchFamily="34" charset="-128"/>
              </a:rPr>
              <a:t>c</a:t>
            </a:r>
            <a:r>
              <a:rPr lang="en-US" altLang="ja-JP" sz="2100" smtClean="0">
                <a:ea typeface="ＭＳ Ｐゴシック" pitchFamily="34" charset="-128"/>
              </a:rPr>
              <a:t> is contained in </a:t>
            </a:r>
            <a:r>
              <a:rPr lang="en-US" altLang="ja-JP" sz="2100" i="1" smtClean="0">
                <a:ea typeface="ＭＳ Ｐゴシック" pitchFamily="34" charset="-128"/>
              </a:rPr>
              <a:t>t</a:t>
            </a:r>
            <a:r>
              <a:rPr lang="en-US" altLang="ja-JP" sz="2100" smtClean="0">
                <a:ea typeface="ＭＳ Ｐゴシック" pitchFamily="34" charset="-128"/>
              </a:rPr>
              <a:t> </a:t>
            </a:r>
            <a:r>
              <a:rPr lang="en-US" altLang="ja-JP" sz="2100" b="1" smtClean="0">
                <a:ea typeface="ＭＳ Ｐゴシック" pitchFamily="34" charset="-128"/>
              </a:rPr>
              <a:t>then</a:t>
            </a:r>
            <a:r>
              <a:rPr lang="en-US" altLang="ja-JP" sz="2100" smtClean="0">
                <a:ea typeface="ＭＳ Ｐゴシック" pitchFamily="34" charset="-128"/>
              </a:rPr>
              <a:t>			</a:t>
            </a:r>
          </a:p>
          <a:p>
            <a:pPr eaLnBrk="1" hangingPunct="1">
              <a:lnSpc>
                <a:spcPct val="90000"/>
              </a:lnSpc>
              <a:buFont typeface="Wingdings" pitchFamily="2" charset="2"/>
              <a:buNone/>
            </a:pPr>
            <a:r>
              <a:rPr lang="en-US" altLang="ja-JP" sz="2100" i="1" smtClean="0">
                <a:ea typeface="ＭＳ Ｐゴシック" pitchFamily="34" charset="-128"/>
              </a:rPr>
              <a:t>			   c</a:t>
            </a:r>
            <a:r>
              <a:rPr lang="en-US" altLang="ja-JP" sz="2100" smtClean="0">
                <a:ea typeface="ＭＳ Ｐゴシック" pitchFamily="34" charset="-128"/>
              </a:rPr>
              <a:t>.</a:t>
            </a:r>
            <a:r>
              <a:rPr lang="en-US" altLang="ja-JP" sz="2100" i="1" smtClean="0">
                <a:ea typeface="ＭＳ Ｐゴシック" pitchFamily="34" charset="-128"/>
              </a:rPr>
              <a:t>count</a:t>
            </a:r>
            <a:r>
              <a:rPr lang="en-US" altLang="ja-JP" sz="2100" smtClean="0">
                <a:ea typeface="ＭＳ Ｐゴシック" pitchFamily="34" charset="-128"/>
              </a:rPr>
              <a:t>++; </a:t>
            </a:r>
          </a:p>
          <a:p>
            <a:pPr eaLnBrk="1" hangingPunct="1">
              <a:lnSpc>
                <a:spcPct val="90000"/>
              </a:lnSpc>
              <a:buFont typeface="Wingdings" pitchFamily="2" charset="2"/>
              <a:buNone/>
            </a:pPr>
            <a:r>
              <a:rPr lang="en-US" altLang="ja-JP" sz="2100" b="1" smtClean="0">
                <a:ea typeface="ＭＳ Ｐゴシック" pitchFamily="34" charset="-128"/>
              </a:rPr>
              <a:t>		    end</a:t>
            </a:r>
            <a:r>
              <a:rPr lang="en-US" altLang="ja-JP" sz="2100" smtClean="0">
                <a:ea typeface="ＭＳ Ｐゴシック" pitchFamily="34" charset="-128"/>
              </a:rPr>
              <a:t>	</a:t>
            </a:r>
          </a:p>
          <a:p>
            <a:pPr eaLnBrk="1" hangingPunct="1">
              <a:lnSpc>
                <a:spcPct val="90000"/>
              </a:lnSpc>
              <a:buFont typeface="Wingdings" pitchFamily="2" charset="2"/>
              <a:buNone/>
            </a:pPr>
            <a:r>
              <a:rPr lang="en-US" altLang="ja-JP" sz="2100" b="1" smtClean="0">
                <a:ea typeface="ＭＳ Ｐゴシック" pitchFamily="34" charset="-128"/>
              </a:rPr>
              <a:t>		end</a:t>
            </a:r>
            <a:r>
              <a:rPr lang="en-US" altLang="ja-JP" sz="2100" smtClean="0">
                <a:ea typeface="ＭＳ Ｐゴシック" pitchFamily="34" charset="-128"/>
              </a:rPr>
              <a:t>	</a:t>
            </a:r>
          </a:p>
          <a:p>
            <a:pPr eaLnBrk="1" hangingPunct="1">
              <a:lnSpc>
                <a:spcPct val="90000"/>
              </a:lnSpc>
              <a:buFont typeface="Wingdings" pitchFamily="2" charset="2"/>
              <a:buNone/>
            </a:pPr>
            <a:r>
              <a:rPr lang="en-US" altLang="ja-JP" sz="2100" i="1" smtClean="0">
                <a:ea typeface="ＭＳ Ｐゴシック" pitchFamily="34" charset="-128"/>
              </a:rPr>
              <a:t>	       F</a:t>
            </a:r>
            <a:r>
              <a:rPr lang="en-US" altLang="ja-JP" sz="2100" i="1" baseline="-25000" smtClean="0">
                <a:ea typeface="ＭＳ Ｐゴシック" pitchFamily="34" charset="-128"/>
              </a:rPr>
              <a:t>k</a:t>
            </a:r>
            <a:r>
              <a:rPr lang="en-US" altLang="ja-JP" sz="2100" smtClean="0">
                <a:ea typeface="ＭＳ Ｐゴシック" pitchFamily="34" charset="-128"/>
              </a:rPr>
              <a:t> </a:t>
            </a:r>
            <a:r>
              <a:rPr lang="en-US" altLang="ja-JP" sz="2100" smtClean="0">
                <a:ea typeface="ＭＳ Ｐゴシック" pitchFamily="34" charset="-128"/>
                <a:sym typeface="Symbol" pitchFamily="18" charset="2"/>
              </a:rPr>
              <a:t></a:t>
            </a:r>
            <a:r>
              <a:rPr lang="en-US" altLang="ja-JP" sz="2100" smtClean="0">
                <a:ea typeface="ＭＳ Ｐゴシック" pitchFamily="34" charset="-128"/>
              </a:rPr>
              <a:t> {</a:t>
            </a:r>
            <a:r>
              <a:rPr lang="en-US" altLang="ja-JP" sz="2100" i="1" smtClean="0">
                <a:ea typeface="ＭＳ Ｐゴシック" pitchFamily="34" charset="-128"/>
              </a:rPr>
              <a:t>c</a:t>
            </a:r>
            <a:r>
              <a:rPr lang="en-US" altLang="ja-JP" sz="2100" smtClean="0">
                <a:ea typeface="ＭＳ Ｐゴシック" pitchFamily="34" charset="-128"/>
              </a:rPr>
              <a:t> </a:t>
            </a:r>
            <a:r>
              <a:rPr lang="en-US" altLang="ja-JP" sz="2100" smtClean="0">
                <a:ea typeface="ＭＳ Ｐゴシック" pitchFamily="34" charset="-128"/>
                <a:sym typeface="Symbol" pitchFamily="18" charset="2"/>
              </a:rPr>
              <a:t></a:t>
            </a:r>
            <a:r>
              <a:rPr lang="en-US" altLang="ja-JP" sz="2100" smtClean="0">
                <a:ea typeface="ＭＳ Ｐゴシック" pitchFamily="34" charset="-128"/>
              </a:rPr>
              <a:t> </a:t>
            </a:r>
            <a:r>
              <a:rPr lang="en-US" altLang="ja-JP" sz="2100" i="1" smtClean="0">
                <a:ea typeface="ＭＳ Ｐゴシック" pitchFamily="34" charset="-128"/>
              </a:rPr>
              <a:t>C</a:t>
            </a:r>
            <a:r>
              <a:rPr lang="en-US" altLang="ja-JP" sz="2100" i="1" baseline="-25000" smtClean="0">
                <a:ea typeface="ＭＳ Ｐゴシック" pitchFamily="34" charset="-128"/>
              </a:rPr>
              <a:t>k</a:t>
            </a:r>
            <a:r>
              <a:rPr lang="en-US" altLang="ja-JP" sz="2100" smtClean="0">
                <a:ea typeface="ＭＳ Ｐゴシック" pitchFamily="34" charset="-128"/>
              </a:rPr>
              <a:t> | </a:t>
            </a:r>
            <a:r>
              <a:rPr lang="en-US" altLang="ja-JP" sz="2100" i="1" smtClean="0">
                <a:ea typeface="ＭＳ Ｐゴシック" pitchFamily="34" charset="-128"/>
              </a:rPr>
              <a:t>c</a:t>
            </a:r>
            <a:r>
              <a:rPr lang="en-US" altLang="ja-JP" sz="2100" smtClean="0">
                <a:ea typeface="ＭＳ Ｐゴシック" pitchFamily="34" charset="-128"/>
              </a:rPr>
              <a:t>.</a:t>
            </a:r>
            <a:r>
              <a:rPr lang="en-US" altLang="ja-JP" sz="2100" i="1" smtClean="0">
                <a:ea typeface="ＭＳ Ｐゴシック" pitchFamily="34" charset="-128"/>
              </a:rPr>
              <a:t>count/n</a:t>
            </a:r>
            <a:r>
              <a:rPr lang="en-US" altLang="ja-JP" sz="2100" smtClean="0">
                <a:ea typeface="ＭＳ Ｐゴシック" pitchFamily="34" charset="-128"/>
              </a:rPr>
              <a:t> </a:t>
            </a:r>
            <a:r>
              <a:rPr lang="en-US" altLang="ja-JP" sz="2100" smtClean="0">
                <a:ea typeface="ＭＳ Ｐゴシック" pitchFamily="34" charset="-128"/>
                <a:sym typeface="Symbol" pitchFamily="18" charset="2"/>
              </a:rPr>
              <a:t></a:t>
            </a:r>
            <a:r>
              <a:rPr lang="en-US" altLang="ja-JP" sz="2100" smtClean="0">
                <a:ea typeface="ＭＳ Ｐゴシック" pitchFamily="34" charset="-128"/>
              </a:rPr>
              <a:t> </a:t>
            </a:r>
            <a:r>
              <a:rPr lang="en-US" altLang="ja-JP" sz="2100" i="1" smtClean="0">
                <a:ea typeface="ＭＳ Ｐゴシック" pitchFamily="34" charset="-128"/>
              </a:rPr>
              <a:t>minsup</a:t>
            </a:r>
            <a:r>
              <a:rPr lang="en-US" altLang="ja-JP" sz="2100" smtClean="0">
                <a:ea typeface="ＭＳ Ｐゴシック" pitchFamily="34" charset="-128"/>
              </a:rPr>
              <a:t>}	</a:t>
            </a:r>
          </a:p>
          <a:p>
            <a:pPr eaLnBrk="1" hangingPunct="1">
              <a:lnSpc>
                <a:spcPct val="90000"/>
              </a:lnSpc>
              <a:buFont typeface="Wingdings" pitchFamily="2" charset="2"/>
              <a:buNone/>
            </a:pPr>
            <a:r>
              <a:rPr lang="en-US" altLang="ja-JP" sz="2100" b="1" smtClean="0">
                <a:ea typeface="ＭＳ Ｐゴシック" pitchFamily="34" charset="-128"/>
              </a:rPr>
              <a:t>	end</a:t>
            </a:r>
            <a:r>
              <a:rPr lang="en-US" altLang="ja-JP" sz="2100" smtClean="0">
                <a:ea typeface="ＭＳ Ｐゴシック" pitchFamily="34" charset="-128"/>
              </a:rPr>
              <a:t>	</a:t>
            </a:r>
          </a:p>
          <a:p>
            <a:pPr eaLnBrk="1" hangingPunct="1">
              <a:lnSpc>
                <a:spcPct val="90000"/>
              </a:lnSpc>
              <a:buFont typeface="Wingdings" pitchFamily="2" charset="2"/>
              <a:buNone/>
            </a:pPr>
            <a:r>
              <a:rPr lang="en-US" altLang="ja-JP" sz="2100" smtClean="0">
                <a:ea typeface="ＭＳ Ｐゴシック" pitchFamily="34" charset="-128"/>
              </a:rPr>
              <a:t>return </a:t>
            </a:r>
            <a:r>
              <a:rPr lang="en-US" altLang="ja-JP" sz="2100" i="1" smtClean="0">
                <a:ea typeface="ＭＳ Ｐゴシック" pitchFamily="34" charset="-128"/>
              </a:rPr>
              <a:t>F</a:t>
            </a:r>
            <a:r>
              <a:rPr lang="en-US" altLang="ja-JP" sz="2100" smtClean="0">
                <a:ea typeface="ＭＳ Ｐゴシック" pitchFamily="34" charset="-128"/>
              </a:rPr>
              <a:t> </a:t>
            </a:r>
            <a:r>
              <a:rPr lang="en-US" altLang="ja-JP" sz="2100" smtClean="0">
                <a:ea typeface="ＭＳ Ｐゴシック" pitchFamily="34" charset="-128"/>
                <a:sym typeface="Symbol" pitchFamily="18" charset="2"/>
              </a:rPr>
              <a:t></a:t>
            </a:r>
            <a:r>
              <a:rPr lang="en-US" altLang="ja-JP" sz="2100" smtClean="0">
                <a:ea typeface="ＭＳ Ｐゴシック" pitchFamily="34" charset="-128"/>
              </a:rPr>
              <a:t> </a:t>
            </a:r>
            <a:r>
              <a:rPr lang="en-US" altLang="ja-JP" sz="2100" smtClean="0">
                <a:ea typeface="ＭＳ Ｐゴシック" pitchFamily="34" charset="-128"/>
                <a:sym typeface="MT Extra" pitchFamily="18" charset="2"/>
              </a:rPr>
              <a:t></a:t>
            </a:r>
            <a:r>
              <a:rPr lang="en-US" altLang="ja-JP" sz="2100" baseline="-25000" smtClean="0">
                <a:ea typeface="ＭＳ Ｐゴシック" pitchFamily="34" charset="-128"/>
              </a:rPr>
              <a:t>k</a:t>
            </a:r>
            <a:r>
              <a:rPr lang="en-US" altLang="ja-JP" sz="2100" smtClean="0">
                <a:ea typeface="ＭＳ Ｐゴシック" pitchFamily="34" charset="-128"/>
              </a:rPr>
              <a:t> </a:t>
            </a:r>
            <a:r>
              <a:rPr lang="en-US" altLang="ja-JP" sz="2100" i="1" smtClean="0">
                <a:ea typeface="ＭＳ Ｐゴシック" pitchFamily="34" charset="-128"/>
              </a:rPr>
              <a:t>F</a:t>
            </a:r>
            <a:r>
              <a:rPr lang="en-US" altLang="ja-JP" sz="2100" baseline="-25000" smtClean="0">
                <a:ea typeface="ＭＳ Ｐゴシック" pitchFamily="34" charset="-128"/>
              </a:rPr>
              <a:t>k</a:t>
            </a:r>
            <a:r>
              <a:rPr lang="en-US" altLang="ja-JP" sz="2100" smtClean="0">
                <a:ea typeface="ＭＳ Ｐゴシック" pitchFamily="34" charset="-128"/>
              </a:rPr>
              <a:t>;</a:t>
            </a:r>
            <a:endParaRPr lang="en-US" sz="2100" smtClean="0"/>
          </a:p>
        </p:txBody>
      </p:sp>
    </p:spTree>
    <p:extLst>
      <p:ext uri="{BB962C8B-B14F-4D97-AF65-F5344CB8AC3E}">
        <p14:creationId xmlns:p14="http://schemas.microsoft.com/office/powerpoint/2010/main" val="3584106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dirty="0"/>
          </a:p>
        </p:txBody>
      </p:sp>
      <p:sp>
        <p:nvSpPr>
          <p:cNvPr id="5" name="Slide Number Placeholder 4"/>
          <p:cNvSpPr>
            <a:spLocks noGrp="1"/>
          </p:cNvSpPr>
          <p:nvPr>
            <p:ph type="sldNum" sz="quarter" idx="11"/>
          </p:nvPr>
        </p:nvSpPr>
        <p:spPr/>
        <p:txBody>
          <a:bodyPr/>
          <a:lstStyle/>
          <a:p>
            <a:pPr>
              <a:defRPr/>
            </a:pPr>
            <a:fld id="{31F5FD4F-59DA-435C-AFE0-3CCAA9DC7EFB}" type="slidenum">
              <a:rPr lang="en-US" altLang="en-US"/>
              <a:pPr>
                <a:defRPr/>
              </a:pPr>
              <a:t>26</a:t>
            </a:fld>
            <a:endParaRPr lang="en-US" altLang="en-US"/>
          </a:p>
        </p:txBody>
      </p:sp>
      <p:sp>
        <p:nvSpPr>
          <p:cNvPr id="23556" name="Rectangle 2"/>
          <p:cNvSpPr>
            <a:spLocks noGrp="1" noChangeArrowheads="1"/>
          </p:cNvSpPr>
          <p:nvPr>
            <p:ph type="title"/>
          </p:nvPr>
        </p:nvSpPr>
        <p:spPr>
          <a:xfrm>
            <a:off x="948267" y="457200"/>
            <a:ext cx="9611784" cy="1143000"/>
          </a:xfrm>
        </p:spPr>
        <p:txBody>
          <a:bodyPr>
            <a:normAutofit/>
          </a:bodyPr>
          <a:lstStyle/>
          <a:p>
            <a:pPr algn="ctr"/>
            <a:r>
              <a:rPr lang="en-GB" b="1" dirty="0" err="1">
                <a:solidFill>
                  <a:srgbClr val="C00000"/>
                </a:solidFill>
                <a:latin typeface="Times New Roman" pitchFamily="18" charset="0"/>
                <a:cs typeface="Times New Roman" pitchFamily="18" charset="0"/>
              </a:rPr>
              <a:t>Apriori</a:t>
            </a:r>
            <a:r>
              <a:rPr lang="en-GB" b="1" dirty="0">
                <a:solidFill>
                  <a:srgbClr val="C00000"/>
                </a:solidFill>
                <a:latin typeface="Times New Roman" pitchFamily="18" charset="0"/>
                <a:cs typeface="Times New Roman" pitchFamily="18" charset="0"/>
              </a:rPr>
              <a:t> candidate generation</a:t>
            </a:r>
          </a:p>
        </p:txBody>
      </p:sp>
      <p:sp>
        <p:nvSpPr>
          <p:cNvPr id="23557" name="Rectangle 3"/>
          <p:cNvSpPr>
            <a:spLocks noGrp="1" noChangeArrowheads="1"/>
          </p:cNvSpPr>
          <p:nvPr>
            <p:ph type="body" idx="1"/>
          </p:nvPr>
        </p:nvSpPr>
        <p:spPr>
          <a:xfrm>
            <a:off x="670984" y="1628776"/>
            <a:ext cx="10363200" cy="3960813"/>
          </a:xfrm>
        </p:spPr>
        <p:txBody>
          <a:bodyPr/>
          <a:lstStyle/>
          <a:p>
            <a:pPr eaLnBrk="1" hangingPunct="1">
              <a:lnSpc>
                <a:spcPct val="90000"/>
              </a:lnSpc>
            </a:pPr>
            <a:r>
              <a:rPr lang="en-GB" smtClean="0"/>
              <a:t>The </a:t>
            </a:r>
            <a:r>
              <a:rPr lang="en-GB" smtClean="0">
                <a:solidFill>
                  <a:srgbClr val="FF0000"/>
                </a:solidFill>
              </a:rPr>
              <a:t>candidate-gen</a:t>
            </a:r>
            <a:r>
              <a:rPr lang="en-GB" smtClean="0"/>
              <a:t> function takes </a:t>
            </a:r>
            <a:r>
              <a:rPr lang="en-GB" i="1" smtClean="0">
                <a:solidFill>
                  <a:srgbClr val="FF0000"/>
                </a:solidFill>
              </a:rPr>
              <a:t>F</a:t>
            </a:r>
            <a:r>
              <a:rPr lang="en-GB" i="1" baseline="-25000" smtClean="0">
                <a:solidFill>
                  <a:srgbClr val="FF0000"/>
                </a:solidFill>
              </a:rPr>
              <a:t>k</a:t>
            </a:r>
            <a:r>
              <a:rPr lang="en-GB" baseline="-25000" smtClean="0">
                <a:solidFill>
                  <a:srgbClr val="FF0000"/>
                </a:solidFill>
              </a:rPr>
              <a:t>-1</a:t>
            </a:r>
            <a:r>
              <a:rPr lang="en-GB" smtClean="0"/>
              <a:t> and returns a </a:t>
            </a:r>
            <a:r>
              <a:rPr lang="en-GB" smtClean="0">
                <a:solidFill>
                  <a:srgbClr val="FF0000"/>
                </a:solidFill>
              </a:rPr>
              <a:t>superset</a:t>
            </a:r>
            <a:r>
              <a:rPr lang="en-GB" smtClean="0">
                <a:solidFill>
                  <a:schemeClr val="hlink"/>
                </a:solidFill>
              </a:rPr>
              <a:t> </a:t>
            </a:r>
            <a:r>
              <a:rPr lang="en-GB" smtClean="0">
                <a:solidFill>
                  <a:srgbClr val="3333CC"/>
                </a:solidFill>
              </a:rPr>
              <a:t>(called the candidates)</a:t>
            </a:r>
            <a:r>
              <a:rPr lang="en-GB" smtClean="0">
                <a:solidFill>
                  <a:schemeClr val="hlink"/>
                </a:solidFill>
              </a:rPr>
              <a:t> </a:t>
            </a:r>
            <a:r>
              <a:rPr lang="en-GB" smtClean="0"/>
              <a:t>of the set of all </a:t>
            </a:r>
            <a:r>
              <a:rPr lang="en-GB" smtClean="0">
                <a:solidFill>
                  <a:srgbClr val="FF0000"/>
                </a:solidFill>
              </a:rPr>
              <a:t>frequent </a:t>
            </a:r>
            <a:r>
              <a:rPr lang="en-GB" i="1" smtClean="0">
                <a:solidFill>
                  <a:srgbClr val="FF0000"/>
                </a:solidFill>
              </a:rPr>
              <a:t>k</a:t>
            </a:r>
            <a:r>
              <a:rPr lang="en-GB" smtClean="0">
                <a:solidFill>
                  <a:srgbClr val="FF0000"/>
                </a:solidFill>
              </a:rPr>
              <a:t>-itemsets</a:t>
            </a:r>
            <a:r>
              <a:rPr lang="en-GB" smtClean="0"/>
              <a:t>.</a:t>
            </a:r>
            <a:r>
              <a:rPr lang="en-GB" smtClean="0">
                <a:solidFill>
                  <a:schemeClr val="accent2"/>
                </a:solidFill>
              </a:rPr>
              <a:t> </a:t>
            </a:r>
            <a:r>
              <a:rPr lang="en-GB" smtClean="0"/>
              <a:t>It has two steps</a:t>
            </a:r>
          </a:p>
          <a:p>
            <a:pPr marL="742950" lvl="1" indent="-285750" eaLnBrk="1" hangingPunct="1">
              <a:lnSpc>
                <a:spcPct val="90000"/>
              </a:lnSpc>
            </a:pPr>
            <a:r>
              <a:rPr lang="en-GB" i="1" smtClean="0">
                <a:solidFill>
                  <a:srgbClr val="3333CC"/>
                </a:solidFill>
              </a:rPr>
              <a:t>join</a:t>
            </a:r>
            <a:r>
              <a:rPr lang="en-GB" smtClean="0">
                <a:solidFill>
                  <a:srgbClr val="3333CC"/>
                </a:solidFill>
              </a:rPr>
              <a:t> step</a:t>
            </a:r>
            <a:r>
              <a:rPr lang="en-GB" smtClean="0"/>
              <a:t>: Generate all possible candidate itemsets </a:t>
            </a:r>
            <a:r>
              <a:rPr lang="en-US" altLang="ja-JP" i="1" smtClean="0">
                <a:ea typeface="ＭＳ Ｐゴシック" pitchFamily="34" charset="-128"/>
              </a:rPr>
              <a:t>C</a:t>
            </a:r>
            <a:r>
              <a:rPr lang="en-US" altLang="ja-JP" i="1" baseline="-25000" smtClean="0">
                <a:ea typeface="ＭＳ Ｐゴシック" pitchFamily="34" charset="-128"/>
              </a:rPr>
              <a:t>k</a:t>
            </a:r>
            <a:r>
              <a:rPr lang="en-GB" smtClean="0"/>
              <a:t> of length </a:t>
            </a:r>
            <a:r>
              <a:rPr lang="en-GB" i="1" smtClean="0"/>
              <a:t>k</a:t>
            </a:r>
            <a:r>
              <a:rPr lang="en-GB" smtClean="0"/>
              <a:t> </a:t>
            </a:r>
          </a:p>
          <a:p>
            <a:pPr marL="742950" lvl="1" indent="-285750" eaLnBrk="1" hangingPunct="1">
              <a:lnSpc>
                <a:spcPct val="90000"/>
              </a:lnSpc>
            </a:pPr>
            <a:r>
              <a:rPr lang="en-GB" i="1" smtClean="0">
                <a:solidFill>
                  <a:srgbClr val="3333CC"/>
                </a:solidFill>
              </a:rPr>
              <a:t>prune</a:t>
            </a:r>
            <a:r>
              <a:rPr lang="en-GB" smtClean="0">
                <a:solidFill>
                  <a:srgbClr val="3333CC"/>
                </a:solidFill>
              </a:rPr>
              <a:t> step</a:t>
            </a:r>
            <a:r>
              <a:rPr lang="en-GB" smtClean="0"/>
              <a:t>: Remove those candidates in </a:t>
            </a:r>
            <a:r>
              <a:rPr lang="en-US" altLang="ja-JP" i="1" smtClean="0">
                <a:ea typeface="ＭＳ Ｐゴシック" pitchFamily="34" charset="-128"/>
              </a:rPr>
              <a:t>C</a:t>
            </a:r>
            <a:r>
              <a:rPr lang="en-US" altLang="ja-JP" i="1" baseline="-25000" smtClean="0">
                <a:ea typeface="ＭＳ Ｐゴシック" pitchFamily="34" charset="-128"/>
              </a:rPr>
              <a:t>k</a:t>
            </a:r>
            <a:r>
              <a:rPr lang="en-GB" smtClean="0"/>
              <a:t> that cannot be frequent. </a:t>
            </a:r>
          </a:p>
        </p:txBody>
      </p:sp>
    </p:spTree>
    <p:extLst>
      <p:ext uri="{BB962C8B-B14F-4D97-AF65-F5344CB8AC3E}">
        <p14:creationId xmlns:p14="http://schemas.microsoft.com/office/powerpoint/2010/main" val="10194299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dirty="0"/>
          </a:p>
        </p:txBody>
      </p:sp>
      <p:sp>
        <p:nvSpPr>
          <p:cNvPr id="5" name="Slide Number Placeholder 4"/>
          <p:cNvSpPr>
            <a:spLocks noGrp="1"/>
          </p:cNvSpPr>
          <p:nvPr>
            <p:ph type="sldNum" sz="quarter" idx="11"/>
          </p:nvPr>
        </p:nvSpPr>
        <p:spPr/>
        <p:txBody>
          <a:bodyPr/>
          <a:lstStyle/>
          <a:p>
            <a:pPr>
              <a:defRPr/>
            </a:pPr>
            <a:fld id="{49C1BD8D-99EB-4077-8AC3-C5A9F658A8F3}" type="slidenum">
              <a:rPr lang="en-US" altLang="en-US"/>
              <a:pPr>
                <a:defRPr/>
              </a:pPr>
              <a:t>27</a:t>
            </a:fld>
            <a:endParaRPr lang="en-US" altLang="en-US"/>
          </a:p>
        </p:txBody>
      </p:sp>
      <p:sp>
        <p:nvSpPr>
          <p:cNvPr id="24580" name="Rectangle 2"/>
          <p:cNvSpPr>
            <a:spLocks noGrp="1" noChangeArrowheads="1"/>
          </p:cNvSpPr>
          <p:nvPr>
            <p:ph type="title"/>
          </p:nvPr>
        </p:nvSpPr>
        <p:spPr/>
        <p:txBody>
          <a:bodyPr>
            <a:normAutofit/>
          </a:bodyPr>
          <a:lstStyle/>
          <a:p>
            <a:pPr algn="ctr"/>
            <a:r>
              <a:rPr lang="en-US" b="1" dirty="0">
                <a:solidFill>
                  <a:srgbClr val="C00000"/>
                </a:solidFill>
                <a:latin typeface="Times New Roman" pitchFamily="18" charset="0"/>
                <a:cs typeface="Times New Roman" pitchFamily="18" charset="0"/>
              </a:rPr>
              <a:t>Candidate-gen function</a:t>
            </a:r>
          </a:p>
        </p:txBody>
      </p:sp>
      <p:sp>
        <p:nvSpPr>
          <p:cNvPr id="24581" name="Rectangle 3"/>
          <p:cNvSpPr>
            <a:spLocks noGrp="1" noChangeArrowheads="1"/>
          </p:cNvSpPr>
          <p:nvPr>
            <p:ph type="body" idx="1"/>
          </p:nvPr>
        </p:nvSpPr>
        <p:spPr>
          <a:xfrm>
            <a:off x="624417" y="1160464"/>
            <a:ext cx="10972800" cy="4962525"/>
          </a:xfrm>
        </p:spPr>
        <p:txBody>
          <a:bodyPr>
            <a:normAutofit fontScale="92500" lnSpcReduction="20000"/>
          </a:bodyPr>
          <a:lstStyle/>
          <a:p>
            <a:pPr eaLnBrk="1" hangingPunct="1">
              <a:lnSpc>
                <a:spcPct val="90000"/>
              </a:lnSpc>
              <a:buFont typeface="Wingdings" pitchFamily="2" charset="2"/>
              <a:buNone/>
            </a:pPr>
            <a:r>
              <a:rPr lang="en-US" altLang="ja-JP" sz="2100" b="1" smtClean="0">
                <a:ea typeface="ＭＳ Ｐゴシック" pitchFamily="34" charset="-128"/>
              </a:rPr>
              <a:t>Function</a:t>
            </a:r>
            <a:r>
              <a:rPr lang="en-US" altLang="ja-JP" sz="2100" smtClean="0">
                <a:ea typeface="ＭＳ Ｐゴシック" pitchFamily="34" charset="-128"/>
              </a:rPr>
              <a:t> candidate-gen(</a:t>
            </a:r>
            <a:r>
              <a:rPr lang="en-US" altLang="ja-JP" sz="2100" i="1" smtClean="0">
                <a:ea typeface="ＭＳ Ｐゴシック" pitchFamily="34" charset="-128"/>
              </a:rPr>
              <a:t>F</a:t>
            </a:r>
            <a:r>
              <a:rPr lang="en-US" altLang="ja-JP" sz="2100" i="1" baseline="-25000" smtClean="0">
                <a:ea typeface="ＭＳ Ｐゴシック" pitchFamily="34" charset="-128"/>
              </a:rPr>
              <a:t>k</a:t>
            </a:r>
            <a:r>
              <a:rPr lang="en-US" altLang="ja-JP" sz="2100" baseline="-25000" smtClean="0">
                <a:ea typeface="ＭＳ Ｐゴシック" pitchFamily="34" charset="-128"/>
              </a:rPr>
              <a:t>-1</a:t>
            </a:r>
            <a:r>
              <a:rPr lang="en-US" altLang="ja-JP" sz="2100" smtClean="0">
                <a:ea typeface="ＭＳ Ｐゴシック" pitchFamily="34" charset="-128"/>
              </a:rPr>
              <a:t>)	</a:t>
            </a:r>
          </a:p>
          <a:p>
            <a:pPr eaLnBrk="1" hangingPunct="1">
              <a:lnSpc>
                <a:spcPct val="90000"/>
              </a:lnSpc>
              <a:buFont typeface="Wingdings" pitchFamily="2" charset="2"/>
              <a:buNone/>
            </a:pPr>
            <a:r>
              <a:rPr lang="en-US" altLang="ja-JP" sz="2100" i="1" smtClean="0">
                <a:ea typeface="ＭＳ Ｐゴシック" pitchFamily="34" charset="-128"/>
              </a:rPr>
              <a:t>	C</a:t>
            </a:r>
            <a:r>
              <a:rPr lang="en-US" altLang="ja-JP" sz="2100" i="1" baseline="-25000" smtClean="0">
                <a:ea typeface="ＭＳ Ｐゴシック" pitchFamily="34" charset="-128"/>
              </a:rPr>
              <a:t>k</a:t>
            </a:r>
            <a:r>
              <a:rPr lang="en-US" altLang="ja-JP" sz="2100" smtClean="0">
                <a:ea typeface="ＭＳ Ｐゴシック" pitchFamily="34" charset="-128"/>
              </a:rPr>
              <a:t> </a:t>
            </a:r>
            <a:r>
              <a:rPr lang="en-US" altLang="ja-JP" sz="2100" smtClean="0">
                <a:ea typeface="ＭＳ Ｐゴシック" pitchFamily="34" charset="-128"/>
                <a:sym typeface="Symbol" pitchFamily="18" charset="2"/>
              </a:rPr>
              <a:t></a:t>
            </a:r>
            <a:r>
              <a:rPr lang="en-US" altLang="ja-JP" sz="2100" smtClean="0">
                <a:ea typeface="ＭＳ Ｐゴシック" pitchFamily="34" charset="-128"/>
              </a:rPr>
              <a:t> </a:t>
            </a:r>
            <a:r>
              <a:rPr lang="en-US" altLang="ja-JP" sz="2100" smtClean="0">
                <a:ea typeface="ＭＳ Ｐゴシック" pitchFamily="34" charset="-128"/>
                <a:sym typeface="Symbol" pitchFamily="18" charset="2"/>
              </a:rPr>
              <a:t></a:t>
            </a:r>
            <a:r>
              <a:rPr lang="en-US" altLang="ja-JP" sz="2100" smtClean="0">
                <a:ea typeface="ＭＳ Ｐゴシック" pitchFamily="34" charset="-128"/>
              </a:rPr>
              <a:t>; 		</a:t>
            </a:r>
          </a:p>
          <a:p>
            <a:pPr eaLnBrk="1" hangingPunct="1">
              <a:lnSpc>
                <a:spcPct val="90000"/>
              </a:lnSpc>
              <a:buFont typeface="Wingdings" pitchFamily="2" charset="2"/>
              <a:buNone/>
            </a:pPr>
            <a:r>
              <a:rPr lang="en-US" altLang="ja-JP" sz="2100" b="1" smtClean="0">
                <a:ea typeface="ＭＳ Ｐゴシック" pitchFamily="34" charset="-128"/>
              </a:rPr>
              <a:t>	forall</a:t>
            </a:r>
            <a:r>
              <a:rPr lang="en-US" altLang="ja-JP" sz="2100" smtClean="0">
                <a:ea typeface="ＭＳ Ｐゴシック" pitchFamily="34" charset="-128"/>
              </a:rPr>
              <a:t> </a:t>
            </a:r>
            <a:r>
              <a:rPr lang="en-US" altLang="ja-JP" sz="2100" i="1" smtClean="0">
                <a:ea typeface="ＭＳ Ｐゴシック" pitchFamily="34" charset="-128"/>
              </a:rPr>
              <a:t>f</a:t>
            </a:r>
            <a:r>
              <a:rPr lang="en-US" altLang="ja-JP" sz="2100" baseline="-25000" smtClean="0">
                <a:ea typeface="ＭＳ Ｐゴシック" pitchFamily="34" charset="-128"/>
              </a:rPr>
              <a:t>1</a:t>
            </a:r>
            <a:r>
              <a:rPr lang="en-US" altLang="ja-JP" sz="2100" smtClean="0">
                <a:ea typeface="ＭＳ Ｐゴシック" pitchFamily="34" charset="-128"/>
              </a:rPr>
              <a:t>, </a:t>
            </a:r>
            <a:r>
              <a:rPr lang="en-US" altLang="ja-JP" sz="2100" i="1" smtClean="0">
                <a:ea typeface="ＭＳ Ｐゴシック" pitchFamily="34" charset="-128"/>
              </a:rPr>
              <a:t>f</a:t>
            </a:r>
            <a:r>
              <a:rPr lang="en-US" altLang="ja-JP" sz="2100" baseline="-25000" smtClean="0">
                <a:ea typeface="ＭＳ Ｐゴシック" pitchFamily="34" charset="-128"/>
              </a:rPr>
              <a:t>2</a:t>
            </a:r>
            <a:r>
              <a:rPr lang="en-US" altLang="ja-JP" sz="2100" smtClean="0">
                <a:ea typeface="ＭＳ Ｐゴシック" pitchFamily="34" charset="-128"/>
              </a:rPr>
              <a:t> </a:t>
            </a:r>
            <a:r>
              <a:rPr lang="en-US" altLang="ja-JP" sz="2100" smtClean="0">
                <a:ea typeface="ＭＳ Ｐゴシック" pitchFamily="34" charset="-128"/>
                <a:sym typeface="Symbol" pitchFamily="18" charset="2"/>
              </a:rPr>
              <a:t></a:t>
            </a:r>
            <a:r>
              <a:rPr lang="en-US" altLang="ja-JP" sz="2100" smtClean="0">
                <a:ea typeface="ＭＳ Ｐゴシック" pitchFamily="34" charset="-128"/>
              </a:rPr>
              <a:t> </a:t>
            </a:r>
            <a:r>
              <a:rPr lang="en-US" altLang="ja-JP" sz="2100" i="1" smtClean="0">
                <a:ea typeface="ＭＳ Ｐゴシック" pitchFamily="34" charset="-128"/>
              </a:rPr>
              <a:t>F</a:t>
            </a:r>
            <a:r>
              <a:rPr lang="en-US" altLang="ja-JP" sz="2100" i="1" baseline="-25000" smtClean="0">
                <a:ea typeface="ＭＳ Ｐゴシック" pitchFamily="34" charset="-128"/>
              </a:rPr>
              <a:t>k</a:t>
            </a:r>
            <a:r>
              <a:rPr lang="en-US" altLang="ja-JP" sz="2100" baseline="-25000" smtClean="0">
                <a:ea typeface="ＭＳ Ｐゴシック" pitchFamily="34" charset="-128"/>
              </a:rPr>
              <a:t>-1</a:t>
            </a:r>
            <a:r>
              <a:rPr lang="en-US" altLang="ja-JP" sz="2100" smtClean="0">
                <a:ea typeface="ＭＳ Ｐゴシック" pitchFamily="34" charset="-128"/>
              </a:rPr>
              <a:t> 		</a:t>
            </a:r>
          </a:p>
          <a:p>
            <a:pPr eaLnBrk="1" hangingPunct="1">
              <a:lnSpc>
                <a:spcPct val="90000"/>
              </a:lnSpc>
              <a:buFont typeface="Wingdings" pitchFamily="2" charset="2"/>
              <a:buNone/>
            </a:pPr>
            <a:r>
              <a:rPr lang="en-US" altLang="ja-JP" sz="2100" smtClean="0">
                <a:ea typeface="ＭＳ Ｐゴシック" pitchFamily="34" charset="-128"/>
              </a:rPr>
              <a:t>		with </a:t>
            </a:r>
            <a:r>
              <a:rPr lang="en-US" altLang="ja-JP" sz="2100" i="1" smtClean="0">
                <a:ea typeface="ＭＳ Ｐゴシック" pitchFamily="34" charset="-128"/>
              </a:rPr>
              <a:t>f</a:t>
            </a:r>
            <a:r>
              <a:rPr lang="en-US" altLang="ja-JP" sz="2100" baseline="-25000" smtClean="0">
                <a:ea typeface="ＭＳ Ｐゴシック" pitchFamily="34" charset="-128"/>
              </a:rPr>
              <a:t>1</a:t>
            </a:r>
            <a:r>
              <a:rPr lang="en-US" altLang="ja-JP" sz="2100" smtClean="0">
                <a:ea typeface="ＭＳ Ｐゴシック" pitchFamily="34" charset="-128"/>
              </a:rPr>
              <a:t> = {</a:t>
            </a:r>
            <a:r>
              <a:rPr lang="en-US" altLang="ja-JP" sz="2100" i="1" smtClean="0">
                <a:ea typeface="ＭＳ Ｐゴシック" pitchFamily="34" charset="-128"/>
              </a:rPr>
              <a:t>i</a:t>
            </a:r>
            <a:r>
              <a:rPr lang="en-US" altLang="ja-JP" sz="2100" baseline="-25000" smtClean="0">
                <a:ea typeface="ＭＳ Ｐゴシック" pitchFamily="34" charset="-128"/>
              </a:rPr>
              <a:t>1</a:t>
            </a:r>
            <a:r>
              <a:rPr lang="en-US" altLang="ja-JP" sz="2100" smtClean="0">
                <a:ea typeface="ＭＳ Ｐゴシック" pitchFamily="34" charset="-128"/>
              </a:rPr>
              <a:t>, … , </a:t>
            </a:r>
            <a:r>
              <a:rPr lang="en-US" altLang="ja-JP" sz="2100" i="1" smtClean="0">
                <a:ea typeface="ＭＳ Ｐゴシック" pitchFamily="34" charset="-128"/>
              </a:rPr>
              <a:t>i</a:t>
            </a:r>
            <a:r>
              <a:rPr lang="en-US" altLang="ja-JP" sz="2100" i="1" baseline="-25000" smtClean="0">
                <a:ea typeface="ＭＳ Ｐゴシック" pitchFamily="34" charset="-128"/>
              </a:rPr>
              <a:t>k-</a:t>
            </a:r>
            <a:r>
              <a:rPr lang="en-US" altLang="ja-JP" sz="2100" baseline="-25000" smtClean="0">
                <a:ea typeface="ＭＳ Ｐゴシック" pitchFamily="34" charset="-128"/>
              </a:rPr>
              <a:t>2</a:t>
            </a:r>
            <a:r>
              <a:rPr lang="en-US" altLang="ja-JP" sz="2100" smtClean="0">
                <a:ea typeface="ＭＳ Ｐゴシック" pitchFamily="34" charset="-128"/>
              </a:rPr>
              <a:t>, </a:t>
            </a:r>
            <a:r>
              <a:rPr lang="en-US" altLang="ja-JP" sz="2100" i="1" smtClean="0">
                <a:ea typeface="ＭＳ Ｐゴシック" pitchFamily="34" charset="-128"/>
              </a:rPr>
              <a:t>i</a:t>
            </a:r>
            <a:r>
              <a:rPr lang="en-US" altLang="ja-JP" sz="2100" i="1" baseline="-25000" smtClean="0">
                <a:ea typeface="ＭＳ Ｐゴシック" pitchFamily="34" charset="-128"/>
              </a:rPr>
              <a:t>k-</a:t>
            </a:r>
            <a:r>
              <a:rPr lang="en-US" altLang="ja-JP" sz="2100" baseline="-25000" smtClean="0">
                <a:ea typeface="ＭＳ Ｐゴシック" pitchFamily="34" charset="-128"/>
              </a:rPr>
              <a:t>1</a:t>
            </a:r>
            <a:r>
              <a:rPr lang="en-US" altLang="ja-JP" sz="2100" smtClean="0">
                <a:ea typeface="ＭＳ Ｐゴシック" pitchFamily="34" charset="-128"/>
              </a:rPr>
              <a:t>} 	</a:t>
            </a:r>
          </a:p>
          <a:p>
            <a:pPr eaLnBrk="1" hangingPunct="1">
              <a:lnSpc>
                <a:spcPct val="90000"/>
              </a:lnSpc>
              <a:buFont typeface="Wingdings" pitchFamily="2" charset="2"/>
              <a:buNone/>
            </a:pPr>
            <a:r>
              <a:rPr lang="en-US" altLang="ja-JP" sz="2100" smtClean="0">
                <a:ea typeface="ＭＳ Ｐゴシック" pitchFamily="34" charset="-128"/>
              </a:rPr>
              <a:t>		and </a:t>
            </a:r>
            <a:r>
              <a:rPr lang="en-US" altLang="ja-JP" sz="2100" i="1" smtClean="0">
                <a:ea typeface="ＭＳ Ｐゴシック" pitchFamily="34" charset="-128"/>
              </a:rPr>
              <a:t>f</a:t>
            </a:r>
            <a:r>
              <a:rPr lang="en-US" altLang="ja-JP" sz="2100" baseline="-25000" smtClean="0">
                <a:ea typeface="ＭＳ Ｐゴシック" pitchFamily="34" charset="-128"/>
              </a:rPr>
              <a:t>2</a:t>
            </a:r>
            <a:r>
              <a:rPr lang="en-US" altLang="ja-JP" sz="2100" smtClean="0">
                <a:ea typeface="ＭＳ Ｐゴシック" pitchFamily="34" charset="-128"/>
              </a:rPr>
              <a:t> = {</a:t>
            </a:r>
            <a:r>
              <a:rPr lang="en-US" altLang="ja-JP" sz="2100" i="1" smtClean="0">
                <a:ea typeface="ＭＳ Ｐゴシック" pitchFamily="34" charset="-128"/>
              </a:rPr>
              <a:t>i</a:t>
            </a:r>
            <a:r>
              <a:rPr lang="en-US" altLang="ja-JP" sz="2100" baseline="-25000" smtClean="0">
                <a:ea typeface="ＭＳ Ｐゴシック" pitchFamily="34" charset="-128"/>
              </a:rPr>
              <a:t>1</a:t>
            </a:r>
            <a:r>
              <a:rPr lang="en-US" altLang="ja-JP" sz="2100" smtClean="0">
                <a:ea typeface="ＭＳ Ｐゴシック" pitchFamily="34" charset="-128"/>
              </a:rPr>
              <a:t>, … , </a:t>
            </a:r>
            <a:r>
              <a:rPr lang="en-US" altLang="ja-JP" sz="2100" i="1" smtClean="0">
                <a:ea typeface="ＭＳ Ｐゴシック" pitchFamily="34" charset="-128"/>
              </a:rPr>
              <a:t>i</a:t>
            </a:r>
            <a:r>
              <a:rPr lang="en-US" altLang="ja-JP" sz="2100" i="1" baseline="-25000" smtClean="0">
                <a:ea typeface="ＭＳ Ｐゴシック" pitchFamily="34" charset="-128"/>
              </a:rPr>
              <a:t>k-</a:t>
            </a:r>
            <a:r>
              <a:rPr lang="en-US" altLang="ja-JP" sz="2100" baseline="-25000" smtClean="0">
                <a:ea typeface="ＭＳ Ｐゴシック" pitchFamily="34" charset="-128"/>
              </a:rPr>
              <a:t>2</a:t>
            </a:r>
            <a:r>
              <a:rPr lang="en-US" altLang="ja-JP" sz="2100" smtClean="0">
                <a:ea typeface="ＭＳ Ｐゴシック" pitchFamily="34" charset="-128"/>
              </a:rPr>
              <a:t>, </a:t>
            </a:r>
            <a:r>
              <a:rPr lang="en-US" altLang="ja-JP" sz="2100" i="1" smtClean="0">
                <a:ea typeface="ＭＳ Ｐゴシック" pitchFamily="34" charset="-128"/>
              </a:rPr>
              <a:t>i’</a:t>
            </a:r>
            <a:r>
              <a:rPr lang="en-US" altLang="ja-JP" sz="2100" i="1" baseline="-25000" smtClean="0">
                <a:ea typeface="ＭＳ Ｐゴシック" pitchFamily="34" charset="-128"/>
              </a:rPr>
              <a:t>k</a:t>
            </a:r>
            <a:r>
              <a:rPr lang="en-US" altLang="ja-JP" sz="2100" baseline="-25000" smtClean="0">
                <a:ea typeface="ＭＳ Ｐゴシック" pitchFamily="34" charset="-128"/>
              </a:rPr>
              <a:t>-1</a:t>
            </a:r>
            <a:r>
              <a:rPr lang="en-US" altLang="ja-JP" sz="2100" smtClean="0">
                <a:ea typeface="ＭＳ Ｐゴシック" pitchFamily="34" charset="-128"/>
              </a:rPr>
              <a:t>} 	</a:t>
            </a:r>
          </a:p>
          <a:p>
            <a:pPr eaLnBrk="1" hangingPunct="1">
              <a:lnSpc>
                <a:spcPct val="90000"/>
              </a:lnSpc>
              <a:buFont typeface="Wingdings" pitchFamily="2" charset="2"/>
              <a:buNone/>
            </a:pPr>
            <a:r>
              <a:rPr lang="en-US" altLang="ja-JP" sz="2100" smtClean="0">
                <a:ea typeface="ＭＳ Ｐゴシック" pitchFamily="34" charset="-128"/>
              </a:rPr>
              <a:t>		and </a:t>
            </a:r>
            <a:r>
              <a:rPr lang="en-US" altLang="ja-JP" sz="2100" i="1" smtClean="0">
                <a:ea typeface="ＭＳ Ｐゴシック" pitchFamily="34" charset="-128"/>
              </a:rPr>
              <a:t>i</a:t>
            </a:r>
            <a:r>
              <a:rPr lang="en-US" altLang="ja-JP" sz="2100" i="1" baseline="-25000" smtClean="0">
                <a:ea typeface="ＭＳ Ｐゴシック" pitchFamily="34" charset="-128"/>
              </a:rPr>
              <a:t>k</a:t>
            </a:r>
            <a:r>
              <a:rPr lang="en-US" altLang="ja-JP" sz="2100" baseline="-25000" smtClean="0">
                <a:ea typeface="ＭＳ Ｐゴシック" pitchFamily="34" charset="-128"/>
              </a:rPr>
              <a:t>-1</a:t>
            </a:r>
            <a:r>
              <a:rPr lang="en-US" altLang="ja-JP" sz="2100" smtClean="0">
                <a:ea typeface="ＭＳ Ｐゴシック" pitchFamily="34" charset="-128"/>
              </a:rPr>
              <a:t> &lt; </a:t>
            </a:r>
            <a:r>
              <a:rPr lang="en-US" altLang="ja-JP" sz="2100" i="1" smtClean="0">
                <a:ea typeface="ＭＳ Ｐゴシック" pitchFamily="34" charset="-128"/>
              </a:rPr>
              <a:t>i’</a:t>
            </a:r>
            <a:r>
              <a:rPr lang="en-US" altLang="ja-JP" sz="2100" i="1" baseline="-25000" smtClean="0">
                <a:ea typeface="ＭＳ Ｐゴシック" pitchFamily="34" charset="-128"/>
              </a:rPr>
              <a:t>k</a:t>
            </a:r>
            <a:r>
              <a:rPr lang="en-US" altLang="ja-JP" sz="2100" baseline="-25000" smtClean="0">
                <a:ea typeface="ＭＳ Ｐゴシック" pitchFamily="34" charset="-128"/>
              </a:rPr>
              <a:t>-1</a:t>
            </a:r>
            <a:r>
              <a:rPr lang="en-US" altLang="ja-JP" sz="2100" smtClean="0">
                <a:ea typeface="ＭＳ Ｐゴシック" pitchFamily="34" charset="-128"/>
              </a:rPr>
              <a:t> </a:t>
            </a:r>
            <a:r>
              <a:rPr lang="en-US" altLang="ja-JP" sz="2100" b="1" smtClean="0">
                <a:ea typeface="ＭＳ Ｐゴシック" pitchFamily="34" charset="-128"/>
              </a:rPr>
              <a:t>do</a:t>
            </a:r>
            <a:r>
              <a:rPr lang="en-US" altLang="ja-JP" sz="2100" smtClean="0">
                <a:ea typeface="ＭＳ Ｐゴシック" pitchFamily="34" charset="-128"/>
              </a:rPr>
              <a:t> 	</a:t>
            </a:r>
          </a:p>
          <a:p>
            <a:pPr eaLnBrk="1" hangingPunct="1">
              <a:lnSpc>
                <a:spcPct val="90000"/>
              </a:lnSpc>
              <a:buFont typeface="Wingdings" pitchFamily="2" charset="2"/>
              <a:buNone/>
            </a:pPr>
            <a:r>
              <a:rPr lang="en-US" altLang="ja-JP" sz="2100" i="1" smtClean="0">
                <a:ea typeface="ＭＳ Ｐゴシック" pitchFamily="34" charset="-128"/>
              </a:rPr>
              <a:t>	    c</a:t>
            </a:r>
            <a:r>
              <a:rPr lang="en-US" altLang="ja-JP" sz="2100" smtClean="0">
                <a:ea typeface="ＭＳ Ｐゴシック" pitchFamily="34" charset="-128"/>
              </a:rPr>
              <a:t> </a:t>
            </a:r>
            <a:r>
              <a:rPr lang="en-US" altLang="ja-JP" sz="2100" smtClean="0">
                <a:ea typeface="ＭＳ Ｐゴシック" pitchFamily="34" charset="-128"/>
                <a:sym typeface="Symbol" pitchFamily="18" charset="2"/>
              </a:rPr>
              <a:t></a:t>
            </a:r>
            <a:r>
              <a:rPr lang="en-US" altLang="ja-JP" sz="2100" smtClean="0">
                <a:ea typeface="ＭＳ Ｐゴシック" pitchFamily="34" charset="-128"/>
              </a:rPr>
              <a:t> {</a:t>
            </a:r>
            <a:r>
              <a:rPr lang="en-US" altLang="ja-JP" sz="2100" i="1" smtClean="0">
                <a:ea typeface="ＭＳ Ｐゴシック" pitchFamily="34" charset="-128"/>
              </a:rPr>
              <a:t>i</a:t>
            </a:r>
            <a:r>
              <a:rPr lang="en-US" altLang="ja-JP" sz="2100" baseline="-25000" smtClean="0">
                <a:ea typeface="ＭＳ Ｐゴシック" pitchFamily="34" charset="-128"/>
              </a:rPr>
              <a:t>1</a:t>
            </a:r>
            <a:r>
              <a:rPr lang="en-US" altLang="ja-JP" sz="2100" smtClean="0">
                <a:ea typeface="ＭＳ Ｐゴシック" pitchFamily="34" charset="-128"/>
              </a:rPr>
              <a:t>, …, </a:t>
            </a:r>
            <a:r>
              <a:rPr lang="en-US" altLang="ja-JP" sz="2100" i="1" smtClean="0">
                <a:ea typeface="ＭＳ Ｐゴシック" pitchFamily="34" charset="-128"/>
              </a:rPr>
              <a:t>i</a:t>
            </a:r>
            <a:r>
              <a:rPr lang="en-US" altLang="ja-JP" sz="2100" i="1" baseline="-25000" smtClean="0">
                <a:ea typeface="ＭＳ Ｐゴシック" pitchFamily="34" charset="-128"/>
              </a:rPr>
              <a:t>k-</a:t>
            </a:r>
            <a:r>
              <a:rPr lang="en-US" altLang="ja-JP" sz="2100" baseline="-25000" smtClean="0">
                <a:ea typeface="ＭＳ Ｐゴシック" pitchFamily="34" charset="-128"/>
              </a:rPr>
              <a:t>1</a:t>
            </a:r>
            <a:r>
              <a:rPr lang="en-US" altLang="ja-JP" sz="2100" smtClean="0">
                <a:ea typeface="ＭＳ Ｐゴシック" pitchFamily="34" charset="-128"/>
              </a:rPr>
              <a:t>, </a:t>
            </a:r>
            <a:r>
              <a:rPr lang="en-US" altLang="ja-JP" sz="2100" i="1" smtClean="0">
                <a:ea typeface="ＭＳ Ｐゴシック" pitchFamily="34" charset="-128"/>
              </a:rPr>
              <a:t>i’</a:t>
            </a:r>
            <a:r>
              <a:rPr lang="en-US" altLang="ja-JP" sz="2100" i="1" baseline="-25000" smtClean="0">
                <a:ea typeface="ＭＳ Ｐゴシック" pitchFamily="34" charset="-128"/>
              </a:rPr>
              <a:t>k-</a:t>
            </a:r>
            <a:r>
              <a:rPr lang="en-US" altLang="ja-JP" sz="2100" baseline="-25000" smtClean="0">
                <a:ea typeface="ＭＳ Ｐゴシック" pitchFamily="34" charset="-128"/>
              </a:rPr>
              <a:t>1</a:t>
            </a:r>
            <a:r>
              <a:rPr lang="en-US" altLang="ja-JP" sz="2100" smtClean="0">
                <a:ea typeface="ＭＳ Ｐゴシック" pitchFamily="34" charset="-128"/>
              </a:rPr>
              <a:t>}; 		</a:t>
            </a:r>
            <a:r>
              <a:rPr lang="en-US" altLang="ja-JP" sz="2100" smtClean="0">
                <a:solidFill>
                  <a:srgbClr val="3333CC"/>
                </a:solidFill>
                <a:ea typeface="ＭＳ Ｐゴシック" pitchFamily="34" charset="-128"/>
              </a:rPr>
              <a:t>// join </a:t>
            </a:r>
            <a:r>
              <a:rPr lang="en-US" altLang="ja-JP" sz="2100" i="1" smtClean="0">
                <a:solidFill>
                  <a:srgbClr val="3333CC"/>
                </a:solidFill>
                <a:ea typeface="ＭＳ Ｐゴシック" pitchFamily="34" charset="-128"/>
              </a:rPr>
              <a:t>f</a:t>
            </a:r>
            <a:r>
              <a:rPr lang="en-US" altLang="ja-JP" sz="2100" baseline="-25000" smtClean="0">
                <a:solidFill>
                  <a:srgbClr val="3333CC"/>
                </a:solidFill>
                <a:ea typeface="ＭＳ Ｐゴシック" pitchFamily="34" charset="-128"/>
              </a:rPr>
              <a:t>1</a:t>
            </a:r>
            <a:r>
              <a:rPr lang="en-US" altLang="ja-JP" sz="2100" smtClean="0">
                <a:solidFill>
                  <a:srgbClr val="3333CC"/>
                </a:solidFill>
                <a:ea typeface="ＭＳ Ｐゴシック" pitchFamily="34" charset="-128"/>
              </a:rPr>
              <a:t> and </a:t>
            </a:r>
            <a:r>
              <a:rPr lang="en-US" altLang="ja-JP" sz="2100" i="1" smtClean="0">
                <a:solidFill>
                  <a:srgbClr val="3333CC"/>
                </a:solidFill>
                <a:ea typeface="ＭＳ Ｐゴシック" pitchFamily="34" charset="-128"/>
              </a:rPr>
              <a:t>f</a:t>
            </a:r>
            <a:r>
              <a:rPr lang="en-US" altLang="ja-JP" sz="2100" baseline="-25000" smtClean="0">
                <a:solidFill>
                  <a:srgbClr val="3333CC"/>
                </a:solidFill>
                <a:ea typeface="ＭＳ Ｐゴシック" pitchFamily="34" charset="-128"/>
              </a:rPr>
              <a:t>2</a:t>
            </a:r>
            <a:endParaRPr lang="en-US" altLang="ja-JP" sz="2100" i="1" smtClean="0">
              <a:solidFill>
                <a:srgbClr val="3333CC"/>
              </a:solidFill>
              <a:ea typeface="ＭＳ Ｐゴシック" pitchFamily="34" charset="-128"/>
            </a:endParaRPr>
          </a:p>
          <a:p>
            <a:pPr eaLnBrk="1" hangingPunct="1">
              <a:lnSpc>
                <a:spcPct val="90000"/>
              </a:lnSpc>
              <a:buFont typeface="Wingdings" pitchFamily="2" charset="2"/>
              <a:buNone/>
            </a:pPr>
            <a:r>
              <a:rPr lang="en-US" altLang="ja-JP" sz="2100" i="1" smtClean="0">
                <a:ea typeface="ＭＳ Ｐゴシック" pitchFamily="34" charset="-128"/>
              </a:rPr>
              <a:t>	    C</a:t>
            </a:r>
            <a:r>
              <a:rPr lang="en-US" altLang="ja-JP" sz="2100" i="1" baseline="-25000" smtClean="0">
                <a:ea typeface="ＭＳ Ｐゴシック" pitchFamily="34" charset="-128"/>
              </a:rPr>
              <a:t>k</a:t>
            </a:r>
            <a:r>
              <a:rPr lang="en-US" altLang="ja-JP" sz="2100" smtClean="0">
                <a:ea typeface="ＭＳ Ｐゴシック" pitchFamily="34" charset="-128"/>
              </a:rPr>
              <a:t> </a:t>
            </a:r>
            <a:r>
              <a:rPr lang="en-US" altLang="ja-JP" sz="2100" smtClean="0">
                <a:ea typeface="ＭＳ Ｐゴシック" pitchFamily="34" charset="-128"/>
                <a:sym typeface="Symbol" pitchFamily="18" charset="2"/>
              </a:rPr>
              <a:t></a:t>
            </a:r>
            <a:r>
              <a:rPr lang="en-US" altLang="ja-JP" sz="2100" smtClean="0">
                <a:ea typeface="ＭＳ Ｐゴシック" pitchFamily="34" charset="-128"/>
              </a:rPr>
              <a:t> </a:t>
            </a:r>
            <a:r>
              <a:rPr lang="en-US" altLang="ja-JP" sz="2100" i="1" smtClean="0">
                <a:ea typeface="ＭＳ Ｐゴシック" pitchFamily="34" charset="-128"/>
              </a:rPr>
              <a:t>C</a:t>
            </a:r>
            <a:r>
              <a:rPr lang="en-US" altLang="ja-JP" sz="2100" i="1" baseline="-25000" smtClean="0">
                <a:ea typeface="ＭＳ Ｐゴシック" pitchFamily="34" charset="-128"/>
              </a:rPr>
              <a:t>k</a:t>
            </a:r>
            <a:r>
              <a:rPr lang="en-US" altLang="ja-JP" sz="2100" smtClean="0">
                <a:ea typeface="ＭＳ Ｐゴシック" pitchFamily="34" charset="-128"/>
              </a:rPr>
              <a:t> </a:t>
            </a:r>
            <a:r>
              <a:rPr lang="en-US" altLang="ja-JP" sz="2100" smtClean="0">
                <a:ea typeface="ＭＳ Ｐゴシック" pitchFamily="34" charset="-128"/>
                <a:sym typeface="Symbol" pitchFamily="18" charset="2"/>
              </a:rPr>
              <a:t></a:t>
            </a:r>
            <a:r>
              <a:rPr lang="en-US" altLang="ja-JP" sz="2100" smtClean="0">
                <a:ea typeface="ＭＳ Ｐゴシック" pitchFamily="34" charset="-128"/>
              </a:rPr>
              <a:t> {</a:t>
            </a:r>
            <a:r>
              <a:rPr lang="en-US" altLang="ja-JP" sz="2100" i="1" smtClean="0">
                <a:ea typeface="ＭＳ Ｐゴシック" pitchFamily="34" charset="-128"/>
              </a:rPr>
              <a:t>c</a:t>
            </a:r>
            <a:r>
              <a:rPr lang="en-US" altLang="ja-JP" sz="2100" smtClean="0">
                <a:ea typeface="ＭＳ Ｐゴシック" pitchFamily="34" charset="-128"/>
              </a:rPr>
              <a:t>}; 	</a:t>
            </a:r>
          </a:p>
          <a:p>
            <a:pPr eaLnBrk="1" hangingPunct="1">
              <a:lnSpc>
                <a:spcPct val="90000"/>
              </a:lnSpc>
              <a:buFont typeface="Wingdings" pitchFamily="2" charset="2"/>
              <a:buNone/>
            </a:pPr>
            <a:r>
              <a:rPr lang="en-US" altLang="ja-JP" sz="2100" b="1" smtClean="0">
                <a:ea typeface="ＭＳ Ｐゴシック" pitchFamily="34" charset="-128"/>
              </a:rPr>
              <a:t>	    for </a:t>
            </a:r>
            <a:r>
              <a:rPr lang="en-US" altLang="ja-JP" sz="2100" smtClean="0">
                <a:ea typeface="ＭＳ Ｐゴシック" pitchFamily="34" charset="-128"/>
              </a:rPr>
              <a:t>each (</a:t>
            </a:r>
            <a:r>
              <a:rPr lang="en-US" altLang="ja-JP" sz="2100" i="1" smtClean="0">
                <a:ea typeface="ＭＳ Ｐゴシック" pitchFamily="34" charset="-128"/>
              </a:rPr>
              <a:t>k-</a:t>
            </a:r>
            <a:r>
              <a:rPr lang="en-US" altLang="ja-JP" sz="2100" smtClean="0">
                <a:ea typeface="ＭＳ Ｐゴシック" pitchFamily="34" charset="-128"/>
              </a:rPr>
              <a:t>1)-subset </a:t>
            </a:r>
            <a:r>
              <a:rPr lang="en-US" altLang="ja-JP" sz="2100" i="1" smtClean="0">
                <a:ea typeface="ＭＳ Ｐゴシック" pitchFamily="34" charset="-128"/>
              </a:rPr>
              <a:t>s</a:t>
            </a:r>
            <a:r>
              <a:rPr lang="en-US" altLang="ja-JP" sz="2100" smtClean="0">
                <a:ea typeface="ＭＳ Ｐゴシック" pitchFamily="34" charset="-128"/>
              </a:rPr>
              <a:t> of </a:t>
            </a:r>
            <a:r>
              <a:rPr lang="en-US" altLang="ja-JP" sz="2100" i="1" smtClean="0">
                <a:ea typeface="ＭＳ Ｐゴシック" pitchFamily="34" charset="-128"/>
              </a:rPr>
              <a:t>c</a:t>
            </a:r>
            <a:r>
              <a:rPr lang="en-US" altLang="ja-JP" sz="2100" smtClean="0">
                <a:ea typeface="ＭＳ Ｐゴシック" pitchFamily="34" charset="-128"/>
              </a:rPr>
              <a:t> </a:t>
            </a:r>
            <a:r>
              <a:rPr lang="en-US" altLang="ja-JP" sz="2100" b="1" smtClean="0">
                <a:ea typeface="ＭＳ Ｐゴシック" pitchFamily="34" charset="-128"/>
              </a:rPr>
              <a:t>do	</a:t>
            </a:r>
          </a:p>
          <a:p>
            <a:pPr eaLnBrk="1" hangingPunct="1">
              <a:lnSpc>
                <a:spcPct val="90000"/>
              </a:lnSpc>
              <a:buFont typeface="Wingdings" pitchFamily="2" charset="2"/>
              <a:buNone/>
            </a:pPr>
            <a:r>
              <a:rPr lang="en-US" altLang="ja-JP" sz="2100" b="1" smtClean="0">
                <a:ea typeface="ＭＳ Ｐゴシック" pitchFamily="34" charset="-128"/>
              </a:rPr>
              <a:t>		if </a:t>
            </a:r>
            <a:r>
              <a:rPr lang="en-US" altLang="ja-JP" sz="2100" smtClean="0">
                <a:ea typeface="ＭＳ Ｐゴシック" pitchFamily="34" charset="-128"/>
              </a:rPr>
              <a:t>(</a:t>
            </a:r>
            <a:r>
              <a:rPr lang="en-US" altLang="ja-JP" sz="2100" i="1" smtClean="0">
                <a:ea typeface="ＭＳ Ｐゴシック" pitchFamily="34" charset="-128"/>
              </a:rPr>
              <a:t>s</a:t>
            </a:r>
            <a:r>
              <a:rPr lang="en-US" altLang="ja-JP" sz="2100" smtClean="0">
                <a:ea typeface="ＭＳ Ｐゴシック" pitchFamily="34" charset="-128"/>
              </a:rPr>
              <a:t> </a:t>
            </a:r>
            <a:r>
              <a:rPr lang="en-US" altLang="ja-JP" sz="2100" smtClean="0">
                <a:ea typeface="ＭＳ Ｐゴシック" pitchFamily="34" charset="-128"/>
                <a:sym typeface="Symbol" pitchFamily="18" charset="2"/>
              </a:rPr>
              <a:t></a:t>
            </a:r>
            <a:r>
              <a:rPr lang="en-US" altLang="ja-JP" sz="2100" smtClean="0">
                <a:ea typeface="ＭＳ Ｐゴシック" pitchFamily="34" charset="-128"/>
              </a:rPr>
              <a:t> </a:t>
            </a:r>
            <a:r>
              <a:rPr lang="en-US" altLang="ja-JP" sz="2100" i="1" smtClean="0">
                <a:ea typeface="ＭＳ Ｐゴシック" pitchFamily="34" charset="-128"/>
              </a:rPr>
              <a:t>F</a:t>
            </a:r>
            <a:r>
              <a:rPr lang="en-US" altLang="ja-JP" sz="2100" i="1" baseline="-25000" smtClean="0">
                <a:ea typeface="ＭＳ Ｐゴシック" pitchFamily="34" charset="-128"/>
              </a:rPr>
              <a:t>k</a:t>
            </a:r>
            <a:r>
              <a:rPr lang="en-US" altLang="ja-JP" sz="2100" baseline="-25000" smtClean="0">
                <a:ea typeface="ＭＳ Ｐゴシック" pitchFamily="34" charset="-128"/>
              </a:rPr>
              <a:t>-1</a:t>
            </a:r>
            <a:r>
              <a:rPr lang="en-US" altLang="ja-JP" sz="2100" smtClean="0">
                <a:ea typeface="ＭＳ Ｐゴシック" pitchFamily="34" charset="-128"/>
              </a:rPr>
              <a:t>) </a:t>
            </a:r>
            <a:r>
              <a:rPr lang="en-US" altLang="ja-JP" sz="2100" b="1" smtClean="0">
                <a:ea typeface="ＭＳ Ｐゴシック" pitchFamily="34" charset="-128"/>
              </a:rPr>
              <a:t>then</a:t>
            </a:r>
            <a:r>
              <a:rPr lang="en-US" altLang="ja-JP" sz="2100" smtClean="0">
                <a:ea typeface="ＭＳ Ｐゴシック" pitchFamily="34" charset="-128"/>
              </a:rPr>
              <a:t>  </a:t>
            </a:r>
          </a:p>
          <a:p>
            <a:pPr eaLnBrk="1" hangingPunct="1">
              <a:lnSpc>
                <a:spcPct val="90000"/>
              </a:lnSpc>
              <a:buFont typeface="Wingdings" pitchFamily="2" charset="2"/>
              <a:buNone/>
            </a:pPr>
            <a:r>
              <a:rPr lang="en-US" altLang="ja-JP" sz="2100" smtClean="0">
                <a:ea typeface="ＭＳ Ｐゴシック" pitchFamily="34" charset="-128"/>
              </a:rPr>
              <a:t>		    delete </a:t>
            </a:r>
            <a:r>
              <a:rPr lang="en-US" altLang="ja-JP" sz="2100" i="1" smtClean="0">
                <a:ea typeface="ＭＳ Ｐゴシック" pitchFamily="34" charset="-128"/>
              </a:rPr>
              <a:t>c</a:t>
            </a:r>
            <a:r>
              <a:rPr lang="en-US" altLang="ja-JP" sz="2100" smtClean="0">
                <a:ea typeface="ＭＳ Ｐゴシック" pitchFamily="34" charset="-128"/>
              </a:rPr>
              <a:t> from </a:t>
            </a:r>
            <a:r>
              <a:rPr lang="en-US" altLang="ja-JP" sz="2100" i="1" smtClean="0">
                <a:ea typeface="ＭＳ Ｐゴシック" pitchFamily="34" charset="-128"/>
              </a:rPr>
              <a:t>C</a:t>
            </a:r>
            <a:r>
              <a:rPr lang="en-US" altLang="ja-JP" sz="2100" i="1" baseline="-25000" smtClean="0">
                <a:ea typeface="ＭＳ Ｐゴシック" pitchFamily="34" charset="-128"/>
              </a:rPr>
              <a:t>k</a:t>
            </a:r>
            <a:r>
              <a:rPr lang="en-US" altLang="ja-JP" sz="2100" smtClean="0">
                <a:ea typeface="ＭＳ Ｐゴシック" pitchFamily="34" charset="-128"/>
              </a:rPr>
              <a:t>;		</a:t>
            </a:r>
            <a:r>
              <a:rPr lang="en-US" altLang="ja-JP" sz="2100" smtClean="0">
                <a:solidFill>
                  <a:srgbClr val="3333CC"/>
                </a:solidFill>
                <a:ea typeface="ＭＳ Ｐゴシック" pitchFamily="34" charset="-128"/>
              </a:rPr>
              <a:t>// prune</a:t>
            </a:r>
          </a:p>
          <a:p>
            <a:pPr eaLnBrk="1" hangingPunct="1">
              <a:lnSpc>
                <a:spcPct val="90000"/>
              </a:lnSpc>
              <a:buFont typeface="Wingdings" pitchFamily="2" charset="2"/>
              <a:buNone/>
            </a:pPr>
            <a:r>
              <a:rPr lang="en-US" altLang="ja-JP" sz="2100" b="1" smtClean="0">
                <a:ea typeface="ＭＳ Ｐゴシック" pitchFamily="34" charset="-128"/>
              </a:rPr>
              <a:t>	    end</a:t>
            </a:r>
            <a:r>
              <a:rPr lang="en-US" altLang="ja-JP" sz="2100" smtClean="0">
                <a:ea typeface="ＭＳ Ｐゴシック" pitchFamily="34" charset="-128"/>
              </a:rPr>
              <a:t>	</a:t>
            </a:r>
          </a:p>
          <a:p>
            <a:pPr eaLnBrk="1" hangingPunct="1">
              <a:lnSpc>
                <a:spcPct val="90000"/>
              </a:lnSpc>
              <a:buFont typeface="Wingdings" pitchFamily="2" charset="2"/>
              <a:buNone/>
            </a:pPr>
            <a:r>
              <a:rPr lang="en-US" altLang="ja-JP" sz="2100" b="1" smtClean="0">
                <a:ea typeface="ＭＳ Ｐゴシック" pitchFamily="34" charset="-128"/>
              </a:rPr>
              <a:t>	end</a:t>
            </a:r>
            <a:r>
              <a:rPr lang="en-US" altLang="ja-JP" sz="2100" smtClean="0">
                <a:ea typeface="ＭＳ Ｐゴシック" pitchFamily="34" charset="-128"/>
              </a:rPr>
              <a:t>	</a:t>
            </a:r>
          </a:p>
          <a:p>
            <a:pPr eaLnBrk="1" hangingPunct="1">
              <a:lnSpc>
                <a:spcPct val="90000"/>
              </a:lnSpc>
              <a:buFont typeface="Wingdings" pitchFamily="2" charset="2"/>
              <a:buNone/>
            </a:pPr>
            <a:r>
              <a:rPr lang="en-US" altLang="ja-JP" sz="2100" smtClean="0">
                <a:ea typeface="ＭＳ Ｐゴシック" pitchFamily="34" charset="-128"/>
              </a:rPr>
              <a:t>	return </a:t>
            </a:r>
            <a:r>
              <a:rPr lang="en-US" altLang="ja-JP" sz="2100" i="1" smtClean="0">
                <a:ea typeface="ＭＳ Ｐゴシック" pitchFamily="34" charset="-128"/>
              </a:rPr>
              <a:t>C</a:t>
            </a:r>
            <a:r>
              <a:rPr lang="en-US" altLang="ja-JP" sz="2100" i="1" baseline="-25000" smtClean="0">
                <a:ea typeface="ＭＳ Ｐゴシック" pitchFamily="34" charset="-128"/>
              </a:rPr>
              <a:t>k</a:t>
            </a:r>
            <a:r>
              <a:rPr lang="en-US" altLang="ja-JP" sz="2100" smtClean="0">
                <a:ea typeface="ＭＳ Ｐゴシック" pitchFamily="34" charset="-128"/>
              </a:rPr>
              <a:t>; 	</a:t>
            </a:r>
            <a:endParaRPr lang="en-US" sz="2100" smtClean="0"/>
          </a:p>
        </p:txBody>
      </p:sp>
    </p:spTree>
    <p:extLst>
      <p:ext uri="{BB962C8B-B14F-4D97-AF65-F5344CB8AC3E}">
        <p14:creationId xmlns:p14="http://schemas.microsoft.com/office/powerpoint/2010/main" val="3327505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dirty="0"/>
          </a:p>
        </p:txBody>
      </p:sp>
      <p:sp>
        <p:nvSpPr>
          <p:cNvPr id="5" name="Slide Number Placeholder 4"/>
          <p:cNvSpPr>
            <a:spLocks noGrp="1"/>
          </p:cNvSpPr>
          <p:nvPr>
            <p:ph type="sldNum" sz="quarter" idx="11"/>
          </p:nvPr>
        </p:nvSpPr>
        <p:spPr/>
        <p:txBody>
          <a:bodyPr/>
          <a:lstStyle/>
          <a:p>
            <a:pPr>
              <a:defRPr/>
            </a:pPr>
            <a:fld id="{D839F656-ADD1-4D8E-AB17-386E4890F6B7}" type="slidenum">
              <a:rPr lang="en-US" altLang="en-US"/>
              <a:pPr>
                <a:defRPr/>
              </a:pPr>
              <a:t>28</a:t>
            </a:fld>
            <a:endParaRPr lang="en-US" altLang="en-US"/>
          </a:p>
        </p:txBody>
      </p:sp>
      <p:sp>
        <p:nvSpPr>
          <p:cNvPr id="25604" name="Rectangle 2"/>
          <p:cNvSpPr>
            <a:spLocks noGrp="1" noChangeArrowheads="1"/>
          </p:cNvSpPr>
          <p:nvPr>
            <p:ph type="title"/>
          </p:nvPr>
        </p:nvSpPr>
        <p:spPr/>
        <p:txBody>
          <a:bodyPr>
            <a:normAutofit/>
          </a:bodyPr>
          <a:lstStyle/>
          <a:p>
            <a:pPr algn="ctr"/>
            <a:r>
              <a:rPr lang="en-GB" b="1" dirty="0">
                <a:solidFill>
                  <a:srgbClr val="C00000"/>
                </a:solidFill>
                <a:latin typeface="Times New Roman" pitchFamily="18" charset="0"/>
                <a:cs typeface="Times New Roman" pitchFamily="18" charset="0"/>
              </a:rPr>
              <a:t>An example</a:t>
            </a:r>
          </a:p>
        </p:txBody>
      </p:sp>
      <p:sp>
        <p:nvSpPr>
          <p:cNvPr id="25605" name="Rectangle 3"/>
          <p:cNvSpPr>
            <a:spLocks noGrp="1" noChangeArrowheads="1"/>
          </p:cNvSpPr>
          <p:nvPr>
            <p:ph type="body" idx="1"/>
          </p:nvPr>
        </p:nvSpPr>
        <p:spPr>
          <a:xfrm>
            <a:off x="670984" y="1449388"/>
            <a:ext cx="10809816" cy="4799012"/>
          </a:xfrm>
        </p:spPr>
        <p:txBody>
          <a:bodyPr/>
          <a:lstStyle/>
          <a:p>
            <a:pPr eaLnBrk="1" hangingPunct="1"/>
            <a:r>
              <a:rPr lang="en-GB" sz="2600" i="1" smtClean="0"/>
              <a:t>F</a:t>
            </a:r>
            <a:r>
              <a:rPr lang="en-GB" sz="2600" baseline="-25000" smtClean="0"/>
              <a:t>3</a:t>
            </a:r>
            <a:r>
              <a:rPr lang="en-GB" sz="2600" smtClean="0"/>
              <a:t> = {{1, 2,  3}, {1,  2,  4}, {1,  3,  4},   </a:t>
            </a:r>
          </a:p>
          <a:p>
            <a:pPr eaLnBrk="1" hangingPunct="1">
              <a:buFont typeface="Wingdings" pitchFamily="2" charset="2"/>
              <a:buNone/>
            </a:pPr>
            <a:r>
              <a:rPr lang="en-GB" sz="2600" smtClean="0"/>
              <a:t>			{1,  3,  5}, {2,  3,  4}}</a:t>
            </a:r>
          </a:p>
          <a:p>
            <a:pPr eaLnBrk="1" hangingPunct="1">
              <a:buFont typeface="Wingdings" pitchFamily="2" charset="2"/>
              <a:buNone/>
            </a:pPr>
            <a:endParaRPr lang="en-GB" sz="2600" smtClean="0"/>
          </a:p>
          <a:p>
            <a:pPr eaLnBrk="1" hangingPunct="1"/>
            <a:r>
              <a:rPr lang="en-GB" sz="2600" smtClean="0"/>
              <a:t>After join	</a:t>
            </a:r>
          </a:p>
          <a:p>
            <a:pPr marL="742950" lvl="1" indent="-285750" eaLnBrk="1" hangingPunct="1"/>
            <a:r>
              <a:rPr lang="en-GB" sz="2200" i="1" smtClean="0"/>
              <a:t>C</a:t>
            </a:r>
            <a:r>
              <a:rPr lang="en-GB" baseline="-25000" smtClean="0"/>
              <a:t>4</a:t>
            </a:r>
            <a:r>
              <a:rPr lang="en-GB" sz="2200" smtClean="0"/>
              <a:t> = {{1,  2,  3,  4}, {1,  3,  4,  5}}</a:t>
            </a:r>
          </a:p>
          <a:p>
            <a:pPr eaLnBrk="1" hangingPunct="1"/>
            <a:r>
              <a:rPr lang="en-GB" sz="2600" smtClean="0"/>
              <a:t>After pruning:</a:t>
            </a:r>
          </a:p>
          <a:p>
            <a:pPr marL="742950" lvl="1" indent="-285750" eaLnBrk="1" hangingPunct="1"/>
            <a:r>
              <a:rPr lang="en-GB" sz="2200" i="1" smtClean="0"/>
              <a:t>C</a:t>
            </a:r>
            <a:r>
              <a:rPr lang="en-GB" baseline="-25000" smtClean="0"/>
              <a:t>4</a:t>
            </a:r>
            <a:r>
              <a:rPr lang="en-GB" sz="2200" smtClean="0"/>
              <a:t> = {{1,  2,  3,   4}}</a:t>
            </a:r>
          </a:p>
          <a:p>
            <a:pPr marL="742950" lvl="1" indent="-285750" eaLnBrk="1" hangingPunct="1">
              <a:spcAft>
                <a:spcPct val="50000"/>
              </a:spcAft>
              <a:buFont typeface="Wingdings" pitchFamily="2" charset="2"/>
              <a:buNone/>
            </a:pPr>
            <a:r>
              <a:rPr lang="en-GB" sz="2200" smtClean="0"/>
              <a:t>	because </a:t>
            </a:r>
            <a:r>
              <a:rPr lang="en-GB" sz="2200" smtClean="0">
                <a:solidFill>
                  <a:srgbClr val="FF0000"/>
                </a:solidFill>
              </a:rPr>
              <a:t>{1,  4,  5}</a:t>
            </a:r>
            <a:r>
              <a:rPr lang="en-GB" sz="2200" smtClean="0"/>
              <a:t> is not in </a:t>
            </a:r>
            <a:r>
              <a:rPr lang="en-GB" sz="2200" i="1" smtClean="0"/>
              <a:t>F</a:t>
            </a:r>
            <a:r>
              <a:rPr lang="en-GB" baseline="-25000" smtClean="0"/>
              <a:t>3</a:t>
            </a:r>
            <a:r>
              <a:rPr lang="en-GB" sz="2200" smtClean="0"/>
              <a:t> ({1,  3,  4,  5} is removed) </a:t>
            </a:r>
          </a:p>
        </p:txBody>
      </p:sp>
    </p:spTree>
    <p:extLst>
      <p:ext uri="{BB962C8B-B14F-4D97-AF65-F5344CB8AC3E}">
        <p14:creationId xmlns:p14="http://schemas.microsoft.com/office/powerpoint/2010/main" val="25013093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dirty="0"/>
          </a:p>
        </p:txBody>
      </p:sp>
      <p:sp>
        <p:nvSpPr>
          <p:cNvPr id="5" name="Slide Number Placeholder 4"/>
          <p:cNvSpPr>
            <a:spLocks noGrp="1"/>
          </p:cNvSpPr>
          <p:nvPr>
            <p:ph type="sldNum" sz="quarter" idx="11"/>
          </p:nvPr>
        </p:nvSpPr>
        <p:spPr/>
        <p:txBody>
          <a:bodyPr/>
          <a:lstStyle/>
          <a:p>
            <a:pPr>
              <a:defRPr/>
            </a:pPr>
            <a:fld id="{5BC8FF9B-7633-4808-91ED-C7FD81D0F980}" type="slidenum">
              <a:rPr lang="en-US" altLang="en-US"/>
              <a:pPr>
                <a:defRPr/>
              </a:pPr>
              <a:t>29</a:t>
            </a:fld>
            <a:endParaRPr lang="en-US" altLang="en-US"/>
          </a:p>
        </p:txBody>
      </p:sp>
      <p:sp>
        <p:nvSpPr>
          <p:cNvPr id="26628" name="Rectangle 2"/>
          <p:cNvSpPr>
            <a:spLocks noGrp="1" noChangeArrowheads="1"/>
          </p:cNvSpPr>
          <p:nvPr>
            <p:ph type="title"/>
          </p:nvPr>
        </p:nvSpPr>
        <p:spPr/>
        <p:txBody>
          <a:bodyPr>
            <a:normAutofit/>
          </a:bodyPr>
          <a:lstStyle/>
          <a:p>
            <a:pPr algn="ctr"/>
            <a:r>
              <a:rPr lang="en-US" b="1" dirty="0">
                <a:solidFill>
                  <a:srgbClr val="C00000"/>
                </a:solidFill>
                <a:latin typeface="Times New Roman" pitchFamily="18" charset="0"/>
                <a:cs typeface="Times New Roman" pitchFamily="18" charset="0"/>
              </a:rPr>
              <a:t>Step 2: Generating rules from frequent </a:t>
            </a:r>
            <a:r>
              <a:rPr lang="en-US" b="1" dirty="0" err="1">
                <a:solidFill>
                  <a:srgbClr val="C00000"/>
                </a:solidFill>
                <a:latin typeface="Times New Roman" pitchFamily="18" charset="0"/>
                <a:cs typeface="Times New Roman" pitchFamily="18" charset="0"/>
              </a:rPr>
              <a:t>itemsets</a:t>
            </a:r>
            <a:endParaRPr lang="en-US" b="1" dirty="0">
              <a:solidFill>
                <a:srgbClr val="C00000"/>
              </a:solidFill>
              <a:latin typeface="Times New Roman" pitchFamily="18" charset="0"/>
              <a:cs typeface="Times New Roman" pitchFamily="18" charset="0"/>
            </a:endParaRPr>
          </a:p>
        </p:txBody>
      </p:sp>
      <p:sp>
        <p:nvSpPr>
          <p:cNvPr id="26629" name="Rectangle 3"/>
          <p:cNvSpPr>
            <a:spLocks noGrp="1" noChangeArrowheads="1"/>
          </p:cNvSpPr>
          <p:nvPr>
            <p:ph type="body" idx="1"/>
          </p:nvPr>
        </p:nvSpPr>
        <p:spPr>
          <a:xfrm>
            <a:off x="609600" y="1557338"/>
            <a:ext cx="11330517" cy="4767262"/>
          </a:xfrm>
        </p:spPr>
        <p:txBody>
          <a:bodyPr/>
          <a:lstStyle/>
          <a:p>
            <a:pPr eaLnBrk="1" hangingPunct="1">
              <a:lnSpc>
                <a:spcPct val="90000"/>
              </a:lnSpc>
            </a:pPr>
            <a:r>
              <a:rPr lang="en-US" smtClean="0">
                <a:solidFill>
                  <a:srgbClr val="FF0000"/>
                </a:solidFill>
              </a:rPr>
              <a:t>Frequent itemsets </a:t>
            </a:r>
            <a:r>
              <a:rPr lang="en-US" b="1" smtClean="0">
                <a:solidFill>
                  <a:srgbClr val="FF0000"/>
                </a:solidFill>
                <a:sym typeface="Symbol" pitchFamily="18" charset="2"/>
              </a:rPr>
              <a:t></a:t>
            </a:r>
            <a:r>
              <a:rPr lang="en-US" smtClean="0">
                <a:solidFill>
                  <a:srgbClr val="FF0000"/>
                </a:solidFill>
              </a:rPr>
              <a:t> association rules</a:t>
            </a:r>
          </a:p>
          <a:p>
            <a:pPr eaLnBrk="1" hangingPunct="1">
              <a:lnSpc>
                <a:spcPct val="90000"/>
              </a:lnSpc>
            </a:pPr>
            <a:r>
              <a:rPr lang="en-US" smtClean="0"/>
              <a:t>One more step is needed to generate association rules</a:t>
            </a:r>
          </a:p>
          <a:p>
            <a:pPr eaLnBrk="1" hangingPunct="1">
              <a:lnSpc>
                <a:spcPct val="90000"/>
              </a:lnSpc>
            </a:pPr>
            <a:r>
              <a:rPr lang="en-US" smtClean="0"/>
              <a:t>For each frequent itemset </a:t>
            </a:r>
            <a:r>
              <a:rPr lang="en-US" i="1" smtClean="0"/>
              <a:t>X</a:t>
            </a:r>
            <a:r>
              <a:rPr lang="en-US" smtClean="0"/>
              <a:t>, </a:t>
            </a:r>
          </a:p>
          <a:p>
            <a:pPr eaLnBrk="1" hangingPunct="1">
              <a:lnSpc>
                <a:spcPct val="90000"/>
              </a:lnSpc>
              <a:buFont typeface="Wingdings" pitchFamily="2" charset="2"/>
              <a:buNone/>
            </a:pPr>
            <a:r>
              <a:rPr lang="en-US" smtClean="0"/>
              <a:t>	For each proper nonempty subset </a:t>
            </a:r>
            <a:r>
              <a:rPr lang="en-US" i="1" smtClean="0"/>
              <a:t>A</a:t>
            </a:r>
            <a:r>
              <a:rPr lang="en-US" smtClean="0"/>
              <a:t> of </a:t>
            </a:r>
            <a:r>
              <a:rPr lang="en-US" i="1" smtClean="0"/>
              <a:t>X</a:t>
            </a:r>
            <a:r>
              <a:rPr lang="en-US" smtClean="0"/>
              <a:t>, </a:t>
            </a:r>
          </a:p>
          <a:p>
            <a:pPr marL="742950" lvl="1" indent="-285750" eaLnBrk="1" hangingPunct="1">
              <a:lnSpc>
                <a:spcPct val="90000"/>
              </a:lnSpc>
            </a:pPr>
            <a:r>
              <a:rPr lang="en-US" smtClean="0"/>
              <a:t>Let </a:t>
            </a:r>
            <a:r>
              <a:rPr lang="en-US" i="1" smtClean="0"/>
              <a:t>B </a:t>
            </a:r>
            <a:r>
              <a:rPr lang="en-US" smtClean="0"/>
              <a:t>= X - </a:t>
            </a:r>
            <a:r>
              <a:rPr lang="en-US" i="1" smtClean="0"/>
              <a:t>A</a:t>
            </a:r>
            <a:endParaRPr lang="en-US" smtClean="0"/>
          </a:p>
          <a:p>
            <a:pPr marL="742950" lvl="1" indent="-285750" eaLnBrk="1" hangingPunct="1">
              <a:lnSpc>
                <a:spcPct val="90000"/>
              </a:lnSpc>
            </a:pPr>
            <a:r>
              <a:rPr lang="en-US" smtClean="0"/>
              <a:t>A </a:t>
            </a:r>
            <a:r>
              <a:rPr lang="en-US" sz="3000" smtClean="0">
                <a:sym typeface="Symbol" pitchFamily="18" charset="2"/>
              </a:rPr>
              <a:t></a:t>
            </a:r>
            <a:r>
              <a:rPr lang="en-US" smtClean="0"/>
              <a:t> B is an association rule if</a:t>
            </a:r>
          </a:p>
          <a:p>
            <a:pPr marL="1143000" lvl="2" indent="-228600" eaLnBrk="1" hangingPunct="1">
              <a:lnSpc>
                <a:spcPct val="90000"/>
              </a:lnSpc>
            </a:pPr>
            <a:r>
              <a:rPr lang="en-US" sz="2400" smtClean="0"/>
              <a:t>Confidence(A </a:t>
            </a:r>
            <a:r>
              <a:rPr lang="en-US" sz="2600" smtClean="0">
                <a:sym typeface="Symbol" pitchFamily="18" charset="2"/>
              </a:rPr>
              <a:t></a:t>
            </a:r>
            <a:r>
              <a:rPr lang="en-US" sz="2400" smtClean="0"/>
              <a:t> B) </a:t>
            </a:r>
            <a:r>
              <a:rPr lang="en-US" sz="2400" smtClean="0">
                <a:cs typeface="Times New Roman" pitchFamily="18" charset="0"/>
              </a:rPr>
              <a:t>≥</a:t>
            </a:r>
            <a:r>
              <a:rPr lang="en-US" sz="2400" smtClean="0"/>
              <a:t> minconf,</a:t>
            </a:r>
          </a:p>
          <a:p>
            <a:pPr marL="1143000" lvl="2" indent="-228600" eaLnBrk="1" hangingPunct="1">
              <a:lnSpc>
                <a:spcPct val="90000"/>
              </a:lnSpc>
              <a:buFont typeface="Wingdings" pitchFamily="2" charset="2"/>
              <a:buNone/>
            </a:pPr>
            <a:r>
              <a:rPr lang="en-US" sz="2400" smtClean="0"/>
              <a:t>	support(A </a:t>
            </a:r>
            <a:r>
              <a:rPr lang="en-US" sz="2600" smtClean="0">
                <a:sym typeface="Symbol" pitchFamily="18" charset="2"/>
              </a:rPr>
              <a:t></a:t>
            </a:r>
            <a:r>
              <a:rPr lang="en-US" sz="2400" smtClean="0">
                <a:sym typeface="Wingdings" pitchFamily="2" charset="2"/>
              </a:rPr>
              <a:t> B) </a:t>
            </a:r>
            <a:r>
              <a:rPr lang="en-US" sz="2400" smtClean="0"/>
              <a:t>= support(A</a:t>
            </a:r>
            <a:r>
              <a:rPr lang="en-US" sz="2400" smtClean="0">
                <a:sym typeface="Symbol" pitchFamily="18" charset="2"/>
              </a:rPr>
              <a:t></a:t>
            </a:r>
            <a:r>
              <a:rPr lang="en-US" sz="2400" smtClean="0"/>
              <a:t>B) = support(X) </a:t>
            </a:r>
          </a:p>
          <a:p>
            <a:pPr marL="1143000" lvl="2" indent="-228600" eaLnBrk="1" hangingPunct="1">
              <a:lnSpc>
                <a:spcPct val="90000"/>
              </a:lnSpc>
              <a:buFont typeface="Wingdings" pitchFamily="2" charset="2"/>
              <a:buNone/>
            </a:pPr>
            <a:r>
              <a:rPr lang="en-US" sz="2400" smtClean="0"/>
              <a:t>	confidence(A </a:t>
            </a:r>
            <a:r>
              <a:rPr lang="en-US" sz="2600" smtClean="0">
                <a:sym typeface="Symbol" pitchFamily="18" charset="2"/>
              </a:rPr>
              <a:t></a:t>
            </a:r>
            <a:r>
              <a:rPr lang="en-US" sz="2400" smtClean="0"/>
              <a:t> B) = support(A </a:t>
            </a:r>
            <a:r>
              <a:rPr lang="en-US" sz="2400" smtClean="0">
                <a:sym typeface="Symbol" pitchFamily="18" charset="2"/>
              </a:rPr>
              <a:t></a:t>
            </a:r>
            <a:r>
              <a:rPr lang="en-US" sz="2400" smtClean="0"/>
              <a:t> B) / support(A)</a:t>
            </a:r>
          </a:p>
          <a:p>
            <a:pPr marL="1143000" lvl="2" indent="-228600" eaLnBrk="1" hangingPunct="1">
              <a:lnSpc>
                <a:spcPct val="90000"/>
              </a:lnSpc>
            </a:pPr>
            <a:endParaRPr lang="en-US" sz="2400" smtClean="0"/>
          </a:p>
        </p:txBody>
      </p:sp>
    </p:spTree>
    <p:extLst>
      <p:ext uri="{BB962C8B-B14F-4D97-AF65-F5344CB8AC3E}">
        <p14:creationId xmlns:p14="http://schemas.microsoft.com/office/powerpoint/2010/main" val="3108306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Course Objectives</a:t>
            </a:r>
            <a:endParaRPr lang="en-US" b="1" dirty="0"/>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3</a:t>
            </a:fld>
            <a:endParaRPr lang="en-US"/>
          </a:p>
        </p:txBody>
      </p:sp>
      <p:graphicFrame>
        <p:nvGraphicFramePr>
          <p:cNvPr id="5" name="Diagram 4"/>
          <p:cNvGraphicFramePr/>
          <p:nvPr>
            <p:extLst>
              <p:ext uri="{D42A27DB-BD31-4B8C-83A1-F6EECF244321}">
                <p14:modId xmlns:p14="http://schemas.microsoft.com/office/powerpoint/2010/main" val="1961890653"/>
              </p:ext>
            </p:extLst>
          </p:nvPr>
        </p:nvGraphicFramePr>
        <p:xfrm>
          <a:off x="1555845" y="847796"/>
          <a:ext cx="9797955" cy="5691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06794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dirty="0"/>
          </a:p>
        </p:txBody>
      </p:sp>
      <p:sp>
        <p:nvSpPr>
          <p:cNvPr id="5" name="Slide Number Placeholder 4"/>
          <p:cNvSpPr>
            <a:spLocks noGrp="1"/>
          </p:cNvSpPr>
          <p:nvPr>
            <p:ph type="sldNum" sz="quarter" idx="11"/>
          </p:nvPr>
        </p:nvSpPr>
        <p:spPr/>
        <p:txBody>
          <a:bodyPr/>
          <a:lstStyle/>
          <a:p>
            <a:pPr>
              <a:defRPr/>
            </a:pPr>
            <a:fld id="{428D6DF1-15F3-46E1-8421-F9F489BDA336}" type="slidenum">
              <a:rPr lang="en-US" altLang="en-US"/>
              <a:pPr>
                <a:defRPr/>
              </a:pPr>
              <a:t>30</a:t>
            </a:fld>
            <a:endParaRPr lang="en-US" altLang="en-US"/>
          </a:p>
        </p:txBody>
      </p:sp>
      <p:sp>
        <p:nvSpPr>
          <p:cNvPr id="27652" name="Rectangle 2"/>
          <p:cNvSpPr>
            <a:spLocks noGrp="1" noChangeArrowheads="1"/>
          </p:cNvSpPr>
          <p:nvPr>
            <p:ph type="title"/>
          </p:nvPr>
        </p:nvSpPr>
        <p:spPr>
          <a:xfrm>
            <a:off x="624418" y="304801"/>
            <a:ext cx="11567583" cy="963613"/>
          </a:xfrm>
        </p:spPr>
        <p:txBody>
          <a:bodyPr>
            <a:normAutofit/>
          </a:bodyPr>
          <a:lstStyle/>
          <a:p>
            <a:pPr algn="ctr"/>
            <a:r>
              <a:rPr lang="en-US" b="1" dirty="0">
                <a:solidFill>
                  <a:srgbClr val="C00000"/>
                </a:solidFill>
                <a:latin typeface="Times New Roman" pitchFamily="18" charset="0"/>
                <a:cs typeface="Times New Roman" pitchFamily="18" charset="0"/>
              </a:rPr>
              <a:t>Generating rules: an example</a:t>
            </a:r>
          </a:p>
        </p:txBody>
      </p:sp>
      <p:sp>
        <p:nvSpPr>
          <p:cNvPr id="27653" name="Rectangle 3"/>
          <p:cNvSpPr>
            <a:spLocks noGrp="1" noChangeArrowheads="1"/>
          </p:cNvSpPr>
          <p:nvPr>
            <p:ph type="body" idx="1"/>
          </p:nvPr>
        </p:nvSpPr>
        <p:spPr>
          <a:xfrm>
            <a:off x="719667" y="1268414"/>
            <a:ext cx="11472333" cy="4918075"/>
          </a:xfrm>
        </p:spPr>
        <p:txBody>
          <a:bodyPr/>
          <a:lstStyle/>
          <a:p>
            <a:pPr eaLnBrk="1" hangingPunct="1"/>
            <a:r>
              <a:rPr lang="en-US" sz="2600" smtClean="0"/>
              <a:t>Suppose {2,3,4} is frequent, with sup=50%</a:t>
            </a:r>
          </a:p>
          <a:p>
            <a:pPr marL="742950" lvl="1" indent="-285750" eaLnBrk="1" hangingPunct="1"/>
            <a:r>
              <a:rPr lang="en-US" sz="2200" smtClean="0"/>
              <a:t>Proper nonempty subsets: {2,3}, {2,4}, {3,4}, {2}, {3}, {4}, with sup=50%, 50%, 75%, 75%, 75%, 75% respectively</a:t>
            </a:r>
          </a:p>
          <a:p>
            <a:pPr marL="742950" lvl="1" indent="-285750" eaLnBrk="1" hangingPunct="1"/>
            <a:r>
              <a:rPr lang="en-US" sz="2200" smtClean="0"/>
              <a:t>These generate these association rules:</a:t>
            </a:r>
          </a:p>
          <a:p>
            <a:pPr marL="1143000" lvl="2" indent="-228600" eaLnBrk="1" hangingPunct="1"/>
            <a:r>
              <a:rPr lang="en-US" smtClean="0"/>
              <a:t>2,3 </a:t>
            </a:r>
            <a:r>
              <a:rPr lang="en-US" sz="2400" smtClean="0">
                <a:sym typeface="Symbol" pitchFamily="18" charset="2"/>
              </a:rPr>
              <a:t></a:t>
            </a:r>
            <a:r>
              <a:rPr lang="en-US" smtClean="0"/>
              <a:t> 4, 	confidence=100%</a:t>
            </a:r>
          </a:p>
          <a:p>
            <a:pPr marL="1143000" lvl="2" indent="-228600" eaLnBrk="1" hangingPunct="1"/>
            <a:r>
              <a:rPr lang="en-US" smtClean="0"/>
              <a:t>2,4 </a:t>
            </a:r>
            <a:r>
              <a:rPr lang="en-US" sz="2400" smtClean="0">
                <a:sym typeface="Symbol" pitchFamily="18" charset="2"/>
              </a:rPr>
              <a:t></a:t>
            </a:r>
            <a:r>
              <a:rPr lang="en-US" smtClean="0"/>
              <a:t> 3, 	confidence=100%</a:t>
            </a:r>
          </a:p>
          <a:p>
            <a:pPr marL="1143000" lvl="2" indent="-228600" eaLnBrk="1" hangingPunct="1"/>
            <a:r>
              <a:rPr lang="en-US" smtClean="0"/>
              <a:t>3,4 </a:t>
            </a:r>
            <a:r>
              <a:rPr lang="en-US" sz="2400" smtClean="0">
                <a:sym typeface="Symbol" pitchFamily="18" charset="2"/>
              </a:rPr>
              <a:t></a:t>
            </a:r>
            <a:r>
              <a:rPr lang="en-US" smtClean="0"/>
              <a:t> 2, 	confidence=67%</a:t>
            </a:r>
          </a:p>
          <a:p>
            <a:pPr marL="1143000" lvl="2" indent="-228600" eaLnBrk="1" hangingPunct="1"/>
            <a:r>
              <a:rPr lang="en-US" smtClean="0"/>
              <a:t>2 </a:t>
            </a:r>
            <a:r>
              <a:rPr lang="en-US" sz="2400" smtClean="0">
                <a:sym typeface="Symbol" pitchFamily="18" charset="2"/>
              </a:rPr>
              <a:t></a:t>
            </a:r>
            <a:r>
              <a:rPr lang="en-US" smtClean="0"/>
              <a:t> 3,4, 	confidence=67%</a:t>
            </a:r>
          </a:p>
          <a:p>
            <a:pPr marL="1143000" lvl="2" indent="-228600" eaLnBrk="1" hangingPunct="1"/>
            <a:r>
              <a:rPr lang="en-US" smtClean="0"/>
              <a:t>3 </a:t>
            </a:r>
            <a:r>
              <a:rPr lang="en-US" sz="2400" smtClean="0">
                <a:sym typeface="Symbol" pitchFamily="18" charset="2"/>
              </a:rPr>
              <a:t></a:t>
            </a:r>
            <a:r>
              <a:rPr lang="en-US" smtClean="0"/>
              <a:t> 2,4, 	confidence=67%</a:t>
            </a:r>
          </a:p>
          <a:p>
            <a:pPr marL="1143000" lvl="2" indent="-228600" eaLnBrk="1" hangingPunct="1"/>
            <a:r>
              <a:rPr lang="en-US" smtClean="0"/>
              <a:t>4 </a:t>
            </a:r>
            <a:r>
              <a:rPr lang="en-US" sz="2400" smtClean="0">
                <a:sym typeface="Symbol" pitchFamily="18" charset="2"/>
              </a:rPr>
              <a:t></a:t>
            </a:r>
            <a:r>
              <a:rPr lang="en-US" smtClean="0"/>
              <a:t> 2,3, 	confidence=67%</a:t>
            </a:r>
          </a:p>
          <a:p>
            <a:pPr marL="1143000" lvl="2" indent="-228600" eaLnBrk="1" hangingPunct="1"/>
            <a:r>
              <a:rPr lang="en-US" smtClean="0"/>
              <a:t>All rules have support = 50%</a:t>
            </a:r>
          </a:p>
        </p:txBody>
      </p:sp>
    </p:spTree>
    <p:extLst>
      <p:ext uri="{BB962C8B-B14F-4D97-AF65-F5344CB8AC3E}">
        <p14:creationId xmlns:p14="http://schemas.microsoft.com/office/powerpoint/2010/main" val="32160151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dirty="0"/>
          </a:p>
        </p:txBody>
      </p:sp>
      <p:sp>
        <p:nvSpPr>
          <p:cNvPr id="5" name="Slide Number Placeholder 4"/>
          <p:cNvSpPr>
            <a:spLocks noGrp="1"/>
          </p:cNvSpPr>
          <p:nvPr>
            <p:ph type="sldNum" sz="quarter" idx="11"/>
          </p:nvPr>
        </p:nvSpPr>
        <p:spPr/>
        <p:txBody>
          <a:bodyPr/>
          <a:lstStyle/>
          <a:p>
            <a:pPr>
              <a:defRPr/>
            </a:pPr>
            <a:fld id="{9579E55B-7CDC-4A42-BE29-78C2FC808EA6}" type="slidenum">
              <a:rPr lang="en-US" altLang="en-US"/>
              <a:pPr>
                <a:defRPr/>
              </a:pPr>
              <a:t>31</a:t>
            </a:fld>
            <a:endParaRPr lang="en-US" altLang="en-US"/>
          </a:p>
        </p:txBody>
      </p:sp>
      <p:sp>
        <p:nvSpPr>
          <p:cNvPr id="28676" name="Rectangle 2"/>
          <p:cNvSpPr>
            <a:spLocks noGrp="1" noChangeArrowheads="1"/>
          </p:cNvSpPr>
          <p:nvPr>
            <p:ph type="title"/>
          </p:nvPr>
        </p:nvSpPr>
        <p:spPr>
          <a:xfrm>
            <a:off x="958851" y="441325"/>
            <a:ext cx="10390716" cy="846138"/>
          </a:xfrm>
        </p:spPr>
        <p:txBody>
          <a:bodyPr>
            <a:normAutofit/>
          </a:bodyPr>
          <a:lstStyle/>
          <a:p>
            <a:pPr algn="ctr"/>
            <a:r>
              <a:rPr lang="en-US" b="1" dirty="0">
                <a:solidFill>
                  <a:srgbClr val="C00000"/>
                </a:solidFill>
                <a:latin typeface="Times New Roman" pitchFamily="18" charset="0"/>
                <a:cs typeface="Times New Roman" pitchFamily="18" charset="0"/>
              </a:rPr>
              <a:t>Generating rules: summary</a:t>
            </a:r>
          </a:p>
        </p:txBody>
      </p:sp>
      <p:sp>
        <p:nvSpPr>
          <p:cNvPr id="28677" name="Rectangle 3"/>
          <p:cNvSpPr>
            <a:spLocks noGrp="1" noChangeArrowheads="1"/>
          </p:cNvSpPr>
          <p:nvPr>
            <p:ph type="body" idx="1"/>
          </p:nvPr>
        </p:nvSpPr>
        <p:spPr>
          <a:xfrm>
            <a:off x="1016000" y="1592263"/>
            <a:ext cx="10871200" cy="4351337"/>
          </a:xfrm>
        </p:spPr>
        <p:txBody>
          <a:bodyPr/>
          <a:lstStyle/>
          <a:p>
            <a:pPr eaLnBrk="1" hangingPunct="1">
              <a:lnSpc>
                <a:spcPct val="90000"/>
              </a:lnSpc>
            </a:pPr>
            <a:r>
              <a:rPr lang="en-US" smtClean="0"/>
              <a:t>To recap, in order to obtain A </a:t>
            </a:r>
            <a:r>
              <a:rPr lang="en-US" smtClean="0">
                <a:sym typeface="Symbol" pitchFamily="18" charset="2"/>
              </a:rPr>
              <a:t> </a:t>
            </a:r>
            <a:r>
              <a:rPr lang="en-US" smtClean="0"/>
              <a:t>B, we need to have support(A </a:t>
            </a:r>
            <a:r>
              <a:rPr lang="en-US" sz="3100" smtClean="0">
                <a:sym typeface="Symbol" pitchFamily="18" charset="2"/>
              </a:rPr>
              <a:t></a:t>
            </a:r>
            <a:r>
              <a:rPr lang="en-US" smtClean="0"/>
              <a:t> B) and support(A)</a:t>
            </a:r>
          </a:p>
          <a:p>
            <a:pPr eaLnBrk="1" hangingPunct="1">
              <a:lnSpc>
                <a:spcPct val="90000"/>
              </a:lnSpc>
            </a:pPr>
            <a:r>
              <a:rPr lang="en-US" smtClean="0"/>
              <a:t>All the required information for confidence computation has already been recorded in itemset generation. No need to see the data </a:t>
            </a:r>
            <a:r>
              <a:rPr lang="en-US" i="1" smtClean="0"/>
              <a:t>T</a:t>
            </a:r>
            <a:r>
              <a:rPr lang="en-US" smtClean="0"/>
              <a:t> any more. </a:t>
            </a:r>
          </a:p>
          <a:p>
            <a:pPr eaLnBrk="1" hangingPunct="1">
              <a:lnSpc>
                <a:spcPct val="90000"/>
              </a:lnSpc>
            </a:pPr>
            <a:r>
              <a:rPr lang="en-US" smtClean="0"/>
              <a:t>This step is not as time-consuming as frequent itemsets generation.</a:t>
            </a:r>
          </a:p>
        </p:txBody>
      </p:sp>
    </p:spTree>
    <p:extLst>
      <p:ext uri="{BB962C8B-B14F-4D97-AF65-F5344CB8AC3E}">
        <p14:creationId xmlns:p14="http://schemas.microsoft.com/office/powerpoint/2010/main" val="38086738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dirty="0"/>
          </a:p>
        </p:txBody>
      </p:sp>
      <p:sp>
        <p:nvSpPr>
          <p:cNvPr id="5" name="Slide Number Placeholder 4"/>
          <p:cNvSpPr>
            <a:spLocks noGrp="1"/>
          </p:cNvSpPr>
          <p:nvPr>
            <p:ph type="sldNum" sz="quarter" idx="11"/>
          </p:nvPr>
        </p:nvSpPr>
        <p:spPr/>
        <p:txBody>
          <a:bodyPr/>
          <a:lstStyle/>
          <a:p>
            <a:pPr>
              <a:defRPr/>
            </a:pPr>
            <a:fld id="{A13F79B6-B09E-46F1-9EFB-4096B7A04469}" type="slidenum">
              <a:rPr lang="en-US" altLang="en-US"/>
              <a:pPr>
                <a:defRPr/>
              </a:pPr>
              <a:t>32</a:t>
            </a:fld>
            <a:endParaRPr lang="en-US" altLang="en-US"/>
          </a:p>
        </p:txBody>
      </p:sp>
      <p:sp>
        <p:nvSpPr>
          <p:cNvPr id="29700" name="Rectangle 2"/>
          <p:cNvSpPr>
            <a:spLocks noGrp="1" noChangeArrowheads="1"/>
          </p:cNvSpPr>
          <p:nvPr>
            <p:ph type="title"/>
          </p:nvPr>
        </p:nvSpPr>
        <p:spPr>
          <a:xfrm>
            <a:off x="575734" y="260350"/>
            <a:ext cx="10390717" cy="1143000"/>
          </a:xfrm>
        </p:spPr>
        <p:txBody>
          <a:bodyPr>
            <a:normAutofit/>
          </a:bodyPr>
          <a:lstStyle/>
          <a:p>
            <a:pPr algn="ctr"/>
            <a:r>
              <a:rPr lang="en-US" b="1" dirty="0">
                <a:solidFill>
                  <a:srgbClr val="C00000"/>
                </a:solidFill>
                <a:latin typeface="Times New Roman" pitchFamily="18" charset="0"/>
                <a:cs typeface="Times New Roman" pitchFamily="18" charset="0"/>
              </a:rPr>
              <a:t>On </a:t>
            </a:r>
            <a:r>
              <a:rPr lang="en-US" b="1" dirty="0" err="1">
                <a:solidFill>
                  <a:srgbClr val="C00000"/>
                </a:solidFill>
                <a:latin typeface="Times New Roman" pitchFamily="18" charset="0"/>
                <a:cs typeface="Times New Roman" pitchFamily="18" charset="0"/>
              </a:rPr>
              <a:t>Apriori</a:t>
            </a:r>
            <a:r>
              <a:rPr lang="en-US" b="1" dirty="0">
                <a:solidFill>
                  <a:srgbClr val="C00000"/>
                </a:solidFill>
                <a:latin typeface="Times New Roman" pitchFamily="18" charset="0"/>
                <a:cs typeface="Times New Roman" pitchFamily="18" charset="0"/>
              </a:rPr>
              <a:t> Algorithm</a:t>
            </a:r>
          </a:p>
        </p:txBody>
      </p:sp>
      <p:sp>
        <p:nvSpPr>
          <p:cNvPr id="29701" name="Rectangle 3"/>
          <p:cNvSpPr>
            <a:spLocks noGrp="1" noChangeArrowheads="1"/>
          </p:cNvSpPr>
          <p:nvPr>
            <p:ph type="body" idx="1"/>
          </p:nvPr>
        </p:nvSpPr>
        <p:spPr>
          <a:xfrm>
            <a:off x="812800" y="1520826"/>
            <a:ext cx="10871200" cy="4727575"/>
          </a:xfrm>
        </p:spPr>
        <p:txBody>
          <a:bodyPr/>
          <a:lstStyle/>
          <a:p>
            <a:pPr eaLnBrk="1" hangingPunct="1">
              <a:buFont typeface="Wingdings" pitchFamily="2" charset="2"/>
              <a:buNone/>
            </a:pPr>
            <a:r>
              <a:rPr lang="en-US" sz="2600" smtClean="0"/>
              <a:t>Seems to be very expensive</a:t>
            </a:r>
          </a:p>
          <a:p>
            <a:pPr eaLnBrk="1" hangingPunct="1"/>
            <a:r>
              <a:rPr lang="en-US" sz="2600" smtClean="0"/>
              <a:t>Level-wise search</a:t>
            </a:r>
          </a:p>
          <a:p>
            <a:pPr eaLnBrk="1" hangingPunct="1"/>
            <a:r>
              <a:rPr lang="en-US" sz="2600" smtClean="0"/>
              <a:t>K = the size of the largest itemset</a:t>
            </a:r>
          </a:p>
          <a:p>
            <a:pPr eaLnBrk="1" hangingPunct="1"/>
            <a:r>
              <a:rPr lang="en-US" sz="2600" smtClean="0"/>
              <a:t>It makes at most K passes over data</a:t>
            </a:r>
          </a:p>
          <a:p>
            <a:pPr eaLnBrk="1" hangingPunct="1"/>
            <a:r>
              <a:rPr lang="en-US" sz="2600" smtClean="0"/>
              <a:t>In practice, K is bounded (10). </a:t>
            </a:r>
          </a:p>
          <a:p>
            <a:pPr eaLnBrk="1" hangingPunct="1"/>
            <a:r>
              <a:rPr lang="en-US" sz="2600" smtClean="0"/>
              <a:t>The algorithm is very fast. Under some conditions, all rules can be found in </a:t>
            </a:r>
            <a:r>
              <a:rPr lang="en-US" sz="2600" smtClean="0">
                <a:solidFill>
                  <a:srgbClr val="FF0000"/>
                </a:solidFill>
              </a:rPr>
              <a:t>linear time</a:t>
            </a:r>
            <a:r>
              <a:rPr lang="en-US" sz="2600" smtClean="0"/>
              <a:t>.</a:t>
            </a:r>
            <a:endParaRPr lang="en-US" sz="2600" smtClean="0">
              <a:solidFill>
                <a:schemeClr val="hlink"/>
              </a:solidFill>
            </a:endParaRPr>
          </a:p>
          <a:p>
            <a:pPr eaLnBrk="1" hangingPunct="1">
              <a:spcBef>
                <a:spcPct val="15000"/>
              </a:spcBef>
            </a:pPr>
            <a:r>
              <a:rPr lang="en-US" sz="2600" smtClean="0"/>
              <a:t>Scale up to large data sets</a:t>
            </a:r>
          </a:p>
        </p:txBody>
      </p:sp>
    </p:spTree>
    <p:extLst>
      <p:ext uri="{BB962C8B-B14F-4D97-AF65-F5344CB8AC3E}">
        <p14:creationId xmlns:p14="http://schemas.microsoft.com/office/powerpoint/2010/main" val="27450347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C00000"/>
                </a:solidFill>
                <a:latin typeface="Times New Roman" pitchFamily="18" charset="0"/>
                <a:cs typeface="Times New Roman" pitchFamily="18" charset="0"/>
              </a:rPr>
              <a:t>Lift and Leverage</a:t>
            </a:r>
          </a:p>
        </p:txBody>
      </p:sp>
      <p:pic>
        <p:nvPicPr>
          <p:cNvPr id="7" name="Picture 6" descr="latex-image-1.pdf"/>
          <p:cNvPicPr>
            <a:picLocks noChangeAspect="1"/>
          </p:cNvPicPr>
          <p:nvPr/>
        </p:nvPicPr>
        <p:blipFill>
          <a:blip r:embed="rId3" cstate="print"/>
          <a:stretch>
            <a:fillRect/>
          </a:stretch>
        </p:blipFill>
        <p:spPr>
          <a:xfrm>
            <a:off x="508001" y="1905000"/>
            <a:ext cx="11142135" cy="1092200"/>
          </a:xfrm>
          <a:prstGeom prst="rect">
            <a:avLst/>
          </a:prstGeom>
        </p:spPr>
      </p:pic>
      <p:pic>
        <p:nvPicPr>
          <p:cNvPr id="9" name="Picture 8" descr="latex-image-1.pdf"/>
          <p:cNvPicPr>
            <a:picLocks noChangeAspect="1"/>
          </p:cNvPicPr>
          <p:nvPr/>
        </p:nvPicPr>
        <p:blipFill>
          <a:blip r:embed="rId4" cstate="print"/>
          <a:stretch>
            <a:fillRect/>
          </a:stretch>
        </p:blipFill>
        <p:spPr>
          <a:xfrm>
            <a:off x="406401" y="4038600"/>
            <a:ext cx="11359580" cy="1022350"/>
          </a:xfrm>
          <a:prstGeom prst="rect">
            <a:avLst/>
          </a:prstGeom>
        </p:spPr>
      </p:pic>
      <p:sp>
        <p:nvSpPr>
          <p:cNvPr id="8" name="Slide Number Placeholder 7"/>
          <p:cNvSpPr>
            <a:spLocks noGrp="1"/>
          </p:cNvSpPr>
          <p:nvPr>
            <p:ph type="sldNum" sz="quarter" idx="12"/>
          </p:nvPr>
        </p:nvSpPr>
        <p:spPr/>
        <p:txBody>
          <a:bodyPr/>
          <a:lstStyle/>
          <a:p>
            <a:fld id="{D4B8542B-8345-7E43-8179-52FE19CBD2AA}" type="slidenum">
              <a:rPr lang="en-US" smtClean="0">
                <a:solidFill>
                  <a:srgbClr val="000000">
                    <a:lumMod val="75000"/>
                    <a:lumOff val="25000"/>
                  </a:srgbClr>
                </a:solidFill>
              </a:rPr>
              <a:pPr/>
              <a:t>33</a:t>
            </a:fld>
            <a:endParaRPr lang="en-US" dirty="0">
              <a:solidFill>
                <a:srgbClr val="000000">
                  <a:lumMod val="75000"/>
                  <a:lumOff val="25000"/>
                </a:srgbClr>
              </a:solidFill>
            </a:endParaRPr>
          </a:p>
        </p:txBody>
      </p:sp>
      <p:sp>
        <p:nvSpPr>
          <p:cNvPr id="10" name="Footer Placeholder 9"/>
          <p:cNvSpPr>
            <a:spLocks noGrp="1"/>
          </p:cNvSpPr>
          <p:nvPr>
            <p:ph type="ftr" sz="quarter" idx="11"/>
          </p:nvPr>
        </p:nvSpPr>
        <p:spPr/>
        <p:txBody>
          <a:bodyPr/>
          <a:lstStyle/>
          <a:p>
            <a:endParaRPr lang="en-US" dirty="0">
              <a:solidFill>
                <a:srgbClr val="000000">
                  <a:lumMod val="75000"/>
                  <a:lumOff val="25000"/>
                </a:srgbClr>
              </a:solidFill>
            </a:endParaRPr>
          </a:p>
        </p:txBody>
      </p:sp>
    </p:spTree>
    <p:extLst>
      <p:ext uri="{BB962C8B-B14F-4D97-AF65-F5344CB8AC3E}">
        <p14:creationId xmlns:p14="http://schemas.microsoft.com/office/powerpoint/2010/main" val="26913913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C00000"/>
                </a:solidFill>
                <a:latin typeface="Times New Roman" pitchFamily="18" charset="0"/>
                <a:cs typeface="Times New Roman" pitchFamily="18" charset="0"/>
              </a:rPr>
              <a:t>Association Rules Implementations</a:t>
            </a:r>
          </a:p>
        </p:txBody>
      </p:sp>
      <p:sp>
        <p:nvSpPr>
          <p:cNvPr id="3" name="Content Placeholder 2"/>
          <p:cNvSpPr>
            <a:spLocks noGrp="1"/>
          </p:cNvSpPr>
          <p:nvPr>
            <p:ph idx="1"/>
          </p:nvPr>
        </p:nvSpPr>
        <p:spPr/>
        <p:txBody>
          <a:bodyPr>
            <a:normAutofit/>
          </a:bodyPr>
          <a:lstStyle/>
          <a:p>
            <a:r>
              <a:rPr lang="en-US" dirty="0" smtClean="0"/>
              <a:t>Market Basket </a:t>
            </a:r>
            <a:r>
              <a:rPr lang="en-US" dirty="0"/>
              <a:t>Analysis</a:t>
            </a:r>
          </a:p>
          <a:p>
            <a:pPr lvl="1"/>
            <a:r>
              <a:rPr lang="en-US" dirty="0"/>
              <a:t>People who buy </a:t>
            </a:r>
            <a:r>
              <a:rPr lang="en-US" dirty="0" smtClean="0"/>
              <a:t>milk </a:t>
            </a:r>
            <a:r>
              <a:rPr lang="en-US" dirty="0"/>
              <a:t>also buy </a:t>
            </a:r>
            <a:r>
              <a:rPr lang="en-US" dirty="0" smtClean="0"/>
              <a:t>cookies </a:t>
            </a:r>
            <a:r>
              <a:rPr lang="en-US" dirty="0"/>
              <a:t>60% of the </a:t>
            </a:r>
            <a:r>
              <a:rPr lang="en-US" dirty="0" smtClean="0"/>
              <a:t>time.</a:t>
            </a:r>
            <a:endParaRPr lang="en-US" dirty="0"/>
          </a:p>
          <a:p>
            <a:r>
              <a:rPr lang="en-US" dirty="0"/>
              <a:t>Recommender Systems</a:t>
            </a:r>
          </a:p>
          <a:p>
            <a:pPr lvl="1"/>
            <a:r>
              <a:rPr lang="en-US" dirty="0"/>
              <a:t>"People who bought what you bought also purchased</a:t>
            </a:r>
            <a:r>
              <a:rPr lang="en-US" dirty="0" smtClean="0"/>
              <a:t>….“.</a:t>
            </a:r>
            <a:endParaRPr lang="en-US" dirty="0"/>
          </a:p>
          <a:p>
            <a:r>
              <a:rPr lang="en-US" dirty="0"/>
              <a:t>Discovering web usage patterns</a:t>
            </a:r>
          </a:p>
          <a:p>
            <a:pPr lvl="1"/>
            <a:r>
              <a:rPr lang="en-US" dirty="0"/>
              <a:t>People who land on page X </a:t>
            </a:r>
            <a:r>
              <a:rPr lang="en-US" dirty="0" smtClean="0"/>
              <a:t>click </a:t>
            </a:r>
            <a:r>
              <a:rPr lang="en-US" dirty="0"/>
              <a:t>on </a:t>
            </a:r>
            <a:r>
              <a:rPr lang="en-US" dirty="0" smtClean="0"/>
              <a:t>link </a:t>
            </a:r>
            <a:r>
              <a:rPr lang="en-US" dirty="0"/>
              <a:t>Y 76% of the </a:t>
            </a:r>
            <a:r>
              <a:rPr lang="en-US" dirty="0" smtClean="0"/>
              <a:t>time.</a:t>
            </a:r>
            <a:endParaRPr lang="en-US" dirty="0"/>
          </a:p>
        </p:txBody>
      </p:sp>
      <p:sp>
        <p:nvSpPr>
          <p:cNvPr id="6" name="Slide Number Placeholder 5"/>
          <p:cNvSpPr>
            <a:spLocks noGrp="1"/>
          </p:cNvSpPr>
          <p:nvPr>
            <p:ph type="sldNum" sz="quarter" idx="11"/>
          </p:nvPr>
        </p:nvSpPr>
        <p:spPr/>
        <p:txBody>
          <a:bodyPr/>
          <a:lstStyle/>
          <a:p>
            <a:pPr>
              <a:defRPr/>
            </a:pPr>
            <a:fld id="{5BA1DFFF-3F85-458B-986A-7762775E0CEF}" type="slidenum">
              <a:rPr lang="en-US" smtClean="0"/>
              <a:pPr>
                <a:defRPr/>
              </a:pPr>
              <a:t>34</a:t>
            </a:fld>
            <a:endParaRPr lang="en-US" dirty="0"/>
          </a:p>
        </p:txBody>
      </p:sp>
      <p:sp>
        <p:nvSpPr>
          <p:cNvPr id="7" name="Footer Placeholder 6"/>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27009851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C00000"/>
                </a:solidFill>
                <a:latin typeface="Times New Roman" pitchFamily="18" charset="0"/>
                <a:cs typeface="Times New Roman" pitchFamily="18" charset="0"/>
              </a:rPr>
              <a:t>Use Case Example: Credit Records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87231180"/>
              </p:ext>
            </p:extLst>
          </p:nvPr>
        </p:nvGraphicFramePr>
        <p:xfrm>
          <a:off x="683491" y="1478280"/>
          <a:ext cx="10871200" cy="1112520"/>
        </p:xfrm>
        <a:graphic>
          <a:graphicData uri="http://schemas.openxmlformats.org/drawingml/2006/table">
            <a:tbl>
              <a:tblPr firstRow="1" bandRow="1">
                <a:tableStyleId>{5C22544A-7EE6-4342-B048-85BDC9FD1C3A}</a:tableStyleId>
              </a:tblPr>
              <a:tblGrid>
                <a:gridCol w="1405409"/>
                <a:gridCol w="9465791"/>
              </a:tblGrid>
              <a:tr h="370840">
                <a:tc>
                  <a:txBody>
                    <a:bodyPr/>
                    <a:lstStyle/>
                    <a:p>
                      <a:r>
                        <a:rPr lang="en-US" dirty="0"/>
                        <a:t>Credit</a:t>
                      </a:r>
                      <a:r>
                        <a:rPr lang="en-US" baseline="0" dirty="0"/>
                        <a:t> ID</a:t>
                      </a:r>
                      <a:endParaRPr lang="en-US"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Attributes</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a:t>1</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credit_good, female_married,</a:t>
                      </a:r>
                      <a:r>
                        <a:rPr lang="en-US" baseline="0" dirty="0"/>
                        <a:t> </a:t>
                      </a:r>
                      <a:r>
                        <a:rPr lang="en-US" baseline="0" dirty="0" smtClean="0"/>
                        <a:t>job_skilled</a:t>
                      </a:r>
                      <a:r>
                        <a:rPr lang="en-US" baseline="0" dirty="0"/>
                        <a:t>, home_owner, …</a:t>
                      </a:r>
                      <a:endParaRPr lang="en-US"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a:t>2</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credit_bad, male_single,</a:t>
                      </a:r>
                      <a:r>
                        <a:rPr lang="en-US" baseline="0" dirty="0"/>
                        <a:t> </a:t>
                      </a:r>
                      <a:r>
                        <a:rPr lang="en-US" baseline="0" dirty="0" smtClean="0"/>
                        <a:t>job_unskilled</a:t>
                      </a:r>
                      <a:r>
                        <a:rPr lang="en-US" baseline="0" dirty="0"/>
                        <a:t>, renter, …</a:t>
                      </a:r>
                      <a:endParaRPr lang="en-US"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609600" y="3057094"/>
          <a:ext cx="5418666" cy="2225040"/>
        </p:xfrm>
        <a:graphic>
          <a:graphicData uri="http://schemas.openxmlformats.org/drawingml/2006/table">
            <a:tbl>
              <a:tblPr firstRow="1" bandRow="1">
                <a:tableStyleId>{5C22544A-7EE6-4342-B048-85BDC9FD1C3A}</a:tableStyleId>
              </a:tblPr>
              <a:tblGrid>
                <a:gridCol w="2709333"/>
                <a:gridCol w="2709333"/>
              </a:tblGrid>
              <a:tr h="370840">
                <a:tc>
                  <a:txBody>
                    <a:bodyPr/>
                    <a:lstStyle/>
                    <a:p>
                      <a:r>
                        <a:rPr lang="en-US" dirty="0"/>
                        <a:t>Frequent Itemset</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Support</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a:t>credit_good</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70%</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a:t>male_single</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55%</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job_skilled</a:t>
                      </a:r>
                      <a:endParaRPr lang="en-US"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63%</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a:t>home_owner</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71%</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a:t>home_owner,</a:t>
                      </a:r>
                      <a:r>
                        <a:rPr lang="en-US" baseline="0" dirty="0"/>
                        <a:t> credit_good</a:t>
                      </a:r>
                      <a:endParaRPr lang="en-US"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53%</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1574228" y="2590800"/>
            <a:ext cx="2417650" cy="369332"/>
          </a:xfrm>
          <a:prstGeom prst="rect">
            <a:avLst/>
          </a:prstGeom>
          <a:noFill/>
        </p:spPr>
        <p:txBody>
          <a:bodyPr wrap="none" rtlCol="0">
            <a:spAutoFit/>
          </a:bodyPr>
          <a:lstStyle/>
          <a:p>
            <a:r>
              <a:rPr lang="en-US" dirty="0"/>
              <a:t>Minimum Support: 50%</a:t>
            </a:r>
          </a:p>
        </p:txBody>
      </p:sp>
      <p:sp>
        <p:nvSpPr>
          <p:cNvPr id="8" name="TextBox 7"/>
          <p:cNvSpPr txBox="1"/>
          <p:nvPr/>
        </p:nvSpPr>
        <p:spPr>
          <a:xfrm>
            <a:off x="6548260" y="2960133"/>
            <a:ext cx="5238608" cy="2862323"/>
          </a:xfrm>
          <a:prstGeom prst="rect">
            <a:avLst/>
          </a:prstGeom>
          <a:noFill/>
        </p:spPr>
        <p:txBody>
          <a:bodyPr wrap="square" rtlCol="0">
            <a:spAutoFit/>
          </a:bodyPr>
          <a:lstStyle/>
          <a:p>
            <a:r>
              <a:rPr lang="en-US" dirty="0"/>
              <a:t>The itemset {home_owner, credit_good} has minimum support. </a:t>
            </a:r>
          </a:p>
          <a:p>
            <a:endParaRPr lang="en-US" dirty="0"/>
          </a:p>
          <a:p>
            <a:r>
              <a:rPr lang="en-US" dirty="0"/>
              <a:t>The possible rules are</a:t>
            </a:r>
          </a:p>
          <a:p>
            <a:endParaRPr lang="en-US" dirty="0"/>
          </a:p>
          <a:p>
            <a:pPr algn="ctr"/>
            <a:r>
              <a:rPr lang="en-US" dirty="0">
                <a:latin typeface="Andale Mono"/>
                <a:cs typeface="Andale Mono"/>
              </a:rPr>
              <a:t>credit_good -&gt; home_owner</a:t>
            </a:r>
          </a:p>
          <a:p>
            <a:endParaRPr lang="en-US" dirty="0"/>
          </a:p>
          <a:p>
            <a:r>
              <a:rPr lang="en-US" dirty="0"/>
              <a:t>and</a:t>
            </a:r>
          </a:p>
          <a:p>
            <a:endParaRPr lang="en-US" dirty="0"/>
          </a:p>
          <a:p>
            <a:pPr algn="ctr"/>
            <a:r>
              <a:rPr lang="en-US" dirty="0">
                <a:latin typeface="Andale Mono"/>
                <a:cs typeface="Andale Mono"/>
              </a:rPr>
              <a:t>home_owner -&gt; credit_good</a:t>
            </a:r>
          </a:p>
        </p:txBody>
      </p:sp>
      <p:sp>
        <p:nvSpPr>
          <p:cNvPr id="11" name="Slide Number Placeholder 10"/>
          <p:cNvSpPr>
            <a:spLocks noGrp="1"/>
          </p:cNvSpPr>
          <p:nvPr>
            <p:ph type="sldNum" sz="quarter" idx="11"/>
          </p:nvPr>
        </p:nvSpPr>
        <p:spPr/>
        <p:txBody>
          <a:bodyPr/>
          <a:lstStyle/>
          <a:p>
            <a:pPr>
              <a:defRPr/>
            </a:pPr>
            <a:fld id="{5BA1DFFF-3F85-458B-986A-7762775E0CEF}" type="slidenum">
              <a:rPr lang="en-US" smtClean="0"/>
              <a:pPr>
                <a:defRPr/>
              </a:pPr>
              <a:t>35</a:t>
            </a:fld>
            <a:endParaRPr lang="en-US" dirty="0"/>
          </a:p>
        </p:txBody>
      </p:sp>
      <p:sp>
        <p:nvSpPr>
          <p:cNvPr id="12" name="Footer Placeholder 11"/>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23471195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705673"/>
          </a:xfrm>
        </p:spPr>
        <p:txBody>
          <a:bodyPr>
            <a:normAutofit/>
          </a:bodyPr>
          <a:lstStyle/>
          <a:p>
            <a:pPr algn="ctr"/>
            <a:r>
              <a:rPr lang="en-US" b="1" dirty="0">
                <a:solidFill>
                  <a:srgbClr val="C00000"/>
                </a:solidFill>
                <a:latin typeface="Times New Roman" pitchFamily="18" charset="0"/>
                <a:cs typeface="Times New Roman" pitchFamily="18" charset="0"/>
              </a:rPr>
              <a:t>Computing Confidence and Lift</a:t>
            </a:r>
          </a:p>
        </p:txBody>
      </p:sp>
      <p:graphicFrame>
        <p:nvGraphicFramePr>
          <p:cNvPr id="4" name="Content Placeholder 3"/>
          <p:cNvGraphicFramePr>
            <a:graphicFrameLocks noGrp="1"/>
          </p:cNvGraphicFramePr>
          <p:nvPr>
            <p:ph idx="1"/>
          </p:nvPr>
        </p:nvGraphicFramePr>
        <p:xfrm>
          <a:off x="609600" y="1615281"/>
          <a:ext cx="10972800" cy="1483360"/>
        </p:xfrm>
        <a:graphic>
          <a:graphicData uri="http://schemas.openxmlformats.org/drawingml/2006/table">
            <a:tbl>
              <a:tblPr firstRow="1" firstCol="1">
                <a:tableStyleId>{5C22544A-7EE6-4342-B048-85BDC9FD1C3A}</a:tableStyleId>
              </a:tblPr>
              <a:tblGrid>
                <a:gridCol w="2194560"/>
                <a:gridCol w="2194560"/>
                <a:gridCol w="2194560"/>
                <a:gridCol w="2194560"/>
                <a:gridCol w="2194560"/>
              </a:tblGrid>
              <a:tr h="370840">
                <a:tc>
                  <a:txBody>
                    <a:bodyPr/>
                    <a:lstStyle/>
                    <a:p>
                      <a:endParaRPr lang="en-US"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free_housing</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home_owner</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renter</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total</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a:t>credit_bad</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44</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186</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70</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300</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a:t>credit_good</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64</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527</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109</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700</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108</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713</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179</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3431438" y="1127998"/>
            <a:ext cx="3743332" cy="369332"/>
          </a:xfrm>
          <a:prstGeom prst="rect">
            <a:avLst/>
          </a:prstGeom>
          <a:noFill/>
        </p:spPr>
        <p:txBody>
          <a:bodyPr wrap="none" rtlCol="0">
            <a:spAutoFit/>
          </a:bodyPr>
          <a:lstStyle/>
          <a:p>
            <a:r>
              <a:rPr lang="en-US" dirty="0"/>
              <a:t>Suppose we have 1000 credit records:</a:t>
            </a:r>
          </a:p>
        </p:txBody>
      </p:sp>
      <p:sp>
        <p:nvSpPr>
          <p:cNvPr id="6" name="TextBox 5"/>
          <p:cNvSpPr txBox="1"/>
          <p:nvPr/>
        </p:nvSpPr>
        <p:spPr>
          <a:xfrm>
            <a:off x="609602" y="3200400"/>
            <a:ext cx="11334517" cy="2862322"/>
          </a:xfrm>
          <a:prstGeom prst="rect">
            <a:avLst/>
          </a:prstGeom>
          <a:noFill/>
        </p:spPr>
        <p:txBody>
          <a:bodyPr wrap="square" rtlCol="0">
            <a:spAutoFit/>
          </a:bodyPr>
          <a:lstStyle/>
          <a:p>
            <a:r>
              <a:rPr lang="en-US" sz="2000" dirty="0"/>
              <a:t>713 home_owners, 527 have good credit.</a:t>
            </a:r>
          </a:p>
          <a:p>
            <a:r>
              <a:rPr lang="en-US" sz="2000" dirty="0"/>
              <a:t>        </a:t>
            </a:r>
            <a:r>
              <a:rPr lang="en-US" sz="2000" dirty="0">
                <a:latin typeface="Andale Mono"/>
                <a:cs typeface="Andale Mono"/>
              </a:rPr>
              <a:t>home_owner -&gt; credit_good</a:t>
            </a:r>
            <a:r>
              <a:rPr lang="en-US" sz="2000" dirty="0"/>
              <a:t> has confidence 527/713 = 74%</a:t>
            </a:r>
          </a:p>
          <a:p>
            <a:endParaRPr lang="en-US" sz="2000" dirty="0"/>
          </a:p>
          <a:p>
            <a:r>
              <a:rPr lang="en-US" sz="2000" dirty="0"/>
              <a:t>700 with good credit, 527 of them are home_owners</a:t>
            </a:r>
          </a:p>
          <a:p>
            <a:r>
              <a:rPr lang="en-US" sz="2000" dirty="0"/>
              <a:t>     </a:t>
            </a:r>
            <a:r>
              <a:rPr lang="en-US" sz="2000" dirty="0">
                <a:latin typeface="Andale Mono"/>
                <a:cs typeface="Andale Mono"/>
              </a:rPr>
              <a:t>credit_good -&gt; home_owner </a:t>
            </a:r>
            <a:r>
              <a:rPr lang="en-US" sz="2000" dirty="0"/>
              <a:t>has confidence 527/700 = 75%</a:t>
            </a:r>
          </a:p>
          <a:p>
            <a:endParaRPr lang="en-US" sz="2000" dirty="0"/>
          </a:p>
          <a:p>
            <a:r>
              <a:rPr lang="en-US" sz="2000" dirty="0"/>
              <a:t>The lift of these two rules is</a:t>
            </a:r>
          </a:p>
          <a:p>
            <a:endParaRPr lang="en-US" sz="2000" dirty="0"/>
          </a:p>
          <a:p>
            <a:pPr algn="ctr"/>
            <a:r>
              <a:rPr lang="en-US" sz="2000" dirty="0"/>
              <a:t>0.527 / (0.700*0.713) = 1.055</a:t>
            </a:r>
          </a:p>
        </p:txBody>
      </p:sp>
      <p:sp>
        <p:nvSpPr>
          <p:cNvPr id="9" name="Slide Number Placeholder 8"/>
          <p:cNvSpPr>
            <a:spLocks noGrp="1"/>
          </p:cNvSpPr>
          <p:nvPr>
            <p:ph type="sldNum" sz="quarter" idx="11"/>
          </p:nvPr>
        </p:nvSpPr>
        <p:spPr/>
        <p:txBody>
          <a:bodyPr/>
          <a:lstStyle/>
          <a:p>
            <a:pPr>
              <a:defRPr/>
            </a:pPr>
            <a:fld id="{5BA1DFFF-3F85-458B-986A-7762775E0CEF}" type="slidenum">
              <a:rPr lang="en-US" smtClean="0"/>
              <a:pPr>
                <a:defRPr/>
              </a:pPr>
              <a:t>36</a:t>
            </a:fld>
            <a:endParaRPr lang="en-US" dirty="0"/>
          </a:p>
        </p:txBody>
      </p:sp>
      <p:sp>
        <p:nvSpPr>
          <p:cNvPr id="10" name="Footer Placeholder 9"/>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8034796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C00000"/>
                </a:solidFill>
                <a:latin typeface="Times New Roman" pitchFamily="18" charset="0"/>
                <a:cs typeface="Times New Roman" pitchFamily="18" charset="0"/>
              </a:rPr>
              <a:t>A Sketch of the Algorithm</a:t>
            </a:r>
          </a:p>
        </p:txBody>
      </p:sp>
      <p:sp>
        <p:nvSpPr>
          <p:cNvPr id="3" name="Content Placeholder 2"/>
          <p:cNvSpPr>
            <a:spLocks noGrp="1"/>
          </p:cNvSpPr>
          <p:nvPr>
            <p:ph idx="1"/>
          </p:nvPr>
        </p:nvSpPr>
        <p:spPr/>
        <p:txBody>
          <a:bodyPr>
            <a:normAutofit/>
          </a:bodyPr>
          <a:lstStyle/>
          <a:p>
            <a:r>
              <a:rPr lang="en-US" dirty="0"/>
              <a:t>If </a:t>
            </a:r>
            <a:r>
              <a:rPr lang="en-US" dirty="0" smtClean="0"/>
              <a:t>L</a:t>
            </a:r>
            <a:r>
              <a:rPr lang="en-US" baseline="-25000" dirty="0" smtClean="0"/>
              <a:t>k</a:t>
            </a:r>
            <a:r>
              <a:rPr lang="en-US" dirty="0" smtClean="0"/>
              <a:t> </a:t>
            </a:r>
            <a:r>
              <a:rPr lang="en-US" dirty="0"/>
              <a:t>is the set of frequent </a:t>
            </a:r>
            <a:r>
              <a:rPr lang="en-US" dirty="0" smtClean="0"/>
              <a:t>k-itemsets</a:t>
            </a:r>
            <a:r>
              <a:rPr lang="en-US" dirty="0"/>
              <a:t>:</a:t>
            </a:r>
          </a:p>
          <a:p>
            <a:pPr lvl="1"/>
            <a:r>
              <a:rPr lang="en-US" dirty="0"/>
              <a:t>Generate the candidate set </a:t>
            </a:r>
            <a:r>
              <a:rPr lang="en-US" dirty="0" smtClean="0"/>
              <a:t>C</a:t>
            </a:r>
            <a:r>
              <a:rPr lang="en-US" baseline="-25000" dirty="0" smtClean="0"/>
              <a:t>k+1</a:t>
            </a:r>
            <a:r>
              <a:rPr lang="en-US" dirty="0" smtClean="0"/>
              <a:t> </a:t>
            </a:r>
            <a:r>
              <a:rPr lang="en-US" dirty="0"/>
              <a:t>by joining </a:t>
            </a:r>
            <a:r>
              <a:rPr lang="en-US" dirty="0" smtClean="0"/>
              <a:t>L</a:t>
            </a:r>
            <a:r>
              <a:rPr lang="en-US" baseline="-25000" dirty="0" smtClean="0"/>
              <a:t>k</a:t>
            </a:r>
            <a:r>
              <a:rPr lang="en-US" dirty="0" smtClean="0"/>
              <a:t> </a:t>
            </a:r>
            <a:r>
              <a:rPr lang="en-US" dirty="0"/>
              <a:t>to </a:t>
            </a:r>
            <a:r>
              <a:rPr lang="en-US" dirty="0" smtClean="0"/>
              <a:t>itself</a:t>
            </a:r>
            <a:endParaRPr lang="en-US" dirty="0"/>
          </a:p>
          <a:p>
            <a:pPr lvl="1"/>
            <a:r>
              <a:rPr lang="en-US" dirty="0"/>
              <a:t>Prune out the </a:t>
            </a:r>
            <a:r>
              <a:rPr lang="en-US" dirty="0" smtClean="0"/>
              <a:t>(k+1</a:t>
            </a:r>
            <a:r>
              <a:rPr lang="en-US" dirty="0"/>
              <a:t>)-itemsets that don't have minimum </a:t>
            </a:r>
            <a:r>
              <a:rPr lang="en-US" dirty="0" smtClean="0"/>
              <a:t>support  </a:t>
            </a:r>
            <a:r>
              <a:rPr lang="en-US" dirty="0"/>
              <a:t>Now we have </a:t>
            </a:r>
            <a:r>
              <a:rPr lang="en-US" dirty="0" smtClean="0"/>
              <a:t>L</a:t>
            </a:r>
            <a:r>
              <a:rPr lang="en-US" baseline="-25000" dirty="0" smtClean="0"/>
              <a:t>k+1</a:t>
            </a:r>
            <a:endParaRPr lang="en-US" baseline="-25000" dirty="0"/>
          </a:p>
          <a:p>
            <a:r>
              <a:rPr lang="en-US" dirty="0"/>
              <a:t>We </a:t>
            </a:r>
            <a:r>
              <a:rPr lang="en-US" dirty="0" smtClean="0"/>
              <a:t>know </a:t>
            </a:r>
            <a:r>
              <a:rPr lang="en-US" dirty="0"/>
              <a:t>this catches all the frequent </a:t>
            </a:r>
            <a:r>
              <a:rPr lang="en-US" dirty="0" smtClean="0"/>
              <a:t>(k+1</a:t>
            </a:r>
            <a:r>
              <a:rPr lang="en-US" dirty="0"/>
              <a:t>)-itemsets by the apriori </a:t>
            </a:r>
            <a:r>
              <a:rPr lang="en-US" dirty="0" smtClean="0"/>
              <a:t>property</a:t>
            </a:r>
            <a:endParaRPr lang="en-US" dirty="0"/>
          </a:p>
          <a:p>
            <a:pPr lvl="1"/>
            <a:r>
              <a:rPr lang="en-US" dirty="0"/>
              <a:t>a </a:t>
            </a:r>
            <a:r>
              <a:rPr lang="en-US" dirty="0" smtClean="0"/>
              <a:t>(k+1</a:t>
            </a:r>
            <a:r>
              <a:rPr lang="en-US" dirty="0"/>
              <a:t>)-itemset can't be frequent if any of its subsets aren't </a:t>
            </a:r>
            <a:r>
              <a:rPr lang="en-US" dirty="0" smtClean="0"/>
              <a:t>frequent</a:t>
            </a:r>
            <a:endParaRPr lang="en-US" dirty="0"/>
          </a:p>
          <a:p>
            <a:r>
              <a:rPr lang="en-US" dirty="0"/>
              <a:t>Continue until we reach </a:t>
            </a:r>
            <a:r>
              <a:rPr lang="en-US" dirty="0" smtClean="0"/>
              <a:t>k</a:t>
            </a:r>
            <a:r>
              <a:rPr lang="en-US" baseline="-25000" dirty="0" smtClean="0"/>
              <a:t>max</a:t>
            </a:r>
            <a:r>
              <a:rPr lang="en-US" dirty="0"/>
              <a:t>, or run out of </a:t>
            </a:r>
            <a:r>
              <a:rPr lang="en-US" dirty="0" smtClean="0"/>
              <a:t>support</a:t>
            </a:r>
            <a:endParaRPr lang="en-US" dirty="0"/>
          </a:p>
          <a:p>
            <a:r>
              <a:rPr lang="en-US" dirty="0"/>
              <a:t>From the union of all the </a:t>
            </a:r>
            <a:r>
              <a:rPr lang="en-US" dirty="0" smtClean="0"/>
              <a:t>L</a:t>
            </a:r>
            <a:r>
              <a:rPr lang="en-US" baseline="-25000" dirty="0" smtClean="0"/>
              <a:t>k</a:t>
            </a:r>
            <a:r>
              <a:rPr lang="en-US" dirty="0" smtClean="0"/>
              <a:t>, </a:t>
            </a:r>
            <a:r>
              <a:rPr lang="en-US" dirty="0"/>
              <a:t>find all the rules with minimum </a:t>
            </a:r>
            <a:r>
              <a:rPr lang="en-US" dirty="0" smtClean="0"/>
              <a:t>confidence</a:t>
            </a:r>
            <a:endParaRPr lang="en-US" dirty="0"/>
          </a:p>
        </p:txBody>
      </p:sp>
      <p:sp>
        <p:nvSpPr>
          <p:cNvPr id="6" name="Slide Number Placeholder 5"/>
          <p:cNvSpPr>
            <a:spLocks noGrp="1"/>
          </p:cNvSpPr>
          <p:nvPr>
            <p:ph type="sldNum" sz="quarter" idx="11"/>
          </p:nvPr>
        </p:nvSpPr>
        <p:spPr/>
        <p:txBody>
          <a:bodyPr/>
          <a:lstStyle/>
          <a:p>
            <a:pPr>
              <a:defRPr/>
            </a:pPr>
            <a:fld id="{5BA1DFFF-3F85-458B-986A-7762775E0CEF}" type="slidenum">
              <a:rPr lang="en-US" smtClean="0"/>
              <a:pPr>
                <a:defRPr/>
              </a:pPr>
              <a:t>37</a:t>
            </a:fld>
            <a:endParaRPr lang="en-US" dirty="0"/>
          </a:p>
        </p:txBody>
      </p:sp>
      <p:sp>
        <p:nvSpPr>
          <p:cNvPr id="7" name="Footer Placeholder 6"/>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25512369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C00000"/>
                </a:solidFill>
                <a:latin typeface="Times New Roman" pitchFamily="18" charset="0"/>
                <a:cs typeface="Times New Roman" pitchFamily="18" charset="0"/>
              </a:rPr>
              <a:t>Step 1: 1-itemsets (L1)</a:t>
            </a:r>
          </a:p>
        </p:txBody>
      </p:sp>
      <p:sp>
        <p:nvSpPr>
          <p:cNvPr id="3" name="Content Placeholder 2"/>
          <p:cNvSpPr>
            <a:spLocks noGrp="1"/>
          </p:cNvSpPr>
          <p:nvPr>
            <p:ph sz="half" idx="1"/>
          </p:nvPr>
        </p:nvSpPr>
        <p:spPr/>
        <p:txBody>
          <a:bodyPr/>
          <a:lstStyle/>
          <a:p>
            <a:r>
              <a:rPr lang="en-US" dirty="0"/>
              <a:t>let min_support = 0.5</a:t>
            </a:r>
          </a:p>
          <a:p>
            <a:r>
              <a:rPr lang="en-US" dirty="0"/>
              <a:t>1000 credit records</a:t>
            </a:r>
          </a:p>
          <a:p>
            <a:r>
              <a:rPr lang="en-US" dirty="0"/>
              <a:t>Scan the database</a:t>
            </a:r>
          </a:p>
          <a:p>
            <a:r>
              <a:rPr lang="en-US" dirty="0"/>
              <a:t>Prune</a:t>
            </a:r>
          </a:p>
        </p:txBody>
      </p:sp>
      <p:graphicFrame>
        <p:nvGraphicFramePr>
          <p:cNvPr id="5" name="Table 4"/>
          <p:cNvGraphicFramePr>
            <a:graphicFrameLocks noGrp="1"/>
          </p:cNvGraphicFramePr>
          <p:nvPr/>
        </p:nvGraphicFramePr>
        <p:xfrm>
          <a:off x="6414128" y="1845445"/>
          <a:ext cx="5418666" cy="3708400"/>
        </p:xfrm>
        <a:graphic>
          <a:graphicData uri="http://schemas.openxmlformats.org/drawingml/2006/table">
            <a:tbl>
              <a:tblPr firstRow="1" bandRow="1">
                <a:tableStyleId>{5C22544A-7EE6-4342-B048-85BDC9FD1C3A}</a:tableStyleId>
              </a:tblPr>
              <a:tblGrid>
                <a:gridCol w="2709333"/>
                <a:gridCol w="2709333"/>
              </a:tblGrid>
              <a:tr h="370840">
                <a:tc>
                  <a:txBody>
                    <a:bodyPr/>
                    <a:lstStyle/>
                    <a:p>
                      <a:r>
                        <a:rPr lang="en-US" dirty="0"/>
                        <a:t>Frequent Itemset</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Count</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a:t>credit_good</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700</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trike="sngStrike" dirty="0"/>
                        <a:t>credit_bad</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trike="sngStrike" dirty="0"/>
                        <a:t>300</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a:t>male_single</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550</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trike="sngStrike" dirty="0"/>
                        <a:t>male_mar_or_wid</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trike="sngStrike" dirty="0"/>
                        <a:t>92</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trike="sngStrike" dirty="0"/>
                        <a:t>female</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trike="sngStrike" dirty="0"/>
                        <a:t>310</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job_skilled</a:t>
                      </a:r>
                      <a:endParaRPr lang="en-US"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631</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trike="sngStrike" dirty="0" smtClean="0"/>
                        <a:t>job_unskilled</a:t>
                      </a:r>
                      <a:endParaRPr lang="en-US" strike="sngStrike"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trike="sngStrike" dirty="0"/>
                        <a:t>200</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a:t>home_owner</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710</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trike="sngStrike" dirty="0"/>
                        <a:t>renter</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trike="sngStrike" dirty="0"/>
                        <a:t>179</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Slide Number Placeholder 7"/>
          <p:cNvSpPr>
            <a:spLocks noGrp="1"/>
          </p:cNvSpPr>
          <p:nvPr>
            <p:ph type="sldNum" sz="quarter" idx="12"/>
          </p:nvPr>
        </p:nvSpPr>
        <p:spPr/>
        <p:txBody>
          <a:bodyPr/>
          <a:lstStyle/>
          <a:p>
            <a:fld id="{D4B8542B-8345-7E43-8179-52FE19CBD2AA}" type="slidenum">
              <a:rPr lang="en-US" smtClean="0"/>
              <a:pPr/>
              <a:t>38</a:t>
            </a:fld>
            <a:endParaRPr lang="en-US" dirty="0"/>
          </a:p>
        </p:txBody>
      </p:sp>
      <p:sp>
        <p:nvSpPr>
          <p:cNvPr id="9" name="Footer Placeholder 8"/>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2516061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C00000"/>
                </a:solidFill>
                <a:latin typeface="Times New Roman" pitchFamily="18" charset="0"/>
                <a:cs typeface="Times New Roman" pitchFamily="18" charset="0"/>
              </a:rPr>
              <a:t>Step 2: 2-itemsets (L2)</a:t>
            </a:r>
          </a:p>
        </p:txBody>
      </p:sp>
      <p:sp>
        <p:nvSpPr>
          <p:cNvPr id="3" name="Content Placeholder 2"/>
          <p:cNvSpPr>
            <a:spLocks noGrp="1"/>
          </p:cNvSpPr>
          <p:nvPr>
            <p:ph sz="half" idx="1"/>
          </p:nvPr>
        </p:nvSpPr>
        <p:spPr/>
        <p:txBody>
          <a:bodyPr/>
          <a:lstStyle/>
          <a:p>
            <a:r>
              <a:rPr lang="en-US" dirty="0"/>
              <a:t>Join L1 to itself</a:t>
            </a:r>
          </a:p>
          <a:p>
            <a:r>
              <a:rPr lang="en-US" dirty="0"/>
              <a:t>Scan the database to get the counts</a:t>
            </a:r>
          </a:p>
          <a:p>
            <a:r>
              <a:rPr lang="en-US" dirty="0"/>
              <a:t>Prune</a:t>
            </a:r>
          </a:p>
        </p:txBody>
      </p:sp>
      <p:graphicFrame>
        <p:nvGraphicFramePr>
          <p:cNvPr id="5" name="Table 4"/>
          <p:cNvGraphicFramePr>
            <a:graphicFrameLocks noGrp="1"/>
          </p:cNvGraphicFramePr>
          <p:nvPr>
            <p:extLst>
              <p:ext uri="{D42A27DB-BD31-4B8C-83A1-F6EECF244321}">
                <p14:modId xmlns:p14="http://schemas.microsoft.com/office/powerpoint/2010/main" val="1491821350"/>
              </p:ext>
            </p:extLst>
          </p:nvPr>
        </p:nvGraphicFramePr>
        <p:xfrm>
          <a:off x="6240202" y="1807029"/>
          <a:ext cx="5418666" cy="3403600"/>
        </p:xfrm>
        <a:graphic>
          <a:graphicData uri="http://schemas.openxmlformats.org/drawingml/2006/table">
            <a:tbl>
              <a:tblPr firstRow="1" bandRow="1">
                <a:tableStyleId>{5C22544A-7EE6-4342-B048-85BDC9FD1C3A}</a:tableStyleId>
              </a:tblPr>
              <a:tblGrid>
                <a:gridCol w="2709333"/>
                <a:gridCol w="2709333"/>
              </a:tblGrid>
              <a:tr h="370840">
                <a:tc>
                  <a:txBody>
                    <a:bodyPr/>
                    <a:lstStyle/>
                    <a:p>
                      <a:r>
                        <a:rPr lang="en-US" dirty="0"/>
                        <a:t>Frequent Itemset</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Count</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trike="sngStrike" dirty="0"/>
                        <a:t>credit_good, male_single</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trike="sngStrike" dirty="0"/>
                        <a:t>402</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a:t>credit_good,</a:t>
                      </a:r>
                    </a:p>
                    <a:p>
                      <a:r>
                        <a:rPr lang="en-US" dirty="0" smtClean="0"/>
                        <a:t>job_skilled</a:t>
                      </a:r>
                      <a:endParaRPr lang="en-US"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544</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a:t>credit_good,</a:t>
                      </a:r>
                      <a:r>
                        <a:rPr lang="en-US" baseline="0" dirty="0"/>
                        <a:t> home_owner</a:t>
                      </a:r>
                      <a:endParaRPr lang="en-US"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527</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trike="sngStrike" dirty="0"/>
                        <a:t>male_single, </a:t>
                      </a:r>
                      <a:r>
                        <a:rPr lang="en-US" strike="sngStrike" dirty="0" smtClean="0"/>
                        <a:t>job_skilled</a:t>
                      </a:r>
                      <a:endParaRPr lang="en-US" strike="sngStrike"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trike="sngStrike" dirty="0"/>
                        <a:t>340</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trike="sngStrike" dirty="0"/>
                        <a:t>male_single, home_owner</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trike="sngStrike" dirty="0"/>
                        <a:t>408</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u="none" strike="sngStrike" dirty="0" smtClean="0"/>
                        <a:t>job_skilled</a:t>
                      </a:r>
                      <a:r>
                        <a:rPr lang="en-US" u="none" strike="sngStrike" dirty="0"/>
                        <a:t>,</a:t>
                      </a:r>
                      <a:r>
                        <a:rPr lang="en-US" u="none" strike="sngStrike" baseline="0" dirty="0"/>
                        <a:t> </a:t>
                      </a:r>
                      <a:r>
                        <a:rPr lang="en-US" u="none" strike="sngStrike" dirty="0"/>
                        <a:t>home_owner</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u="none" strike="sngStrike" dirty="0"/>
                        <a:t>452</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Slide Number Placeholder 7"/>
          <p:cNvSpPr>
            <a:spLocks noGrp="1"/>
          </p:cNvSpPr>
          <p:nvPr>
            <p:ph type="sldNum" sz="quarter" idx="12"/>
          </p:nvPr>
        </p:nvSpPr>
        <p:spPr/>
        <p:txBody>
          <a:bodyPr/>
          <a:lstStyle/>
          <a:p>
            <a:fld id="{D4B8542B-8345-7E43-8179-52FE19CBD2AA}" type="slidenum">
              <a:rPr lang="en-US" smtClean="0"/>
              <a:pPr/>
              <a:t>39</a:t>
            </a:fld>
            <a:endParaRPr lang="en-US" dirty="0"/>
          </a:p>
        </p:txBody>
      </p:sp>
      <p:sp>
        <p:nvSpPr>
          <p:cNvPr id="9" name="Footer Placeholder 8"/>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52092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dirty="0"/>
          </a:p>
        </p:txBody>
      </p:sp>
      <p:sp>
        <p:nvSpPr>
          <p:cNvPr id="5" name="Slide Number Placeholder 4"/>
          <p:cNvSpPr>
            <a:spLocks noGrp="1"/>
          </p:cNvSpPr>
          <p:nvPr>
            <p:ph type="sldNum" sz="quarter" idx="11"/>
          </p:nvPr>
        </p:nvSpPr>
        <p:spPr/>
        <p:txBody>
          <a:bodyPr/>
          <a:lstStyle/>
          <a:p>
            <a:pPr>
              <a:defRPr/>
            </a:pPr>
            <a:fld id="{11C89503-87DF-43F7-859D-603F51F9C84E}" type="slidenum">
              <a:rPr lang="en-US" altLang="en-US"/>
              <a:pPr>
                <a:defRPr/>
              </a:pPr>
              <a:t>4</a:t>
            </a:fld>
            <a:endParaRPr lang="en-US" altLang="en-US"/>
          </a:p>
        </p:txBody>
      </p:sp>
      <p:sp>
        <p:nvSpPr>
          <p:cNvPr id="4100" name="Rectangle 2"/>
          <p:cNvSpPr>
            <a:spLocks noGrp="1" noChangeArrowheads="1"/>
          </p:cNvSpPr>
          <p:nvPr>
            <p:ph type="title"/>
          </p:nvPr>
        </p:nvSpPr>
        <p:spPr/>
        <p:txBody>
          <a:bodyPr>
            <a:normAutofit/>
          </a:bodyPr>
          <a:lstStyle/>
          <a:p>
            <a:pPr algn="ctr"/>
            <a:r>
              <a:rPr lang="en-US" b="1" dirty="0">
                <a:solidFill>
                  <a:srgbClr val="C00000"/>
                </a:solidFill>
                <a:latin typeface="Times New Roman" pitchFamily="18" charset="0"/>
                <a:cs typeface="Times New Roman" pitchFamily="18" charset="0"/>
              </a:rPr>
              <a:t>Road map</a:t>
            </a:r>
          </a:p>
        </p:txBody>
      </p:sp>
      <p:sp>
        <p:nvSpPr>
          <p:cNvPr id="4101" name="Rectangle 3"/>
          <p:cNvSpPr>
            <a:spLocks noGrp="1" noChangeArrowheads="1"/>
          </p:cNvSpPr>
          <p:nvPr>
            <p:ph type="body" idx="1"/>
          </p:nvPr>
        </p:nvSpPr>
        <p:spPr/>
        <p:txBody>
          <a:bodyPr/>
          <a:lstStyle/>
          <a:p>
            <a:pPr eaLnBrk="1" hangingPunct="1"/>
            <a:r>
              <a:rPr lang="en-US" smtClean="0">
                <a:solidFill>
                  <a:srgbClr val="FF0000"/>
                </a:solidFill>
              </a:rPr>
              <a:t>Basic concepts</a:t>
            </a:r>
          </a:p>
          <a:p>
            <a:pPr eaLnBrk="1" hangingPunct="1"/>
            <a:r>
              <a:rPr lang="en-US" smtClean="0"/>
              <a:t>Apriori algorithm</a:t>
            </a:r>
          </a:p>
          <a:p>
            <a:pPr eaLnBrk="1" hangingPunct="1"/>
            <a:r>
              <a:rPr lang="en-US" smtClean="0"/>
              <a:t>Different data formats for mining</a:t>
            </a:r>
          </a:p>
          <a:p>
            <a:pPr eaLnBrk="1" hangingPunct="1"/>
            <a:r>
              <a:rPr lang="en-US" smtClean="0"/>
              <a:t>Mining with multiple minimum supports</a:t>
            </a:r>
          </a:p>
          <a:p>
            <a:pPr eaLnBrk="1" hangingPunct="1"/>
            <a:r>
              <a:rPr lang="en-US" smtClean="0"/>
              <a:t>Mining class association rules</a:t>
            </a:r>
          </a:p>
          <a:p>
            <a:pPr eaLnBrk="1" hangingPunct="1"/>
            <a:r>
              <a:rPr lang="en-US" smtClean="0"/>
              <a:t>Summary</a:t>
            </a:r>
          </a:p>
          <a:p>
            <a:pPr eaLnBrk="1" hangingPunct="1"/>
            <a:endParaRPr lang="en-US" smtClean="0"/>
          </a:p>
        </p:txBody>
      </p:sp>
    </p:spTree>
    <p:extLst>
      <p:ext uri="{BB962C8B-B14F-4D97-AF65-F5344CB8AC3E}">
        <p14:creationId xmlns:p14="http://schemas.microsoft.com/office/powerpoint/2010/main" val="14513591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C00000"/>
                </a:solidFill>
                <a:latin typeface="Times New Roman" pitchFamily="18" charset="0"/>
                <a:cs typeface="Times New Roman" pitchFamily="18" charset="0"/>
              </a:rPr>
              <a:t>Step 3: 3-itemsets</a:t>
            </a:r>
          </a:p>
        </p:txBody>
      </p:sp>
      <p:sp>
        <p:nvSpPr>
          <p:cNvPr id="3" name="Content Placeholder 2"/>
          <p:cNvSpPr>
            <a:spLocks noGrp="1"/>
          </p:cNvSpPr>
          <p:nvPr>
            <p:ph sz="half" idx="1"/>
          </p:nvPr>
        </p:nvSpPr>
        <p:spPr>
          <a:xfrm>
            <a:off x="2491137" y="3016996"/>
            <a:ext cx="6945496" cy="2948280"/>
          </a:xfrm>
        </p:spPr>
        <p:txBody>
          <a:bodyPr/>
          <a:lstStyle/>
          <a:p>
            <a:r>
              <a:rPr lang="en-US" dirty="0" smtClean="0"/>
              <a:t>We have </a:t>
            </a:r>
            <a:r>
              <a:rPr lang="en-US" dirty="0"/>
              <a:t>run out of support.</a:t>
            </a:r>
          </a:p>
          <a:p>
            <a:r>
              <a:rPr lang="en-US" dirty="0"/>
              <a:t>Candidate rules come from L2:</a:t>
            </a:r>
          </a:p>
          <a:p>
            <a:pPr lvl="1"/>
            <a:r>
              <a:rPr lang="en-US" dirty="0"/>
              <a:t>credit_good -&gt; </a:t>
            </a:r>
            <a:r>
              <a:rPr lang="en-US" dirty="0" smtClean="0"/>
              <a:t>job_skilled</a:t>
            </a:r>
            <a:endParaRPr lang="en-US" dirty="0"/>
          </a:p>
          <a:p>
            <a:pPr lvl="1"/>
            <a:r>
              <a:rPr lang="en-US" dirty="0" smtClean="0"/>
              <a:t>job_skilled </a:t>
            </a:r>
            <a:r>
              <a:rPr lang="en-US" dirty="0"/>
              <a:t>-&gt; credit_good</a:t>
            </a:r>
          </a:p>
          <a:p>
            <a:pPr lvl="1"/>
            <a:r>
              <a:rPr lang="en-US" dirty="0"/>
              <a:t>credit_good -&gt; home_owner</a:t>
            </a:r>
          </a:p>
          <a:p>
            <a:pPr lvl="1"/>
            <a:r>
              <a:rPr lang="en-US" dirty="0"/>
              <a:t>home_owner -&gt; credit_good</a:t>
            </a:r>
          </a:p>
          <a:p>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75387408"/>
              </p:ext>
            </p:extLst>
          </p:nvPr>
        </p:nvGraphicFramePr>
        <p:xfrm>
          <a:off x="2875578" y="1835727"/>
          <a:ext cx="5418666" cy="1010920"/>
        </p:xfrm>
        <a:graphic>
          <a:graphicData uri="http://schemas.openxmlformats.org/drawingml/2006/table">
            <a:tbl>
              <a:tblPr firstRow="1" bandRow="1">
                <a:tableStyleId>{5C22544A-7EE6-4342-B048-85BDC9FD1C3A}</a:tableStyleId>
              </a:tblPr>
              <a:tblGrid>
                <a:gridCol w="2709333"/>
                <a:gridCol w="2709333"/>
              </a:tblGrid>
              <a:tr h="370840">
                <a:tc>
                  <a:txBody>
                    <a:bodyPr/>
                    <a:lstStyle/>
                    <a:p>
                      <a:r>
                        <a:rPr lang="en-US" dirty="0"/>
                        <a:t>Frequent Itemset</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Count</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trike="sngStrike" dirty="0"/>
                        <a:t>credit_good,</a:t>
                      </a:r>
                    </a:p>
                    <a:p>
                      <a:r>
                        <a:rPr lang="en-US" strike="sngStrike" dirty="0" smtClean="0"/>
                        <a:t>job_skilled</a:t>
                      </a:r>
                      <a:r>
                        <a:rPr lang="en-US" strike="sngStrike" dirty="0"/>
                        <a:t>, home_owner</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trike="sngStrike" dirty="0"/>
                        <a:t>428</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Slide Number Placeholder 7"/>
          <p:cNvSpPr>
            <a:spLocks noGrp="1"/>
          </p:cNvSpPr>
          <p:nvPr>
            <p:ph type="sldNum" sz="quarter" idx="12"/>
          </p:nvPr>
        </p:nvSpPr>
        <p:spPr/>
        <p:txBody>
          <a:bodyPr/>
          <a:lstStyle/>
          <a:p>
            <a:fld id="{D4B8542B-8345-7E43-8179-52FE19CBD2AA}" type="slidenum">
              <a:rPr lang="en-US" smtClean="0"/>
              <a:pPr/>
              <a:t>40</a:t>
            </a:fld>
            <a:endParaRPr lang="en-US" dirty="0"/>
          </a:p>
        </p:txBody>
      </p:sp>
      <p:sp>
        <p:nvSpPr>
          <p:cNvPr id="9" name="Footer Placeholder 8"/>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7683081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C00000"/>
                </a:solidFill>
                <a:latin typeface="Times New Roman" pitchFamily="18" charset="0"/>
                <a:cs typeface="Times New Roman" pitchFamily="18" charset="0"/>
              </a:rPr>
              <a:t>Finally: Find Confidence Rules</a:t>
            </a:r>
          </a:p>
        </p:txBody>
      </p:sp>
      <p:graphicFrame>
        <p:nvGraphicFramePr>
          <p:cNvPr id="5" name="Table 4"/>
          <p:cNvGraphicFramePr>
            <a:graphicFrameLocks noGrp="1"/>
          </p:cNvGraphicFramePr>
          <p:nvPr>
            <p:extLst>
              <p:ext uri="{D42A27DB-BD31-4B8C-83A1-F6EECF244321}">
                <p14:modId xmlns:p14="http://schemas.microsoft.com/office/powerpoint/2010/main" val="2976821774"/>
              </p:ext>
            </p:extLst>
          </p:nvPr>
        </p:nvGraphicFramePr>
        <p:xfrm>
          <a:off x="568037" y="1607128"/>
          <a:ext cx="10853310" cy="3255576"/>
        </p:xfrm>
        <a:graphic>
          <a:graphicData uri="http://schemas.openxmlformats.org/drawingml/2006/table">
            <a:tbl>
              <a:tblPr firstRow="1" bandRow="1">
                <a:tableStyleId>{5C22544A-7EE6-4342-B048-85BDC9FD1C3A}</a:tableStyleId>
              </a:tblPr>
              <a:tblGrid>
                <a:gridCol w="2597588"/>
                <a:gridCol w="1988749"/>
                <a:gridCol w="810509"/>
                <a:gridCol w="2503892"/>
                <a:gridCol w="966937"/>
                <a:gridCol w="1985635"/>
              </a:tblGrid>
              <a:tr h="667668">
                <a:tc>
                  <a:txBody>
                    <a:bodyPr/>
                    <a:lstStyle/>
                    <a:p>
                      <a:r>
                        <a:rPr lang="en-US" dirty="0"/>
                        <a:t>Rule</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Set</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Cnt</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Set</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Cnt</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Confidence</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824">
                <a:tc>
                  <a:txBody>
                    <a:bodyPr/>
                    <a:lstStyle/>
                    <a:p>
                      <a:r>
                        <a:rPr lang="en-US" dirty="0"/>
                        <a:t>IF</a:t>
                      </a:r>
                      <a:r>
                        <a:rPr lang="en-US" baseline="0" dirty="0"/>
                        <a:t> credit_good THEN </a:t>
                      </a:r>
                      <a:r>
                        <a:rPr lang="en-US" baseline="0" dirty="0" smtClean="0"/>
                        <a:t>job_skilled</a:t>
                      </a:r>
                      <a:endParaRPr lang="en-US"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credit_good</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700</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credit_good</a:t>
                      </a:r>
                      <a:r>
                        <a:rPr lang="en-US" baseline="0" dirty="0"/>
                        <a:t> AND </a:t>
                      </a:r>
                      <a:r>
                        <a:rPr lang="en-US" baseline="0" dirty="0" smtClean="0"/>
                        <a:t>job_skilled</a:t>
                      </a:r>
                      <a:endParaRPr lang="en-US"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544</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544/700=77%</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824">
                <a:tc>
                  <a:txBody>
                    <a:bodyPr/>
                    <a:lstStyle/>
                    <a:p>
                      <a:r>
                        <a:rPr lang="en-US" strike="noStrike" dirty="0"/>
                        <a:t>IF</a:t>
                      </a:r>
                      <a:r>
                        <a:rPr lang="en-US" strike="noStrike" baseline="0" dirty="0"/>
                        <a:t> credit_good THEN home_owner</a:t>
                      </a:r>
                      <a:endParaRPr lang="en-US" strike="noStrike"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credit_good</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700</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trike="noStrike" dirty="0"/>
                        <a:t>credit_good</a:t>
                      </a:r>
                      <a:r>
                        <a:rPr lang="en-US" strike="noStrike" baseline="0" dirty="0"/>
                        <a:t> AND home_owner</a:t>
                      </a:r>
                      <a:endParaRPr lang="en-US" strike="noStrike"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trike="noStrike" dirty="0"/>
                        <a:t>527</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strike="noStrike" dirty="0"/>
                        <a:t>527/700=75%</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824">
                <a:tc>
                  <a:txBody>
                    <a:bodyPr/>
                    <a:lstStyle/>
                    <a:p>
                      <a:r>
                        <a:rPr lang="en-US" dirty="0"/>
                        <a:t>IF </a:t>
                      </a:r>
                      <a:r>
                        <a:rPr lang="en-US" dirty="0" smtClean="0"/>
                        <a:t>job_skilled </a:t>
                      </a:r>
                      <a:r>
                        <a:rPr lang="en-US" dirty="0"/>
                        <a:t>THEN credit_good</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job_skilled</a:t>
                      </a:r>
                      <a:endParaRPr lang="en-US" sz="16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631</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job_skilled </a:t>
                      </a:r>
                      <a:r>
                        <a:rPr lang="en-US" dirty="0"/>
                        <a:t>AND credit_good</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544</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544/631=86%</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7668">
                <a:tc>
                  <a:txBody>
                    <a:bodyPr/>
                    <a:lstStyle/>
                    <a:p>
                      <a:r>
                        <a:rPr lang="en-US" dirty="0"/>
                        <a:t>IF home_owner</a:t>
                      </a:r>
                      <a:r>
                        <a:rPr lang="en-US" baseline="0" dirty="0"/>
                        <a:t> THEN credit_good</a:t>
                      </a:r>
                      <a:endParaRPr lang="en-US"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home_owner</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710</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home_owner</a:t>
                      </a:r>
                      <a:r>
                        <a:rPr lang="en-US" baseline="0" dirty="0"/>
                        <a:t> AND credit_good</a:t>
                      </a:r>
                      <a:endParaRPr lang="en-US"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527</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527/710=74%</a:t>
                      </a: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1924956" y="5029201"/>
            <a:ext cx="8539285" cy="954107"/>
          </a:xfrm>
          <a:prstGeom prst="rect">
            <a:avLst/>
          </a:prstGeom>
          <a:noFill/>
          <a:ln>
            <a:solidFill>
              <a:schemeClr val="accent2"/>
            </a:solidFill>
          </a:ln>
        </p:spPr>
        <p:txBody>
          <a:bodyPr wrap="square" rtlCol="0">
            <a:spAutoFit/>
          </a:bodyPr>
          <a:lstStyle/>
          <a:p>
            <a:pPr algn="ctr"/>
            <a:r>
              <a:rPr lang="en-US" sz="2800" dirty="0"/>
              <a:t>If we want confidence &gt; 80%:</a:t>
            </a:r>
          </a:p>
          <a:p>
            <a:pPr algn="ctr"/>
            <a:r>
              <a:rPr lang="en-US" sz="2800" dirty="0"/>
              <a:t>IF </a:t>
            </a:r>
            <a:r>
              <a:rPr lang="en-US" sz="2800" dirty="0" smtClean="0"/>
              <a:t>job_skilled </a:t>
            </a:r>
            <a:r>
              <a:rPr lang="en-US" sz="2800" dirty="0"/>
              <a:t>THEN credit_good</a:t>
            </a:r>
          </a:p>
        </p:txBody>
      </p:sp>
      <p:sp>
        <p:nvSpPr>
          <p:cNvPr id="9" name="Slide Number Placeholder 8"/>
          <p:cNvSpPr>
            <a:spLocks noGrp="1"/>
          </p:cNvSpPr>
          <p:nvPr>
            <p:ph type="sldNum" sz="quarter" idx="11"/>
          </p:nvPr>
        </p:nvSpPr>
        <p:spPr/>
        <p:txBody>
          <a:bodyPr/>
          <a:lstStyle/>
          <a:p>
            <a:pPr>
              <a:defRPr/>
            </a:pPr>
            <a:fld id="{5BA1DFFF-3F85-458B-986A-7762775E0CEF}" type="slidenum">
              <a:rPr lang="en-US" smtClean="0"/>
              <a:pPr>
                <a:defRPr/>
              </a:pPr>
              <a:t>41</a:t>
            </a:fld>
            <a:endParaRPr lang="en-US" dirty="0"/>
          </a:p>
        </p:txBody>
      </p:sp>
      <p:sp>
        <p:nvSpPr>
          <p:cNvPr id="10" name="Footer Placeholder 9"/>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3837727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C00000"/>
                </a:solidFill>
                <a:latin typeface="Times New Roman" pitchFamily="18" charset="0"/>
                <a:cs typeface="Times New Roman" pitchFamily="18" charset="0"/>
              </a:rPr>
              <a:t>Diagnostics</a:t>
            </a:r>
          </a:p>
        </p:txBody>
      </p:sp>
      <p:sp>
        <p:nvSpPr>
          <p:cNvPr id="3" name="Content Placeholder 2"/>
          <p:cNvSpPr>
            <a:spLocks noGrp="1"/>
          </p:cNvSpPr>
          <p:nvPr>
            <p:ph idx="1"/>
          </p:nvPr>
        </p:nvSpPr>
        <p:spPr/>
        <p:txBody>
          <a:bodyPr/>
          <a:lstStyle/>
          <a:p>
            <a:r>
              <a:rPr lang="en-US" dirty="0"/>
              <a:t>Do the rules </a:t>
            </a:r>
            <a:r>
              <a:rPr lang="en-US" dirty="0" smtClean="0"/>
              <a:t>make </a:t>
            </a:r>
            <a:r>
              <a:rPr lang="en-US" dirty="0"/>
              <a:t>sense?</a:t>
            </a:r>
          </a:p>
          <a:p>
            <a:pPr lvl="1"/>
            <a:r>
              <a:rPr lang="en-US" dirty="0"/>
              <a:t>What does the domain expert say?</a:t>
            </a:r>
          </a:p>
          <a:p>
            <a:r>
              <a:rPr lang="en-US" dirty="0" smtClean="0"/>
              <a:t>Make </a:t>
            </a:r>
            <a:r>
              <a:rPr lang="en-US" dirty="0"/>
              <a:t>a "test set" from </a:t>
            </a:r>
            <a:r>
              <a:rPr lang="en-US" dirty="0" smtClean="0"/>
              <a:t>hold-out data:</a:t>
            </a:r>
            <a:endParaRPr lang="en-US" dirty="0"/>
          </a:p>
          <a:p>
            <a:pPr lvl="1"/>
            <a:r>
              <a:rPr lang="en-US" dirty="0"/>
              <a:t>Enter some </a:t>
            </a:r>
            <a:r>
              <a:rPr lang="en-US" dirty="0" smtClean="0"/>
              <a:t>market baskets </a:t>
            </a:r>
            <a:r>
              <a:rPr lang="en-US" dirty="0"/>
              <a:t>with a few items missing (selected at random). Can the rules predict the missing items?</a:t>
            </a:r>
          </a:p>
          <a:p>
            <a:pPr lvl="1"/>
            <a:r>
              <a:rPr lang="en-US" dirty="0"/>
              <a:t>Remember, some of the test data may not cause a rule to fire.</a:t>
            </a:r>
          </a:p>
          <a:p>
            <a:r>
              <a:rPr lang="en-US" dirty="0"/>
              <a:t>Evaluate the rules by lift or leverage.</a:t>
            </a:r>
          </a:p>
          <a:p>
            <a:pPr lvl="1"/>
            <a:r>
              <a:rPr lang="en-US" dirty="0"/>
              <a:t>Some associations may be coincidental (or obvious</a:t>
            </a:r>
            <a:r>
              <a:rPr lang="en-US" dirty="0" smtClean="0"/>
              <a:t>).</a:t>
            </a:r>
            <a:endParaRPr lang="en-US" dirty="0"/>
          </a:p>
          <a:p>
            <a:pPr lvl="1"/>
            <a:endParaRPr lang="en-US" dirty="0"/>
          </a:p>
        </p:txBody>
      </p:sp>
      <p:sp>
        <p:nvSpPr>
          <p:cNvPr id="7" name="Slide Number Placeholder 6"/>
          <p:cNvSpPr>
            <a:spLocks noGrp="1"/>
          </p:cNvSpPr>
          <p:nvPr>
            <p:ph type="sldNum" sz="quarter" idx="11"/>
          </p:nvPr>
        </p:nvSpPr>
        <p:spPr/>
        <p:txBody>
          <a:bodyPr/>
          <a:lstStyle/>
          <a:p>
            <a:pPr>
              <a:defRPr/>
            </a:pPr>
            <a:fld id="{5BA1DFFF-3F85-458B-986A-7762775E0CEF}" type="slidenum">
              <a:rPr lang="en-US" smtClean="0"/>
              <a:pPr>
                <a:defRPr/>
              </a:pPr>
              <a:t>42</a:t>
            </a:fld>
            <a:endParaRPr lang="en-US" dirty="0"/>
          </a:p>
        </p:txBody>
      </p:sp>
      <p:sp>
        <p:nvSpPr>
          <p:cNvPr id="8" name="Footer Placeholder 7"/>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2299620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Placeholder 5"/>
          <p:cNvGraphicFramePr>
            <a:graphicFrameLocks noGrp="1"/>
          </p:cNvGraphicFramePr>
          <p:nvPr>
            <p:ph type="tbl" sz="quarter" idx="12"/>
          </p:nvPr>
        </p:nvGraphicFramePr>
        <p:xfrm>
          <a:off x="508000" y="1219200"/>
          <a:ext cx="11176000" cy="3855720"/>
        </p:xfrm>
        <a:graphic>
          <a:graphicData uri="http://schemas.openxmlformats.org/drawingml/2006/table">
            <a:tbl>
              <a:tblPr firstRow="1" bandRow="1">
                <a:tableStyleId>{5C22544A-7EE6-4342-B048-85BDC9FD1C3A}</a:tableStyleId>
              </a:tblPr>
              <a:tblGrid>
                <a:gridCol w="5588000"/>
                <a:gridCol w="5588000"/>
              </a:tblGrid>
              <a:tr h="370840">
                <a:tc>
                  <a:txBody>
                    <a:bodyPr/>
                    <a:lstStyle/>
                    <a:p>
                      <a:pPr marL="0" marR="0" algn="ctr">
                        <a:lnSpc>
                          <a:spcPct val="115000"/>
                        </a:lnSpc>
                        <a:spcBef>
                          <a:spcPts val="0"/>
                        </a:spcBef>
                        <a:spcAft>
                          <a:spcPts val="0"/>
                        </a:spcAft>
                      </a:pPr>
                      <a:r>
                        <a:rPr lang="en-US" sz="2800" b="1" dirty="0">
                          <a:latin typeface="Calibri"/>
                          <a:ea typeface="Times New Roman"/>
                          <a:cs typeface="Calibri"/>
                        </a:rPr>
                        <a:t>Reasons to Choose (+) </a:t>
                      </a:r>
                      <a:endParaRPr lang="en-US" sz="2800" b="1" dirty="0">
                        <a:latin typeface="Calibri"/>
                        <a:ea typeface="Calibri"/>
                        <a:cs typeface="Times New Roman"/>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800" b="1" dirty="0">
                          <a:latin typeface="Calibri"/>
                          <a:ea typeface="Times New Roman"/>
                          <a:cs typeface="Calibri"/>
                        </a:rPr>
                        <a:t>Cautions (-) </a:t>
                      </a:r>
                      <a:endParaRPr lang="en-US" sz="2800" b="1" dirty="0">
                        <a:latin typeface="Calibri"/>
                        <a:ea typeface="Calibri"/>
                        <a:cs typeface="Times New Roman"/>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just">
                        <a:lnSpc>
                          <a:spcPct val="115000"/>
                        </a:lnSpc>
                        <a:spcBef>
                          <a:spcPts val="0"/>
                        </a:spcBef>
                        <a:spcAft>
                          <a:spcPts val="0"/>
                        </a:spcAft>
                      </a:pPr>
                      <a:r>
                        <a:rPr lang="en-US" sz="2400" dirty="0">
                          <a:latin typeface="Calibri"/>
                          <a:ea typeface="Times New Roman"/>
                          <a:cs typeface="Calibri"/>
                        </a:rPr>
                        <a:t>Easy to implement</a:t>
                      </a:r>
                      <a:endParaRPr lang="en-US" sz="2400" dirty="0">
                        <a:latin typeface="Calibri"/>
                        <a:ea typeface="Calibri"/>
                        <a:cs typeface="Times New Roman"/>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dirty="0">
                          <a:latin typeface="Calibri"/>
                          <a:ea typeface="Calibri"/>
                          <a:cs typeface="Calibri"/>
                        </a:rPr>
                        <a:t>Requires many database scans</a:t>
                      </a:r>
                      <a:endParaRPr lang="en-US" sz="2400" dirty="0">
                        <a:latin typeface="Calibri"/>
                        <a:ea typeface="Calibri"/>
                        <a:cs typeface="Times New Roman"/>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just">
                        <a:lnSpc>
                          <a:spcPct val="115000"/>
                        </a:lnSpc>
                        <a:spcBef>
                          <a:spcPts val="0"/>
                        </a:spcBef>
                        <a:spcAft>
                          <a:spcPts val="0"/>
                        </a:spcAft>
                      </a:pPr>
                      <a:r>
                        <a:rPr lang="en-US" sz="2400" dirty="0">
                          <a:latin typeface="Calibri"/>
                          <a:ea typeface="Times New Roman"/>
                          <a:cs typeface="Calibri"/>
                        </a:rPr>
                        <a:t>Uses a clever observation to prune the search space</a:t>
                      </a:r>
                      <a:endParaRPr lang="en-US" sz="2400" dirty="0">
                        <a:latin typeface="Calibri"/>
                        <a:ea typeface="Calibri"/>
                        <a:cs typeface="Times New Roman"/>
                      </a:endParaRPr>
                    </a:p>
                    <a:p>
                      <a:pPr marL="457200" marR="0" lvl="1" algn="just">
                        <a:lnSpc>
                          <a:spcPct val="115000"/>
                        </a:lnSpc>
                        <a:spcBef>
                          <a:spcPts val="0"/>
                        </a:spcBef>
                        <a:spcAft>
                          <a:spcPts val="0"/>
                        </a:spcAft>
                        <a:buFont typeface="Arial" pitchFamily="34" charset="0"/>
                        <a:buChar char="•"/>
                      </a:pPr>
                      <a:r>
                        <a:rPr lang="en-US" sz="2400" dirty="0" smtClean="0">
                          <a:latin typeface="Calibri"/>
                          <a:ea typeface="Times New Roman"/>
                          <a:cs typeface="Calibri"/>
                        </a:rPr>
                        <a:t>Apriori </a:t>
                      </a:r>
                      <a:r>
                        <a:rPr lang="en-US" sz="2400" dirty="0">
                          <a:latin typeface="Calibri"/>
                          <a:ea typeface="Times New Roman"/>
                          <a:cs typeface="Calibri"/>
                        </a:rPr>
                        <a:t>property</a:t>
                      </a:r>
                      <a:endParaRPr lang="en-US" sz="2400" dirty="0">
                        <a:latin typeface="Calibri"/>
                        <a:ea typeface="Calibri"/>
                        <a:cs typeface="Times New Roman"/>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dirty="0">
                          <a:latin typeface="Calibri"/>
                          <a:ea typeface="Calibri"/>
                          <a:cs typeface="Calibri"/>
                        </a:rPr>
                        <a:t>Exponential time complexity</a:t>
                      </a:r>
                      <a:endParaRPr lang="en-US" sz="2400" dirty="0">
                        <a:latin typeface="Calibri"/>
                        <a:ea typeface="Calibri"/>
                        <a:cs typeface="Times New Roman"/>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just">
                        <a:lnSpc>
                          <a:spcPct val="115000"/>
                        </a:lnSpc>
                        <a:spcBef>
                          <a:spcPts val="0"/>
                        </a:spcBef>
                        <a:spcAft>
                          <a:spcPts val="0"/>
                        </a:spcAft>
                      </a:pPr>
                      <a:r>
                        <a:rPr lang="en-US" sz="2400" dirty="0">
                          <a:latin typeface="Calibri"/>
                          <a:ea typeface="Times New Roman"/>
                          <a:cs typeface="Calibri"/>
                        </a:rPr>
                        <a:t>Easy to parallelize</a:t>
                      </a:r>
                      <a:endParaRPr lang="en-US" sz="2400" dirty="0">
                        <a:latin typeface="Calibri"/>
                        <a:ea typeface="Calibri"/>
                        <a:cs typeface="Times New Roman"/>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dirty="0">
                          <a:latin typeface="Calibri"/>
                          <a:ea typeface="Calibri"/>
                          <a:cs typeface="Calibri"/>
                        </a:rPr>
                        <a:t>Can mistakenly find </a:t>
                      </a:r>
                      <a:r>
                        <a:rPr lang="en-US" sz="2400" dirty="0" smtClean="0">
                          <a:latin typeface="Calibri"/>
                          <a:ea typeface="Calibri"/>
                          <a:cs typeface="Calibri"/>
                        </a:rPr>
                        <a:t>spurious</a:t>
                      </a:r>
                    </a:p>
                    <a:p>
                      <a:pPr marL="0" marR="0">
                        <a:lnSpc>
                          <a:spcPct val="115000"/>
                        </a:lnSpc>
                        <a:spcBef>
                          <a:spcPts val="0"/>
                        </a:spcBef>
                        <a:spcAft>
                          <a:spcPts val="0"/>
                        </a:spcAft>
                      </a:pPr>
                      <a:r>
                        <a:rPr lang="en-US" sz="2400" dirty="0" smtClean="0">
                          <a:latin typeface="Calibri"/>
                          <a:ea typeface="Calibri"/>
                          <a:cs typeface="Calibri"/>
                        </a:rPr>
                        <a:t> </a:t>
                      </a:r>
                      <a:r>
                        <a:rPr lang="en-US" sz="2400" dirty="0">
                          <a:latin typeface="Calibri"/>
                          <a:ea typeface="Calibri"/>
                          <a:cs typeface="Calibri"/>
                        </a:rPr>
                        <a:t>(or coincidental) </a:t>
                      </a:r>
                      <a:r>
                        <a:rPr lang="en-US" sz="2400" dirty="0" smtClean="0">
                          <a:latin typeface="Calibri"/>
                          <a:ea typeface="Calibri"/>
                          <a:cs typeface="Calibri"/>
                        </a:rPr>
                        <a:t>relationships</a:t>
                      </a:r>
                      <a:endParaRPr lang="en-US" sz="2400" dirty="0" smtClean="0">
                        <a:latin typeface="Calibri"/>
                        <a:ea typeface="Calibri"/>
                        <a:cs typeface="Times New Roman"/>
                      </a:endParaRPr>
                    </a:p>
                    <a:p>
                      <a:pPr marL="457200" marR="0" lvl="1">
                        <a:lnSpc>
                          <a:spcPct val="115000"/>
                        </a:lnSpc>
                        <a:spcBef>
                          <a:spcPts val="0"/>
                        </a:spcBef>
                        <a:spcAft>
                          <a:spcPts val="0"/>
                        </a:spcAft>
                        <a:buFont typeface="Arial" pitchFamily="34" charset="0"/>
                        <a:buChar char="•"/>
                      </a:pPr>
                      <a:r>
                        <a:rPr lang="en-US" sz="2400" dirty="0" smtClean="0">
                          <a:latin typeface="Calibri"/>
                          <a:ea typeface="Calibri"/>
                          <a:cs typeface="Calibri"/>
                        </a:rPr>
                        <a:t>Addressed </a:t>
                      </a:r>
                      <a:r>
                        <a:rPr lang="en-US" sz="2400" dirty="0">
                          <a:latin typeface="Calibri"/>
                          <a:ea typeface="Calibri"/>
                          <a:cs typeface="Calibri"/>
                        </a:rPr>
                        <a:t>with Lift and Leverage </a:t>
                      </a:r>
                      <a:r>
                        <a:rPr lang="en-US" sz="2400" dirty="0" smtClean="0">
                          <a:latin typeface="Calibri"/>
                          <a:ea typeface="Calibri"/>
                          <a:cs typeface="Calibri"/>
                        </a:rPr>
                        <a:t>measures </a:t>
                      </a:r>
                      <a:endParaRPr lang="en-US" sz="2400" dirty="0">
                        <a:latin typeface="Calibri"/>
                        <a:ea typeface="Calibri"/>
                        <a:cs typeface="Times New Roman"/>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itle 2"/>
          <p:cNvSpPr>
            <a:spLocks noGrp="1"/>
          </p:cNvSpPr>
          <p:nvPr>
            <p:ph type="title"/>
          </p:nvPr>
        </p:nvSpPr>
        <p:spPr/>
        <p:txBody>
          <a:bodyPr>
            <a:noAutofit/>
          </a:bodyPr>
          <a:lstStyle/>
          <a:p>
            <a:pPr algn="ctr"/>
            <a:r>
              <a:rPr lang="en-US" sz="3600" b="1" dirty="0">
                <a:solidFill>
                  <a:srgbClr val="C00000"/>
                </a:solidFill>
                <a:latin typeface="Times New Roman" pitchFamily="18" charset="0"/>
                <a:cs typeface="Times New Roman" pitchFamily="18" charset="0"/>
              </a:rPr>
              <a:t>Apriori - Reasons to Choose (+) and Cautions (-)</a:t>
            </a:r>
          </a:p>
        </p:txBody>
      </p:sp>
      <p:sp>
        <p:nvSpPr>
          <p:cNvPr id="4" name="Footer Placeholder 3"/>
          <p:cNvSpPr>
            <a:spLocks noGrp="1"/>
          </p:cNvSpPr>
          <p:nvPr>
            <p:ph type="ftr" sz="quarter" idx="13"/>
          </p:nvPr>
        </p:nvSpPr>
        <p:spPr/>
        <p:txBody>
          <a:bodyPr/>
          <a:lstStyle/>
          <a:p>
            <a:pPr>
              <a:defRPr/>
            </a:pPr>
            <a:endParaRPr lang="en-US" dirty="0"/>
          </a:p>
        </p:txBody>
      </p:sp>
      <p:sp>
        <p:nvSpPr>
          <p:cNvPr id="5" name="Slide Number Placeholder 4"/>
          <p:cNvSpPr>
            <a:spLocks noGrp="1"/>
          </p:cNvSpPr>
          <p:nvPr>
            <p:ph type="sldNum" sz="quarter" idx="14"/>
          </p:nvPr>
        </p:nvSpPr>
        <p:spPr/>
        <p:txBody>
          <a:bodyPr/>
          <a:lstStyle/>
          <a:p>
            <a:pPr>
              <a:defRPr/>
            </a:pPr>
            <a:fld id="{0E62AE4E-9066-49B4-8504-8C25DD4FBCC5}" type="slidenum">
              <a:rPr lang="en-US" smtClean="0"/>
              <a:pPr>
                <a:defRPr/>
              </a:pPr>
              <a:t>43</a:t>
            </a:fld>
            <a:endParaRPr lang="en-US" dirty="0"/>
          </a:p>
        </p:txBody>
      </p:sp>
    </p:spTree>
    <p:extLst>
      <p:ext uri="{BB962C8B-B14F-4D97-AF65-F5344CB8AC3E}">
        <p14:creationId xmlns:p14="http://schemas.microsoft.com/office/powerpoint/2010/main" val="3934351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6"/>
          <p:cNvSpPr>
            <a:spLocks noGrp="1"/>
          </p:cNvSpPr>
          <p:nvPr>
            <p:ph type="title"/>
          </p:nvPr>
        </p:nvSpPr>
        <p:spPr/>
        <p:txBody>
          <a:bodyPr>
            <a:normAutofit/>
          </a:bodyPr>
          <a:lstStyle/>
          <a:p>
            <a:pPr algn="ctr"/>
            <a:r>
              <a:rPr lang="en-US" b="1" dirty="0">
                <a:solidFill>
                  <a:srgbClr val="C00000"/>
                </a:solidFill>
                <a:latin typeface="Times New Roman" pitchFamily="18" charset="0"/>
                <a:cs typeface="Times New Roman" pitchFamily="18" charset="0"/>
              </a:rPr>
              <a:t>Check Your Knowledge </a:t>
            </a:r>
          </a:p>
        </p:txBody>
      </p:sp>
      <p:sp>
        <p:nvSpPr>
          <p:cNvPr id="16387" name="Content Placeholder 7"/>
          <p:cNvSpPr>
            <a:spLocks noGrp="1"/>
          </p:cNvSpPr>
          <p:nvPr>
            <p:ph idx="1"/>
          </p:nvPr>
        </p:nvSpPr>
        <p:spPr>
          <a:xfrm>
            <a:off x="508000" y="1648691"/>
            <a:ext cx="11277600" cy="4343400"/>
          </a:xfrm>
        </p:spPr>
        <p:txBody>
          <a:bodyPr>
            <a:normAutofit/>
          </a:bodyPr>
          <a:lstStyle/>
          <a:p>
            <a:pPr marL="457200" indent="-457200">
              <a:buFont typeface="+mj-lt"/>
              <a:buAutoNum type="arabicPeriod"/>
              <a:defRPr/>
            </a:pPr>
            <a:r>
              <a:rPr lang="en-US" dirty="0" smtClean="0"/>
              <a:t>What is the Apriori property and how is it used in the Apriori algorithm?</a:t>
            </a:r>
          </a:p>
          <a:p>
            <a:pPr marL="457200" indent="-457200">
              <a:buFont typeface="+mj-lt"/>
              <a:buAutoNum type="arabicPeriod"/>
              <a:defRPr/>
            </a:pPr>
            <a:r>
              <a:rPr lang="en-US" dirty="0" smtClean="0"/>
              <a:t>List three popular use cases of the Association Rules mining algorithms.</a:t>
            </a:r>
          </a:p>
          <a:p>
            <a:pPr marL="457200" indent="-457200">
              <a:buFont typeface="+mj-lt"/>
              <a:buAutoNum type="arabicPeriod"/>
              <a:defRPr/>
            </a:pPr>
            <a:r>
              <a:rPr lang="en-US" dirty="0" smtClean="0"/>
              <a:t>What is the difference between Lift and Leverage. How is Lift used in evaluating the quality of rules discovered?</a:t>
            </a:r>
          </a:p>
          <a:p>
            <a:pPr marL="457200" indent="-457200">
              <a:buFont typeface="+mj-lt"/>
              <a:buAutoNum type="arabicPeriod"/>
              <a:defRPr/>
            </a:pPr>
            <a:r>
              <a:rPr lang="en-US" dirty="0" smtClean="0"/>
              <a:t>Define Support and Confidence</a:t>
            </a:r>
          </a:p>
          <a:p>
            <a:pPr marL="457200" indent="-457200">
              <a:buFont typeface="+mj-lt"/>
              <a:buAutoNum type="arabicPeriod"/>
              <a:defRPr/>
            </a:pPr>
            <a:r>
              <a:rPr lang="en-US" dirty="0" smtClean="0"/>
              <a:t> How do you use a “hold-out” dataset to evaluate the effectiveness of the rules generated?</a:t>
            </a:r>
          </a:p>
          <a:p>
            <a:pPr>
              <a:defRPr/>
            </a:pPr>
            <a:endParaRPr lang="en-US" dirty="0"/>
          </a:p>
        </p:txBody>
      </p:sp>
      <p:sp>
        <p:nvSpPr>
          <p:cNvPr id="9" name="Slide Number Placeholder 8"/>
          <p:cNvSpPr>
            <a:spLocks noGrp="1"/>
          </p:cNvSpPr>
          <p:nvPr>
            <p:ph type="sldNum" sz="quarter" idx="11"/>
          </p:nvPr>
        </p:nvSpPr>
        <p:spPr/>
        <p:txBody>
          <a:bodyPr/>
          <a:lstStyle/>
          <a:p>
            <a:pPr>
              <a:defRPr/>
            </a:pPr>
            <a:fld id="{5BA1DFFF-3F85-458B-986A-7762775E0CEF}" type="slidenum">
              <a:rPr lang="en-US" smtClean="0"/>
              <a:pPr>
                <a:defRPr/>
              </a:pPr>
              <a:t>44</a:t>
            </a:fld>
            <a:endParaRPr lang="en-US" dirty="0"/>
          </a:p>
        </p:txBody>
      </p:sp>
      <p:sp>
        <p:nvSpPr>
          <p:cNvPr id="10" name="Footer Placeholder 9"/>
          <p:cNvSpPr>
            <a:spLocks noGrp="1"/>
          </p:cNvSpPr>
          <p:nvPr>
            <p:ph type="ftr" sz="quarter" idx="10"/>
          </p:nvPr>
        </p:nvSpPr>
        <p:spPr/>
        <p:txBody>
          <a:bodyPr/>
          <a:lstStyle/>
          <a:p>
            <a:pPr>
              <a:defRPr/>
            </a:pPr>
            <a:endParaRPr lang="en-US" dirty="0"/>
          </a:p>
        </p:txBody>
      </p:sp>
    </p:spTree>
    <p:custDataLst>
      <p:tags r:id="rId1"/>
    </p:custDataLst>
    <p:extLst>
      <p:ext uri="{BB962C8B-B14F-4D97-AF65-F5344CB8AC3E}">
        <p14:creationId xmlns:p14="http://schemas.microsoft.com/office/powerpoint/2010/main" val="29872828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dirty="0"/>
          </a:p>
        </p:txBody>
      </p:sp>
      <p:sp>
        <p:nvSpPr>
          <p:cNvPr id="5" name="Slide Number Placeholder 4"/>
          <p:cNvSpPr>
            <a:spLocks noGrp="1"/>
          </p:cNvSpPr>
          <p:nvPr>
            <p:ph type="sldNum" sz="quarter" idx="11"/>
          </p:nvPr>
        </p:nvSpPr>
        <p:spPr/>
        <p:txBody>
          <a:bodyPr/>
          <a:lstStyle/>
          <a:p>
            <a:pPr>
              <a:defRPr/>
            </a:pPr>
            <a:fld id="{D0EFB5D7-29E6-4AFB-91A9-F48AD9DA1EFA}" type="slidenum">
              <a:rPr lang="en-US" altLang="en-US"/>
              <a:pPr>
                <a:defRPr/>
              </a:pPr>
              <a:t>45</a:t>
            </a:fld>
            <a:endParaRPr lang="en-US" altLang="en-US"/>
          </a:p>
        </p:txBody>
      </p:sp>
      <p:sp>
        <p:nvSpPr>
          <p:cNvPr id="56324" name="Rectangle 2"/>
          <p:cNvSpPr>
            <a:spLocks noGrp="1" noChangeArrowheads="1"/>
          </p:cNvSpPr>
          <p:nvPr>
            <p:ph type="title"/>
          </p:nvPr>
        </p:nvSpPr>
        <p:spPr>
          <a:xfrm>
            <a:off x="812800" y="273051"/>
            <a:ext cx="10322984" cy="1147763"/>
          </a:xfrm>
        </p:spPr>
        <p:txBody>
          <a:bodyPr>
            <a:normAutofit/>
          </a:bodyPr>
          <a:lstStyle/>
          <a:p>
            <a:pPr algn="ctr"/>
            <a:r>
              <a:rPr lang="en-US" b="1" dirty="0">
                <a:solidFill>
                  <a:srgbClr val="C00000"/>
                </a:solidFill>
                <a:latin typeface="Times New Roman" pitchFamily="18" charset="0"/>
                <a:cs typeface="Times New Roman" pitchFamily="18" charset="0"/>
              </a:rPr>
              <a:t>Summary</a:t>
            </a:r>
          </a:p>
        </p:txBody>
      </p:sp>
      <p:sp>
        <p:nvSpPr>
          <p:cNvPr id="56325" name="Rectangle 3"/>
          <p:cNvSpPr>
            <a:spLocks noGrp="1" noChangeArrowheads="1"/>
          </p:cNvSpPr>
          <p:nvPr>
            <p:ph type="body" idx="1"/>
          </p:nvPr>
        </p:nvSpPr>
        <p:spPr>
          <a:xfrm>
            <a:off x="575734" y="1304925"/>
            <a:ext cx="11366500" cy="4679950"/>
          </a:xfrm>
        </p:spPr>
        <p:txBody>
          <a:bodyPr/>
          <a:lstStyle/>
          <a:p>
            <a:pPr eaLnBrk="1" hangingPunct="1">
              <a:lnSpc>
                <a:spcPct val="80000"/>
              </a:lnSpc>
            </a:pPr>
            <a:r>
              <a:rPr lang="en-US" sz="2600" smtClean="0"/>
              <a:t>Association rule mining has been extensively studied in the data mining community. </a:t>
            </a:r>
          </a:p>
          <a:p>
            <a:pPr eaLnBrk="1" hangingPunct="1">
              <a:lnSpc>
                <a:spcPct val="80000"/>
              </a:lnSpc>
            </a:pPr>
            <a:r>
              <a:rPr lang="en-US" sz="2600" smtClean="0"/>
              <a:t>There are many efficient algorithms and model variations.</a:t>
            </a:r>
          </a:p>
          <a:p>
            <a:pPr eaLnBrk="1" hangingPunct="1">
              <a:lnSpc>
                <a:spcPct val="80000"/>
              </a:lnSpc>
            </a:pPr>
            <a:r>
              <a:rPr lang="en-US" sz="2600" smtClean="0"/>
              <a:t>Other related work includes</a:t>
            </a:r>
          </a:p>
          <a:p>
            <a:pPr marL="742950" lvl="1" indent="-285750" eaLnBrk="1" hangingPunct="1">
              <a:lnSpc>
                <a:spcPct val="80000"/>
              </a:lnSpc>
            </a:pPr>
            <a:r>
              <a:rPr lang="en-US" sz="2200" smtClean="0"/>
              <a:t>Multi-level or generalized rule mining</a:t>
            </a:r>
          </a:p>
          <a:p>
            <a:pPr marL="742950" lvl="1" indent="-285750" eaLnBrk="1" hangingPunct="1">
              <a:lnSpc>
                <a:spcPct val="80000"/>
              </a:lnSpc>
            </a:pPr>
            <a:r>
              <a:rPr lang="en-US" sz="2200" smtClean="0"/>
              <a:t>Constrained rule mining</a:t>
            </a:r>
          </a:p>
          <a:p>
            <a:pPr marL="742950" lvl="1" indent="-285750" eaLnBrk="1" hangingPunct="1">
              <a:lnSpc>
                <a:spcPct val="80000"/>
              </a:lnSpc>
            </a:pPr>
            <a:r>
              <a:rPr lang="en-US" sz="2200" smtClean="0"/>
              <a:t>Incremental rule mining</a:t>
            </a:r>
          </a:p>
          <a:p>
            <a:pPr marL="742950" lvl="1" indent="-285750" eaLnBrk="1" hangingPunct="1">
              <a:lnSpc>
                <a:spcPct val="80000"/>
              </a:lnSpc>
            </a:pPr>
            <a:r>
              <a:rPr lang="en-US" sz="2200" smtClean="0"/>
              <a:t>Maximal frequent itemset mining</a:t>
            </a:r>
          </a:p>
          <a:p>
            <a:pPr marL="742950" lvl="1" indent="-285750" eaLnBrk="1" hangingPunct="1">
              <a:lnSpc>
                <a:spcPct val="80000"/>
              </a:lnSpc>
            </a:pPr>
            <a:r>
              <a:rPr lang="en-US" sz="2200" smtClean="0"/>
              <a:t>Numeric association rule mining</a:t>
            </a:r>
          </a:p>
          <a:p>
            <a:pPr marL="742950" lvl="1" indent="-285750" eaLnBrk="1" hangingPunct="1">
              <a:lnSpc>
                <a:spcPct val="80000"/>
              </a:lnSpc>
            </a:pPr>
            <a:r>
              <a:rPr lang="en-US" sz="2200" smtClean="0"/>
              <a:t>Rule interestingness and visualization</a:t>
            </a:r>
          </a:p>
          <a:p>
            <a:pPr marL="742950" lvl="1" indent="-285750" eaLnBrk="1" hangingPunct="1">
              <a:lnSpc>
                <a:spcPct val="80000"/>
              </a:lnSpc>
            </a:pPr>
            <a:r>
              <a:rPr lang="en-US" sz="2200" smtClean="0"/>
              <a:t>Parallel algorithms</a:t>
            </a:r>
          </a:p>
          <a:p>
            <a:pPr marL="742950" lvl="1" indent="-285750" eaLnBrk="1" hangingPunct="1">
              <a:lnSpc>
                <a:spcPct val="80000"/>
              </a:lnSpc>
            </a:pPr>
            <a:r>
              <a:rPr lang="en-US" sz="2200" smtClean="0"/>
              <a:t>…</a:t>
            </a:r>
          </a:p>
          <a:p>
            <a:pPr eaLnBrk="1" hangingPunct="1">
              <a:lnSpc>
                <a:spcPct val="80000"/>
              </a:lnSpc>
              <a:buFont typeface="Wingdings" pitchFamily="2" charset="2"/>
              <a:buNone/>
            </a:pPr>
            <a:endParaRPr lang="en-US" sz="2600" smtClean="0"/>
          </a:p>
        </p:txBody>
      </p:sp>
    </p:spTree>
    <p:extLst>
      <p:ext uri="{BB962C8B-B14F-4D97-AF65-F5344CB8AC3E}">
        <p14:creationId xmlns:p14="http://schemas.microsoft.com/office/powerpoint/2010/main" val="5726519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IN" b="1" dirty="0" smtClean="0">
                <a:solidFill>
                  <a:srgbClr val="C00000"/>
                </a:solidFill>
                <a:latin typeface="Times New Roman" pitchFamily="18" charset="0"/>
                <a:cs typeface="Times New Roman" pitchFamily="18" charset="0"/>
              </a:rPr>
              <a:t>References</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533683" y="1050925"/>
            <a:ext cx="11367407" cy="5487987"/>
          </a:xfrm>
        </p:spPr>
        <p:txBody>
          <a:bodyPr>
            <a:noAutofit/>
          </a:bodyPr>
          <a:lstStyle/>
          <a:p>
            <a:pPr fontAlgn="base"/>
            <a:r>
              <a:rPr lang="en-IN" sz="2000" b="1" dirty="0" smtClean="0">
                <a:latin typeface="Times New Roman" panose="02020603050405020304" pitchFamily="18" charset="0"/>
                <a:cs typeface="Times New Roman" panose="02020603050405020304" pitchFamily="18" charset="0"/>
              </a:rPr>
              <a:t>Books and Journals</a:t>
            </a:r>
          </a:p>
          <a:p>
            <a:pPr fontAlgn="base"/>
            <a:r>
              <a:rPr lang="en-IN" sz="2000" b="1" dirty="0" smtClean="0">
                <a:latin typeface="Times New Roman" panose="02020603050405020304" pitchFamily="18" charset="0"/>
                <a:cs typeface="Times New Roman" panose="02020603050405020304" pitchFamily="18" charset="0"/>
              </a:rPr>
              <a:t>Understanding </a:t>
            </a:r>
            <a:r>
              <a:rPr lang="en-IN" sz="2000" b="1" dirty="0">
                <a:latin typeface="Times New Roman" panose="02020603050405020304" pitchFamily="18" charset="0"/>
                <a:cs typeface="Times New Roman" panose="02020603050405020304" pitchFamily="18" charset="0"/>
              </a:rPr>
              <a:t>Machine Learning: From Theory to Algorithms by Shai </a:t>
            </a:r>
            <a:r>
              <a:rPr lang="en-IN" sz="2000" b="1" dirty="0" err="1">
                <a:latin typeface="Times New Roman" panose="02020603050405020304" pitchFamily="18" charset="0"/>
                <a:cs typeface="Times New Roman" panose="02020603050405020304" pitchFamily="18" charset="0"/>
              </a:rPr>
              <a:t>Shalev-Shwartz</a:t>
            </a:r>
            <a:r>
              <a:rPr lang="en-IN" sz="2000" b="1" dirty="0">
                <a:latin typeface="Times New Roman" panose="02020603050405020304" pitchFamily="18" charset="0"/>
                <a:cs typeface="Times New Roman" panose="02020603050405020304" pitchFamily="18" charset="0"/>
              </a:rPr>
              <a:t> and Shai Ben-David-Cambridge University Press </a:t>
            </a:r>
            <a:r>
              <a:rPr lang="en-IN" sz="2000" b="1" dirty="0" smtClean="0">
                <a:latin typeface="Times New Roman" panose="02020603050405020304" pitchFamily="18" charset="0"/>
                <a:cs typeface="Times New Roman" panose="02020603050405020304" pitchFamily="18" charset="0"/>
              </a:rPr>
              <a:t>2014</a:t>
            </a:r>
          </a:p>
          <a:p>
            <a:pPr fontAlgn="base"/>
            <a:r>
              <a:rPr lang="en-IN" sz="2000" b="1" dirty="0" smtClean="0">
                <a:latin typeface="Times New Roman" panose="02020603050405020304" pitchFamily="18" charset="0"/>
                <a:cs typeface="Times New Roman" panose="02020603050405020304" pitchFamily="18" charset="0"/>
              </a:rPr>
              <a:t>Introduction </a:t>
            </a:r>
            <a:r>
              <a:rPr lang="en-IN" sz="2000" b="1" dirty="0">
                <a:latin typeface="Times New Roman" panose="02020603050405020304" pitchFamily="18" charset="0"/>
                <a:cs typeface="Times New Roman" panose="02020603050405020304" pitchFamily="18" charset="0"/>
              </a:rPr>
              <a:t>to machine Learning – the Wikipedia Guide by Osman Omer</a:t>
            </a:r>
            <a:r>
              <a:rPr lang="en-IN" sz="2000" b="1"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fontAlgn="base"/>
            <a:endParaRPr lang="en-IN" sz="2000" dirty="0" smtClean="0">
              <a:latin typeface="Times New Roman" panose="02020603050405020304" pitchFamily="18" charset="0"/>
              <a:cs typeface="Times New Roman" panose="02020603050405020304" pitchFamily="18" charset="0"/>
            </a:endParaRPr>
          </a:p>
          <a:p>
            <a:pPr fontAlgn="base"/>
            <a:r>
              <a:rPr lang="en-IN" sz="2000" b="1" dirty="0" smtClean="0">
                <a:latin typeface="Times New Roman" panose="02020603050405020304" pitchFamily="18" charset="0"/>
                <a:cs typeface="Times New Roman" panose="02020603050405020304" pitchFamily="18" charset="0"/>
              </a:rPr>
              <a:t>Video Link-</a:t>
            </a:r>
            <a:endParaRPr lang="en-IN" sz="2000" b="1" dirty="0" smtClean="0">
              <a:latin typeface="Times New Roman" panose="02020603050405020304" pitchFamily="18" charset="0"/>
              <a:cs typeface="Times New Roman" panose="02020603050405020304" pitchFamily="18" charset="0"/>
              <a:hlinkClick r:id="rId2"/>
            </a:endParaRPr>
          </a:p>
          <a:p>
            <a:pPr fontAlgn="base"/>
            <a:r>
              <a:rPr lang="en-US" sz="2000" dirty="0">
                <a:hlinkClick r:id="rId3"/>
              </a:rPr>
              <a:t>https://</a:t>
            </a:r>
            <a:r>
              <a:rPr lang="en-US" sz="2000" dirty="0" smtClean="0">
                <a:hlinkClick r:id="rId3"/>
              </a:rPr>
              <a:t>www.youtube.com/watch?v=guVvtZ7ZClw</a:t>
            </a:r>
            <a:endParaRPr lang="en-US" sz="2000" dirty="0" smtClean="0"/>
          </a:p>
          <a:p>
            <a:pPr fontAlgn="base"/>
            <a:r>
              <a:rPr lang="en-US" sz="2000" dirty="0">
                <a:hlinkClick r:id="rId4"/>
              </a:rPr>
              <a:t>https://</a:t>
            </a:r>
            <a:r>
              <a:rPr lang="en-US" sz="2000" dirty="0" smtClean="0">
                <a:hlinkClick r:id="rId4"/>
              </a:rPr>
              <a:t>www.youtube.com/watch?v=RHkvnRemaLE</a:t>
            </a:r>
            <a:endParaRPr lang="en-US" sz="2000" dirty="0" smtClean="0"/>
          </a:p>
          <a:p>
            <a:pPr fontAlgn="base"/>
            <a:r>
              <a:rPr lang="en-IN" sz="2000" b="1" dirty="0" smtClean="0">
                <a:latin typeface="Times New Roman" panose="02020603050405020304" pitchFamily="18" charset="0"/>
                <a:cs typeface="Times New Roman" panose="02020603050405020304" pitchFamily="18" charset="0"/>
              </a:rPr>
              <a:t>Web Link-</a:t>
            </a:r>
          </a:p>
          <a:p>
            <a:r>
              <a:rPr lang="en-US" sz="2000" dirty="0">
                <a:hlinkClick r:id="rId5"/>
              </a:rPr>
              <a:t>https://www.geeksforgeeks.org/association-rule</a:t>
            </a:r>
            <a:r>
              <a:rPr lang="en-US" sz="2000" dirty="0" smtClean="0">
                <a:hlinkClick r:id="rId5"/>
              </a:rPr>
              <a:t>/</a:t>
            </a:r>
            <a:endParaRPr lang="en-US" sz="2000" dirty="0" smtClean="0"/>
          </a:p>
          <a:p>
            <a:r>
              <a:rPr lang="en-US" sz="2000" dirty="0">
                <a:hlinkClick r:id="rId6"/>
              </a:rPr>
              <a:t>https://</a:t>
            </a:r>
            <a:r>
              <a:rPr lang="en-US" sz="2000" dirty="0" smtClean="0">
                <a:hlinkClick r:id="rId6"/>
              </a:rPr>
              <a:t>www.javatpoint.com/association-rule-learning</a:t>
            </a:r>
            <a:endParaRPr lang="en-US" sz="2000" dirty="0" smtClean="0"/>
          </a:p>
          <a:p>
            <a:r>
              <a:rPr lang="en-US" sz="2000" u="sng" dirty="0">
                <a:hlinkClick r:id="rId7"/>
              </a:rPr>
              <a:t>https://www.ibm.com/docs/en/SSEPGG_9.7.0/com.ibm.im.model.doc/c_support_in_an_association_rule.html</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46</a:t>
            </a:fld>
            <a:endParaRPr lang="en-US"/>
          </a:p>
        </p:txBody>
      </p:sp>
    </p:spTree>
    <p:extLst>
      <p:ext uri="{BB962C8B-B14F-4D97-AF65-F5344CB8AC3E}">
        <p14:creationId xmlns:p14="http://schemas.microsoft.com/office/powerpoint/2010/main" val="15005975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dirty="0"/>
          </a:p>
        </p:txBody>
      </p:sp>
      <p:sp>
        <p:nvSpPr>
          <p:cNvPr id="5" name="Slide Number Placeholder 4"/>
          <p:cNvSpPr>
            <a:spLocks noGrp="1"/>
          </p:cNvSpPr>
          <p:nvPr>
            <p:ph type="sldNum" sz="quarter" idx="11"/>
          </p:nvPr>
        </p:nvSpPr>
        <p:spPr/>
        <p:txBody>
          <a:bodyPr/>
          <a:lstStyle/>
          <a:p>
            <a:pPr>
              <a:defRPr/>
            </a:pPr>
            <a:fld id="{F38702C3-86B2-4091-AE6D-6F27F38138A3}" type="slidenum">
              <a:rPr lang="en-US" altLang="en-US"/>
              <a:pPr>
                <a:defRPr/>
              </a:pPr>
              <a:t>5</a:t>
            </a:fld>
            <a:endParaRPr lang="en-US" altLang="en-US"/>
          </a:p>
        </p:txBody>
      </p:sp>
      <p:sp>
        <p:nvSpPr>
          <p:cNvPr id="5124" name="Rectangle 2"/>
          <p:cNvSpPr>
            <a:spLocks noGrp="1" noChangeArrowheads="1"/>
          </p:cNvSpPr>
          <p:nvPr>
            <p:ph type="title"/>
          </p:nvPr>
        </p:nvSpPr>
        <p:spPr/>
        <p:txBody>
          <a:bodyPr>
            <a:normAutofit/>
          </a:bodyPr>
          <a:lstStyle/>
          <a:p>
            <a:pPr algn="ctr"/>
            <a:r>
              <a:rPr lang="en-GB" b="1" dirty="0">
                <a:solidFill>
                  <a:srgbClr val="C00000"/>
                </a:solidFill>
                <a:latin typeface="Times New Roman" pitchFamily="18" charset="0"/>
                <a:cs typeface="Times New Roman" pitchFamily="18" charset="0"/>
              </a:rPr>
              <a:t>Association </a:t>
            </a:r>
            <a:r>
              <a:rPr lang="en-GB" b="1" dirty="0" smtClean="0">
                <a:solidFill>
                  <a:srgbClr val="C00000"/>
                </a:solidFill>
                <a:latin typeface="Times New Roman" pitchFamily="18" charset="0"/>
                <a:cs typeface="Times New Roman" pitchFamily="18" charset="0"/>
              </a:rPr>
              <a:t>Rule Mining</a:t>
            </a:r>
            <a:endParaRPr lang="en-GB" b="1" dirty="0">
              <a:solidFill>
                <a:srgbClr val="C00000"/>
              </a:solidFill>
              <a:latin typeface="Times New Roman" pitchFamily="18" charset="0"/>
              <a:cs typeface="Times New Roman" pitchFamily="18" charset="0"/>
            </a:endParaRPr>
          </a:p>
        </p:txBody>
      </p:sp>
      <p:sp>
        <p:nvSpPr>
          <p:cNvPr id="5125" name="Rectangle 3"/>
          <p:cNvSpPr>
            <a:spLocks noGrp="1" noChangeArrowheads="1"/>
          </p:cNvSpPr>
          <p:nvPr>
            <p:ph type="body" idx="1"/>
          </p:nvPr>
        </p:nvSpPr>
        <p:spPr>
          <a:xfrm>
            <a:off x="745644" y="1593706"/>
            <a:ext cx="10769600" cy="4895850"/>
          </a:xfrm>
        </p:spPr>
        <p:txBody>
          <a:bodyPr/>
          <a:lstStyle/>
          <a:p>
            <a:pPr eaLnBrk="1" hangingPunct="1"/>
            <a:r>
              <a:rPr lang="en-GB" sz="2800" dirty="0" smtClean="0"/>
              <a:t>Proposed by </a:t>
            </a:r>
            <a:r>
              <a:rPr lang="en-GB" sz="2800" dirty="0" err="1" smtClean="0">
                <a:solidFill>
                  <a:srgbClr val="FF0000"/>
                </a:solidFill>
              </a:rPr>
              <a:t>Agrawal</a:t>
            </a:r>
            <a:r>
              <a:rPr lang="en-GB" sz="2800" dirty="0" smtClean="0">
                <a:solidFill>
                  <a:srgbClr val="FF0000"/>
                </a:solidFill>
              </a:rPr>
              <a:t> et al in 1993</a:t>
            </a:r>
            <a:r>
              <a:rPr lang="en-GB" sz="2800" dirty="0" smtClean="0"/>
              <a:t>. </a:t>
            </a:r>
          </a:p>
          <a:p>
            <a:pPr eaLnBrk="1" hangingPunct="1"/>
            <a:r>
              <a:rPr lang="en-GB" sz="2800" dirty="0" smtClean="0"/>
              <a:t>It is an important data mining model studied extensively by the database and data mining community. </a:t>
            </a:r>
          </a:p>
          <a:p>
            <a:pPr eaLnBrk="1" hangingPunct="1">
              <a:spcBef>
                <a:spcPct val="15000"/>
              </a:spcBef>
            </a:pPr>
            <a:r>
              <a:rPr lang="en-US" sz="2800" dirty="0" smtClean="0"/>
              <a:t>Assume all data are categorical.</a:t>
            </a:r>
          </a:p>
          <a:p>
            <a:pPr eaLnBrk="1" hangingPunct="1">
              <a:spcBef>
                <a:spcPct val="15000"/>
              </a:spcBef>
            </a:pPr>
            <a:r>
              <a:rPr lang="en-US" sz="2800" dirty="0" smtClean="0"/>
              <a:t>No good algorithm for numeric data.</a:t>
            </a:r>
          </a:p>
          <a:p>
            <a:pPr eaLnBrk="1" hangingPunct="1">
              <a:spcBef>
                <a:spcPct val="15000"/>
              </a:spcBef>
            </a:pPr>
            <a:r>
              <a:rPr lang="en-US" sz="2800" dirty="0" smtClean="0"/>
              <a:t>Initially used for </a:t>
            </a:r>
            <a:r>
              <a:rPr lang="en-US" sz="2800" dirty="0" smtClean="0">
                <a:solidFill>
                  <a:srgbClr val="FF0000"/>
                </a:solidFill>
              </a:rPr>
              <a:t>Market Basket Analysis</a:t>
            </a:r>
            <a:r>
              <a:rPr lang="en-US" sz="2800" dirty="0" smtClean="0"/>
              <a:t> to find how items purchased by customers are related.</a:t>
            </a:r>
          </a:p>
          <a:p>
            <a:pPr eaLnBrk="1" hangingPunct="1">
              <a:spcBef>
                <a:spcPct val="15000"/>
              </a:spcBef>
              <a:buFont typeface="Wingdings" pitchFamily="2" charset="2"/>
              <a:buNone/>
            </a:pPr>
            <a:r>
              <a:rPr lang="en-GB" sz="2800" dirty="0" smtClean="0"/>
              <a:t>		</a:t>
            </a:r>
          </a:p>
          <a:p>
            <a:pPr eaLnBrk="1" hangingPunct="1">
              <a:spcBef>
                <a:spcPct val="15000"/>
              </a:spcBef>
              <a:buFont typeface="Wingdings" pitchFamily="2" charset="2"/>
              <a:buNone/>
            </a:pPr>
            <a:r>
              <a:rPr lang="en-GB" sz="2800" dirty="0" smtClean="0"/>
              <a:t>	</a:t>
            </a:r>
            <a:endParaRPr lang="en-GB" sz="2800" dirty="0" smtClean="0">
              <a:solidFill>
                <a:srgbClr val="3333CC"/>
              </a:solidFill>
            </a:endParaRPr>
          </a:p>
        </p:txBody>
      </p:sp>
    </p:spTree>
    <p:extLst>
      <p:ext uri="{BB962C8B-B14F-4D97-AF65-F5344CB8AC3E}">
        <p14:creationId xmlns:p14="http://schemas.microsoft.com/office/powerpoint/2010/main" val="2397225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C00000"/>
                </a:solidFill>
                <a:latin typeface="Times New Roman" pitchFamily="18" charset="0"/>
                <a:cs typeface="Times New Roman" pitchFamily="18" charset="0"/>
              </a:rPr>
              <a:t>Association Rules</a:t>
            </a:r>
          </a:p>
        </p:txBody>
      </p:sp>
      <p:sp>
        <p:nvSpPr>
          <p:cNvPr id="3" name="Content Placeholder 2"/>
          <p:cNvSpPr>
            <a:spLocks noGrp="1"/>
          </p:cNvSpPr>
          <p:nvPr>
            <p:ph idx="1"/>
          </p:nvPr>
        </p:nvSpPr>
        <p:spPr/>
        <p:txBody>
          <a:bodyPr>
            <a:normAutofit/>
          </a:bodyPr>
          <a:lstStyle/>
          <a:p>
            <a:pPr>
              <a:buNone/>
            </a:pPr>
            <a:r>
              <a:rPr lang="en-US" baseline="0" dirty="0"/>
              <a:t>Which of my products tend to be purchased together?</a:t>
            </a:r>
          </a:p>
          <a:p>
            <a:pPr>
              <a:buNone/>
            </a:pPr>
            <a:r>
              <a:rPr lang="en-US" baseline="0" dirty="0"/>
              <a:t>What do other people </a:t>
            </a:r>
            <a:r>
              <a:rPr lang="en-US" baseline="0" dirty="0" smtClean="0"/>
              <a:t>like </a:t>
            </a:r>
            <a:r>
              <a:rPr lang="en-US" baseline="0" dirty="0"/>
              <a:t>this person tend to </a:t>
            </a:r>
            <a:r>
              <a:rPr lang="en-US" baseline="0" dirty="0" smtClean="0"/>
              <a:t>like/buy/watch?</a:t>
            </a:r>
            <a:endParaRPr lang="en-US" dirty="0"/>
          </a:p>
          <a:p>
            <a:r>
              <a:rPr lang="en-US" dirty="0"/>
              <a:t>Discover "interesting" relationships among variables in a large database</a:t>
            </a:r>
          </a:p>
          <a:p>
            <a:pPr lvl="1"/>
            <a:r>
              <a:rPr lang="en-US" dirty="0"/>
              <a:t>Rules of the form "When X observed, Y also observed"</a:t>
            </a:r>
          </a:p>
          <a:p>
            <a:pPr lvl="1"/>
            <a:r>
              <a:rPr lang="en-US" dirty="0" smtClean="0"/>
              <a:t>The definition of  </a:t>
            </a:r>
            <a:r>
              <a:rPr lang="en-US" dirty="0"/>
              <a:t>"</a:t>
            </a:r>
            <a:r>
              <a:rPr lang="en-US" dirty="0" smtClean="0"/>
              <a:t>interesting“ varies with the algorithm used for discovery</a:t>
            </a:r>
            <a:endParaRPr lang="en-US" dirty="0"/>
          </a:p>
          <a:p>
            <a:r>
              <a:rPr lang="en-US" dirty="0" smtClean="0"/>
              <a:t>Not a predictive method; finds similarities, relationships</a:t>
            </a:r>
            <a:endParaRPr lang="en-US" baseline="0" dirty="0"/>
          </a:p>
          <a:p>
            <a:pPr>
              <a:buNone/>
            </a:pPr>
            <a:endParaRPr lang="en-US" dirty="0"/>
          </a:p>
        </p:txBody>
      </p:sp>
      <p:sp>
        <p:nvSpPr>
          <p:cNvPr id="6" name="Slide Number Placeholder 5"/>
          <p:cNvSpPr>
            <a:spLocks noGrp="1"/>
          </p:cNvSpPr>
          <p:nvPr>
            <p:ph type="sldNum" sz="quarter" idx="11"/>
          </p:nvPr>
        </p:nvSpPr>
        <p:spPr/>
        <p:txBody>
          <a:bodyPr/>
          <a:lstStyle/>
          <a:p>
            <a:pPr>
              <a:defRPr/>
            </a:pPr>
            <a:fld id="{5BA1DFFF-3F85-458B-986A-7762775E0CEF}" type="slidenum">
              <a:rPr lang="en-US" smtClean="0"/>
              <a:pPr>
                <a:defRPr/>
              </a:pPr>
              <a:t>6</a:t>
            </a:fld>
            <a:endParaRPr lang="en-US" dirty="0"/>
          </a:p>
        </p:txBody>
      </p:sp>
      <p:sp>
        <p:nvSpPr>
          <p:cNvPr id="7" name="Footer Placeholder 6"/>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2179234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dirty="0"/>
          </a:p>
        </p:txBody>
      </p:sp>
      <p:sp>
        <p:nvSpPr>
          <p:cNvPr id="5" name="Slide Number Placeholder 4"/>
          <p:cNvSpPr>
            <a:spLocks noGrp="1"/>
          </p:cNvSpPr>
          <p:nvPr>
            <p:ph type="sldNum" sz="quarter" idx="11"/>
          </p:nvPr>
        </p:nvSpPr>
        <p:spPr/>
        <p:txBody>
          <a:bodyPr/>
          <a:lstStyle/>
          <a:p>
            <a:pPr>
              <a:defRPr/>
            </a:pPr>
            <a:fld id="{09A6EB13-77A6-4509-A234-0B0DBA0712D8}" type="slidenum">
              <a:rPr lang="en-US" altLang="en-US"/>
              <a:pPr>
                <a:defRPr/>
              </a:pPr>
              <a:t>7</a:t>
            </a:fld>
            <a:endParaRPr lang="en-US" altLang="en-US"/>
          </a:p>
        </p:txBody>
      </p:sp>
      <p:sp>
        <p:nvSpPr>
          <p:cNvPr id="6148" name="Rectangle 2"/>
          <p:cNvSpPr>
            <a:spLocks noGrp="1" noChangeArrowheads="1"/>
          </p:cNvSpPr>
          <p:nvPr>
            <p:ph type="title"/>
          </p:nvPr>
        </p:nvSpPr>
        <p:spPr/>
        <p:txBody>
          <a:bodyPr>
            <a:normAutofit/>
          </a:bodyPr>
          <a:lstStyle/>
          <a:p>
            <a:pPr algn="ctr"/>
            <a:r>
              <a:rPr lang="en-US" b="1" dirty="0">
                <a:solidFill>
                  <a:srgbClr val="C00000"/>
                </a:solidFill>
                <a:latin typeface="Times New Roman" pitchFamily="18" charset="0"/>
                <a:cs typeface="Times New Roman" pitchFamily="18" charset="0"/>
              </a:rPr>
              <a:t>The model: data</a:t>
            </a:r>
          </a:p>
        </p:txBody>
      </p:sp>
      <p:sp>
        <p:nvSpPr>
          <p:cNvPr id="6149" name="Rectangle 3"/>
          <p:cNvSpPr>
            <a:spLocks noGrp="1" noChangeArrowheads="1"/>
          </p:cNvSpPr>
          <p:nvPr>
            <p:ph type="body" idx="1"/>
          </p:nvPr>
        </p:nvSpPr>
        <p:spPr>
          <a:xfrm>
            <a:off x="575734" y="1557338"/>
            <a:ext cx="11025717" cy="4500562"/>
          </a:xfrm>
        </p:spPr>
        <p:txBody>
          <a:bodyPr/>
          <a:lstStyle/>
          <a:p>
            <a:pPr eaLnBrk="1" hangingPunct="1"/>
            <a:r>
              <a:rPr lang="en-US" i="1" smtClean="0">
                <a:solidFill>
                  <a:srgbClr val="FF0000"/>
                </a:solidFill>
              </a:rPr>
              <a:t>I</a:t>
            </a:r>
            <a:r>
              <a:rPr lang="en-US" smtClean="0">
                <a:solidFill>
                  <a:srgbClr val="FF0000"/>
                </a:solidFill>
              </a:rPr>
              <a:t> = {</a:t>
            </a:r>
            <a:r>
              <a:rPr lang="en-US" i="1" smtClean="0">
                <a:solidFill>
                  <a:srgbClr val="FF0000"/>
                </a:solidFill>
              </a:rPr>
              <a:t>i</a:t>
            </a:r>
            <a:r>
              <a:rPr lang="en-US" baseline="-25000" smtClean="0">
                <a:solidFill>
                  <a:srgbClr val="FF0000"/>
                </a:solidFill>
              </a:rPr>
              <a:t>1</a:t>
            </a:r>
            <a:r>
              <a:rPr lang="en-US" smtClean="0">
                <a:solidFill>
                  <a:srgbClr val="FF0000"/>
                </a:solidFill>
              </a:rPr>
              <a:t>, </a:t>
            </a:r>
            <a:r>
              <a:rPr lang="en-US" i="1" smtClean="0">
                <a:solidFill>
                  <a:srgbClr val="FF0000"/>
                </a:solidFill>
              </a:rPr>
              <a:t>i</a:t>
            </a:r>
            <a:r>
              <a:rPr lang="en-US" baseline="-25000" smtClean="0">
                <a:solidFill>
                  <a:srgbClr val="FF0000"/>
                </a:solidFill>
              </a:rPr>
              <a:t>2</a:t>
            </a:r>
            <a:r>
              <a:rPr lang="en-US" smtClean="0">
                <a:solidFill>
                  <a:srgbClr val="FF0000"/>
                </a:solidFill>
              </a:rPr>
              <a:t>, …, </a:t>
            </a:r>
            <a:r>
              <a:rPr lang="en-US" i="1" smtClean="0">
                <a:solidFill>
                  <a:srgbClr val="FF0000"/>
                </a:solidFill>
              </a:rPr>
              <a:t>i</a:t>
            </a:r>
            <a:r>
              <a:rPr lang="en-US" i="1" baseline="-25000" smtClean="0">
                <a:solidFill>
                  <a:srgbClr val="FF0000"/>
                </a:solidFill>
              </a:rPr>
              <a:t>m</a:t>
            </a:r>
            <a:r>
              <a:rPr lang="en-US" smtClean="0">
                <a:solidFill>
                  <a:srgbClr val="FF0000"/>
                </a:solidFill>
              </a:rPr>
              <a:t>}</a:t>
            </a:r>
            <a:r>
              <a:rPr lang="en-US" smtClean="0"/>
              <a:t>: a set of </a:t>
            </a:r>
            <a:r>
              <a:rPr lang="en-US" i="1" smtClean="0"/>
              <a:t>items</a:t>
            </a:r>
            <a:r>
              <a:rPr lang="en-US" smtClean="0"/>
              <a:t>.</a:t>
            </a:r>
          </a:p>
          <a:p>
            <a:pPr eaLnBrk="1" hangingPunct="1"/>
            <a:r>
              <a:rPr lang="en-US" smtClean="0">
                <a:solidFill>
                  <a:srgbClr val="FF0000"/>
                </a:solidFill>
              </a:rPr>
              <a:t>Transaction</a:t>
            </a:r>
            <a:r>
              <a:rPr lang="en-US" smtClean="0"/>
              <a:t> </a:t>
            </a:r>
            <a:r>
              <a:rPr lang="en-US" i="1" smtClean="0">
                <a:solidFill>
                  <a:srgbClr val="FF0000"/>
                </a:solidFill>
              </a:rPr>
              <a:t>t</a:t>
            </a:r>
            <a:r>
              <a:rPr lang="en-US" smtClean="0"/>
              <a:t> : </a:t>
            </a:r>
          </a:p>
          <a:p>
            <a:pPr marL="742950" lvl="1" indent="-285750" eaLnBrk="1" hangingPunct="1"/>
            <a:r>
              <a:rPr lang="en-US" sz="3000" i="1" smtClean="0"/>
              <a:t>t</a:t>
            </a:r>
            <a:r>
              <a:rPr lang="en-US" sz="3000" smtClean="0"/>
              <a:t> a set of items, and </a:t>
            </a:r>
            <a:r>
              <a:rPr lang="en-US" sz="3000" i="1" smtClean="0"/>
              <a:t>t</a:t>
            </a:r>
            <a:r>
              <a:rPr lang="en-US" sz="3000" smtClean="0"/>
              <a:t> </a:t>
            </a:r>
            <a:r>
              <a:rPr lang="en-US" sz="3000" smtClean="0">
                <a:sym typeface="Symbol" pitchFamily="18" charset="2"/>
              </a:rPr>
              <a:t></a:t>
            </a:r>
            <a:r>
              <a:rPr lang="en-US" sz="3000" smtClean="0"/>
              <a:t> </a:t>
            </a:r>
            <a:r>
              <a:rPr lang="en-US" sz="3000" i="1" smtClean="0"/>
              <a:t>I</a:t>
            </a:r>
            <a:r>
              <a:rPr lang="en-US" sz="3000" smtClean="0"/>
              <a:t>.</a:t>
            </a:r>
          </a:p>
          <a:p>
            <a:pPr eaLnBrk="1" hangingPunct="1"/>
            <a:r>
              <a:rPr lang="en-US" smtClean="0">
                <a:solidFill>
                  <a:srgbClr val="FF0000"/>
                </a:solidFill>
              </a:rPr>
              <a:t>Transaction Database </a:t>
            </a:r>
            <a:r>
              <a:rPr lang="en-US" i="1" smtClean="0">
                <a:solidFill>
                  <a:srgbClr val="FF0000"/>
                </a:solidFill>
              </a:rPr>
              <a:t>T</a:t>
            </a:r>
            <a:r>
              <a:rPr lang="en-US" smtClean="0">
                <a:solidFill>
                  <a:srgbClr val="FF0000"/>
                </a:solidFill>
              </a:rPr>
              <a:t>:</a:t>
            </a:r>
            <a:r>
              <a:rPr lang="en-US" smtClean="0"/>
              <a:t> a set of transactions </a:t>
            </a:r>
            <a:r>
              <a:rPr lang="en-US" i="1" smtClean="0"/>
              <a:t>T</a:t>
            </a:r>
            <a:r>
              <a:rPr lang="en-US" smtClean="0"/>
              <a:t> = {t</a:t>
            </a:r>
            <a:r>
              <a:rPr lang="en-US" baseline="-25000" smtClean="0"/>
              <a:t>1</a:t>
            </a:r>
            <a:r>
              <a:rPr lang="en-US" smtClean="0"/>
              <a:t>, t</a:t>
            </a:r>
            <a:r>
              <a:rPr lang="en-US" baseline="-25000" smtClean="0"/>
              <a:t>2</a:t>
            </a:r>
            <a:r>
              <a:rPr lang="en-US" smtClean="0"/>
              <a:t>, …, t</a:t>
            </a:r>
            <a:r>
              <a:rPr lang="en-US" baseline="-25000" smtClean="0"/>
              <a:t>n</a:t>
            </a:r>
            <a:r>
              <a:rPr lang="en-US" smtClean="0"/>
              <a:t>}.</a:t>
            </a:r>
          </a:p>
          <a:p>
            <a:pPr eaLnBrk="1" hangingPunct="1"/>
            <a:endParaRPr lang="en-US" smtClean="0"/>
          </a:p>
        </p:txBody>
      </p:sp>
    </p:spTree>
    <p:extLst>
      <p:ext uri="{BB962C8B-B14F-4D97-AF65-F5344CB8AC3E}">
        <p14:creationId xmlns:p14="http://schemas.microsoft.com/office/powerpoint/2010/main" val="34196336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dirty="0"/>
          </a:p>
        </p:txBody>
      </p:sp>
      <p:sp>
        <p:nvSpPr>
          <p:cNvPr id="5" name="Slide Number Placeholder 4"/>
          <p:cNvSpPr>
            <a:spLocks noGrp="1"/>
          </p:cNvSpPr>
          <p:nvPr>
            <p:ph type="sldNum" sz="quarter" idx="11"/>
          </p:nvPr>
        </p:nvSpPr>
        <p:spPr/>
        <p:txBody>
          <a:bodyPr/>
          <a:lstStyle/>
          <a:p>
            <a:pPr>
              <a:defRPr/>
            </a:pPr>
            <a:fld id="{F29E5670-899A-40AC-9D9F-1AAF08947E39}" type="slidenum">
              <a:rPr lang="en-US" altLang="en-US"/>
              <a:pPr>
                <a:defRPr/>
              </a:pPr>
              <a:t>8</a:t>
            </a:fld>
            <a:endParaRPr lang="en-US" altLang="en-US"/>
          </a:p>
        </p:txBody>
      </p:sp>
      <p:sp>
        <p:nvSpPr>
          <p:cNvPr id="7172" name="Rectangle 2"/>
          <p:cNvSpPr>
            <a:spLocks noGrp="1" noChangeArrowheads="1"/>
          </p:cNvSpPr>
          <p:nvPr>
            <p:ph type="title"/>
          </p:nvPr>
        </p:nvSpPr>
        <p:spPr/>
        <p:txBody>
          <a:bodyPr/>
          <a:lstStyle/>
          <a:p>
            <a:pPr algn="ctr" eaLnBrk="1" hangingPunct="1"/>
            <a:r>
              <a:rPr lang="en-US" b="1" dirty="0">
                <a:solidFill>
                  <a:srgbClr val="C00000"/>
                </a:solidFill>
                <a:latin typeface="Times New Roman" pitchFamily="18" charset="0"/>
                <a:cs typeface="Times New Roman" pitchFamily="18" charset="0"/>
              </a:rPr>
              <a:t>Transaction data: supermarket data</a:t>
            </a:r>
          </a:p>
        </p:txBody>
      </p:sp>
      <p:sp>
        <p:nvSpPr>
          <p:cNvPr id="7173" name="Rectangle 3"/>
          <p:cNvSpPr>
            <a:spLocks noGrp="1" noChangeArrowheads="1"/>
          </p:cNvSpPr>
          <p:nvPr>
            <p:ph type="body" idx="1"/>
          </p:nvPr>
        </p:nvSpPr>
        <p:spPr>
          <a:xfrm>
            <a:off x="609600" y="1233489"/>
            <a:ext cx="10972800" cy="4897437"/>
          </a:xfrm>
        </p:spPr>
        <p:txBody>
          <a:bodyPr/>
          <a:lstStyle/>
          <a:p>
            <a:pPr eaLnBrk="1" hangingPunct="1">
              <a:lnSpc>
                <a:spcPct val="90000"/>
              </a:lnSpc>
            </a:pPr>
            <a:r>
              <a:rPr lang="en-US" smtClean="0"/>
              <a:t>Market basket transactions:</a:t>
            </a:r>
          </a:p>
          <a:p>
            <a:pPr lvl="1" eaLnBrk="1" hangingPunct="1">
              <a:lnSpc>
                <a:spcPct val="90000"/>
              </a:lnSpc>
              <a:buFont typeface="Wingdings" pitchFamily="2" charset="2"/>
              <a:buNone/>
            </a:pPr>
            <a:r>
              <a:rPr lang="en-US" smtClean="0"/>
              <a:t>	t1: </a:t>
            </a:r>
            <a:r>
              <a:rPr lang="en-US" smtClean="0">
                <a:solidFill>
                  <a:srgbClr val="FF0000"/>
                </a:solidFill>
              </a:rPr>
              <a:t>{bread, cheese, milk}</a:t>
            </a:r>
          </a:p>
          <a:p>
            <a:pPr lvl="1" eaLnBrk="1" hangingPunct="1">
              <a:lnSpc>
                <a:spcPct val="90000"/>
              </a:lnSpc>
              <a:buFont typeface="Wingdings" pitchFamily="2" charset="2"/>
              <a:buNone/>
            </a:pPr>
            <a:r>
              <a:rPr lang="en-US" smtClean="0"/>
              <a:t>	t2: </a:t>
            </a:r>
            <a:r>
              <a:rPr lang="en-US" smtClean="0">
                <a:solidFill>
                  <a:srgbClr val="FF0000"/>
                </a:solidFill>
              </a:rPr>
              <a:t>{apple, eggs, salt, yogurt}</a:t>
            </a:r>
          </a:p>
          <a:p>
            <a:pPr lvl="1" eaLnBrk="1" hangingPunct="1">
              <a:lnSpc>
                <a:spcPct val="90000"/>
              </a:lnSpc>
              <a:buFont typeface="Wingdings" pitchFamily="2" charset="2"/>
              <a:buNone/>
            </a:pPr>
            <a:r>
              <a:rPr lang="en-US" smtClean="0"/>
              <a:t>	… 		</a:t>
            </a:r>
            <a:r>
              <a:rPr lang="en-US" smtClean="0">
                <a:solidFill>
                  <a:srgbClr val="FF0000"/>
                </a:solidFill>
              </a:rPr>
              <a:t>…</a:t>
            </a:r>
          </a:p>
          <a:p>
            <a:pPr lvl="1" eaLnBrk="1" hangingPunct="1">
              <a:lnSpc>
                <a:spcPct val="90000"/>
              </a:lnSpc>
              <a:buFont typeface="Wingdings" pitchFamily="2" charset="2"/>
              <a:buNone/>
            </a:pPr>
            <a:r>
              <a:rPr lang="en-US" smtClean="0"/>
              <a:t>	tn: </a:t>
            </a:r>
            <a:r>
              <a:rPr lang="en-US" smtClean="0">
                <a:solidFill>
                  <a:srgbClr val="FF0000"/>
                </a:solidFill>
              </a:rPr>
              <a:t>{biscuit, eggs, milk}</a:t>
            </a:r>
          </a:p>
          <a:p>
            <a:pPr eaLnBrk="1" hangingPunct="1">
              <a:lnSpc>
                <a:spcPct val="90000"/>
              </a:lnSpc>
            </a:pPr>
            <a:r>
              <a:rPr lang="en-US" smtClean="0"/>
              <a:t>Concepts:</a:t>
            </a:r>
          </a:p>
          <a:p>
            <a:pPr lvl="1" eaLnBrk="1" hangingPunct="1">
              <a:lnSpc>
                <a:spcPct val="90000"/>
              </a:lnSpc>
            </a:pPr>
            <a:r>
              <a:rPr lang="en-US" smtClean="0">
                <a:solidFill>
                  <a:srgbClr val="FF0000"/>
                </a:solidFill>
              </a:rPr>
              <a:t>An </a:t>
            </a:r>
            <a:r>
              <a:rPr lang="en-US" i="1" smtClean="0">
                <a:solidFill>
                  <a:srgbClr val="FF0000"/>
                </a:solidFill>
              </a:rPr>
              <a:t>item</a:t>
            </a:r>
            <a:r>
              <a:rPr lang="en-US" smtClean="0">
                <a:solidFill>
                  <a:srgbClr val="FF0000"/>
                </a:solidFill>
              </a:rPr>
              <a:t>:</a:t>
            </a:r>
            <a:r>
              <a:rPr lang="en-US" smtClean="0"/>
              <a:t>  an item/article in a basket</a:t>
            </a:r>
          </a:p>
          <a:p>
            <a:pPr lvl="1" eaLnBrk="1" hangingPunct="1">
              <a:lnSpc>
                <a:spcPct val="90000"/>
              </a:lnSpc>
            </a:pPr>
            <a:r>
              <a:rPr lang="en-US" i="1" smtClean="0">
                <a:solidFill>
                  <a:srgbClr val="FF0000"/>
                </a:solidFill>
              </a:rPr>
              <a:t>I</a:t>
            </a:r>
            <a:r>
              <a:rPr lang="en-US" smtClean="0">
                <a:solidFill>
                  <a:srgbClr val="FF0000"/>
                </a:solidFill>
              </a:rPr>
              <a:t>:</a:t>
            </a:r>
            <a:r>
              <a:rPr lang="en-US" smtClean="0">
                <a:solidFill>
                  <a:schemeClr val="hlink"/>
                </a:solidFill>
              </a:rPr>
              <a:t> </a:t>
            </a:r>
            <a:r>
              <a:rPr lang="en-US" smtClean="0"/>
              <a:t>the set of all items sold in the store</a:t>
            </a:r>
          </a:p>
          <a:p>
            <a:pPr lvl="1" eaLnBrk="1" hangingPunct="1">
              <a:lnSpc>
                <a:spcPct val="90000"/>
              </a:lnSpc>
            </a:pPr>
            <a:r>
              <a:rPr lang="en-US" smtClean="0">
                <a:solidFill>
                  <a:srgbClr val="FF0000"/>
                </a:solidFill>
              </a:rPr>
              <a:t>A </a:t>
            </a:r>
            <a:r>
              <a:rPr lang="en-US" i="1" smtClean="0">
                <a:solidFill>
                  <a:srgbClr val="FF0000"/>
                </a:solidFill>
              </a:rPr>
              <a:t>transaction</a:t>
            </a:r>
            <a:r>
              <a:rPr lang="en-US" smtClean="0">
                <a:solidFill>
                  <a:srgbClr val="FF0000"/>
                </a:solidFill>
              </a:rPr>
              <a:t>:</a:t>
            </a:r>
            <a:r>
              <a:rPr lang="en-US" smtClean="0"/>
              <a:t> items purchased in a basket; it may have TID (transaction ID)</a:t>
            </a:r>
          </a:p>
          <a:p>
            <a:pPr lvl="1" eaLnBrk="1" hangingPunct="1">
              <a:lnSpc>
                <a:spcPct val="90000"/>
              </a:lnSpc>
            </a:pPr>
            <a:r>
              <a:rPr lang="en-US" smtClean="0">
                <a:solidFill>
                  <a:srgbClr val="FF0000"/>
                </a:solidFill>
              </a:rPr>
              <a:t>A </a:t>
            </a:r>
            <a:r>
              <a:rPr lang="en-US" i="1" smtClean="0">
                <a:solidFill>
                  <a:srgbClr val="FF0000"/>
                </a:solidFill>
              </a:rPr>
              <a:t>transactional</a:t>
            </a:r>
            <a:r>
              <a:rPr lang="en-US" smtClean="0">
                <a:solidFill>
                  <a:srgbClr val="FF0000"/>
                </a:solidFill>
              </a:rPr>
              <a:t> </a:t>
            </a:r>
            <a:r>
              <a:rPr lang="en-US" i="1" smtClean="0">
                <a:solidFill>
                  <a:srgbClr val="FF0000"/>
                </a:solidFill>
              </a:rPr>
              <a:t>dataset</a:t>
            </a:r>
            <a:r>
              <a:rPr lang="en-US" smtClean="0"/>
              <a:t>: A set of transactions</a:t>
            </a:r>
          </a:p>
        </p:txBody>
      </p:sp>
    </p:spTree>
    <p:extLst>
      <p:ext uri="{BB962C8B-B14F-4D97-AF65-F5344CB8AC3E}">
        <p14:creationId xmlns:p14="http://schemas.microsoft.com/office/powerpoint/2010/main" val="743938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altLang="en-US" dirty="0"/>
          </a:p>
        </p:txBody>
      </p:sp>
      <p:sp>
        <p:nvSpPr>
          <p:cNvPr id="5" name="Slide Number Placeholder 4"/>
          <p:cNvSpPr>
            <a:spLocks noGrp="1"/>
          </p:cNvSpPr>
          <p:nvPr>
            <p:ph type="sldNum" sz="quarter" idx="11"/>
          </p:nvPr>
        </p:nvSpPr>
        <p:spPr/>
        <p:txBody>
          <a:bodyPr/>
          <a:lstStyle/>
          <a:p>
            <a:pPr>
              <a:defRPr/>
            </a:pPr>
            <a:fld id="{AF80349C-D8C8-49A9-9640-0441D79444AA}" type="slidenum">
              <a:rPr lang="en-US" altLang="en-US"/>
              <a:pPr>
                <a:defRPr/>
              </a:pPr>
              <a:t>9</a:t>
            </a:fld>
            <a:endParaRPr lang="en-US" altLang="en-US"/>
          </a:p>
        </p:txBody>
      </p:sp>
      <p:sp>
        <p:nvSpPr>
          <p:cNvPr id="8196" name="Rectangle 2"/>
          <p:cNvSpPr>
            <a:spLocks noGrp="1" noChangeArrowheads="1"/>
          </p:cNvSpPr>
          <p:nvPr>
            <p:ph type="title"/>
          </p:nvPr>
        </p:nvSpPr>
        <p:spPr/>
        <p:txBody>
          <a:bodyPr>
            <a:normAutofit/>
          </a:bodyPr>
          <a:lstStyle/>
          <a:p>
            <a:pPr algn="ctr"/>
            <a:r>
              <a:rPr lang="en-US" b="1" dirty="0">
                <a:solidFill>
                  <a:srgbClr val="C00000"/>
                </a:solidFill>
                <a:latin typeface="Times New Roman" pitchFamily="18" charset="0"/>
                <a:cs typeface="Times New Roman" pitchFamily="18" charset="0"/>
              </a:rPr>
              <a:t>Transaction data: a set of documents</a:t>
            </a:r>
          </a:p>
        </p:txBody>
      </p:sp>
      <p:sp>
        <p:nvSpPr>
          <p:cNvPr id="8197" name="Rectangle 3"/>
          <p:cNvSpPr>
            <a:spLocks noGrp="1" noChangeArrowheads="1"/>
          </p:cNvSpPr>
          <p:nvPr>
            <p:ph type="body" idx="1"/>
          </p:nvPr>
        </p:nvSpPr>
        <p:spPr>
          <a:xfrm>
            <a:off x="609600" y="1341439"/>
            <a:ext cx="10972800" cy="4789487"/>
          </a:xfrm>
        </p:spPr>
        <p:txBody>
          <a:bodyPr/>
          <a:lstStyle/>
          <a:p>
            <a:pPr eaLnBrk="1" hangingPunct="1"/>
            <a:r>
              <a:rPr lang="en-US" altLang="ja-JP" sz="2900" b="1" smtClean="0">
                <a:solidFill>
                  <a:srgbClr val="FF0000"/>
                </a:solidFill>
                <a:ea typeface="ＭＳ Ｐゴシック" pitchFamily="34" charset="-128"/>
              </a:rPr>
              <a:t>A text document data set. Each document is treated as a “bag” of keywords</a:t>
            </a:r>
            <a:endParaRPr lang="en-US" altLang="ja-JP" sz="2900" smtClean="0">
              <a:solidFill>
                <a:srgbClr val="FF0000"/>
              </a:solidFill>
              <a:ea typeface="ＭＳ Ｐゴシック" pitchFamily="34" charset="-128"/>
            </a:endParaRPr>
          </a:p>
          <a:p>
            <a:pPr eaLnBrk="1" hangingPunct="1">
              <a:buFont typeface="Wingdings" pitchFamily="2" charset="2"/>
              <a:buNone/>
            </a:pPr>
            <a:r>
              <a:rPr lang="en-US" altLang="ja-JP" sz="2900" smtClean="0">
                <a:ea typeface="ＭＳ Ｐゴシック" pitchFamily="34" charset="-128"/>
              </a:rPr>
              <a:t>	</a:t>
            </a:r>
            <a:r>
              <a:rPr lang="en-US" altLang="ja-JP" sz="2400" smtClean="0">
                <a:ea typeface="ＭＳ Ｐゴシック" pitchFamily="34" charset="-128"/>
              </a:rPr>
              <a:t>doc1: 	Student, Teach, School 	 </a:t>
            </a:r>
          </a:p>
          <a:p>
            <a:pPr eaLnBrk="1" hangingPunct="1">
              <a:buFont typeface="Wingdings" pitchFamily="2" charset="2"/>
              <a:buNone/>
            </a:pPr>
            <a:r>
              <a:rPr lang="en-US" altLang="ja-JP" sz="2400" smtClean="0">
                <a:ea typeface="ＭＳ Ｐゴシック" pitchFamily="34" charset="-128"/>
              </a:rPr>
              <a:t>	doc2: 	Student, School 		 </a:t>
            </a:r>
          </a:p>
          <a:p>
            <a:pPr eaLnBrk="1" hangingPunct="1">
              <a:buFont typeface="Wingdings" pitchFamily="2" charset="2"/>
              <a:buNone/>
            </a:pPr>
            <a:r>
              <a:rPr lang="en-US" altLang="ja-JP" sz="2400" smtClean="0">
                <a:ea typeface="ＭＳ Ｐゴシック" pitchFamily="34" charset="-128"/>
              </a:rPr>
              <a:t>	doc3: 	Teach, School, City, Game 	 </a:t>
            </a:r>
          </a:p>
          <a:p>
            <a:pPr eaLnBrk="1" hangingPunct="1">
              <a:buFont typeface="Wingdings" pitchFamily="2" charset="2"/>
              <a:buNone/>
            </a:pPr>
            <a:r>
              <a:rPr lang="en-US" altLang="ja-JP" sz="2400" smtClean="0">
                <a:ea typeface="ＭＳ Ｐゴシック" pitchFamily="34" charset="-128"/>
              </a:rPr>
              <a:t>	doc4: 	Baseball, Basketball		</a:t>
            </a:r>
          </a:p>
          <a:p>
            <a:pPr eaLnBrk="1" hangingPunct="1">
              <a:buFont typeface="Wingdings" pitchFamily="2" charset="2"/>
              <a:buNone/>
            </a:pPr>
            <a:r>
              <a:rPr lang="en-US" altLang="ja-JP" sz="2400" smtClean="0">
                <a:ea typeface="ＭＳ Ｐゴシック" pitchFamily="34" charset="-128"/>
              </a:rPr>
              <a:t>	doc5: 	Basketball, Player, Spectator  	</a:t>
            </a:r>
          </a:p>
          <a:p>
            <a:pPr eaLnBrk="1" hangingPunct="1">
              <a:buFont typeface="Wingdings" pitchFamily="2" charset="2"/>
              <a:buNone/>
            </a:pPr>
            <a:r>
              <a:rPr lang="en-US" altLang="ja-JP" sz="2400" smtClean="0">
                <a:ea typeface="ＭＳ Ｐゴシック" pitchFamily="34" charset="-128"/>
              </a:rPr>
              <a:t>	doc6: 	Baseball, Coach, Game, Team</a:t>
            </a:r>
          </a:p>
          <a:p>
            <a:pPr eaLnBrk="1" hangingPunct="1">
              <a:buFont typeface="Wingdings" pitchFamily="2" charset="2"/>
              <a:buNone/>
            </a:pPr>
            <a:r>
              <a:rPr lang="en-US" altLang="ja-JP" sz="2400" smtClean="0">
                <a:ea typeface="ＭＳ Ｐゴシック" pitchFamily="34" charset="-128"/>
              </a:rPr>
              <a:t>	doc7: 	Basketball, Team, City, Game 	</a:t>
            </a:r>
            <a:endParaRPr lang="en-US" sz="2400" smtClean="0"/>
          </a:p>
        </p:txBody>
      </p:sp>
    </p:spTree>
    <p:extLst>
      <p:ext uri="{BB962C8B-B14F-4D97-AF65-F5344CB8AC3E}">
        <p14:creationId xmlns:p14="http://schemas.microsoft.com/office/powerpoint/2010/main" val="36426506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GUID" val="26b49762-e34a-4e78-b472-4bc6a1613b5b"/>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5734</TotalTime>
  <Words>4464</Words>
  <Application>Microsoft Office PowerPoint</Application>
  <PresentationFormat>Custom</PresentationFormat>
  <Paragraphs>632</Paragraphs>
  <Slides>46</Slides>
  <Notes>18</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46</vt:i4>
      </vt:variant>
    </vt:vector>
  </HeadingPairs>
  <TitlesOfParts>
    <vt:vector size="50" baseType="lpstr">
      <vt:lpstr>1_Office Theme</vt:lpstr>
      <vt:lpstr>Contents Slide Master</vt:lpstr>
      <vt:lpstr>CorelDRAW</vt:lpstr>
      <vt:lpstr>Equation</vt:lpstr>
      <vt:lpstr>PowerPoint Presentation</vt:lpstr>
      <vt:lpstr>Course Outcomes</vt:lpstr>
      <vt:lpstr>Course Objectives</vt:lpstr>
      <vt:lpstr>Road map</vt:lpstr>
      <vt:lpstr>Association Rule Mining</vt:lpstr>
      <vt:lpstr>Association Rules</vt:lpstr>
      <vt:lpstr>The model: data</vt:lpstr>
      <vt:lpstr>Transaction data: supermarket data</vt:lpstr>
      <vt:lpstr>Transaction data: a set of documents</vt:lpstr>
      <vt:lpstr>The model: rules</vt:lpstr>
      <vt:lpstr>Rule strength measures</vt:lpstr>
      <vt:lpstr>Support and Confidence</vt:lpstr>
      <vt:lpstr>Goal and key features</vt:lpstr>
      <vt:lpstr>An example</vt:lpstr>
      <vt:lpstr>Transaction data representation</vt:lpstr>
      <vt:lpstr>Many mining algorithms</vt:lpstr>
      <vt:lpstr>Association Rules - Apriori</vt:lpstr>
      <vt:lpstr>Apriori Algorithm - What is it? Support</vt:lpstr>
      <vt:lpstr>Apriori  Algorithm (Continued) Confidence</vt:lpstr>
      <vt:lpstr>The Apriori algorithm</vt:lpstr>
      <vt:lpstr>Step 1: Mining all frequent itemsets</vt:lpstr>
      <vt:lpstr>The Algorithm</vt:lpstr>
      <vt:lpstr>Example</vt:lpstr>
      <vt:lpstr>Details: ordering of items</vt:lpstr>
      <vt:lpstr>Details: the algorithm</vt:lpstr>
      <vt:lpstr>Apriori candidate generation</vt:lpstr>
      <vt:lpstr>Candidate-gen function</vt:lpstr>
      <vt:lpstr>An example</vt:lpstr>
      <vt:lpstr>Step 2: Generating rules from frequent itemsets</vt:lpstr>
      <vt:lpstr>Generating rules: an example</vt:lpstr>
      <vt:lpstr>Generating rules: summary</vt:lpstr>
      <vt:lpstr>On Apriori Algorithm</vt:lpstr>
      <vt:lpstr>Lift and Leverage</vt:lpstr>
      <vt:lpstr>Association Rules Implementations</vt:lpstr>
      <vt:lpstr>Use Case Example: Credit Records</vt:lpstr>
      <vt:lpstr>Computing Confidence and Lift</vt:lpstr>
      <vt:lpstr>A Sketch of the Algorithm</vt:lpstr>
      <vt:lpstr>Step 1: 1-itemsets (L1)</vt:lpstr>
      <vt:lpstr>Step 2: 2-itemsets (L2)</vt:lpstr>
      <vt:lpstr>Step 3: 3-itemsets</vt:lpstr>
      <vt:lpstr>Finally: Find Confidence Rules</vt:lpstr>
      <vt:lpstr>Diagnostics</vt:lpstr>
      <vt:lpstr>Apriori - Reasons to Choose (+) and Cautions (-)</vt:lpstr>
      <vt:lpstr>Check Your Knowledge </vt:lpstr>
      <vt:lpstr>Summary</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Yashika</cp:lastModifiedBy>
  <cp:revision>453</cp:revision>
  <dcterms:created xsi:type="dcterms:W3CDTF">2019-01-09T10:33:58Z</dcterms:created>
  <dcterms:modified xsi:type="dcterms:W3CDTF">2022-10-17T10:44:15Z</dcterms:modified>
</cp:coreProperties>
</file>