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4" r:id="rId1"/>
    <p:sldMasterId id="2147483686" r:id="rId2"/>
  </p:sldMasterIdLst>
  <p:notesMasterIdLst>
    <p:notesMasterId r:id="rId15"/>
  </p:notesMasterIdLst>
  <p:handoutMasterIdLst>
    <p:handoutMasterId r:id="rId16"/>
  </p:handoutMasterIdLst>
  <p:sldIdLst>
    <p:sldId id="1024" r:id="rId3"/>
    <p:sldId id="1170" r:id="rId4"/>
    <p:sldId id="1171" r:id="rId5"/>
    <p:sldId id="1199" r:id="rId6"/>
    <p:sldId id="1200" r:id="rId7"/>
    <p:sldId id="1211" r:id="rId8"/>
    <p:sldId id="1212" r:id="rId9"/>
    <p:sldId id="1205" r:id="rId10"/>
    <p:sldId id="1209" r:id="rId11"/>
    <p:sldId id="1210" r:id="rId12"/>
    <p:sldId id="1206" r:id="rId13"/>
    <p:sldId id="12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CC00"/>
    <a:srgbClr val="00FF99"/>
    <a:srgbClr val="CC0099"/>
    <a:srgbClr val="990000"/>
    <a:srgbClr val="9900FF"/>
    <a:srgbClr val="ED8137"/>
    <a:srgbClr val="FF6699"/>
    <a:srgbClr val="FFF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62" autoAdjust="0"/>
    <p:restoredTop sz="94660"/>
  </p:normalViewPr>
  <p:slideViewPr>
    <p:cSldViewPr snapToGrid="0">
      <p:cViewPr varScale="1">
        <p:scale>
          <a:sx n="69" d="100"/>
          <a:sy n="69" d="100"/>
        </p:scale>
        <p:origin x="-438"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D8E82-1EDC-48D9-BD3A-343344AF3DBE}" type="doc">
      <dgm:prSet loTypeId="urn:microsoft.com/office/officeart/2005/8/layout/pyramid2" loCatId="pyramid" qsTypeId="urn:microsoft.com/office/officeart/2005/8/quickstyle/simple1" qsCatId="simple" csTypeId="urn:microsoft.com/office/officeart/2005/8/colors/colorful2" csCatId="colorful" phldr="1"/>
      <dgm:spPr/>
      <dgm:t>
        <a:bodyPr/>
        <a:lstStyle/>
        <a:p>
          <a:endParaRPr lang="en-IN"/>
        </a:p>
      </dgm:t>
    </dgm:pt>
    <dgm:pt modelId="{6578FE76-9D52-42C7-9A08-2D703DEDB889}">
      <dgm:prSet custT="1"/>
      <dgm:spPr/>
      <dgm:t>
        <a:bodyPr/>
        <a:lstStyle/>
        <a:p>
          <a:pPr rtl="0"/>
          <a:r>
            <a:rPr lang="en-IN" sz="1400" b="0" dirty="0" smtClean="0">
              <a:latin typeface="Times New Roman" pitchFamily="18" charset="0"/>
              <a:cs typeface="Times New Roman" pitchFamily="18" charset="0"/>
            </a:rPr>
            <a:t>CO-1:Apply the basic concept of Machine learning and statistics learning to deal with real-life Problems.</a:t>
          </a:r>
          <a:endParaRPr lang="en-IN" sz="1400" b="0" dirty="0">
            <a:latin typeface="Times New Roman" pitchFamily="18" charset="0"/>
            <a:cs typeface="Times New Roman" pitchFamily="18" charset="0"/>
          </a:endParaRPr>
        </a:p>
      </dgm:t>
    </dgm:pt>
    <dgm:pt modelId="{9D7F8322-B010-4AEA-B2C8-ABED8DA692AC}" type="parTrans" cxnId="{FCB90C43-334F-41E9-8B10-A2C04BB21436}">
      <dgm:prSet/>
      <dgm:spPr/>
      <dgm:t>
        <a:bodyPr/>
        <a:lstStyle/>
        <a:p>
          <a:endParaRPr lang="en-IN"/>
        </a:p>
      </dgm:t>
    </dgm:pt>
    <dgm:pt modelId="{156D1297-0002-46D1-ACA4-7141136CBED3}" type="sibTrans" cxnId="{FCB90C43-334F-41E9-8B10-A2C04BB21436}">
      <dgm:prSet/>
      <dgm:spPr/>
      <dgm:t>
        <a:bodyPr/>
        <a:lstStyle/>
        <a:p>
          <a:endParaRPr lang="en-IN"/>
        </a:p>
      </dgm:t>
    </dgm:pt>
    <dgm:pt modelId="{B60A9B08-E7FD-4FE6-8037-C7FA94A638AB}">
      <dgm:prSet custT="1"/>
      <dgm:spPr/>
      <dgm:t>
        <a:bodyPr/>
        <a:lstStyle/>
        <a:p>
          <a:pPr algn="l" rtl="0"/>
          <a:r>
            <a:rPr lang="en-IN" sz="1200" b="1" dirty="0" smtClean="0">
              <a:latin typeface="Times New Roman" pitchFamily="18" charset="0"/>
              <a:cs typeface="Times New Roman" pitchFamily="18" charset="0"/>
            </a:rPr>
            <a:t>CO-2: </a:t>
          </a:r>
          <a:r>
            <a:rPr lang="en-US" sz="1200" dirty="0" smtClean="0"/>
            <a:t>Understand different machine learning algorithms, as well as underlying theories the behind them.</a:t>
          </a:r>
          <a:endParaRPr lang="en-IN" sz="1200" b="1" dirty="0">
            <a:latin typeface="Times New Roman" pitchFamily="18" charset="0"/>
            <a:cs typeface="Times New Roman" pitchFamily="18" charset="0"/>
          </a:endParaRPr>
        </a:p>
      </dgm:t>
    </dgm:pt>
    <dgm:pt modelId="{1743A4BB-3420-4329-BD14-A855C7BE721C}" type="parTrans" cxnId="{14931E23-CC75-47DD-B94A-3A9131496891}">
      <dgm:prSet/>
      <dgm:spPr/>
      <dgm:t>
        <a:bodyPr/>
        <a:lstStyle/>
        <a:p>
          <a:endParaRPr lang="en-IN"/>
        </a:p>
      </dgm:t>
    </dgm:pt>
    <dgm:pt modelId="{5F67EDBF-CBEF-4869-9C4D-9DEE382706DE}" type="sibTrans" cxnId="{14931E23-CC75-47DD-B94A-3A9131496891}">
      <dgm:prSet/>
      <dgm:spPr/>
      <dgm:t>
        <a:bodyPr/>
        <a:lstStyle/>
        <a:p>
          <a:endParaRPr lang="en-IN"/>
        </a:p>
      </dgm:t>
    </dgm:pt>
    <dgm:pt modelId="{42B7D287-B06F-4860-BF6D-66967ED63566}">
      <dgm:prSet custT="1"/>
      <dgm:spPr/>
      <dgm:t>
        <a:bodyPr/>
        <a:lstStyle/>
        <a:p>
          <a:pPr algn="l" rtl="0"/>
          <a:r>
            <a:rPr lang="en-IN" sz="1200" b="1" dirty="0" smtClean="0"/>
            <a:t>CO-3: </a:t>
          </a:r>
          <a:r>
            <a:rPr lang="en-IN" sz="1200" dirty="0" smtClean="0"/>
            <a:t>Select and apply the appropriate machine learning algorithm to solve problems of moderate complexity</a:t>
          </a:r>
          <a:endParaRPr lang="en-IN" sz="1200" b="1" dirty="0"/>
        </a:p>
      </dgm:t>
    </dgm:pt>
    <dgm:pt modelId="{57DC1ED3-C728-4E8A-B191-EAE392F0BEEA}" type="parTrans" cxnId="{7DDC7924-154E-4364-A74F-F26F909D3799}">
      <dgm:prSet/>
      <dgm:spPr/>
      <dgm:t>
        <a:bodyPr/>
        <a:lstStyle/>
        <a:p>
          <a:endParaRPr lang="en-IN"/>
        </a:p>
      </dgm:t>
    </dgm:pt>
    <dgm:pt modelId="{011A6C04-F795-4BB4-8D9E-6C0E2AEA7658}" type="sibTrans" cxnId="{7DDC7924-154E-4364-A74F-F26F909D3799}">
      <dgm:prSet/>
      <dgm:spPr/>
      <dgm:t>
        <a:bodyPr/>
        <a:lstStyle/>
        <a:p>
          <a:endParaRPr lang="en-IN"/>
        </a:p>
      </dgm:t>
    </dgm:pt>
    <dgm:pt modelId="{BC04120A-B7ED-4D86-B067-8DD56AFAAD85}">
      <dgm:prSet custT="1"/>
      <dgm:spPr/>
      <dgm:t>
        <a:bodyPr/>
        <a:lstStyle/>
        <a:p>
          <a:pPr algn="l" rtl="0"/>
          <a:r>
            <a:rPr lang="en-IN" sz="1800" b="1" dirty="0" smtClean="0">
              <a:latin typeface="Times New Roman" pitchFamily="18" charset="0"/>
              <a:cs typeface="Times New Roman" pitchFamily="18" charset="0"/>
            </a:rPr>
            <a:t>CO-4: </a:t>
          </a:r>
          <a:r>
            <a:rPr lang="en-IN" sz="1800" dirty="0" smtClean="0"/>
            <a:t>Interpret and evaluate models generated from data.</a:t>
          </a:r>
          <a:endParaRPr lang="en-IN" sz="1800" b="1" dirty="0">
            <a:latin typeface="Times New Roman" pitchFamily="18" charset="0"/>
            <a:cs typeface="Times New Roman" pitchFamily="18" charset="0"/>
          </a:endParaRPr>
        </a:p>
      </dgm:t>
    </dgm:pt>
    <dgm:pt modelId="{9635C7B5-1C62-4B16-83C4-261F3B9B0E34}" type="parTrans" cxnId="{BCCD6AC9-834A-432E-ADFD-09D5BEA9ED9C}">
      <dgm:prSet/>
      <dgm:spPr/>
      <dgm:t>
        <a:bodyPr/>
        <a:lstStyle/>
        <a:p>
          <a:endParaRPr lang="en-US"/>
        </a:p>
      </dgm:t>
    </dgm:pt>
    <dgm:pt modelId="{7CEAAED2-76B4-4543-BC39-BC9D2E55E5C8}" type="sibTrans" cxnId="{BCCD6AC9-834A-432E-ADFD-09D5BEA9ED9C}">
      <dgm:prSet/>
      <dgm:spPr/>
      <dgm:t>
        <a:bodyPr/>
        <a:lstStyle/>
        <a:p>
          <a:endParaRPr lang="en-US"/>
        </a:p>
      </dgm:t>
    </dgm:pt>
    <dgm:pt modelId="{F1BB7016-B67B-4569-BAB3-0274171CE331}">
      <dgm:prSet custT="1"/>
      <dgm:spPr/>
      <dgm:t>
        <a:bodyPr/>
        <a:lstStyle/>
        <a:p>
          <a:pPr algn="l" rtl="0"/>
          <a:r>
            <a:rPr lang="en-IN" sz="1050" b="1" dirty="0" smtClean="0">
              <a:latin typeface="Times" pitchFamily="18" charset="0"/>
              <a:cs typeface="Times" pitchFamily="18" charset="0"/>
            </a:rPr>
            <a:t>CO-5</a:t>
          </a:r>
          <a:r>
            <a:rPr lang="en-IN" sz="1200" b="1" dirty="0" smtClean="0">
              <a:latin typeface="Times" pitchFamily="18" charset="0"/>
              <a:cs typeface="Times" pitchFamily="18" charset="0"/>
            </a:rPr>
            <a:t>: </a:t>
          </a:r>
          <a:r>
            <a:rPr lang="en-IN" sz="1200" dirty="0" smtClean="0">
              <a:latin typeface="Times" pitchFamily="18" charset="0"/>
              <a:cs typeface="Times" pitchFamily="18" charset="0"/>
            </a:rPr>
            <a:t>Optimize the models learned and report on the expected accuracy that can be attained by applying the algorithms to a real-world problem</a:t>
          </a:r>
          <a:r>
            <a:rPr lang="en-IN" sz="3200" dirty="0" smtClean="0">
              <a:latin typeface="Times" pitchFamily="18" charset="0"/>
              <a:cs typeface="Times" pitchFamily="18" charset="0"/>
            </a:rPr>
            <a:t>.</a:t>
          </a:r>
          <a:endParaRPr lang="en-IN" sz="3600" b="1" dirty="0">
            <a:latin typeface="Times" pitchFamily="18" charset="0"/>
            <a:cs typeface="Times" pitchFamily="18" charset="0"/>
          </a:endParaRPr>
        </a:p>
      </dgm:t>
    </dgm:pt>
    <dgm:pt modelId="{1A867DB6-F3D9-4717-A818-B7ECC2C5C5A3}" type="parTrans" cxnId="{0B69628D-8008-4F26-9D2D-3AF8C023A1EC}">
      <dgm:prSet/>
      <dgm:spPr/>
      <dgm:t>
        <a:bodyPr/>
        <a:lstStyle/>
        <a:p>
          <a:endParaRPr lang="en-US"/>
        </a:p>
      </dgm:t>
    </dgm:pt>
    <dgm:pt modelId="{705748FD-6959-4253-A059-E5C8271B36FB}" type="sibTrans" cxnId="{0B69628D-8008-4F26-9D2D-3AF8C023A1EC}">
      <dgm:prSet/>
      <dgm:spPr/>
      <dgm:t>
        <a:bodyPr/>
        <a:lstStyle/>
        <a:p>
          <a:endParaRPr lang="en-US"/>
        </a:p>
      </dgm:t>
    </dgm:pt>
    <dgm:pt modelId="{E722635D-9BCF-4168-AF49-C59115C9709E}" type="pres">
      <dgm:prSet presAssocID="{0ECD8E82-1EDC-48D9-BD3A-343344AF3DBE}" presName="compositeShape" presStyleCnt="0">
        <dgm:presLayoutVars>
          <dgm:dir/>
          <dgm:resizeHandles/>
        </dgm:presLayoutVars>
      </dgm:prSet>
      <dgm:spPr/>
      <dgm:t>
        <a:bodyPr/>
        <a:lstStyle/>
        <a:p>
          <a:endParaRPr lang="en-IN"/>
        </a:p>
      </dgm:t>
    </dgm:pt>
    <dgm:pt modelId="{5E4C2482-B8D0-4FC2-9FA2-E973D546DD57}" type="pres">
      <dgm:prSet presAssocID="{0ECD8E82-1EDC-48D9-BD3A-343344AF3DBE}" presName="pyramid" presStyleLbl="node1" presStyleIdx="0" presStyleCnt="1"/>
      <dgm:spPr/>
    </dgm:pt>
    <dgm:pt modelId="{98DE14CE-00C4-40A5-8D4A-6A1F67DB1EF9}" type="pres">
      <dgm:prSet presAssocID="{0ECD8E82-1EDC-48D9-BD3A-343344AF3DBE}" presName="theList" presStyleCnt="0"/>
      <dgm:spPr/>
    </dgm:pt>
    <dgm:pt modelId="{71BB48DD-FA8E-48AB-8BCD-B38FD926FA57}" type="pres">
      <dgm:prSet presAssocID="{6578FE76-9D52-42C7-9A08-2D703DEDB889}" presName="aNode" presStyleLbl="fgAcc1" presStyleIdx="0" presStyleCnt="5" custScaleX="124776" custLinFactX="-25931" custLinFactY="-17917" custLinFactNeighborX="-100000" custLinFactNeighborY="-100000">
        <dgm:presLayoutVars>
          <dgm:bulletEnabled val="1"/>
        </dgm:presLayoutVars>
      </dgm:prSet>
      <dgm:spPr/>
      <dgm:t>
        <a:bodyPr/>
        <a:lstStyle/>
        <a:p>
          <a:endParaRPr lang="en-IN"/>
        </a:p>
      </dgm:t>
    </dgm:pt>
    <dgm:pt modelId="{86A2CD65-AC1E-43A6-A98A-94947674F148}" type="pres">
      <dgm:prSet presAssocID="{6578FE76-9D52-42C7-9A08-2D703DEDB889}" presName="aSpace" presStyleCnt="0"/>
      <dgm:spPr/>
    </dgm:pt>
    <dgm:pt modelId="{D2FCBDAE-4285-4B23-88C6-0DED421A418E}" type="pres">
      <dgm:prSet presAssocID="{B60A9B08-E7FD-4FE6-8037-C7FA94A638AB}" presName="aNode" presStyleLbl="fgAcc1" presStyleIdx="1" presStyleCnt="5" custScaleX="124981" custLinFactY="-24321" custLinFactNeighborX="-93866" custLinFactNeighborY="-100000">
        <dgm:presLayoutVars>
          <dgm:bulletEnabled val="1"/>
        </dgm:presLayoutVars>
      </dgm:prSet>
      <dgm:spPr/>
      <dgm:t>
        <a:bodyPr/>
        <a:lstStyle/>
        <a:p>
          <a:endParaRPr lang="en-IN"/>
        </a:p>
      </dgm:t>
    </dgm:pt>
    <dgm:pt modelId="{8BBD24E4-AA73-4F72-BB9C-BC92D0D1ECFD}" type="pres">
      <dgm:prSet presAssocID="{B60A9B08-E7FD-4FE6-8037-C7FA94A638AB}" presName="aSpace" presStyleCnt="0"/>
      <dgm:spPr/>
    </dgm:pt>
    <dgm:pt modelId="{DAB1C5DE-D37A-465E-92B2-343488CEB278}" type="pres">
      <dgm:prSet presAssocID="{42B7D287-B06F-4860-BF6D-66967ED63566}" presName="aNode" presStyleLbl="fgAcc1" presStyleIdx="2" presStyleCnt="5" custScaleX="127695" custLinFactY="-18999" custLinFactNeighborX="-32648" custLinFactNeighborY="-100000">
        <dgm:presLayoutVars>
          <dgm:bulletEnabled val="1"/>
        </dgm:presLayoutVars>
      </dgm:prSet>
      <dgm:spPr/>
      <dgm:t>
        <a:bodyPr/>
        <a:lstStyle/>
        <a:p>
          <a:endParaRPr lang="en-IN"/>
        </a:p>
      </dgm:t>
    </dgm:pt>
    <dgm:pt modelId="{2A8B4318-4367-4EFD-B8D3-CFAF8D93713A}" type="pres">
      <dgm:prSet presAssocID="{42B7D287-B06F-4860-BF6D-66967ED63566}" presName="aSpace" presStyleCnt="0"/>
      <dgm:spPr/>
    </dgm:pt>
    <dgm:pt modelId="{515F210A-249C-4CD7-A0CC-1834E039A7DC}" type="pres">
      <dgm:prSet presAssocID="{BC04120A-B7ED-4D86-B067-8DD56AFAAD85}" presName="aNode" presStyleLbl="fgAcc1" presStyleIdx="3" presStyleCnt="5" custScaleX="127695" custLinFactY="-11003" custLinFactNeighborX="34107" custLinFactNeighborY="-100000">
        <dgm:presLayoutVars>
          <dgm:bulletEnabled val="1"/>
        </dgm:presLayoutVars>
      </dgm:prSet>
      <dgm:spPr/>
      <dgm:t>
        <a:bodyPr/>
        <a:lstStyle/>
        <a:p>
          <a:endParaRPr lang="en-US"/>
        </a:p>
      </dgm:t>
    </dgm:pt>
    <dgm:pt modelId="{21D033E3-A2EA-4A1B-9539-7E1D40F63E29}" type="pres">
      <dgm:prSet presAssocID="{BC04120A-B7ED-4D86-B067-8DD56AFAAD85}" presName="aSpace" presStyleCnt="0"/>
      <dgm:spPr/>
    </dgm:pt>
    <dgm:pt modelId="{F478A005-C19F-47F1-A9D2-DA26E5AFEC0A}" type="pres">
      <dgm:prSet presAssocID="{F1BB7016-B67B-4569-BAB3-0274171CE331}" presName="aNode" presStyleLbl="fgAcc1" presStyleIdx="4" presStyleCnt="5" custScaleX="127695" custScaleY="138176" custLinFactNeighborX="76531" custLinFactNeighborY="-81418">
        <dgm:presLayoutVars>
          <dgm:bulletEnabled val="1"/>
        </dgm:presLayoutVars>
      </dgm:prSet>
      <dgm:spPr/>
      <dgm:t>
        <a:bodyPr/>
        <a:lstStyle/>
        <a:p>
          <a:endParaRPr lang="en-US"/>
        </a:p>
      </dgm:t>
    </dgm:pt>
    <dgm:pt modelId="{6EBC380B-9C2E-4EC8-81F2-68A7926AEEAF}" type="pres">
      <dgm:prSet presAssocID="{F1BB7016-B67B-4569-BAB3-0274171CE331}" presName="aSpace" presStyleCnt="0"/>
      <dgm:spPr/>
    </dgm:pt>
  </dgm:ptLst>
  <dgm:cxnLst>
    <dgm:cxn modelId="{6152C903-7C76-4E16-8111-932CFDEDAA30}" type="presOf" srcId="{0ECD8E82-1EDC-48D9-BD3A-343344AF3DBE}" destId="{E722635D-9BCF-4168-AF49-C59115C9709E}" srcOrd="0" destOrd="0" presId="urn:microsoft.com/office/officeart/2005/8/layout/pyramid2"/>
    <dgm:cxn modelId="{BCCD6AC9-834A-432E-ADFD-09D5BEA9ED9C}" srcId="{0ECD8E82-1EDC-48D9-BD3A-343344AF3DBE}" destId="{BC04120A-B7ED-4D86-B067-8DD56AFAAD85}" srcOrd="3" destOrd="0" parTransId="{9635C7B5-1C62-4B16-83C4-261F3B9B0E34}" sibTransId="{7CEAAED2-76B4-4543-BC39-BC9D2E55E5C8}"/>
    <dgm:cxn modelId="{0B69628D-8008-4F26-9D2D-3AF8C023A1EC}" srcId="{0ECD8E82-1EDC-48D9-BD3A-343344AF3DBE}" destId="{F1BB7016-B67B-4569-BAB3-0274171CE331}" srcOrd="4" destOrd="0" parTransId="{1A867DB6-F3D9-4717-A818-B7ECC2C5C5A3}" sibTransId="{705748FD-6959-4253-A059-E5C8271B36FB}"/>
    <dgm:cxn modelId="{7DDC7924-154E-4364-A74F-F26F909D3799}" srcId="{0ECD8E82-1EDC-48D9-BD3A-343344AF3DBE}" destId="{42B7D287-B06F-4860-BF6D-66967ED63566}" srcOrd="2" destOrd="0" parTransId="{57DC1ED3-C728-4E8A-B191-EAE392F0BEEA}" sibTransId="{011A6C04-F795-4BB4-8D9E-6C0E2AEA7658}"/>
    <dgm:cxn modelId="{0B68549F-D1EF-445C-B893-64094DA6D3A4}" type="presOf" srcId="{BC04120A-B7ED-4D86-B067-8DD56AFAAD85}" destId="{515F210A-249C-4CD7-A0CC-1834E039A7DC}" srcOrd="0" destOrd="0" presId="urn:microsoft.com/office/officeart/2005/8/layout/pyramid2"/>
    <dgm:cxn modelId="{FCB90C43-334F-41E9-8B10-A2C04BB21436}" srcId="{0ECD8E82-1EDC-48D9-BD3A-343344AF3DBE}" destId="{6578FE76-9D52-42C7-9A08-2D703DEDB889}" srcOrd="0" destOrd="0" parTransId="{9D7F8322-B010-4AEA-B2C8-ABED8DA692AC}" sibTransId="{156D1297-0002-46D1-ACA4-7141136CBED3}"/>
    <dgm:cxn modelId="{14931E23-CC75-47DD-B94A-3A9131496891}" srcId="{0ECD8E82-1EDC-48D9-BD3A-343344AF3DBE}" destId="{B60A9B08-E7FD-4FE6-8037-C7FA94A638AB}" srcOrd="1" destOrd="0" parTransId="{1743A4BB-3420-4329-BD14-A855C7BE721C}" sibTransId="{5F67EDBF-CBEF-4869-9C4D-9DEE382706DE}"/>
    <dgm:cxn modelId="{9274EE01-940C-4BFF-925B-A8082DB03C7A}" type="presOf" srcId="{6578FE76-9D52-42C7-9A08-2D703DEDB889}" destId="{71BB48DD-FA8E-48AB-8BCD-B38FD926FA57}" srcOrd="0" destOrd="0" presId="urn:microsoft.com/office/officeart/2005/8/layout/pyramid2"/>
    <dgm:cxn modelId="{30DC4844-DD0B-459F-9BAC-7CDA01065F1D}" type="presOf" srcId="{42B7D287-B06F-4860-BF6D-66967ED63566}" destId="{DAB1C5DE-D37A-465E-92B2-343488CEB278}" srcOrd="0" destOrd="0" presId="urn:microsoft.com/office/officeart/2005/8/layout/pyramid2"/>
    <dgm:cxn modelId="{02AF5C9C-BB93-46F7-B703-1A6E5C43869F}" type="presOf" srcId="{F1BB7016-B67B-4569-BAB3-0274171CE331}" destId="{F478A005-C19F-47F1-A9D2-DA26E5AFEC0A}" srcOrd="0" destOrd="0" presId="urn:microsoft.com/office/officeart/2005/8/layout/pyramid2"/>
    <dgm:cxn modelId="{963F633C-56D0-48D2-8074-3115E7C7D4F5}" type="presOf" srcId="{B60A9B08-E7FD-4FE6-8037-C7FA94A638AB}" destId="{D2FCBDAE-4285-4B23-88C6-0DED421A418E}" srcOrd="0" destOrd="0" presId="urn:microsoft.com/office/officeart/2005/8/layout/pyramid2"/>
    <dgm:cxn modelId="{6B06876C-794B-4A0B-AB2F-73BF612C02FB}" type="presParOf" srcId="{E722635D-9BCF-4168-AF49-C59115C9709E}" destId="{5E4C2482-B8D0-4FC2-9FA2-E973D546DD57}" srcOrd="0" destOrd="0" presId="urn:microsoft.com/office/officeart/2005/8/layout/pyramid2"/>
    <dgm:cxn modelId="{AC24B905-9B34-436F-BC8D-1D2C801D7D14}" type="presParOf" srcId="{E722635D-9BCF-4168-AF49-C59115C9709E}" destId="{98DE14CE-00C4-40A5-8D4A-6A1F67DB1EF9}" srcOrd="1" destOrd="0" presId="urn:microsoft.com/office/officeart/2005/8/layout/pyramid2"/>
    <dgm:cxn modelId="{E58F3E92-D4DE-43E9-9FAD-9BA0F60B53F7}" type="presParOf" srcId="{98DE14CE-00C4-40A5-8D4A-6A1F67DB1EF9}" destId="{71BB48DD-FA8E-48AB-8BCD-B38FD926FA57}" srcOrd="0" destOrd="0" presId="urn:microsoft.com/office/officeart/2005/8/layout/pyramid2"/>
    <dgm:cxn modelId="{D9E5F576-5691-415A-A1DF-02FB3C189063}" type="presParOf" srcId="{98DE14CE-00C4-40A5-8D4A-6A1F67DB1EF9}" destId="{86A2CD65-AC1E-43A6-A98A-94947674F148}" srcOrd="1" destOrd="0" presId="urn:microsoft.com/office/officeart/2005/8/layout/pyramid2"/>
    <dgm:cxn modelId="{C851C0A3-ADC3-4978-A7FC-C61F650D9CAA}" type="presParOf" srcId="{98DE14CE-00C4-40A5-8D4A-6A1F67DB1EF9}" destId="{D2FCBDAE-4285-4B23-88C6-0DED421A418E}" srcOrd="2" destOrd="0" presId="urn:microsoft.com/office/officeart/2005/8/layout/pyramid2"/>
    <dgm:cxn modelId="{73688E6B-D9AB-46DC-8456-989FEA5FB79E}" type="presParOf" srcId="{98DE14CE-00C4-40A5-8D4A-6A1F67DB1EF9}" destId="{8BBD24E4-AA73-4F72-BB9C-BC92D0D1ECFD}" srcOrd="3" destOrd="0" presId="urn:microsoft.com/office/officeart/2005/8/layout/pyramid2"/>
    <dgm:cxn modelId="{1889B934-3315-4132-9689-C65787D145BC}" type="presParOf" srcId="{98DE14CE-00C4-40A5-8D4A-6A1F67DB1EF9}" destId="{DAB1C5DE-D37A-465E-92B2-343488CEB278}" srcOrd="4" destOrd="0" presId="urn:microsoft.com/office/officeart/2005/8/layout/pyramid2"/>
    <dgm:cxn modelId="{55CBD7B9-FCDF-40DC-9E5F-76506CA37D0A}" type="presParOf" srcId="{98DE14CE-00C4-40A5-8D4A-6A1F67DB1EF9}" destId="{2A8B4318-4367-4EFD-B8D3-CFAF8D93713A}" srcOrd="5" destOrd="0" presId="urn:microsoft.com/office/officeart/2005/8/layout/pyramid2"/>
    <dgm:cxn modelId="{430E0755-134D-4099-ABC2-9FE5C33A7D28}" type="presParOf" srcId="{98DE14CE-00C4-40A5-8D4A-6A1F67DB1EF9}" destId="{515F210A-249C-4CD7-A0CC-1834E039A7DC}" srcOrd="6" destOrd="0" presId="urn:microsoft.com/office/officeart/2005/8/layout/pyramid2"/>
    <dgm:cxn modelId="{15B80E21-0CE1-46DD-907E-F2395E3D7F0D}" type="presParOf" srcId="{98DE14CE-00C4-40A5-8D4A-6A1F67DB1EF9}" destId="{21D033E3-A2EA-4A1B-9539-7E1D40F63E29}" srcOrd="7" destOrd="0" presId="urn:microsoft.com/office/officeart/2005/8/layout/pyramid2"/>
    <dgm:cxn modelId="{0F4DF041-448E-444A-A9EB-E179E6E32577}" type="presParOf" srcId="{98DE14CE-00C4-40A5-8D4A-6A1F67DB1EF9}" destId="{F478A005-C19F-47F1-A9D2-DA26E5AFEC0A}" srcOrd="8" destOrd="0" presId="urn:microsoft.com/office/officeart/2005/8/layout/pyramid2"/>
    <dgm:cxn modelId="{B139889E-2024-4D53-B7AA-B7660D4A8A35}" type="presParOf" srcId="{98DE14CE-00C4-40A5-8D4A-6A1F67DB1EF9}" destId="{6EBC380B-9C2E-4EC8-81F2-68A7926AEEAF}"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51F1E1-5774-4F1F-BC35-A681E82679CF}" type="doc">
      <dgm:prSet loTypeId="urn:microsoft.com/office/officeart/2005/8/layout/venn3" loCatId="relationship" qsTypeId="urn:microsoft.com/office/officeart/2005/8/quickstyle/simple1" qsCatId="simple" csTypeId="urn:microsoft.com/office/officeart/2005/8/colors/colorful2" csCatId="colorful" phldr="1"/>
      <dgm:spPr/>
      <dgm:t>
        <a:bodyPr/>
        <a:lstStyle/>
        <a:p>
          <a:endParaRPr lang="en-IN"/>
        </a:p>
      </dgm:t>
    </dgm:pt>
    <dgm:pt modelId="{22774629-A9AF-46EC-81EB-5BCC1F3A9C86}">
      <dgm:prSet custT="1"/>
      <dgm:spPr/>
      <dgm:t>
        <a:bodyPr/>
        <a:lstStyle/>
        <a:p>
          <a:pPr rtl="0"/>
          <a:r>
            <a:rPr lang="en-IN" sz="1600" b="1" dirty="0" smtClean="0"/>
            <a:t>To understand the history and development of Machine Learning.</a:t>
          </a:r>
          <a:endParaRPr lang="en-IN" sz="1600" b="1" dirty="0"/>
        </a:p>
      </dgm:t>
    </dgm:pt>
    <dgm:pt modelId="{AEDFCF34-A09A-4FC7-9E0D-4CC176EAD940}" type="parTrans" cxnId="{37272932-89E1-4EAA-843E-87758E777A8D}">
      <dgm:prSet/>
      <dgm:spPr/>
      <dgm:t>
        <a:bodyPr/>
        <a:lstStyle/>
        <a:p>
          <a:endParaRPr lang="en-IN"/>
        </a:p>
      </dgm:t>
    </dgm:pt>
    <dgm:pt modelId="{7E040EE3-1663-4478-8979-5F561B67BBC6}" type="sibTrans" cxnId="{37272932-89E1-4EAA-843E-87758E777A8D}">
      <dgm:prSet/>
      <dgm:spPr/>
      <dgm:t>
        <a:bodyPr/>
        <a:lstStyle/>
        <a:p>
          <a:endParaRPr lang="en-IN"/>
        </a:p>
      </dgm:t>
    </dgm:pt>
    <dgm:pt modelId="{BEC27646-216E-41FA-B6F9-E5F3B442AA07}">
      <dgm:prSet custT="1"/>
      <dgm:spPr/>
      <dgm:t>
        <a:bodyPr/>
        <a:lstStyle/>
        <a:p>
          <a:pPr rtl="0"/>
          <a:r>
            <a:rPr lang="en-IN" sz="1600" b="1" dirty="0" smtClean="0"/>
            <a:t>To provide a comprehensive foundation to Machine Learning and Optimization methodology with applications t.</a:t>
          </a:r>
          <a:endParaRPr lang="en-IN" sz="1600" b="1" dirty="0"/>
        </a:p>
      </dgm:t>
    </dgm:pt>
    <dgm:pt modelId="{DA1F586B-A4C8-4B7A-B621-D704EA4D997A}" type="parTrans" cxnId="{3EFC9EE3-66EC-4176-AF25-FBC1D2C7EDB3}">
      <dgm:prSet/>
      <dgm:spPr/>
      <dgm:t>
        <a:bodyPr/>
        <a:lstStyle/>
        <a:p>
          <a:endParaRPr lang="en-IN"/>
        </a:p>
      </dgm:t>
    </dgm:pt>
    <dgm:pt modelId="{BCC79A71-E4EA-45B4-9897-4958965CEAB1}" type="sibTrans" cxnId="{3EFC9EE3-66EC-4176-AF25-FBC1D2C7EDB3}">
      <dgm:prSet/>
      <dgm:spPr/>
      <dgm:t>
        <a:bodyPr/>
        <a:lstStyle/>
        <a:p>
          <a:endParaRPr lang="en-IN"/>
        </a:p>
      </dgm:t>
    </dgm:pt>
    <dgm:pt modelId="{0F0296FB-8ADD-4838-9F9A-1BE68FFAB191}">
      <dgm:prSet custT="1"/>
      <dgm:spPr/>
      <dgm:t>
        <a:bodyPr/>
        <a:lstStyle/>
        <a:p>
          <a:pPr rtl="0"/>
          <a:r>
            <a:rPr lang="en-IN" sz="1600" b="1" dirty="0" smtClean="0"/>
            <a:t>To study learning processes: supervised and unsupervised, deterministic and statistical knowledge of Machine learners, and ensemble learning</a:t>
          </a:r>
          <a:endParaRPr lang="en-IN" sz="1600" b="1" dirty="0"/>
        </a:p>
      </dgm:t>
    </dgm:pt>
    <dgm:pt modelId="{160FAC7C-F894-4F8D-83BA-9F88A270E1D3}" type="parTrans" cxnId="{2ECDA0A1-80FF-45B3-A721-82FE5BF7D332}">
      <dgm:prSet/>
      <dgm:spPr/>
      <dgm:t>
        <a:bodyPr/>
        <a:lstStyle/>
        <a:p>
          <a:endParaRPr lang="en-IN"/>
        </a:p>
      </dgm:t>
    </dgm:pt>
    <dgm:pt modelId="{77479B65-8415-4638-B5DF-5B240C7171E1}" type="sibTrans" cxnId="{2ECDA0A1-80FF-45B3-A721-82FE5BF7D332}">
      <dgm:prSet/>
      <dgm:spPr/>
      <dgm:t>
        <a:bodyPr/>
        <a:lstStyle/>
        <a:p>
          <a:endParaRPr lang="en-IN"/>
        </a:p>
      </dgm:t>
    </dgm:pt>
    <dgm:pt modelId="{93C2B856-9E92-42DC-A772-1E39906DE85D}">
      <dgm:prSet custT="1"/>
      <dgm:spPr/>
      <dgm:t>
        <a:bodyPr/>
        <a:lstStyle/>
        <a:p>
          <a:pPr rtl="0"/>
          <a:r>
            <a:rPr lang="en-IN" sz="1600" b="1" dirty="0" smtClean="0"/>
            <a:t>To understand modern techniques and practical trends of Machine learning.</a:t>
          </a:r>
          <a:endParaRPr lang="en-IN" sz="1600" b="1" dirty="0"/>
        </a:p>
      </dgm:t>
    </dgm:pt>
    <dgm:pt modelId="{2E8BFE8F-A75C-4552-A4B9-B8479173B459}" type="parTrans" cxnId="{73C38D1F-25F9-4757-AC45-54F52501B931}">
      <dgm:prSet/>
      <dgm:spPr/>
      <dgm:t>
        <a:bodyPr/>
        <a:lstStyle/>
        <a:p>
          <a:endParaRPr lang="en-IN"/>
        </a:p>
      </dgm:t>
    </dgm:pt>
    <dgm:pt modelId="{55D74626-E5E5-4B38-94C7-B1E510557E84}" type="sibTrans" cxnId="{73C38D1F-25F9-4757-AC45-54F52501B931}">
      <dgm:prSet/>
      <dgm:spPr/>
      <dgm:t>
        <a:bodyPr/>
        <a:lstStyle/>
        <a:p>
          <a:endParaRPr lang="en-IN"/>
        </a:p>
      </dgm:t>
    </dgm:pt>
    <dgm:pt modelId="{73701E7B-FBC3-42D6-8A7A-B8FE6360C809}" type="pres">
      <dgm:prSet presAssocID="{6F51F1E1-5774-4F1F-BC35-A681E82679CF}" presName="Name0" presStyleCnt="0">
        <dgm:presLayoutVars>
          <dgm:dir/>
          <dgm:resizeHandles val="exact"/>
        </dgm:presLayoutVars>
      </dgm:prSet>
      <dgm:spPr/>
      <dgm:t>
        <a:bodyPr/>
        <a:lstStyle/>
        <a:p>
          <a:endParaRPr lang="en-IN"/>
        </a:p>
      </dgm:t>
    </dgm:pt>
    <dgm:pt modelId="{22AE914A-85B6-414D-B985-4C1BCDCDEB28}" type="pres">
      <dgm:prSet presAssocID="{22774629-A9AF-46EC-81EB-5BCC1F3A9C86}" presName="Name5" presStyleLbl="vennNode1" presStyleIdx="0" presStyleCnt="4">
        <dgm:presLayoutVars>
          <dgm:bulletEnabled val="1"/>
        </dgm:presLayoutVars>
      </dgm:prSet>
      <dgm:spPr/>
      <dgm:t>
        <a:bodyPr/>
        <a:lstStyle/>
        <a:p>
          <a:endParaRPr lang="en-IN"/>
        </a:p>
      </dgm:t>
    </dgm:pt>
    <dgm:pt modelId="{3E6FBC2B-7E38-4A4E-AAC7-9B708FC1F1C6}" type="pres">
      <dgm:prSet presAssocID="{7E040EE3-1663-4478-8979-5F561B67BBC6}" presName="space" presStyleCnt="0"/>
      <dgm:spPr/>
    </dgm:pt>
    <dgm:pt modelId="{73A2E943-AB3A-4641-AEFD-BB51F509B476}" type="pres">
      <dgm:prSet presAssocID="{BEC27646-216E-41FA-B6F9-E5F3B442AA07}" presName="Name5" presStyleLbl="vennNode1" presStyleIdx="1" presStyleCnt="4">
        <dgm:presLayoutVars>
          <dgm:bulletEnabled val="1"/>
        </dgm:presLayoutVars>
      </dgm:prSet>
      <dgm:spPr/>
      <dgm:t>
        <a:bodyPr/>
        <a:lstStyle/>
        <a:p>
          <a:endParaRPr lang="en-IN"/>
        </a:p>
      </dgm:t>
    </dgm:pt>
    <dgm:pt modelId="{43789ED7-8F32-4F90-9146-CF649FD801B9}" type="pres">
      <dgm:prSet presAssocID="{BCC79A71-E4EA-45B4-9897-4958965CEAB1}" presName="space" presStyleCnt="0"/>
      <dgm:spPr/>
    </dgm:pt>
    <dgm:pt modelId="{AF4734E7-1ED5-44E4-B1E4-44C4223EABC2}" type="pres">
      <dgm:prSet presAssocID="{0F0296FB-8ADD-4838-9F9A-1BE68FFAB191}" presName="Name5" presStyleLbl="vennNode1" presStyleIdx="2" presStyleCnt="4">
        <dgm:presLayoutVars>
          <dgm:bulletEnabled val="1"/>
        </dgm:presLayoutVars>
      </dgm:prSet>
      <dgm:spPr/>
      <dgm:t>
        <a:bodyPr/>
        <a:lstStyle/>
        <a:p>
          <a:endParaRPr lang="en-IN"/>
        </a:p>
      </dgm:t>
    </dgm:pt>
    <dgm:pt modelId="{828442D6-7009-43F0-A59F-D33608F4100B}" type="pres">
      <dgm:prSet presAssocID="{77479B65-8415-4638-B5DF-5B240C7171E1}" presName="space" presStyleCnt="0"/>
      <dgm:spPr/>
    </dgm:pt>
    <dgm:pt modelId="{520F853D-D5C2-4B43-93D2-153698AFDA17}" type="pres">
      <dgm:prSet presAssocID="{93C2B856-9E92-42DC-A772-1E39906DE85D}" presName="Name5" presStyleLbl="vennNode1" presStyleIdx="3" presStyleCnt="4">
        <dgm:presLayoutVars>
          <dgm:bulletEnabled val="1"/>
        </dgm:presLayoutVars>
      </dgm:prSet>
      <dgm:spPr/>
      <dgm:t>
        <a:bodyPr/>
        <a:lstStyle/>
        <a:p>
          <a:endParaRPr lang="en-IN"/>
        </a:p>
      </dgm:t>
    </dgm:pt>
  </dgm:ptLst>
  <dgm:cxnLst>
    <dgm:cxn modelId="{73C38D1F-25F9-4757-AC45-54F52501B931}" srcId="{6F51F1E1-5774-4F1F-BC35-A681E82679CF}" destId="{93C2B856-9E92-42DC-A772-1E39906DE85D}" srcOrd="3" destOrd="0" parTransId="{2E8BFE8F-A75C-4552-A4B9-B8479173B459}" sibTransId="{55D74626-E5E5-4B38-94C7-B1E510557E84}"/>
    <dgm:cxn modelId="{37272932-89E1-4EAA-843E-87758E777A8D}" srcId="{6F51F1E1-5774-4F1F-BC35-A681E82679CF}" destId="{22774629-A9AF-46EC-81EB-5BCC1F3A9C86}" srcOrd="0" destOrd="0" parTransId="{AEDFCF34-A09A-4FC7-9E0D-4CC176EAD940}" sibTransId="{7E040EE3-1663-4478-8979-5F561B67BBC6}"/>
    <dgm:cxn modelId="{30C45FDF-02C0-4C53-903E-AEB88D4D423E}" type="presOf" srcId="{93C2B856-9E92-42DC-A772-1E39906DE85D}" destId="{520F853D-D5C2-4B43-93D2-153698AFDA17}" srcOrd="0" destOrd="0" presId="urn:microsoft.com/office/officeart/2005/8/layout/venn3"/>
    <dgm:cxn modelId="{1E2B97FB-6892-4069-9814-5357D41E3FDE}" type="presOf" srcId="{22774629-A9AF-46EC-81EB-5BCC1F3A9C86}" destId="{22AE914A-85B6-414D-B985-4C1BCDCDEB28}" srcOrd="0" destOrd="0" presId="urn:microsoft.com/office/officeart/2005/8/layout/venn3"/>
    <dgm:cxn modelId="{EC7E7FE6-7919-45E5-9CD4-7D8D55C796B4}" type="presOf" srcId="{0F0296FB-8ADD-4838-9F9A-1BE68FFAB191}" destId="{AF4734E7-1ED5-44E4-B1E4-44C4223EABC2}" srcOrd="0" destOrd="0" presId="urn:microsoft.com/office/officeart/2005/8/layout/venn3"/>
    <dgm:cxn modelId="{2ECDA0A1-80FF-45B3-A721-82FE5BF7D332}" srcId="{6F51F1E1-5774-4F1F-BC35-A681E82679CF}" destId="{0F0296FB-8ADD-4838-9F9A-1BE68FFAB191}" srcOrd="2" destOrd="0" parTransId="{160FAC7C-F894-4F8D-83BA-9F88A270E1D3}" sibTransId="{77479B65-8415-4638-B5DF-5B240C7171E1}"/>
    <dgm:cxn modelId="{3EFC9EE3-66EC-4176-AF25-FBC1D2C7EDB3}" srcId="{6F51F1E1-5774-4F1F-BC35-A681E82679CF}" destId="{BEC27646-216E-41FA-B6F9-E5F3B442AA07}" srcOrd="1" destOrd="0" parTransId="{DA1F586B-A4C8-4B7A-B621-D704EA4D997A}" sibTransId="{BCC79A71-E4EA-45B4-9897-4958965CEAB1}"/>
    <dgm:cxn modelId="{60D26E4C-ABC0-4B96-99D7-47BB643D0D0B}" type="presOf" srcId="{6F51F1E1-5774-4F1F-BC35-A681E82679CF}" destId="{73701E7B-FBC3-42D6-8A7A-B8FE6360C809}" srcOrd="0" destOrd="0" presId="urn:microsoft.com/office/officeart/2005/8/layout/venn3"/>
    <dgm:cxn modelId="{8225088B-94E3-4B7E-9B40-851A3A752D97}" type="presOf" srcId="{BEC27646-216E-41FA-B6F9-E5F3B442AA07}" destId="{73A2E943-AB3A-4641-AEFD-BB51F509B476}" srcOrd="0" destOrd="0" presId="urn:microsoft.com/office/officeart/2005/8/layout/venn3"/>
    <dgm:cxn modelId="{3AFCFD20-D97F-4DDB-8C11-B2C8B5729ECF}" type="presParOf" srcId="{73701E7B-FBC3-42D6-8A7A-B8FE6360C809}" destId="{22AE914A-85B6-414D-B985-4C1BCDCDEB28}" srcOrd="0" destOrd="0" presId="urn:microsoft.com/office/officeart/2005/8/layout/venn3"/>
    <dgm:cxn modelId="{53668E71-1B92-4298-B2E0-BD40527E785C}" type="presParOf" srcId="{73701E7B-FBC3-42D6-8A7A-B8FE6360C809}" destId="{3E6FBC2B-7E38-4A4E-AAC7-9B708FC1F1C6}" srcOrd="1" destOrd="0" presId="urn:microsoft.com/office/officeart/2005/8/layout/venn3"/>
    <dgm:cxn modelId="{1AD15B4F-6131-40CB-91AD-8CC2E11FD61D}" type="presParOf" srcId="{73701E7B-FBC3-42D6-8A7A-B8FE6360C809}" destId="{73A2E943-AB3A-4641-AEFD-BB51F509B476}" srcOrd="2" destOrd="0" presId="urn:microsoft.com/office/officeart/2005/8/layout/venn3"/>
    <dgm:cxn modelId="{0DD6B713-EDAE-42BD-80E7-35A79246DFF7}" type="presParOf" srcId="{73701E7B-FBC3-42D6-8A7A-B8FE6360C809}" destId="{43789ED7-8F32-4F90-9146-CF649FD801B9}" srcOrd="3" destOrd="0" presId="urn:microsoft.com/office/officeart/2005/8/layout/venn3"/>
    <dgm:cxn modelId="{BDDCED43-AFBF-4241-8872-5C79AAAA5C4E}" type="presParOf" srcId="{73701E7B-FBC3-42D6-8A7A-B8FE6360C809}" destId="{AF4734E7-1ED5-44E4-B1E4-44C4223EABC2}" srcOrd="4" destOrd="0" presId="urn:microsoft.com/office/officeart/2005/8/layout/venn3"/>
    <dgm:cxn modelId="{D24A6F9F-1F16-4E40-BDCD-B2FE28AA713E}" type="presParOf" srcId="{73701E7B-FBC3-42D6-8A7A-B8FE6360C809}" destId="{828442D6-7009-43F0-A59F-D33608F4100B}" srcOrd="5" destOrd="0" presId="urn:microsoft.com/office/officeart/2005/8/layout/venn3"/>
    <dgm:cxn modelId="{89282508-9A6E-49B3-9F5B-EAABE8804653}" type="presParOf" srcId="{73701E7B-FBC3-42D6-8A7A-B8FE6360C809}" destId="{520F853D-D5C2-4B43-93D2-153698AFDA17}"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4C2482-B8D0-4FC2-9FA2-E973D546DD57}">
      <dsp:nvSpPr>
        <dsp:cNvPr id="0" name=""/>
        <dsp:cNvSpPr/>
      </dsp:nvSpPr>
      <dsp:spPr>
        <a:xfrm>
          <a:off x="2382335" y="0"/>
          <a:ext cx="4825835" cy="4825835"/>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B48DD-FA8E-48AB-8BCD-B38FD926FA57}">
      <dsp:nvSpPr>
        <dsp:cNvPr id="0" name=""/>
        <dsp:cNvSpPr/>
      </dsp:nvSpPr>
      <dsp:spPr>
        <a:xfrm>
          <a:off x="456472" y="289887"/>
          <a:ext cx="3913964" cy="641873"/>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IN" sz="1400" b="0" kern="1200" dirty="0" smtClean="0">
              <a:latin typeface="Times New Roman" pitchFamily="18" charset="0"/>
              <a:cs typeface="Times New Roman" pitchFamily="18" charset="0"/>
            </a:rPr>
            <a:t>CO-1:Apply the basic concept of Machine learning and statistics learning to deal with real-life Problems.</a:t>
          </a:r>
          <a:endParaRPr lang="en-IN" sz="1400" b="0" kern="1200" dirty="0">
            <a:latin typeface="Times New Roman" pitchFamily="18" charset="0"/>
            <a:cs typeface="Times New Roman" pitchFamily="18" charset="0"/>
          </a:endParaRPr>
        </a:p>
      </dsp:txBody>
      <dsp:txXfrm>
        <a:off x="487806" y="321221"/>
        <a:ext cx="3851296" cy="579205"/>
      </dsp:txXfrm>
    </dsp:sp>
    <dsp:sp modelId="{D2FCBDAE-4285-4B23-88C6-0DED421A418E}">
      <dsp:nvSpPr>
        <dsp:cNvPr id="0" name=""/>
        <dsp:cNvSpPr/>
      </dsp:nvSpPr>
      <dsp:spPr>
        <a:xfrm>
          <a:off x="1459070" y="970890"/>
          <a:ext cx="3920394" cy="641873"/>
        </a:xfrm>
        <a:prstGeom prst="round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latin typeface="Times New Roman" pitchFamily="18" charset="0"/>
              <a:cs typeface="Times New Roman" pitchFamily="18" charset="0"/>
            </a:rPr>
            <a:t>CO-2: </a:t>
          </a:r>
          <a:r>
            <a:rPr lang="en-US" sz="1200" kern="1200" dirty="0" smtClean="0"/>
            <a:t>Understand different machine learning algorithms, as well as underlying theories the behind them.</a:t>
          </a:r>
          <a:endParaRPr lang="en-IN" sz="1200" b="1" kern="1200" dirty="0">
            <a:latin typeface="Times New Roman" pitchFamily="18" charset="0"/>
            <a:cs typeface="Times New Roman" pitchFamily="18" charset="0"/>
          </a:endParaRPr>
        </a:p>
      </dsp:txBody>
      <dsp:txXfrm>
        <a:off x="1490404" y="1002224"/>
        <a:ext cx="3857726" cy="579205"/>
      </dsp:txXfrm>
    </dsp:sp>
    <dsp:sp modelId="{DAB1C5DE-D37A-465E-92B2-343488CEB278}">
      <dsp:nvSpPr>
        <dsp:cNvPr id="0" name=""/>
        <dsp:cNvSpPr/>
      </dsp:nvSpPr>
      <dsp:spPr>
        <a:xfrm>
          <a:off x="3336785" y="1727158"/>
          <a:ext cx="4005527" cy="641873"/>
        </a:xfrm>
        <a:prstGeom prst="round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IN" sz="1200" b="1" kern="1200" dirty="0" smtClean="0"/>
            <a:t>CO-3: </a:t>
          </a:r>
          <a:r>
            <a:rPr lang="en-IN" sz="1200" kern="1200" dirty="0" smtClean="0"/>
            <a:t>Select and apply the appropriate machine learning algorithm to solve problems of moderate complexity</a:t>
          </a:r>
          <a:endParaRPr lang="en-IN" sz="1200" b="1" kern="1200" dirty="0"/>
        </a:p>
      </dsp:txBody>
      <dsp:txXfrm>
        <a:off x="3368119" y="1758492"/>
        <a:ext cx="3942859" cy="579205"/>
      </dsp:txXfrm>
    </dsp:sp>
    <dsp:sp modelId="{515F210A-249C-4CD7-A0CC-1834E039A7DC}">
      <dsp:nvSpPr>
        <dsp:cNvPr id="0" name=""/>
        <dsp:cNvSpPr/>
      </dsp:nvSpPr>
      <dsp:spPr>
        <a:xfrm>
          <a:off x="5430751" y="2500591"/>
          <a:ext cx="4005527" cy="641873"/>
        </a:xfrm>
        <a:prstGeom prst="round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latin typeface="Times New Roman" pitchFamily="18" charset="0"/>
              <a:cs typeface="Times New Roman" pitchFamily="18" charset="0"/>
            </a:rPr>
            <a:t>CO-4: </a:t>
          </a:r>
          <a:r>
            <a:rPr lang="en-IN" sz="1800" kern="1200" dirty="0" smtClean="0"/>
            <a:t>Interpret and evaluate models generated from data.</a:t>
          </a:r>
          <a:endParaRPr lang="en-IN" sz="1800" b="1" kern="1200" dirty="0">
            <a:latin typeface="Times New Roman" pitchFamily="18" charset="0"/>
            <a:cs typeface="Times New Roman" pitchFamily="18" charset="0"/>
          </a:endParaRPr>
        </a:p>
      </dsp:txBody>
      <dsp:txXfrm>
        <a:off x="5462085" y="2531925"/>
        <a:ext cx="3942859" cy="579205"/>
      </dsp:txXfrm>
    </dsp:sp>
    <dsp:sp modelId="{F478A005-C19F-47F1-A9D2-DA26E5AFEC0A}">
      <dsp:nvSpPr>
        <dsp:cNvPr id="0" name=""/>
        <dsp:cNvSpPr/>
      </dsp:nvSpPr>
      <dsp:spPr>
        <a:xfrm>
          <a:off x="6743221" y="3308233"/>
          <a:ext cx="4005527" cy="886915"/>
        </a:xfrm>
        <a:prstGeom prst="round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66725" rtl="0">
            <a:lnSpc>
              <a:spcPct val="90000"/>
            </a:lnSpc>
            <a:spcBef>
              <a:spcPct val="0"/>
            </a:spcBef>
            <a:spcAft>
              <a:spcPct val="35000"/>
            </a:spcAft>
          </a:pPr>
          <a:r>
            <a:rPr lang="en-IN" sz="1050" b="1" kern="1200" dirty="0" smtClean="0">
              <a:latin typeface="Times" pitchFamily="18" charset="0"/>
              <a:cs typeface="Times" pitchFamily="18" charset="0"/>
            </a:rPr>
            <a:t>CO-5</a:t>
          </a:r>
          <a:r>
            <a:rPr lang="en-IN" sz="1200" b="1" kern="1200" dirty="0" smtClean="0">
              <a:latin typeface="Times" pitchFamily="18" charset="0"/>
              <a:cs typeface="Times" pitchFamily="18" charset="0"/>
            </a:rPr>
            <a:t>: </a:t>
          </a:r>
          <a:r>
            <a:rPr lang="en-IN" sz="1200" kern="1200" dirty="0" smtClean="0">
              <a:latin typeface="Times" pitchFamily="18" charset="0"/>
              <a:cs typeface="Times" pitchFamily="18" charset="0"/>
            </a:rPr>
            <a:t>Optimize the models learned and report on the expected accuracy that can be attained by applying the algorithms to a real-world problem</a:t>
          </a:r>
          <a:r>
            <a:rPr lang="en-IN" sz="3200" kern="1200" dirty="0" smtClean="0">
              <a:latin typeface="Times" pitchFamily="18" charset="0"/>
              <a:cs typeface="Times" pitchFamily="18" charset="0"/>
            </a:rPr>
            <a:t>.</a:t>
          </a:r>
          <a:endParaRPr lang="en-IN" sz="3600" b="1" kern="1200" dirty="0">
            <a:latin typeface="Times" pitchFamily="18" charset="0"/>
            <a:cs typeface="Times" pitchFamily="18" charset="0"/>
          </a:endParaRPr>
        </a:p>
      </dsp:txBody>
      <dsp:txXfrm>
        <a:off x="6786517" y="3351529"/>
        <a:ext cx="3918935" cy="800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E914A-85B6-414D-B985-4C1BCDCDEB28}">
      <dsp:nvSpPr>
        <dsp:cNvPr id="0" name=""/>
        <dsp:cNvSpPr/>
      </dsp:nvSpPr>
      <dsp:spPr>
        <a:xfrm>
          <a:off x="2870" y="1405526"/>
          <a:ext cx="2880062" cy="288006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the history and development of Machine Learning.</a:t>
          </a:r>
          <a:endParaRPr lang="en-IN" sz="1600" b="1" kern="1200" dirty="0"/>
        </a:p>
      </dsp:txBody>
      <dsp:txXfrm>
        <a:off x="424645" y="1827301"/>
        <a:ext cx="2036512" cy="2036512"/>
      </dsp:txXfrm>
    </dsp:sp>
    <dsp:sp modelId="{73A2E943-AB3A-4641-AEFD-BB51F509B476}">
      <dsp:nvSpPr>
        <dsp:cNvPr id="0" name=""/>
        <dsp:cNvSpPr/>
      </dsp:nvSpPr>
      <dsp:spPr>
        <a:xfrm>
          <a:off x="2306920" y="1405526"/>
          <a:ext cx="2880062" cy="2880062"/>
        </a:xfrm>
        <a:prstGeom prst="ellipse">
          <a:avLst/>
        </a:prstGeom>
        <a:solidFill>
          <a:schemeClr val="accent2">
            <a:alpha val="50000"/>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provide a comprehensive foundation to Machine Learning and Optimization methodology with applications t.</a:t>
          </a:r>
          <a:endParaRPr lang="en-IN" sz="1600" b="1" kern="1200" dirty="0"/>
        </a:p>
      </dsp:txBody>
      <dsp:txXfrm>
        <a:off x="2728695" y="1827301"/>
        <a:ext cx="2036512" cy="2036512"/>
      </dsp:txXfrm>
    </dsp:sp>
    <dsp:sp modelId="{AF4734E7-1ED5-44E4-B1E4-44C4223EABC2}">
      <dsp:nvSpPr>
        <dsp:cNvPr id="0" name=""/>
        <dsp:cNvSpPr/>
      </dsp:nvSpPr>
      <dsp:spPr>
        <a:xfrm>
          <a:off x="4610971" y="1405526"/>
          <a:ext cx="2880062" cy="2880062"/>
        </a:xfrm>
        <a:prstGeom prst="ellipse">
          <a:avLst/>
        </a:prstGeom>
        <a:solidFill>
          <a:schemeClr val="accent2">
            <a:alpha val="50000"/>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study learning processes: supervised and unsupervised, deterministic and statistical knowledge of Machine learners, and ensemble learning</a:t>
          </a:r>
          <a:endParaRPr lang="en-IN" sz="1600" b="1" kern="1200" dirty="0"/>
        </a:p>
      </dsp:txBody>
      <dsp:txXfrm>
        <a:off x="5032746" y="1827301"/>
        <a:ext cx="2036512" cy="2036512"/>
      </dsp:txXfrm>
    </dsp:sp>
    <dsp:sp modelId="{520F853D-D5C2-4B43-93D2-153698AFDA17}">
      <dsp:nvSpPr>
        <dsp:cNvPr id="0" name=""/>
        <dsp:cNvSpPr/>
      </dsp:nvSpPr>
      <dsp:spPr>
        <a:xfrm>
          <a:off x="6915021" y="1405526"/>
          <a:ext cx="2880062" cy="2880062"/>
        </a:xfrm>
        <a:prstGeom prst="ellipse">
          <a:avLst/>
        </a:prstGeom>
        <a:solidFill>
          <a:schemeClr val="accent2">
            <a:alpha val="50000"/>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8499" tIns="20320" rIns="158499" bIns="20320" numCol="1" spcCol="1270" anchor="ctr" anchorCtr="0">
          <a:noAutofit/>
        </a:bodyPr>
        <a:lstStyle/>
        <a:p>
          <a:pPr lvl="0" algn="ctr" defTabSz="711200" rtl="0">
            <a:lnSpc>
              <a:spcPct val="90000"/>
            </a:lnSpc>
            <a:spcBef>
              <a:spcPct val="0"/>
            </a:spcBef>
            <a:spcAft>
              <a:spcPct val="35000"/>
            </a:spcAft>
          </a:pPr>
          <a:r>
            <a:rPr lang="en-IN" sz="1600" b="1" kern="1200" dirty="0" smtClean="0"/>
            <a:t>To understand modern techniques and practical trends of Machine learning.</a:t>
          </a:r>
          <a:endParaRPr lang="en-IN" sz="1600" b="1" kern="1200" dirty="0"/>
        </a:p>
      </dsp:txBody>
      <dsp:txXfrm>
        <a:off x="7336796" y="1827301"/>
        <a:ext cx="2036512" cy="20365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10/20/2022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b-yhKUINb7o" TargetMode="External"/><Relationship Id="rId7" Type="http://schemas.openxmlformats.org/officeDocument/2006/relationships/hyperlink" Target="https://www.google.com/url?sa=i&amp;rct=j&amp;q=&amp;esrc=s&amp;source=web&amp;cd=&amp;cad=rja&amp;uact=8&amp;ved=0CAMQw7AJahcKEwi4t_eWiOf6AhUAAAAAHQAAAAAQCg&amp;url=https://www.datarobot.com/wiki/semi-supervised-machine-learning/&amp;psig=AOvVaw3QBSmTA-LzOfu5tkFdzfOX&amp;ust=1666089223703965" TargetMode="External"/><Relationship Id="rId2" Type="http://schemas.openxmlformats.org/officeDocument/2006/relationships/hyperlink" Target="https://data-flair.training/blogs/advantages-and-disadvantages-of-machine-learning/" TargetMode="External"/><Relationship Id="rId1" Type="http://schemas.openxmlformats.org/officeDocument/2006/relationships/slideLayout" Target="../slideLayouts/slideLayout2.xml"/><Relationship Id="rId6" Type="http://schemas.openxmlformats.org/officeDocument/2006/relationships/hyperlink" Target="https://www.altexsoft.com/blog/semi-supervised-learning/" TargetMode="External"/><Relationship Id="rId5" Type="http://schemas.openxmlformats.org/officeDocument/2006/relationships/hyperlink" Target="https://www.javatpoint.com/semi-supervised-learning" TargetMode="External"/><Relationship Id="rId4" Type="http://schemas.openxmlformats.org/officeDocument/2006/relationships/hyperlink" Target="https://www.youtube.com/watch?v=R46XvFLJ5Z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descr="Logoof CU">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2618087685"/>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2366" name="CorelDRAW" r:id="rId3" imgW="2169000" imgH="2169360" progId="">
                  <p:embed/>
                </p:oleObj>
              </mc:Choice>
              <mc:Fallback>
                <p:oleObj name="CorelDRAW" r:id="rId3" imgW="2169000" imgH="2169360" progId="">
                  <p:embed/>
                  <p:pic>
                    <p:nvPicPr>
                      <p:cNvPr id="0" name="Picture 62" descr="Logoof CU"/>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Chandigarh University"/>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399840" y="1150785"/>
            <a:ext cx="9063318" cy="79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a:lnSpc>
                <a:spcPct val="90000"/>
              </a:lnSpc>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Name : Machine</a:t>
            </a: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 Learning</a:t>
            </a:r>
          </a:p>
          <a:p>
            <a:pPr algn="ctr">
              <a:lnSpc>
                <a:spcPct val="90000"/>
              </a:lnSpc>
              <a:spcAft>
                <a:spcPct val="35000"/>
              </a:spcAft>
            </a:pPr>
            <a:r>
              <a:rPr lang="en-US" altLang="en-US" sz="2800" dirty="0" smtClean="0">
                <a:latin typeface="Times New Roman" panose="02020603050405020304" pitchFamily="18" charset="0"/>
                <a:ea typeface="Calibri" panose="020F0502020204030204" pitchFamily="34" charset="0"/>
                <a:cs typeface="Times New Roman" panose="02020603050405020304" pitchFamily="18" charset="0"/>
              </a:rPr>
              <a:t>Subject Code: CST-316</a:t>
            </a: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Topic: Semi Supervised </a:t>
            </a: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Learning</a:t>
            </a:r>
            <a:r>
              <a:rPr lang="en-US" sz="3200" b="1" dirty="0" smtClean="0"/>
              <a:t>(CO1,CO2)</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Lecture-3.6</a:t>
            </a: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Tree>
    <p:extLst>
      <p:ext uri="{BB962C8B-B14F-4D97-AF65-F5344CB8AC3E}">
        <p14:creationId xmlns:p14="http://schemas.microsoft.com/office/powerpoint/2010/main" val="1352486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b="1" dirty="0">
                <a:solidFill>
                  <a:srgbClr val="C00000"/>
                </a:solidFill>
                <a:latin typeface="Times New Roman" pitchFamily="18" charset="0"/>
                <a:cs typeface="Times New Roman" pitchFamily="18" charset="0"/>
              </a:rPr>
              <a:t>Real-world applications of Semi-supervised </a:t>
            </a:r>
            <a:r>
              <a:rPr lang="en-US" sz="4900" b="1" dirty="0" smtClean="0">
                <a:solidFill>
                  <a:srgbClr val="C00000"/>
                </a:solidFill>
                <a:latin typeface="Times New Roman" pitchFamily="18" charset="0"/>
                <a:cs typeface="Times New Roman" pitchFamily="18" charset="0"/>
              </a:rPr>
              <a:t>Learning</a:t>
            </a:r>
            <a:r>
              <a:rPr lang="en-US" dirty="0"/>
              <a:t/>
            </a:r>
            <a:br>
              <a:rPr lang="en-US" dirty="0"/>
            </a:br>
            <a:endParaRPr lang="en-US" dirty="0"/>
          </a:p>
        </p:txBody>
      </p:sp>
      <p:sp>
        <p:nvSpPr>
          <p:cNvPr id="3" name="Content Placeholder 2"/>
          <p:cNvSpPr>
            <a:spLocks noGrp="1"/>
          </p:cNvSpPr>
          <p:nvPr>
            <p:ph idx="1"/>
          </p:nvPr>
        </p:nvSpPr>
        <p:spPr>
          <a:xfrm>
            <a:off x="768926" y="1603952"/>
            <a:ext cx="10716491" cy="4755284"/>
          </a:xfrm>
        </p:spPr>
        <p:txBody>
          <a:bodyPr>
            <a:normAutofit fontScale="62500" lnSpcReduction="20000"/>
          </a:bodyPr>
          <a:lstStyle/>
          <a:p>
            <a:pPr algn="just">
              <a:lnSpc>
                <a:spcPct val="120000"/>
              </a:lnSpc>
            </a:pPr>
            <a:r>
              <a:rPr lang="en-US" dirty="0" smtClean="0"/>
              <a:t>Semi-supervised </a:t>
            </a:r>
            <a:r>
              <a:rPr lang="en-US" dirty="0"/>
              <a:t>learning models are becoming more popular in the industries. Some of the main applications are as follows.</a:t>
            </a:r>
          </a:p>
          <a:p>
            <a:pPr algn="just">
              <a:lnSpc>
                <a:spcPct val="120000"/>
              </a:lnSpc>
            </a:pPr>
            <a:r>
              <a:rPr lang="en-US" b="1" dirty="0"/>
              <a:t>Speech Analysis-</a:t>
            </a:r>
            <a:r>
              <a:rPr lang="en-US" dirty="0"/>
              <a:t> It is the most classic example of semi-supervised learning applications. Since, labeling the audio data is the most impassable task that requires many human resources, this problem can be naturally overcome with the help of applying SSL in a Semi-supervised learning model.</a:t>
            </a:r>
          </a:p>
          <a:p>
            <a:pPr algn="just">
              <a:lnSpc>
                <a:spcPct val="120000"/>
              </a:lnSpc>
            </a:pPr>
            <a:r>
              <a:rPr lang="en-US" b="1" dirty="0"/>
              <a:t>Web content classification-</a:t>
            </a:r>
            <a:r>
              <a:rPr lang="en-US" dirty="0"/>
              <a:t> However, this is very critical and impossible to label each page on the internet because it needs mode human intervention. Still, this problem can be reduced through Semi-Supervised learning </a:t>
            </a:r>
            <a:r>
              <a:rPr lang="en-US" dirty="0" smtClean="0"/>
              <a:t>algorithms. Further</a:t>
            </a:r>
            <a:r>
              <a:rPr lang="en-US" dirty="0"/>
              <a:t>, Google also uses semi-supervised learning algorithms to rank a webpage for a given query.</a:t>
            </a:r>
          </a:p>
          <a:p>
            <a:pPr algn="just">
              <a:lnSpc>
                <a:spcPct val="120000"/>
              </a:lnSpc>
            </a:pPr>
            <a:r>
              <a:rPr lang="en-US" b="1" dirty="0"/>
              <a:t>Protein sequence classification-</a:t>
            </a:r>
            <a:r>
              <a:rPr lang="en-US" dirty="0"/>
              <a:t> DNA strands are larger, they require active human intervention. So, the rise of the Semi-supervised model has been proximate in this field.</a:t>
            </a:r>
          </a:p>
          <a:p>
            <a:pPr algn="just">
              <a:lnSpc>
                <a:spcPct val="120000"/>
              </a:lnSpc>
            </a:pPr>
            <a:r>
              <a:rPr lang="en-US" b="1" dirty="0"/>
              <a:t>Text document classifier-</a:t>
            </a:r>
            <a:r>
              <a:rPr lang="en-US" dirty="0"/>
              <a:t> As we know, it would be very unfeasible to find a large amount of labeled text data, so semi-supervised learning is an ideal model to overcome this.</a:t>
            </a:r>
          </a:p>
          <a:p>
            <a:pPr algn="just">
              <a:lnSpc>
                <a:spcPct val="12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59773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Summary</a:t>
            </a:r>
          </a:p>
        </p:txBody>
      </p:sp>
      <p:sp>
        <p:nvSpPr>
          <p:cNvPr id="3" name="Content Placeholder 2"/>
          <p:cNvSpPr>
            <a:spLocks noGrp="1"/>
          </p:cNvSpPr>
          <p:nvPr>
            <p:ph idx="1"/>
          </p:nvPr>
        </p:nvSpPr>
        <p:spPr>
          <a:xfrm>
            <a:off x="824346" y="1520825"/>
            <a:ext cx="10515600" cy="4351338"/>
          </a:xfrm>
        </p:spPr>
        <p:txBody>
          <a:bodyPr>
            <a:normAutofit/>
          </a:bodyPr>
          <a:lstStyle/>
          <a:p>
            <a:pPr>
              <a:lnSpc>
                <a:spcPct val="120000"/>
              </a:lnSpc>
            </a:pPr>
            <a:r>
              <a:rPr lang="en-US" dirty="0" smtClean="0"/>
              <a:t>Semi-supervised </a:t>
            </a:r>
            <a:r>
              <a:rPr lang="en-US" dirty="0"/>
              <a:t>learning </a:t>
            </a:r>
            <a:r>
              <a:rPr lang="en-US" dirty="0" smtClean="0"/>
              <a:t> ensures </a:t>
            </a:r>
            <a:r>
              <a:rPr lang="en-US" dirty="0"/>
              <a:t>that a large amount of generated or available data can be used in one model or the other to obtain meaningful insights. </a:t>
            </a:r>
          </a:p>
          <a:p>
            <a:pPr>
              <a:lnSpc>
                <a:spcPct val="120000"/>
              </a:lnSpc>
            </a:pPr>
            <a:r>
              <a:rPr lang="en-US" dirty="0" smtClean="0"/>
              <a:t>Semi-supervised </a:t>
            </a:r>
            <a:r>
              <a:rPr lang="en-US" dirty="0"/>
              <a:t>Machine Learning can be implemented in endless scenarios, from crawlers to content and image to audio analytics</a:t>
            </a:r>
            <a:r>
              <a:rPr lang="en-US" dirty="0" smtClean="0"/>
              <a:t>.</a:t>
            </a:r>
            <a:endParaRPr lang="en-US" dirty="0"/>
          </a:p>
          <a:p>
            <a:pPr>
              <a:lnSpc>
                <a:spcPct val="12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56261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smtClean="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pPr fontAlgn="base"/>
            <a:r>
              <a:rPr lang="en-IN" sz="2000" b="1" dirty="0" smtClean="0">
                <a:latin typeface="Times New Roman" panose="02020603050405020304" pitchFamily="18" charset="0"/>
                <a:cs typeface="Times New Roman" panose="02020603050405020304" pitchFamily="18" charset="0"/>
              </a:rPr>
              <a:t>Books and Journals</a:t>
            </a:r>
          </a:p>
          <a:p>
            <a:pPr fontAlgn="base"/>
            <a:r>
              <a:rPr lang="en-IN" sz="2000" b="1" dirty="0" smtClean="0">
                <a:latin typeface="Times New Roman" panose="02020603050405020304" pitchFamily="18" charset="0"/>
                <a:cs typeface="Times New Roman" panose="02020603050405020304" pitchFamily="18" charset="0"/>
              </a:rPr>
              <a:t>Understanding </a:t>
            </a:r>
            <a:r>
              <a:rPr lang="en-IN" sz="2000" b="1" dirty="0">
                <a:latin typeface="Times New Roman" panose="02020603050405020304" pitchFamily="18" charset="0"/>
                <a:cs typeface="Times New Roman" panose="02020603050405020304" pitchFamily="18" charset="0"/>
              </a:rPr>
              <a:t>Machine Learning: From Theory to Algorithms by Shai </a:t>
            </a:r>
            <a:r>
              <a:rPr lang="en-IN" sz="2000" b="1" dirty="0" err="1">
                <a:latin typeface="Times New Roman" panose="02020603050405020304" pitchFamily="18" charset="0"/>
                <a:cs typeface="Times New Roman" panose="02020603050405020304" pitchFamily="18" charset="0"/>
              </a:rPr>
              <a:t>Shalev-Shwartz</a:t>
            </a:r>
            <a:r>
              <a:rPr lang="en-IN" sz="2000" b="1" dirty="0">
                <a:latin typeface="Times New Roman" panose="02020603050405020304" pitchFamily="18" charset="0"/>
                <a:cs typeface="Times New Roman" panose="02020603050405020304" pitchFamily="18" charset="0"/>
              </a:rPr>
              <a:t> and Shai Ben-David-Cambridge University Press </a:t>
            </a:r>
            <a:r>
              <a:rPr lang="en-IN" sz="2000" b="1" dirty="0" smtClean="0">
                <a:latin typeface="Times New Roman" panose="02020603050405020304" pitchFamily="18" charset="0"/>
                <a:cs typeface="Times New Roman" panose="02020603050405020304" pitchFamily="18" charset="0"/>
              </a:rPr>
              <a:t>2014</a:t>
            </a:r>
          </a:p>
          <a:p>
            <a:pPr fontAlgn="base"/>
            <a:r>
              <a:rPr lang="en-IN" sz="2000" b="1" dirty="0" smtClean="0">
                <a:latin typeface="Times New Roman" panose="02020603050405020304" pitchFamily="18" charset="0"/>
                <a:cs typeface="Times New Roman" panose="02020603050405020304" pitchFamily="18" charset="0"/>
              </a:rPr>
              <a:t>Introduction </a:t>
            </a:r>
            <a:r>
              <a:rPr lang="en-IN" sz="2000" b="1" dirty="0">
                <a:latin typeface="Times New Roman" panose="02020603050405020304" pitchFamily="18" charset="0"/>
                <a:cs typeface="Times New Roman" panose="02020603050405020304" pitchFamily="18" charset="0"/>
              </a:rPr>
              <a:t>to machine Learning – the Wikipedia Guide by Osman Omer</a:t>
            </a:r>
            <a:r>
              <a:rPr lang="en-IN" sz="2000" b="1"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fontAlgn="base"/>
            <a:endParaRPr lang="en-IN" sz="2000" dirty="0" smtClean="0">
              <a:latin typeface="Times New Roman" panose="02020603050405020304" pitchFamily="18" charset="0"/>
              <a:cs typeface="Times New Roman" panose="02020603050405020304" pitchFamily="18" charset="0"/>
            </a:endParaRPr>
          </a:p>
          <a:p>
            <a:pPr fontAlgn="base"/>
            <a:r>
              <a:rPr lang="en-IN" sz="2000" b="1" dirty="0" smtClean="0">
                <a:latin typeface="Times New Roman" panose="02020603050405020304" pitchFamily="18" charset="0"/>
                <a:cs typeface="Times New Roman" panose="02020603050405020304" pitchFamily="18" charset="0"/>
              </a:rPr>
              <a:t>Video Link-</a:t>
            </a:r>
            <a:endParaRPr lang="en-IN" sz="2000" b="1" dirty="0" smtClean="0">
              <a:latin typeface="Times New Roman" panose="02020603050405020304" pitchFamily="18" charset="0"/>
              <a:cs typeface="Times New Roman" panose="02020603050405020304" pitchFamily="18" charset="0"/>
              <a:hlinkClick r:id="rId2"/>
            </a:endParaRPr>
          </a:p>
          <a:p>
            <a:pPr fontAlgn="base"/>
            <a:r>
              <a:rPr lang="en-US" sz="2000" dirty="0">
                <a:hlinkClick r:id="rId3"/>
              </a:rPr>
              <a:t>https://</a:t>
            </a:r>
            <a:r>
              <a:rPr lang="en-US" sz="2000" dirty="0" smtClean="0">
                <a:hlinkClick r:id="rId3"/>
              </a:rPr>
              <a:t>www.youtube.com/watch?v=b-yhKUINb7o</a:t>
            </a:r>
            <a:endParaRPr lang="en-US" sz="2000" dirty="0" smtClean="0"/>
          </a:p>
          <a:p>
            <a:pPr fontAlgn="base"/>
            <a:r>
              <a:rPr lang="en-US" sz="2000" dirty="0">
                <a:hlinkClick r:id="rId4"/>
              </a:rPr>
              <a:t>https://</a:t>
            </a:r>
            <a:r>
              <a:rPr lang="en-US" sz="2000" dirty="0" smtClean="0">
                <a:hlinkClick r:id="rId4"/>
              </a:rPr>
              <a:t>www.youtube.com/watch?v=R46XvFLJ5ZM</a:t>
            </a:r>
            <a:endParaRPr lang="en-US" sz="2000" dirty="0" smtClean="0"/>
          </a:p>
          <a:p>
            <a:pPr fontAlgn="base"/>
            <a:r>
              <a:rPr lang="en-IN" sz="2000" b="1" dirty="0" smtClean="0">
                <a:latin typeface="Times New Roman" panose="02020603050405020304" pitchFamily="18" charset="0"/>
                <a:cs typeface="Times New Roman" panose="02020603050405020304" pitchFamily="18" charset="0"/>
              </a:rPr>
              <a:t>Web Link-</a:t>
            </a:r>
          </a:p>
          <a:p>
            <a:r>
              <a:rPr lang="en-US" sz="2000" dirty="0">
                <a:hlinkClick r:id="rId5"/>
              </a:rPr>
              <a:t>https://</a:t>
            </a:r>
            <a:r>
              <a:rPr lang="en-US" sz="2000" dirty="0" smtClean="0">
                <a:hlinkClick r:id="rId5"/>
              </a:rPr>
              <a:t>www.javatpoint.com/semi-supervised-learning</a:t>
            </a:r>
            <a:endParaRPr lang="en-US" sz="2000" dirty="0" smtClean="0"/>
          </a:p>
          <a:p>
            <a:r>
              <a:rPr lang="en-US" sz="2000" u="sng" dirty="0">
                <a:hlinkClick r:id="rId6"/>
              </a:rPr>
              <a:t>https://www.altexsoft.com/blog/semi-supervised-learning</a:t>
            </a:r>
            <a:r>
              <a:rPr lang="en-US" sz="2000" u="sng" dirty="0" smtClean="0">
                <a:hlinkClick r:id="rId6"/>
              </a:rPr>
              <a:t>/</a:t>
            </a:r>
            <a:endParaRPr lang="en-US" sz="2000" u="sng" dirty="0" smtClean="0"/>
          </a:p>
          <a:p>
            <a:r>
              <a:rPr lang="en-US" sz="2000" u="sng" dirty="0">
                <a:hlinkClick r:id="rId7"/>
              </a:rPr>
              <a:t>https://www.datarobot.com/wiki/semi-supervised-machine-learning/</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531028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p:txBody>
          <a:bodyPr>
            <a:noAutofit/>
          </a:bodyPr>
          <a:lstStyle/>
          <a:p>
            <a:pPr algn="ctr"/>
            <a:r>
              <a:rPr lang="en-US" sz="6000" b="1" dirty="0" smtClean="0">
                <a:solidFill>
                  <a:srgbClr val="C00000"/>
                </a:solidFill>
                <a:latin typeface="Times New Roman" pitchFamily="18" charset="0"/>
                <a:cs typeface="Times New Roman" pitchFamily="18" charset="0"/>
              </a:rPr>
              <a:t>Course Outcomes</a:t>
            </a:r>
            <a:endParaRPr lang="en-US" sz="6000"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graphicFrame>
        <p:nvGraphicFramePr>
          <p:cNvPr id="6" name="Content Placeholder 10"/>
          <p:cNvGraphicFramePr>
            <a:graphicFrameLocks/>
          </p:cNvGraphicFramePr>
          <p:nvPr>
            <p:extLst>
              <p:ext uri="{D42A27DB-BD31-4B8C-83A1-F6EECF244321}">
                <p14:modId xmlns:p14="http://schemas.microsoft.com/office/powerpoint/2010/main" val="3505886379"/>
              </p:ext>
            </p:extLst>
          </p:nvPr>
        </p:nvGraphicFramePr>
        <p:xfrm>
          <a:off x="838199" y="1351128"/>
          <a:ext cx="10748749" cy="4825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1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smtClean="0">
                <a:solidFill>
                  <a:srgbClr val="C00000"/>
                </a:solidFill>
                <a:latin typeface="Times New Roman" pitchFamily="18" charset="0"/>
                <a:cs typeface="Times New Roman" pitchFamily="18" charset="0"/>
              </a:rPr>
              <a:t>Course Objectives</a:t>
            </a:r>
            <a:endParaRPr lang="en-US" b="1" dirty="0"/>
          </a:p>
        </p:txBody>
      </p:sp>
      <p:sp>
        <p:nvSpPr>
          <p:cNvPr id="4" name="Slide Number Placeholder 3">
            <a:extLst>
              <a:ext uri="{FF2B5EF4-FFF2-40B4-BE49-F238E27FC236}">
                <a16:creationId xmlns=""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5" name="Diagram 4"/>
          <p:cNvGraphicFramePr/>
          <p:nvPr>
            <p:extLst>
              <p:ext uri="{D42A27DB-BD31-4B8C-83A1-F6EECF244321}">
                <p14:modId xmlns:p14="http://schemas.microsoft.com/office/powerpoint/2010/main" val="1961890653"/>
              </p:ext>
            </p:extLst>
          </p:nvPr>
        </p:nvGraphicFramePr>
        <p:xfrm>
          <a:off x="1555845" y="847796"/>
          <a:ext cx="9797955" cy="569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679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C00000"/>
                </a:solidFill>
                <a:latin typeface="Times New Roman" pitchFamily="18" charset="0"/>
                <a:cs typeface="Times New Roman" pitchFamily="18" charset="0"/>
              </a:rPr>
              <a:t>Semi-Supervised Learning</a:t>
            </a:r>
          </a:p>
        </p:txBody>
      </p:sp>
      <p:sp>
        <p:nvSpPr>
          <p:cNvPr id="3" name="Content Placeholder 2"/>
          <p:cNvSpPr>
            <a:spLocks noGrp="1"/>
          </p:cNvSpPr>
          <p:nvPr>
            <p:ph idx="1"/>
          </p:nvPr>
        </p:nvSpPr>
        <p:spPr>
          <a:xfrm>
            <a:off x="810491" y="1562389"/>
            <a:ext cx="10515600" cy="4351338"/>
          </a:xfrm>
        </p:spPr>
        <p:txBody>
          <a:bodyPr>
            <a:normAutofit/>
          </a:bodyPr>
          <a:lstStyle/>
          <a:p>
            <a:pPr algn="just"/>
            <a:r>
              <a:rPr lang="en-US" dirty="0" smtClean="0"/>
              <a:t>Semi-supervised </a:t>
            </a:r>
            <a:r>
              <a:rPr lang="en-US" dirty="0"/>
              <a:t>learning is a type of machine learning that provides a great middle path between supervised learning and unsupervised learning. </a:t>
            </a:r>
            <a:r>
              <a:rPr lang="en-US" dirty="0" smtClean="0"/>
              <a:t>The </a:t>
            </a:r>
            <a:r>
              <a:rPr lang="en-US" dirty="0"/>
              <a:t>prerequisite for any semi-supervised learning model is a set of </a:t>
            </a:r>
            <a:r>
              <a:rPr lang="en-US" dirty="0" err="1"/>
              <a:t>unlabelled</a:t>
            </a:r>
            <a:r>
              <a:rPr lang="en-US" dirty="0"/>
              <a:t> data, out of which a minor amount of data has been extracted and manually labeled.</a:t>
            </a:r>
          </a:p>
          <a:p>
            <a:pPr algn="just"/>
            <a:r>
              <a:rPr lang="en-US" dirty="0" smtClean="0"/>
              <a:t>Semi-supervised </a:t>
            </a:r>
            <a:r>
              <a:rPr lang="en-US" dirty="0"/>
              <a:t>learning is associated with savings of cost as well as time. As compared to an unsupervised model, a supervised model, if used with even a small amount of labeled data, can reduce computational resources and improvements in the model’s accuracy</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44350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Times New Roman" pitchFamily="18" charset="0"/>
                <a:cs typeface="Times New Roman" pitchFamily="18" charset="0"/>
              </a:rPr>
              <a:t>The Assumptions of Semi-Supervised Learning</a:t>
            </a:r>
            <a:r>
              <a:rPr lang="en-US" dirty="0"/>
              <a:t/>
            </a:r>
            <a:br>
              <a:rPr lang="en-US" dirty="0"/>
            </a:br>
            <a:endParaRPr lang="en-US" dirty="0"/>
          </a:p>
        </p:txBody>
      </p:sp>
      <p:sp>
        <p:nvSpPr>
          <p:cNvPr id="3" name="Content Placeholder 2"/>
          <p:cNvSpPr>
            <a:spLocks noGrp="1"/>
          </p:cNvSpPr>
          <p:nvPr>
            <p:ph idx="1"/>
          </p:nvPr>
        </p:nvSpPr>
        <p:spPr>
          <a:xfrm>
            <a:off x="838200" y="1288473"/>
            <a:ext cx="10515600" cy="4888490"/>
          </a:xfrm>
        </p:spPr>
        <p:txBody>
          <a:bodyPr>
            <a:normAutofit fontScale="92500" lnSpcReduction="20000"/>
          </a:bodyPr>
          <a:lstStyle/>
          <a:p>
            <a:pPr algn="just"/>
            <a:r>
              <a:rPr lang="en-US" b="1" dirty="0" smtClean="0"/>
              <a:t>Continuity Assumption: </a:t>
            </a:r>
            <a:r>
              <a:rPr lang="en-US" dirty="0" smtClean="0"/>
              <a:t>As </a:t>
            </a:r>
            <a:r>
              <a:rPr lang="en-US" dirty="0"/>
              <a:t>per the continuity assumption, the objects near each other tend to share the same group or label. This assumption is also used in supervised learning, and the datasets are separated by the decision boundaries. But in semi-supervised, the decision boundaries are added with the smoothness assumption in low-density boundaries.</a:t>
            </a:r>
          </a:p>
          <a:p>
            <a:pPr algn="just"/>
            <a:r>
              <a:rPr lang="en-US" b="1" dirty="0"/>
              <a:t>Cluster assumptions-</a:t>
            </a:r>
            <a:r>
              <a:rPr lang="en-US" dirty="0"/>
              <a:t> In this assumption, data are divided into different discrete clusters. Further, the points in the same cluster share the output label.</a:t>
            </a:r>
          </a:p>
          <a:p>
            <a:pPr algn="just"/>
            <a:r>
              <a:rPr lang="en-US" b="1" dirty="0"/>
              <a:t>Manifold assumptions-</a:t>
            </a:r>
            <a:r>
              <a:rPr lang="en-US" dirty="0"/>
              <a:t> This assumption helps to use distances and densities, and this data lie on a manifold of fewer dimensions than input space.</a:t>
            </a:r>
          </a:p>
          <a:p>
            <a:pPr algn="just"/>
            <a:r>
              <a:rPr lang="en-US" dirty="0"/>
              <a:t>The dimensional data are created by a process that has less degree of freedom and may be hard to model directly. </a:t>
            </a:r>
            <a:r>
              <a:rPr lang="en-US" b="1" dirty="0"/>
              <a:t>(This assumption becomes practical if high</a:t>
            </a:r>
            <a:r>
              <a:rPr lang="en-US" b="1"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0465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9618" cy="1325563"/>
          </a:xfrm>
        </p:spPr>
        <p:txBody>
          <a:bodyPr>
            <a:normAutofit/>
          </a:bodyPr>
          <a:lstStyle/>
          <a:p>
            <a:pPr algn="ctr"/>
            <a:r>
              <a:rPr lang="en-US" sz="4000" b="1" dirty="0">
                <a:solidFill>
                  <a:srgbClr val="C00000"/>
                </a:solidFill>
                <a:latin typeface="Times New Roman" pitchFamily="18" charset="0"/>
                <a:cs typeface="Times New Roman" pitchFamily="18" charset="0"/>
              </a:rPr>
              <a:t>How do Semi-supervised algorithms operate</a:t>
            </a:r>
            <a:r>
              <a:rPr lang="en-US" sz="4000" b="1" dirty="0" smtClean="0">
                <a:solidFill>
                  <a:srgbClr val="C00000"/>
                </a:solidFill>
                <a:latin typeface="Times New Roman" pitchFamily="18" charset="0"/>
                <a:cs typeface="Times New Roman" pitchFamily="18" charset="0"/>
              </a:rPr>
              <a:t>?</a:t>
            </a:r>
            <a:endParaRPr lang="en-US" sz="4000" dirty="0"/>
          </a:p>
        </p:txBody>
      </p:sp>
      <p:sp>
        <p:nvSpPr>
          <p:cNvPr id="3" name="Content Placeholder 2"/>
          <p:cNvSpPr>
            <a:spLocks noGrp="1"/>
          </p:cNvSpPr>
          <p:nvPr>
            <p:ph idx="1"/>
          </p:nvPr>
        </p:nvSpPr>
        <p:spPr>
          <a:xfrm>
            <a:off x="949036" y="1534679"/>
            <a:ext cx="10515600" cy="4351338"/>
          </a:xfrm>
        </p:spPr>
        <p:txBody>
          <a:bodyPr>
            <a:normAutofit/>
          </a:bodyPr>
          <a:lstStyle/>
          <a:p>
            <a:pPr fontAlgn="auto"/>
            <a:r>
              <a:rPr lang="en-US" dirty="0" smtClean="0"/>
              <a:t>We </a:t>
            </a:r>
            <a:r>
              <a:rPr lang="en-US" dirty="0"/>
              <a:t>use the model on a large volume of unlabeled data. It uses a partially trained model that uses a small portion of labeled sample data to train itself.</a:t>
            </a:r>
          </a:p>
          <a:p>
            <a:pPr fontAlgn="auto"/>
            <a:r>
              <a:rPr lang="en-US" dirty="0"/>
              <a:t>This model labels the unlabeled data, which is called pseudo-labeled data. This is because the labeled data has many limitations.</a:t>
            </a:r>
          </a:p>
          <a:p>
            <a:pPr fontAlgn="auto"/>
            <a:r>
              <a:rPr lang="en-US" dirty="0"/>
              <a:t>The combined result of labeled and pseudo-labeled data creates a unique algorithm that covers both the aspect of supervised and unsupervised learning</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83284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itchFamily="18" charset="0"/>
                <a:cs typeface="Times New Roman" pitchFamily="18" charset="0"/>
              </a:rPr>
              <a:t>Working of Semi-Supervised </a:t>
            </a:r>
            <a:r>
              <a:rPr lang="en-US" b="1" dirty="0" smtClean="0">
                <a:solidFill>
                  <a:srgbClr val="C00000"/>
                </a:solidFill>
                <a:latin typeface="Times New Roman" pitchFamily="18" charset="0"/>
                <a:cs typeface="Times New Roman" pitchFamily="18" charset="0"/>
              </a:rPr>
              <a:t>Learning</a:t>
            </a:r>
            <a:endParaRPr lang="en-US" dirty="0"/>
          </a:p>
        </p:txBody>
      </p:sp>
      <p:sp>
        <p:nvSpPr>
          <p:cNvPr id="3" name="Content Placeholder 2"/>
          <p:cNvSpPr>
            <a:spLocks noGrp="1"/>
          </p:cNvSpPr>
          <p:nvPr>
            <p:ph idx="1"/>
          </p:nvPr>
        </p:nvSpPr>
        <p:spPr>
          <a:xfrm>
            <a:off x="838200" y="1413164"/>
            <a:ext cx="10515600" cy="4763799"/>
          </a:xfrm>
        </p:spPr>
        <p:txBody>
          <a:bodyPr>
            <a:normAutofit fontScale="77500" lnSpcReduction="20000"/>
          </a:bodyPr>
          <a:lstStyle/>
          <a:p>
            <a:pPr algn="just">
              <a:lnSpc>
                <a:spcPct val="120000"/>
              </a:lnSpc>
            </a:pPr>
            <a:r>
              <a:rPr lang="en-US" dirty="0" smtClean="0"/>
              <a:t>Semi-supervised </a:t>
            </a:r>
            <a:r>
              <a:rPr lang="en-US" dirty="0"/>
              <a:t>learning uses pseudo labeling to train the model with less labeled training data than supervised learning. The process can combine various neural network models and training ways. The whole working of semi-supervised learning is explained in the below points:</a:t>
            </a:r>
          </a:p>
          <a:p>
            <a:pPr algn="just">
              <a:lnSpc>
                <a:spcPct val="120000"/>
              </a:lnSpc>
            </a:pPr>
            <a:r>
              <a:rPr lang="en-US" dirty="0"/>
              <a:t>Firstly, it trains the model with less amount of training data similar to the supervised learning models. The training continues until the model gives accurate results.</a:t>
            </a:r>
          </a:p>
          <a:p>
            <a:pPr algn="just">
              <a:lnSpc>
                <a:spcPct val="120000"/>
              </a:lnSpc>
            </a:pPr>
            <a:r>
              <a:rPr lang="en-US" dirty="0"/>
              <a:t>The algorithms use the unlabeled dataset with pseudo labels in the next step, and now the result may not be accurate.</a:t>
            </a:r>
          </a:p>
          <a:p>
            <a:pPr algn="just">
              <a:lnSpc>
                <a:spcPct val="120000"/>
              </a:lnSpc>
            </a:pPr>
            <a:r>
              <a:rPr lang="en-US" dirty="0"/>
              <a:t>Now, the labels from labeled training data and pseudo labels data are linked together.</a:t>
            </a:r>
          </a:p>
          <a:p>
            <a:pPr algn="just">
              <a:lnSpc>
                <a:spcPct val="120000"/>
              </a:lnSpc>
            </a:pPr>
            <a:r>
              <a:rPr lang="en-US" dirty="0"/>
              <a:t>The input data in labeled training data and unlabeled training data are also linked.</a:t>
            </a:r>
          </a:p>
          <a:p>
            <a:pPr algn="just">
              <a:lnSpc>
                <a:spcPct val="120000"/>
              </a:lnSpc>
            </a:pPr>
            <a:r>
              <a:rPr lang="en-US" dirty="0"/>
              <a:t>In the end, again train the model with the new combined input as did in the first step. It will reduce errors and improve the accuracy of the model.</a:t>
            </a:r>
          </a:p>
          <a:p>
            <a:pPr algn="just">
              <a:lnSpc>
                <a:spcPct val="12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803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b="1" dirty="0">
                <a:solidFill>
                  <a:srgbClr val="C00000"/>
                </a:solidFill>
                <a:latin typeface="Times New Roman" pitchFamily="18" charset="0"/>
                <a:cs typeface="Times New Roman" pitchFamily="18" charset="0"/>
              </a:rPr>
              <a:t>Case Studies of Semi-Supervised Machine Learning Algorithms</a:t>
            </a:r>
            <a:r>
              <a:rPr lang="en-US" b="1" dirty="0">
                <a:solidFill>
                  <a:srgbClr val="C00000"/>
                </a:solidFill>
                <a:latin typeface="Times New Roman" pitchFamily="18" charset="0"/>
                <a:cs typeface="Times New Roman" pitchFamily="18" charset="0"/>
              </a:rPr>
              <a:t/>
            </a:r>
            <a:br>
              <a:rPr lang="en-US" b="1" dirty="0">
                <a:solidFill>
                  <a:srgbClr val="C0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838200" y="1149928"/>
            <a:ext cx="10515600" cy="5027036"/>
          </a:xfrm>
        </p:spPr>
        <p:txBody>
          <a:bodyPr>
            <a:normAutofit fontScale="77500" lnSpcReduction="20000"/>
          </a:bodyPr>
          <a:lstStyle/>
          <a:p>
            <a:pPr algn="just" fontAlgn="auto">
              <a:lnSpc>
                <a:spcPct val="120000"/>
              </a:lnSpc>
            </a:pPr>
            <a:r>
              <a:rPr lang="en-US" b="1" dirty="0" smtClean="0"/>
              <a:t>Image </a:t>
            </a:r>
            <a:r>
              <a:rPr lang="en-US" b="1" dirty="0"/>
              <a:t>and Speech Analysis</a:t>
            </a:r>
            <a:r>
              <a:rPr lang="en-US" dirty="0"/>
              <a:t>: </a:t>
            </a:r>
            <a:r>
              <a:rPr lang="en-US" dirty="0" smtClean="0"/>
              <a:t>Images </a:t>
            </a:r>
            <a:r>
              <a:rPr lang="en-US" dirty="0"/>
              <a:t>and audio files are usually not labeled. To label them is an arduous task that is expensive as well. With the help of human expertise, you can label a small data set. Once the data is trained, we can then implement SSL to label the rest of the audio and Image files and thus improve Image and speech analytic models.</a:t>
            </a:r>
          </a:p>
          <a:p>
            <a:pPr algn="just" fontAlgn="auto">
              <a:lnSpc>
                <a:spcPct val="120000"/>
              </a:lnSpc>
            </a:pPr>
            <a:r>
              <a:rPr lang="en-US" b="1" dirty="0"/>
              <a:t>Web Content Classification:</a:t>
            </a:r>
            <a:r>
              <a:rPr lang="en-US" dirty="0"/>
              <a:t> </a:t>
            </a:r>
            <a:r>
              <a:rPr lang="en-US" dirty="0" smtClean="0"/>
              <a:t>SSL </a:t>
            </a:r>
            <a:r>
              <a:rPr lang="en-US" dirty="0"/>
              <a:t>can help by labeling the content and classifying it, thus improving the user experience. Many search engines, including Google, use a semi-supervised learning model to label and rank web pages in their search result.</a:t>
            </a:r>
          </a:p>
          <a:p>
            <a:pPr algn="just" fontAlgn="auto">
              <a:lnSpc>
                <a:spcPct val="120000"/>
              </a:lnSpc>
            </a:pPr>
            <a:r>
              <a:rPr lang="en-US" b="1" dirty="0"/>
              <a:t>Banking: </a:t>
            </a:r>
            <a:r>
              <a:rPr lang="en-US" dirty="0" smtClean="0"/>
              <a:t>SSL </a:t>
            </a:r>
            <a:r>
              <a:rPr lang="en-US" dirty="0"/>
              <a:t>can help in banking for various activities. e.g. to identify cases of extortion. Here, the developer can use some examples of extortion cases as a labeled data set. The rest of the data of the customer needs to be labeled with Semi-Supervised Learning. In this scenario, the framework is prepared based on current samples and algorithms presented by the developer. Semi-supervised algorithms work the best here with controlled and uncontrolled frameworks</a:t>
            </a:r>
            <a:r>
              <a:rPr lang="en-US" dirty="0" smtClean="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67096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rgbClr val="C00000"/>
                </a:solidFill>
                <a:latin typeface="Times New Roman" pitchFamily="18" charset="0"/>
                <a:cs typeface="Times New Roman" pitchFamily="18" charset="0"/>
              </a:rPr>
              <a:t>Difference between Semi-supervised and Reinforcement Learning.</a:t>
            </a:r>
            <a:br>
              <a:rPr lang="en-US" b="1" dirty="0">
                <a:solidFill>
                  <a:srgbClr val="C00000"/>
                </a:solidFill>
                <a:latin typeface="Times New Roman" pitchFamily="18" charset="0"/>
                <a:cs typeface="Times New Roman" pitchFamily="18" charset="0"/>
              </a:rPr>
            </a:b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t>Reinforcement </a:t>
            </a:r>
            <a:r>
              <a:rPr lang="en-US" dirty="0"/>
              <a:t>learning is different from semi-supervised learning, as it works with rewards and feedback. </a:t>
            </a:r>
            <a:endParaRPr lang="en-US" dirty="0" smtClean="0"/>
          </a:p>
          <a:p>
            <a:pPr>
              <a:lnSpc>
                <a:spcPct val="150000"/>
              </a:lnSpc>
            </a:pPr>
            <a:r>
              <a:rPr lang="en-US" b="1" i="1" dirty="0" smtClean="0"/>
              <a:t>Reinforcement </a:t>
            </a:r>
            <a:r>
              <a:rPr lang="en-US" b="1" i="1" dirty="0"/>
              <a:t>learning aims to maximize the rewards by their hit and trial actions, whereas in semi-supervised learning, we train the model with a less labeled dataset.</a:t>
            </a: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16179915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5728</TotalTime>
  <Words>840</Words>
  <Application>Microsoft Office PowerPoint</Application>
  <PresentationFormat>Custom</PresentationFormat>
  <Paragraphs>83</Paragraphs>
  <Slides>12</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PowerPoint Presentation</vt:lpstr>
      <vt:lpstr>Course Outcomes</vt:lpstr>
      <vt:lpstr>Course Objectives</vt:lpstr>
      <vt:lpstr>Semi-Supervised Learning</vt:lpstr>
      <vt:lpstr>The Assumptions of Semi-Supervised Learning </vt:lpstr>
      <vt:lpstr>How do Semi-supervised algorithms operate?</vt:lpstr>
      <vt:lpstr>Working of Semi-Supervised Learning</vt:lpstr>
      <vt:lpstr>Case Studies of Semi-Supervised Machine Learning Algorithms </vt:lpstr>
      <vt:lpstr>Difference between Semi-supervised and Reinforcement Learning. </vt:lpstr>
      <vt:lpstr>Real-world applications of Semi-supervised Learning </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Yashika</cp:lastModifiedBy>
  <cp:revision>453</cp:revision>
  <dcterms:created xsi:type="dcterms:W3CDTF">2019-01-09T10:33:58Z</dcterms:created>
  <dcterms:modified xsi:type="dcterms:W3CDTF">2022-10-20T05:07:56Z</dcterms:modified>
</cp:coreProperties>
</file>