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4" r:id="rId1"/>
    <p:sldMasterId id="2147483686" r:id="rId2"/>
  </p:sldMasterIdLst>
  <p:notesMasterIdLst>
    <p:notesMasterId r:id="rId27"/>
  </p:notesMasterIdLst>
  <p:handoutMasterIdLst>
    <p:handoutMasterId r:id="rId28"/>
  </p:handoutMasterIdLst>
  <p:sldIdLst>
    <p:sldId id="1024" r:id="rId3"/>
    <p:sldId id="1170" r:id="rId4"/>
    <p:sldId id="1171" r:id="rId5"/>
    <p:sldId id="1208" r:id="rId6"/>
    <p:sldId id="1209" r:id="rId7"/>
    <p:sldId id="1210" r:id="rId8"/>
    <p:sldId id="1200" r:id="rId9"/>
    <p:sldId id="1201" r:id="rId10"/>
    <p:sldId id="1202" r:id="rId11"/>
    <p:sldId id="1203" r:id="rId12"/>
    <p:sldId id="1204" r:id="rId13"/>
    <p:sldId id="1205" r:id="rId14"/>
    <p:sldId id="1206" r:id="rId15"/>
    <p:sldId id="1207" r:id="rId16"/>
    <p:sldId id="1211" r:id="rId17"/>
    <p:sldId id="1212" r:id="rId18"/>
    <p:sldId id="1213" r:id="rId19"/>
    <p:sldId id="1214" r:id="rId20"/>
    <p:sldId id="1216" r:id="rId21"/>
    <p:sldId id="1217" r:id="rId22"/>
    <p:sldId id="1218" r:id="rId23"/>
    <p:sldId id="1219" r:id="rId24"/>
    <p:sldId id="1220" r:id="rId25"/>
    <p:sldId id="122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00"/>
    <a:srgbClr val="00FF99"/>
    <a:srgbClr val="CC0099"/>
    <a:srgbClr val="990000"/>
    <a:srgbClr val="9900FF"/>
    <a:srgbClr val="ED8137"/>
    <a:srgbClr val="FF6699"/>
    <a:srgbClr val="FFFF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-8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D8E82-1EDC-48D9-BD3A-343344AF3DBE}" type="doc">
      <dgm:prSet loTypeId="urn:microsoft.com/office/officeart/2005/8/layout/pyramid2" loCatId="pyramid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578FE76-9D52-42C7-9A08-2D703DEDB889}">
      <dgm:prSet custT="1"/>
      <dgm:spPr/>
      <dgm:t>
        <a:bodyPr/>
        <a:lstStyle/>
        <a:p>
          <a:pPr rtl="0"/>
          <a:r>
            <a:rPr lang="en-IN" sz="1400" b="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dirty="0">
            <a:latin typeface="Times New Roman" pitchFamily="18" charset="0"/>
            <a:cs typeface="Times New Roman" pitchFamily="18" charset="0"/>
          </a:endParaRPr>
        </a:p>
      </dgm:t>
    </dgm:pt>
    <dgm:pt modelId="{9D7F8322-B010-4AEA-B2C8-ABED8DA692AC}" type="parTrans" cxnId="{FCB90C43-334F-41E9-8B10-A2C04BB21436}">
      <dgm:prSet/>
      <dgm:spPr/>
      <dgm:t>
        <a:bodyPr/>
        <a:lstStyle/>
        <a:p>
          <a:endParaRPr lang="en-IN"/>
        </a:p>
      </dgm:t>
    </dgm:pt>
    <dgm:pt modelId="{156D1297-0002-46D1-ACA4-7141136CBED3}" type="sibTrans" cxnId="{FCB90C43-334F-41E9-8B10-A2C04BB21436}">
      <dgm:prSet/>
      <dgm:spPr/>
      <dgm:t>
        <a:bodyPr/>
        <a:lstStyle/>
        <a:p>
          <a:endParaRPr lang="en-IN"/>
        </a:p>
      </dgm:t>
    </dgm:pt>
    <dgm:pt modelId="{B60A9B08-E7FD-4FE6-8037-C7FA94A638AB}">
      <dgm:prSet custT="1"/>
      <dgm:spPr/>
      <dgm:t>
        <a:bodyPr/>
        <a:lstStyle/>
        <a:p>
          <a:pPr algn="l" rtl="0"/>
          <a:r>
            <a:rPr lang="en-IN" sz="1200" b="1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dirty="0" smtClean="0"/>
            <a:t>Understand different machine learning algorithms, as well as underlying theories the behind them.</a:t>
          </a:r>
          <a:endParaRPr lang="en-IN" sz="1200" b="1" dirty="0">
            <a:latin typeface="Times New Roman" pitchFamily="18" charset="0"/>
            <a:cs typeface="Times New Roman" pitchFamily="18" charset="0"/>
          </a:endParaRPr>
        </a:p>
      </dgm:t>
    </dgm:pt>
    <dgm:pt modelId="{1743A4BB-3420-4329-BD14-A855C7BE721C}" type="parTrans" cxnId="{14931E23-CC75-47DD-B94A-3A9131496891}">
      <dgm:prSet/>
      <dgm:spPr/>
      <dgm:t>
        <a:bodyPr/>
        <a:lstStyle/>
        <a:p>
          <a:endParaRPr lang="en-IN"/>
        </a:p>
      </dgm:t>
    </dgm:pt>
    <dgm:pt modelId="{5F67EDBF-CBEF-4869-9C4D-9DEE382706DE}" type="sibTrans" cxnId="{14931E23-CC75-47DD-B94A-3A9131496891}">
      <dgm:prSet/>
      <dgm:spPr/>
      <dgm:t>
        <a:bodyPr/>
        <a:lstStyle/>
        <a:p>
          <a:endParaRPr lang="en-IN"/>
        </a:p>
      </dgm:t>
    </dgm:pt>
    <dgm:pt modelId="{42B7D287-B06F-4860-BF6D-66967ED63566}">
      <dgm:prSet custT="1"/>
      <dgm:spPr/>
      <dgm:t>
        <a:bodyPr/>
        <a:lstStyle/>
        <a:p>
          <a:pPr algn="l" rtl="0"/>
          <a:r>
            <a:rPr lang="en-IN" sz="1200" b="1" dirty="0" smtClean="0"/>
            <a:t>CO-3: </a:t>
          </a:r>
          <a:r>
            <a:rPr lang="en-IN" sz="1200" dirty="0" smtClean="0"/>
            <a:t>Select and apply the appropriate machine learning algorithm to solve problems of moderate complexity</a:t>
          </a:r>
          <a:endParaRPr lang="en-IN" sz="1200" b="1" dirty="0"/>
        </a:p>
      </dgm:t>
    </dgm:pt>
    <dgm:pt modelId="{57DC1ED3-C728-4E8A-B191-EAE392F0BEEA}" type="parTrans" cxnId="{7DDC7924-154E-4364-A74F-F26F909D3799}">
      <dgm:prSet/>
      <dgm:spPr/>
      <dgm:t>
        <a:bodyPr/>
        <a:lstStyle/>
        <a:p>
          <a:endParaRPr lang="en-IN"/>
        </a:p>
      </dgm:t>
    </dgm:pt>
    <dgm:pt modelId="{011A6C04-F795-4BB4-8D9E-6C0E2AEA7658}" type="sibTrans" cxnId="{7DDC7924-154E-4364-A74F-F26F909D3799}">
      <dgm:prSet/>
      <dgm:spPr/>
      <dgm:t>
        <a:bodyPr/>
        <a:lstStyle/>
        <a:p>
          <a:endParaRPr lang="en-IN"/>
        </a:p>
      </dgm:t>
    </dgm:pt>
    <dgm:pt modelId="{BC04120A-B7ED-4D86-B067-8DD56AFAAD85}">
      <dgm:prSet custT="1"/>
      <dgm:spPr/>
      <dgm:t>
        <a:bodyPr/>
        <a:lstStyle/>
        <a:p>
          <a:pPr algn="l" rtl="0"/>
          <a:r>
            <a:rPr lang="en-IN" sz="1800" b="1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dirty="0" smtClean="0"/>
            <a:t>Interpret and evaluate models generated from data.</a:t>
          </a:r>
          <a:endParaRPr lang="en-IN" sz="1800" b="1" dirty="0">
            <a:latin typeface="Times New Roman" pitchFamily="18" charset="0"/>
            <a:cs typeface="Times New Roman" pitchFamily="18" charset="0"/>
          </a:endParaRPr>
        </a:p>
      </dgm:t>
    </dgm:pt>
    <dgm:pt modelId="{9635C7B5-1C62-4B16-83C4-261F3B9B0E34}" type="parTrans" cxnId="{BCCD6AC9-834A-432E-ADFD-09D5BEA9ED9C}">
      <dgm:prSet/>
      <dgm:spPr/>
      <dgm:t>
        <a:bodyPr/>
        <a:lstStyle/>
        <a:p>
          <a:endParaRPr lang="en-US"/>
        </a:p>
      </dgm:t>
    </dgm:pt>
    <dgm:pt modelId="{7CEAAED2-76B4-4543-BC39-BC9D2E55E5C8}" type="sibTrans" cxnId="{BCCD6AC9-834A-432E-ADFD-09D5BEA9ED9C}">
      <dgm:prSet/>
      <dgm:spPr/>
      <dgm:t>
        <a:bodyPr/>
        <a:lstStyle/>
        <a:p>
          <a:endParaRPr lang="en-US"/>
        </a:p>
      </dgm:t>
    </dgm:pt>
    <dgm:pt modelId="{F1BB7016-B67B-4569-BAB3-0274171CE331}">
      <dgm:prSet custT="1"/>
      <dgm:spPr/>
      <dgm:t>
        <a:bodyPr/>
        <a:lstStyle/>
        <a:p>
          <a:pPr algn="l" rtl="0"/>
          <a:r>
            <a:rPr lang="en-IN" sz="1050" b="1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dirty="0">
            <a:latin typeface="Times" pitchFamily="18" charset="0"/>
            <a:cs typeface="Times" pitchFamily="18" charset="0"/>
          </a:endParaRPr>
        </a:p>
      </dgm:t>
    </dgm:pt>
    <dgm:pt modelId="{1A867DB6-F3D9-4717-A818-B7ECC2C5C5A3}" type="parTrans" cxnId="{0B69628D-8008-4F26-9D2D-3AF8C023A1EC}">
      <dgm:prSet/>
      <dgm:spPr/>
      <dgm:t>
        <a:bodyPr/>
        <a:lstStyle/>
        <a:p>
          <a:endParaRPr lang="en-US"/>
        </a:p>
      </dgm:t>
    </dgm:pt>
    <dgm:pt modelId="{705748FD-6959-4253-A059-E5C8271B36FB}" type="sibTrans" cxnId="{0B69628D-8008-4F26-9D2D-3AF8C023A1EC}">
      <dgm:prSet/>
      <dgm:spPr/>
      <dgm:t>
        <a:bodyPr/>
        <a:lstStyle/>
        <a:p>
          <a:endParaRPr lang="en-US"/>
        </a:p>
      </dgm:t>
    </dgm:pt>
    <dgm:pt modelId="{E722635D-9BCF-4168-AF49-C59115C9709E}" type="pres">
      <dgm:prSet presAssocID="{0ECD8E82-1EDC-48D9-BD3A-343344AF3DB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5E4C2482-B8D0-4FC2-9FA2-E973D546DD57}" type="pres">
      <dgm:prSet presAssocID="{0ECD8E82-1EDC-48D9-BD3A-343344AF3DBE}" presName="pyramid" presStyleLbl="node1" presStyleIdx="0" presStyleCnt="1"/>
      <dgm:spPr/>
    </dgm:pt>
    <dgm:pt modelId="{98DE14CE-00C4-40A5-8D4A-6A1F67DB1EF9}" type="pres">
      <dgm:prSet presAssocID="{0ECD8E82-1EDC-48D9-BD3A-343344AF3DBE}" presName="theList" presStyleCnt="0"/>
      <dgm:spPr/>
    </dgm:pt>
    <dgm:pt modelId="{71BB48DD-FA8E-48AB-8BCD-B38FD926FA57}" type="pres">
      <dgm:prSet presAssocID="{6578FE76-9D52-42C7-9A08-2D703DEDB889}" presName="aNode" presStyleLbl="fgAcc1" presStyleIdx="0" presStyleCnt="5" custScaleX="124776" custLinFactX="-25931" custLinFactY="-17917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A2CD65-AC1E-43A6-A98A-94947674F148}" type="pres">
      <dgm:prSet presAssocID="{6578FE76-9D52-42C7-9A08-2D703DEDB889}" presName="aSpace" presStyleCnt="0"/>
      <dgm:spPr/>
    </dgm:pt>
    <dgm:pt modelId="{D2FCBDAE-4285-4B23-88C6-0DED421A418E}" type="pres">
      <dgm:prSet presAssocID="{B60A9B08-E7FD-4FE6-8037-C7FA94A638AB}" presName="aNode" presStyleLbl="fgAcc1" presStyleIdx="1" presStyleCnt="5" custScaleX="124981" custLinFactY="-24321" custLinFactNeighborX="-93866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BD24E4-AA73-4F72-BB9C-BC92D0D1ECFD}" type="pres">
      <dgm:prSet presAssocID="{B60A9B08-E7FD-4FE6-8037-C7FA94A638AB}" presName="aSpace" presStyleCnt="0"/>
      <dgm:spPr/>
    </dgm:pt>
    <dgm:pt modelId="{DAB1C5DE-D37A-465E-92B2-343488CEB278}" type="pres">
      <dgm:prSet presAssocID="{42B7D287-B06F-4860-BF6D-66967ED63566}" presName="aNode" presStyleLbl="fgAcc1" presStyleIdx="2" presStyleCnt="5" custScaleX="127695" custLinFactY="-18999" custLinFactNeighborX="-3264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8B4318-4367-4EFD-B8D3-CFAF8D93713A}" type="pres">
      <dgm:prSet presAssocID="{42B7D287-B06F-4860-BF6D-66967ED63566}" presName="aSpace" presStyleCnt="0"/>
      <dgm:spPr/>
    </dgm:pt>
    <dgm:pt modelId="{515F210A-249C-4CD7-A0CC-1834E039A7DC}" type="pres">
      <dgm:prSet presAssocID="{BC04120A-B7ED-4D86-B067-8DD56AFAAD85}" presName="aNode" presStyleLbl="fgAcc1" presStyleIdx="3" presStyleCnt="5" custScaleX="127695" custLinFactY="-11003" custLinFactNeighborX="3410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033E3-A2EA-4A1B-9539-7E1D40F63E29}" type="pres">
      <dgm:prSet presAssocID="{BC04120A-B7ED-4D86-B067-8DD56AFAAD85}" presName="aSpace" presStyleCnt="0"/>
      <dgm:spPr/>
    </dgm:pt>
    <dgm:pt modelId="{F478A005-C19F-47F1-A9D2-DA26E5AFEC0A}" type="pres">
      <dgm:prSet presAssocID="{F1BB7016-B67B-4569-BAB3-0274171CE331}" presName="aNode" presStyleLbl="fgAcc1" presStyleIdx="4" presStyleCnt="5" custScaleX="127695" custScaleY="138176" custLinFactNeighborX="76531" custLinFactNeighborY="-81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C380B-9C2E-4EC8-81F2-68A7926AEEAF}" type="pres">
      <dgm:prSet presAssocID="{F1BB7016-B67B-4569-BAB3-0274171CE331}" presName="aSpace" presStyleCnt="0"/>
      <dgm:spPr/>
    </dgm:pt>
  </dgm:ptLst>
  <dgm:cxnLst>
    <dgm:cxn modelId="{6152C903-7C76-4E16-8111-932CFDEDAA30}" type="presOf" srcId="{0ECD8E82-1EDC-48D9-BD3A-343344AF3DBE}" destId="{E722635D-9BCF-4168-AF49-C59115C9709E}" srcOrd="0" destOrd="0" presId="urn:microsoft.com/office/officeart/2005/8/layout/pyramid2"/>
    <dgm:cxn modelId="{BCCD6AC9-834A-432E-ADFD-09D5BEA9ED9C}" srcId="{0ECD8E82-1EDC-48D9-BD3A-343344AF3DBE}" destId="{BC04120A-B7ED-4D86-B067-8DD56AFAAD85}" srcOrd="3" destOrd="0" parTransId="{9635C7B5-1C62-4B16-83C4-261F3B9B0E34}" sibTransId="{7CEAAED2-76B4-4543-BC39-BC9D2E55E5C8}"/>
    <dgm:cxn modelId="{0B69628D-8008-4F26-9D2D-3AF8C023A1EC}" srcId="{0ECD8E82-1EDC-48D9-BD3A-343344AF3DBE}" destId="{F1BB7016-B67B-4569-BAB3-0274171CE331}" srcOrd="4" destOrd="0" parTransId="{1A867DB6-F3D9-4717-A818-B7ECC2C5C5A3}" sibTransId="{705748FD-6959-4253-A059-E5C8271B36FB}"/>
    <dgm:cxn modelId="{7DDC7924-154E-4364-A74F-F26F909D3799}" srcId="{0ECD8E82-1EDC-48D9-BD3A-343344AF3DBE}" destId="{42B7D287-B06F-4860-BF6D-66967ED63566}" srcOrd="2" destOrd="0" parTransId="{57DC1ED3-C728-4E8A-B191-EAE392F0BEEA}" sibTransId="{011A6C04-F795-4BB4-8D9E-6C0E2AEA7658}"/>
    <dgm:cxn modelId="{0B68549F-D1EF-445C-B893-64094DA6D3A4}" type="presOf" srcId="{BC04120A-B7ED-4D86-B067-8DD56AFAAD85}" destId="{515F210A-249C-4CD7-A0CC-1834E039A7DC}" srcOrd="0" destOrd="0" presId="urn:microsoft.com/office/officeart/2005/8/layout/pyramid2"/>
    <dgm:cxn modelId="{FCB90C43-334F-41E9-8B10-A2C04BB21436}" srcId="{0ECD8E82-1EDC-48D9-BD3A-343344AF3DBE}" destId="{6578FE76-9D52-42C7-9A08-2D703DEDB889}" srcOrd="0" destOrd="0" parTransId="{9D7F8322-B010-4AEA-B2C8-ABED8DA692AC}" sibTransId="{156D1297-0002-46D1-ACA4-7141136CBED3}"/>
    <dgm:cxn modelId="{14931E23-CC75-47DD-B94A-3A9131496891}" srcId="{0ECD8E82-1EDC-48D9-BD3A-343344AF3DBE}" destId="{B60A9B08-E7FD-4FE6-8037-C7FA94A638AB}" srcOrd="1" destOrd="0" parTransId="{1743A4BB-3420-4329-BD14-A855C7BE721C}" sibTransId="{5F67EDBF-CBEF-4869-9C4D-9DEE382706DE}"/>
    <dgm:cxn modelId="{9274EE01-940C-4BFF-925B-A8082DB03C7A}" type="presOf" srcId="{6578FE76-9D52-42C7-9A08-2D703DEDB889}" destId="{71BB48DD-FA8E-48AB-8BCD-B38FD926FA57}" srcOrd="0" destOrd="0" presId="urn:microsoft.com/office/officeart/2005/8/layout/pyramid2"/>
    <dgm:cxn modelId="{30DC4844-DD0B-459F-9BAC-7CDA01065F1D}" type="presOf" srcId="{42B7D287-B06F-4860-BF6D-66967ED63566}" destId="{DAB1C5DE-D37A-465E-92B2-343488CEB278}" srcOrd="0" destOrd="0" presId="urn:microsoft.com/office/officeart/2005/8/layout/pyramid2"/>
    <dgm:cxn modelId="{02AF5C9C-BB93-46F7-B703-1A6E5C43869F}" type="presOf" srcId="{F1BB7016-B67B-4569-BAB3-0274171CE331}" destId="{F478A005-C19F-47F1-A9D2-DA26E5AFEC0A}" srcOrd="0" destOrd="0" presId="urn:microsoft.com/office/officeart/2005/8/layout/pyramid2"/>
    <dgm:cxn modelId="{963F633C-56D0-48D2-8074-3115E7C7D4F5}" type="presOf" srcId="{B60A9B08-E7FD-4FE6-8037-C7FA94A638AB}" destId="{D2FCBDAE-4285-4B23-88C6-0DED421A418E}" srcOrd="0" destOrd="0" presId="urn:microsoft.com/office/officeart/2005/8/layout/pyramid2"/>
    <dgm:cxn modelId="{6B06876C-794B-4A0B-AB2F-73BF612C02FB}" type="presParOf" srcId="{E722635D-9BCF-4168-AF49-C59115C9709E}" destId="{5E4C2482-B8D0-4FC2-9FA2-E973D546DD57}" srcOrd="0" destOrd="0" presId="urn:microsoft.com/office/officeart/2005/8/layout/pyramid2"/>
    <dgm:cxn modelId="{AC24B905-9B34-436F-BC8D-1D2C801D7D14}" type="presParOf" srcId="{E722635D-9BCF-4168-AF49-C59115C9709E}" destId="{98DE14CE-00C4-40A5-8D4A-6A1F67DB1EF9}" srcOrd="1" destOrd="0" presId="urn:microsoft.com/office/officeart/2005/8/layout/pyramid2"/>
    <dgm:cxn modelId="{E58F3E92-D4DE-43E9-9FAD-9BA0F60B53F7}" type="presParOf" srcId="{98DE14CE-00C4-40A5-8D4A-6A1F67DB1EF9}" destId="{71BB48DD-FA8E-48AB-8BCD-B38FD926FA57}" srcOrd="0" destOrd="0" presId="urn:microsoft.com/office/officeart/2005/8/layout/pyramid2"/>
    <dgm:cxn modelId="{D9E5F576-5691-415A-A1DF-02FB3C189063}" type="presParOf" srcId="{98DE14CE-00C4-40A5-8D4A-6A1F67DB1EF9}" destId="{86A2CD65-AC1E-43A6-A98A-94947674F148}" srcOrd="1" destOrd="0" presId="urn:microsoft.com/office/officeart/2005/8/layout/pyramid2"/>
    <dgm:cxn modelId="{C851C0A3-ADC3-4978-A7FC-C61F650D9CAA}" type="presParOf" srcId="{98DE14CE-00C4-40A5-8D4A-6A1F67DB1EF9}" destId="{D2FCBDAE-4285-4B23-88C6-0DED421A418E}" srcOrd="2" destOrd="0" presId="urn:microsoft.com/office/officeart/2005/8/layout/pyramid2"/>
    <dgm:cxn modelId="{73688E6B-D9AB-46DC-8456-989FEA5FB79E}" type="presParOf" srcId="{98DE14CE-00C4-40A5-8D4A-6A1F67DB1EF9}" destId="{8BBD24E4-AA73-4F72-BB9C-BC92D0D1ECFD}" srcOrd="3" destOrd="0" presId="urn:microsoft.com/office/officeart/2005/8/layout/pyramid2"/>
    <dgm:cxn modelId="{1889B934-3315-4132-9689-C65787D145BC}" type="presParOf" srcId="{98DE14CE-00C4-40A5-8D4A-6A1F67DB1EF9}" destId="{DAB1C5DE-D37A-465E-92B2-343488CEB278}" srcOrd="4" destOrd="0" presId="urn:microsoft.com/office/officeart/2005/8/layout/pyramid2"/>
    <dgm:cxn modelId="{55CBD7B9-FCDF-40DC-9E5F-76506CA37D0A}" type="presParOf" srcId="{98DE14CE-00C4-40A5-8D4A-6A1F67DB1EF9}" destId="{2A8B4318-4367-4EFD-B8D3-CFAF8D93713A}" srcOrd="5" destOrd="0" presId="urn:microsoft.com/office/officeart/2005/8/layout/pyramid2"/>
    <dgm:cxn modelId="{430E0755-134D-4099-ABC2-9FE5C33A7D28}" type="presParOf" srcId="{98DE14CE-00C4-40A5-8D4A-6A1F67DB1EF9}" destId="{515F210A-249C-4CD7-A0CC-1834E039A7DC}" srcOrd="6" destOrd="0" presId="urn:microsoft.com/office/officeart/2005/8/layout/pyramid2"/>
    <dgm:cxn modelId="{15B80E21-0CE1-46DD-907E-F2395E3D7F0D}" type="presParOf" srcId="{98DE14CE-00C4-40A5-8D4A-6A1F67DB1EF9}" destId="{21D033E3-A2EA-4A1B-9539-7E1D40F63E29}" srcOrd="7" destOrd="0" presId="urn:microsoft.com/office/officeart/2005/8/layout/pyramid2"/>
    <dgm:cxn modelId="{0F4DF041-448E-444A-A9EB-E179E6E32577}" type="presParOf" srcId="{98DE14CE-00C4-40A5-8D4A-6A1F67DB1EF9}" destId="{F478A005-C19F-47F1-A9D2-DA26E5AFEC0A}" srcOrd="8" destOrd="0" presId="urn:microsoft.com/office/officeart/2005/8/layout/pyramid2"/>
    <dgm:cxn modelId="{B139889E-2024-4D53-B7AA-B7660D4A8A35}" type="presParOf" srcId="{98DE14CE-00C4-40A5-8D4A-6A1F67DB1EF9}" destId="{6EBC380B-9C2E-4EC8-81F2-68A7926AEEAF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1F1E1-5774-4F1F-BC35-A681E82679CF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2774629-A9AF-46EC-81EB-5BCC1F3A9C86}">
      <dgm:prSet custT="1"/>
      <dgm:spPr/>
      <dgm:t>
        <a:bodyPr/>
        <a:lstStyle/>
        <a:p>
          <a:pPr rtl="0"/>
          <a:r>
            <a:rPr lang="en-IN" sz="1600" b="1" dirty="0" smtClean="0"/>
            <a:t>To understand the history and development of Machine Learning.</a:t>
          </a:r>
          <a:endParaRPr lang="en-IN" sz="1600" b="1" dirty="0"/>
        </a:p>
      </dgm:t>
    </dgm:pt>
    <dgm:pt modelId="{AEDFCF34-A09A-4FC7-9E0D-4CC176EAD940}" type="parTrans" cxnId="{37272932-89E1-4EAA-843E-87758E777A8D}">
      <dgm:prSet/>
      <dgm:spPr/>
      <dgm:t>
        <a:bodyPr/>
        <a:lstStyle/>
        <a:p>
          <a:endParaRPr lang="en-IN"/>
        </a:p>
      </dgm:t>
    </dgm:pt>
    <dgm:pt modelId="{7E040EE3-1663-4478-8979-5F561B67BBC6}" type="sibTrans" cxnId="{37272932-89E1-4EAA-843E-87758E777A8D}">
      <dgm:prSet/>
      <dgm:spPr/>
      <dgm:t>
        <a:bodyPr/>
        <a:lstStyle/>
        <a:p>
          <a:endParaRPr lang="en-IN"/>
        </a:p>
      </dgm:t>
    </dgm:pt>
    <dgm:pt modelId="{BEC27646-216E-41FA-B6F9-E5F3B442AA07}">
      <dgm:prSet custT="1"/>
      <dgm:spPr/>
      <dgm:t>
        <a:bodyPr/>
        <a:lstStyle/>
        <a:p>
          <a:pPr rtl="0"/>
          <a:r>
            <a:rPr lang="en-IN" sz="1600" b="1" dirty="0" smtClean="0"/>
            <a:t>To provide a comprehensive foundation to Machine Learning and Optimization methodology with applications t.</a:t>
          </a:r>
          <a:endParaRPr lang="en-IN" sz="1600" b="1" dirty="0"/>
        </a:p>
      </dgm:t>
    </dgm:pt>
    <dgm:pt modelId="{DA1F586B-A4C8-4B7A-B621-D704EA4D997A}" type="parTrans" cxnId="{3EFC9EE3-66EC-4176-AF25-FBC1D2C7EDB3}">
      <dgm:prSet/>
      <dgm:spPr/>
      <dgm:t>
        <a:bodyPr/>
        <a:lstStyle/>
        <a:p>
          <a:endParaRPr lang="en-IN"/>
        </a:p>
      </dgm:t>
    </dgm:pt>
    <dgm:pt modelId="{BCC79A71-E4EA-45B4-9897-4958965CEAB1}" type="sibTrans" cxnId="{3EFC9EE3-66EC-4176-AF25-FBC1D2C7EDB3}">
      <dgm:prSet/>
      <dgm:spPr/>
      <dgm:t>
        <a:bodyPr/>
        <a:lstStyle/>
        <a:p>
          <a:endParaRPr lang="en-IN"/>
        </a:p>
      </dgm:t>
    </dgm:pt>
    <dgm:pt modelId="{0F0296FB-8ADD-4838-9F9A-1BE68FFAB191}">
      <dgm:prSet custT="1"/>
      <dgm:spPr/>
      <dgm:t>
        <a:bodyPr/>
        <a:lstStyle/>
        <a:p>
          <a:pPr rtl="0"/>
          <a:r>
            <a:rPr lang="en-IN" sz="1600" b="1" dirty="0" smtClean="0"/>
            <a:t>To study learning processes: supervised and unsupervised, deterministic and statistical knowledge of Machine learners, and ensemble learning</a:t>
          </a:r>
          <a:endParaRPr lang="en-IN" sz="1600" b="1" dirty="0"/>
        </a:p>
      </dgm:t>
    </dgm:pt>
    <dgm:pt modelId="{160FAC7C-F894-4F8D-83BA-9F88A270E1D3}" type="parTrans" cxnId="{2ECDA0A1-80FF-45B3-A721-82FE5BF7D332}">
      <dgm:prSet/>
      <dgm:spPr/>
      <dgm:t>
        <a:bodyPr/>
        <a:lstStyle/>
        <a:p>
          <a:endParaRPr lang="en-IN"/>
        </a:p>
      </dgm:t>
    </dgm:pt>
    <dgm:pt modelId="{77479B65-8415-4638-B5DF-5B240C7171E1}" type="sibTrans" cxnId="{2ECDA0A1-80FF-45B3-A721-82FE5BF7D332}">
      <dgm:prSet/>
      <dgm:spPr/>
      <dgm:t>
        <a:bodyPr/>
        <a:lstStyle/>
        <a:p>
          <a:endParaRPr lang="en-IN"/>
        </a:p>
      </dgm:t>
    </dgm:pt>
    <dgm:pt modelId="{93C2B856-9E92-42DC-A772-1E39906DE85D}">
      <dgm:prSet custT="1"/>
      <dgm:spPr/>
      <dgm:t>
        <a:bodyPr/>
        <a:lstStyle/>
        <a:p>
          <a:pPr rtl="0"/>
          <a:r>
            <a:rPr lang="en-IN" sz="1600" b="1" dirty="0" smtClean="0"/>
            <a:t>To understand modern techniques and practical trends of Machine learning.</a:t>
          </a:r>
          <a:endParaRPr lang="en-IN" sz="1600" b="1" dirty="0"/>
        </a:p>
      </dgm:t>
    </dgm:pt>
    <dgm:pt modelId="{2E8BFE8F-A75C-4552-A4B9-B8479173B459}" type="parTrans" cxnId="{73C38D1F-25F9-4757-AC45-54F52501B931}">
      <dgm:prSet/>
      <dgm:spPr/>
      <dgm:t>
        <a:bodyPr/>
        <a:lstStyle/>
        <a:p>
          <a:endParaRPr lang="en-IN"/>
        </a:p>
      </dgm:t>
    </dgm:pt>
    <dgm:pt modelId="{55D74626-E5E5-4B38-94C7-B1E510557E84}" type="sibTrans" cxnId="{73C38D1F-25F9-4757-AC45-54F52501B931}">
      <dgm:prSet/>
      <dgm:spPr/>
      <dgm:t>
        <a:bodyPr/>
        <a:lstStyle/>
        <a:p>
          <a:endParaRPr lang="en-IN"/>
        </a:p>
      </dgm:t>
    </dgm:pt>
    <dgm:pt modelId="{73701E7B-FBC3-42D6-8A7A-B8FE6360C809}" type="pres">
      <dgm:prSet presAssocID="{6F51F1E1-5774-4F1F-BC35-A681E82679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AE914A-85B6-414D-B985-4C1BCDCDEB28}" type="pres">
      <dgm:prSet presAssocID="{22774629-A9AF-46EC-81EB-5BCC1F3A9C86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6FBC2B-7E38-4A4E-AAC7-9B708FC1F1C6}" type="pres">
      <dgm:prSet presAssocID="{7E040EE3-1663-4478-8979-5F561B67BBC6}" presName="space" presStyleCnt="0"/>
      <dgm:spPr/>
    </dgm:pt>
    <dgm:pt modelId="{73A2E943-AB3A-4641-AEFD-BB51F509B476}" type="pres">
      <dgm:prSet presAssocID="{BEC27646-216E-41FA-B6F9-E5F3B442AA07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789ED7-8F32-4F90-9146-CF649FD801B9}" type="pres">
      <dgm:prSet presAssocID="{BCC79A71-E4EA-45B4-9897-4958965CEAB1}" presName="space" presStyleCnt="0"/>
      <dgm:spPr/>
    </dgm:pt>
    <dgm:pt modelId="{AF4734E7-1ED5-44E4-B1E4-44C4223EABC2}" type="pres">
      <dgm:prSet presAssocID="{0F0296FB-8ADD-4838-9F9A-1BE68FFAB19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8442D6-7009-43F0-A59F-D33608F4100B}" type="pres">
      <dgm:prSet presAssocID="{77479B65-8415-4638-B5DF-5B240C7171E1}" presName="space" presStyleCnt="0"/>
      <dgm:spPr/>
    </dgm:pt>
    <dgm:pt modelId="{520F853D-D5C2-4B43-93D2-153698AFDA17}" type="pres">
      <dgm:prSet presAssocID="{93C2B856-9E92-42DC-A772-1E39906DE85D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C38D1F-25F9-4757-AC45-54F52501B931}" srcId="{6F51F1E1-5774-4F1F-BC35-A681E82679CF}" destId="{93C2B856-9E92-42DC-A772-1E39906DE85D}" srcOrd="3" destOrd="0" parTransId="{2E8BFE8F-A75C-4552-A4B9-B8479173B459}" sibTransId="{55D74626-E5E5-4B38-94C7-B1E510557E84}"/>
    <dgm:cxn modelId="{37272932-89E1-4EAA-843E-87758E777A8D}" srcId="{6F51F1E1-5774-4F1F-BC35-A681E82679CF}" destId="{22774629-A9AF-46EC-81EB-5BCC1F3A9C86}" srcOrd="0" destOrd="0" parTransId="{AEDFCF34-A09A-4FC7-9E0D-4CC176EAD940}" sibTransId="{7E040EE3-1663-4478-8979-5F561B67BBC6}"/>
    <dgm:cxn modelId="{30C45FDF-02C0-4C53-903E-AEB88D4D423E}" type="presOf" srcId="{93C2B856-9E92-42DC-A772-1E39906DE85D}" destId="{520F853D-D5C2-4B43-93D2-153698AFDA17}" srcOrd="0" destOrd="0" presId="urn:microsoft.com/office/officeart/2005/8/layout/venn3"/>
    <dgm:cxn modelId="{1E2B97FB-6892-4069-9814-5357D41E3FDE}" type="presOf" srcId="{22774629-A9AF-46EC-81EB-5BCC1F3A9C86}" destId="{22AE914A-85B6-414D-B985-4C1BCDCDEB28}" srcOrd="0" destOrd="0" presId="urn:microsoft.com/office/officeart/2005/8/layout/venn3"/>
    <dgm:cxn modelId="{EC7E7FE6-7919-45E5-9CD4-7D8D55C796B4}" type="presOf" srcId="{0F0296FB-8ADD-4838-9F9A-1BE68FFAB191}" destId="{AF4734E7-1ED5-44E4-B1E4-44C4223EABC2}" srcOrd="0" destOrd="0" presId="urn:microsoft.com/office/officeart/2005/8/layout/venn3"/>
    <dgm:cxn modelId="{2ECDA0A1-80FF-45B3-A721-82FE5BF7D332}" srcId="{6F51F1E1-5774-4F1F-BC35-A681E82679CF}" destId="{0F0296FB-8ADD-4838-9F9A-1BE68FFAB191}" srcOrd="2" destOrd="0" parTransId="{160FAC7C-F894-4F8D-83BA-9F88A270E1D3}" sibTransId="{77479B65-8415-4638-B5DF-5B240C7171E1}"/>
    <dgm:cxn modelId="{3EFC9EE3-66EC-4176-AF25-FBC1D2C7EDB3}" srcId="{6F51F1E1-5774-4F1F-BC35-A681E82679CF}" destId="{BEC27646-216E-41FA-B6F9-E5F3B442AA07}" srcOrd="1" destOrd="0" parTransId="{DA1F586B-A4C8-4B7A-B621-D704EA4D997A}" sibTransId="{BCC79A71-E4EA-45B4-9897-4958965CEAB1}"/>
    <dgm:cxn modelId="{60D26E4C-ABC0-4B96-99D7-47BB643D0D0B}" type="presOf" srcId="{6F51F1E1-5774-4F1F-BC35-A681E82679CF}" destId="{73701E7B-FBC3-42D6-8A7A-B8FE6360C809}" srcOrd="0" destOrd="0" presId="urn:microsoft.com/office/officeart/2005/8/layout/venn3"/>
    <dgm:cxn modelId="{8225088B-94E3-4B7E-9B40-851A3A752D97}" type="presOf" srcId="{BEC27646-216E-41FA-B6F9-E5F3B442AA07}" destId="{73A2E943-AB3A-4641-AEFD-BB51F509B476}" srcOrd="0" destOrd="0" presId="urn:microsoft.com/office/officeart/2005/8/layout/venn3"/>
    <dgm:cxn modelId="{3AFCFD20-D97F-4DDB-8C11-B2C8B5729ECF}" type="presParOf" srcId="{73701E7B-FBC3-42D6-8A7A-B8FE6360C809}" destId="{22AE914A-85B6-414D-B985-4C1BCDCDEB28}" srcOrd="0" destOrd="0" presId="urn:microsoft.com/office/officeart/2005/8/layout/venn3"/>
    <dgm:cxn modelId="{53668E71-1B92-4298-B2E0-BD40527E785C}" type="presParOf" srcId="{73701E7B-FBC3-42D6-8A7A-B8FE6360C809}" destId="{3E6FBC2B-7E38-4A4E-AAC7-9B708FC1F1C6}" srcOrd="1" destOrd="0" presId="urn:microsoft.com/office/officeart/2005/8/layout/venn3"/>
    <dgm:cxn modelId="{1AD15B4F-6131-40CB-91AD-8CC2E11FD61D}" type="presParOf" srcId="{73701E7B-FBC3-42D6-8A7A-B8FE6360C809}" destId="{73A2E943-AB3A-4641-AEFD-BB51F509B476}" srcOrd="2" destOrd="0" presId="urn:microsoft.com/office/officeart/2005/8/layout/venn3"/>
    <dgm:cxn modelId="{0DD6B713-EDAE-42BD-80E7-35A79246DFF7}" type="presParOf" srcId="{73701E7B-FBC3-42D6-8A7A-B8FE6360C809}" destId="{43789ED7-8F32-4F90-9146-CF649FD801B9}" srcOrd="3" destOrd="0" presId="urn:microsoft.com/office/officeart/2005/8/layout/venn3"/>
    <dgm:cxn modelId="{BDDCED43-AFBF-4241-8872-5C79AAAA5C4E}" type="presParOf" srcId="{73701E7B-FBC3-42D6-8A7A-B8FE6360C809}" destId="{AF4734E7-1ED5-44E4-B1E4-44C4223EABC2}" srcOrd="4" destOrd="0" presId="urn:microsoft.com/office/officeart/2005/8/layout/venn3"/>
    <dgm:cxn modelId="{D24A6F9F-1F16-4E40-BDCD-B2FE28AA713E}" type="presParOf" srcId="{73701E7B-FBC3-42D6-8A7A-B8FE6360C809}" destId="{828442D6-7009-43F0-A59F-D33608F4100B}" srcOrd="5" destOrd="0" presId="urn:microsoft.com/office/officeart/2005/8/layout/venn3"/>
    <dgm:cxn modelId="{89282508-9A6E-49B3-9F5B-EAABE8804653}" type="presParOf" srcId="{73701E7B-FBC3-42D6-8A7A-B8FE6360C809}" destId="{520F853D-D5C2-4B43-93D2-153698AFDA17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C2482-B8D0-4FC2-9FA2-E973D546DD57}">
      <dsp:nvSpPr>
        <dsp:cNvPr id="0" name=""/>
        <dsp:cNvSpPr/>
      </dsp:nvSpPr>
      <dsp:spPr>
        <a:xfrm>
          <a:off x="2382335" y="0"/>
          <a:ext cx="4825835" cy="482583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48DD-FA8E-48AB-8BCD-B38FD926FA57}">
      <dsp:nvSpPr>
        <dsp:cNvPr id="0" name=""/>
        <dsp:cNvSpPr/>
      </dsp:nvSpPr>
      <dsp:spPr>
        <a:xfrm>
          <a:off x="456472" y="289887"/>
          <a:ext cx="391396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7806" y="321221"/>
        <a:ext cx="3851296" cy="579205"/>
      </dsp:txXfrm>
    </dsp:sp>
    <dsp:sp modelId="{D2FCBDAE-4285-4B23-88C6-0DED421A418E}">
      <dsp:nvSpPr>
        <dsp:cNvPr id="0" name=""/>
        <dsp:cNvSpPr/>
      </dsp:nvSpPr>
      <dsp:spPr>
        <a:xfrm>
          <a:off x="1459070" y="970890"/>
          <a:ext cx="392039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kern="1200" dirty="0" smtClean="0"/>
            <a:t>Understand different machine learning algorithms, as well as underlying theories the behind them.</a:t>
          </a:r>
          <a:endParaRPr lang="en-IN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90404" y="1002224"/>
        <a:ext cx="3857726" cy="579205"/>
      </dsp:txXfrm>
    </dsp:sp>
    <dsp:sp modelId="{DAB1C5DE-D37A-465E-92B2-343488CEB278}">
      <dsp:nvSpPr>
        <dsp:cNvPr id="0" name=""/>
        <dsp:cNvSpPr/>
      </dsp:nvSpPr>
      <dsp:spPr>
        <a:xfrm>
          <a:off x="3336785" y="1727158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CO-3: </a:t>
          </a:r>
          <a:r>
            <a:rPr lang="en-IN" sz="1200" kern="1200" dirty="0" smtClean="0"/>
            <a:t>Select and apply the appropriate machine learning algorithm to solve problems of moderate complexity</a:t>
          </a:r>
          <a:endParaRPr lang="en-IN" sz="1200" b="1" kern="1200" dirty="0"/>
        </a:p>
      </dsp:txBody>
      <dsp:txXfrm>
        <a:off x="3368119" y="1758492"/>
        <a:ext cx="3942859" cy="579205"/>
      </dsp:txXfrm>
    </dsp:sp>
    <dsp:sp modelId="{515F210A-249C-4CD7-A0CC-1834E039A7DC}">
      <dsp:nvSpPr>
        <dsp:cNvPr id="0" name=""/>
        <dsp:cNvSpPr/>
      </dsp:nvSpPr>
      <dsp:spPr>
        <a:xfrm>
          <a:off x="5430751" y="2500591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kern="1200" dirty="0" smtClean="0"/>
            <a:t>Interpret and evaluate models generated from data.</a:t>
          </a:r>
          <a:endParaRPr lang="en-IN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62085" y="2531925"/>
        <a:ext cx="3942859" cy="579205"/>
      </dsp:txXfrm>
    </dsp:sp>
    <dsp:sp modelId="{F478A005-C19F-47F1-A9D2-DA26E5AFEC0A}">
      <dsp:nvSpPr>
        <dsp:cNvPr id="0" name=""/>
        <dsp:cNvSpPr/>
      </dsp:nvSpPr>
      <dsp:spPr>
        <a:xfrm>
          <a:off x="6743221" y="3308233"/>
          <a:ext cx="4005527" cy="8869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b="1" kern="1200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kern="1200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kern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kern="1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kern="1200" dirty="0">
            <a:latin typeface="Times" pitchFamily="18" charset="0"/>
            <a:cs typeface="Times" pitchFamily="18" charset="0"/>
          </a:endParaRPr>
        </a:p>
      </dsp:txBody>
      <dsp:txXfrm>
        <a:off x="6786517" y="3351529"/>
        <a:ext cx="3918935" cy="800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E914A-85B6-414D-B985-4C1BCDCDEB28}">
      <dsp:nvSpPr>
        <dsp:cNvPr id="0" name=""/>
        <dsp:cNvSpPr/>
      </dsp:nvSpPr>
      <dsp:spPr>
        <a:xfrm>
          <a:off x="287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the history and development of Machine Learning.</a:t>
          </a:r>
          <a:endParaRPr lang="en-IN" sz="1600" b="1" kern="1200" dirty="0"/>
        </a:p>
      </dsp:txBody>
      <dsp:txXfrm>
        <a:off x="424645" y="1827301"/>
        <a:ext cx="2036512" cy="2036512"/>
      </dsp:txXfrm>
    </dsp:sp>
    <dsp:sp modelId="{73A2E943-AB3A-4641-AEFD-BB51F509B476}">
      <dsp:nvSpPr>
        <dsp:cNvPr id="0" name=""/>
        <dsp:cNvSpPr/>
      </dsp:nvSpPr>
      <dsp:spPr>
        <a:xfrm>
          <a:off x="230692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provide a comprehensive foundation to Machine Learning and Optimization methodology with applications t.</a:t>
          </a:r>
          <a:endParaRPr lang="en-IN" sz="1600" b="1" kern="1200" dirty="0"/>
        </a:p>
      </dsp:txBody>
      <dsp:txXfrm>
        <a:off x="2728695" y="1827301"/>
        <a:ext cx="2036512" cy="2036512"/>
      </dsp:txXfrm>
    </dsp:sp>
    <dsp:sp modelId="{AF4734E7-1ED5-44E4-B1E4-44C4223EABC2}">
      <dsp:nvSpPr>
        <dsp:cNvPr id="0" name=""/>
        <dsp:cNvSpPr/>
      </dsp:nvSpPr>
      <dsp:spPr>
        <a:xfrm>
          <a:off x="461097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study learning processes: supervised and unsupervised, deterministic and statistical knowledge of Machine learners, and ensemble learning</a:t>
          </a:r>
          <a:endParaRPr lang="en-IN" sz="1600" b="1" kern="1200" dirty="0"/>
        </a:p>
      </dsp:txBody>
      <dsp:txXfrm>
        <a:off x="5032746" y="1827301"/>
        <a:ext cx="2036512" cy="2036512"/>
      </dsp:txXfrm>
    </dsp:sp>
    <dsp:sp modelId="{520F853D-D5C2-4B43-93D2-153698AFDA17}">
      <dsp:nvSpPr>
        <dsp:cNvPr id="0" name=""/>
        <dsp:cNvSpPr/>
      </dsp:nvSpPr>
      <dsp:spPr>
        <a:xfrm>
          <a:off x="691502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modern techniques and practical trends of Machine learning.</a:t>
          </a:r>
          <a:endParaRPr lang="en-IN" sz="1600" b="1" kern="1200" dirty="0"/>
        </a:p>
      </dsp:txBody>
      <dsp:txXfrm>
        <a:off x="7336796" y="1827301"/>
        <a:ext cx="2036512" cy="2036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machine-learning-tutorial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upervised-machine-learning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-yhKUINb7o" TargetMode="External"/><Relationship Id="rId7" Type="http://schemas.openxmlformats.org/officeDocument/2006/relationships/hyperlink" Target="https://www.guru99.com/reinforcement-learning-tutorial.html" TargetMode="External"/><Relationship Id="rId2" Type="http://schemas.openxmlformats.org/officeDocument/2006/relationships/hyperlink" Target="https://data-flair.training/blogs/advantages-and-disadvantages-of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martlabai.medium.com/reinforcement-learning-algorithms-an-intuitive-overview-904e2dff5bbc" TargetMode="External"/><Relationship Id="rId5" Type="http://schemas.openxmlformats.org/officeDocument/2006/relationships/hyperlink" Target="https://towardsdatascience.com/introduction-to-various-reinforcement-learning-algorithms-i-q-learning-sarsa-dqn-ddpg-72a5e0cb6287" TargetMode="External"/><Relationship Id="rId4" Type="http://schemas.openxmlformats.org/officeDocument/2006/relationships/hyperlink" Target="https://www.youtube.com/watch?v=R46XvFLJ5Z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87685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62" descr="Logoof CU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99840" y="1150785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Machine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CST-316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Reinforcement Learning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Lecture-3.7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Reinforcement Learning Algorithms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4" y="1155032"/>
            <a:ext cx="11237494" cy="50219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three approaches to implement a Reinforcement Learning algorithm.</a:t>
            </a:r>
          </a:p>
          <a:p>
            <a:r>
              <a:rPr lang="en-US" b="1" dirty="0"/>
              <a:t>Value-Based:</a:t>
            </a:r>
          </a:p>
          <a:p>
            <a:r>
              <a:rPr lang="en-US" dirty="0"/>
              <a:t>In a value-based Reinforcement Learning method, you should try to maximize a value function </a:t>
            </a:r>
            <a:r>
              <a:rPr lang="en-US" b="1" dirty="0"/>
              <a:t>V(s)</a:t>
            </a:r>
            <a:r>
              <a:rPr lang="en-US" dirty="0"/>
              <a:t>. In this method, the agent is expecting a long-term return of the current states under policy </a:t>
            </a:r>
            <a:r>
              <a:rPr lang="en-US" b="1" dirty="0"/>
              <a:t>π</a:t>
            </a:r>
            <a:r>
              <a:rPr lang="en-US" dirty="0"/>
              <a:t>.</a:t>
            </a:r>
          </a:p>
          <a:p>
            <a:r>
              <a:rPr lang="en-US" b="1" dirty="0"/>
              <a:t>Policy-based:</a:t>
            </a:r>
          </a:p>
          <a:p>
            <a:r>
              <a:rPr lang="en-US" dirty="0"/>
              <a:t>In a policy-based RL method, you try to come up with such a policy that the action performed in every state helps you to gain maximum reward in the future.</a:t>
            </a:r>
          </a:p>
          <a:p>
            <a:r>
              <a:rPr lang="en-US" b="1" dirty="0" smtClean="0"/>
              <a:t>Model-Based</a:t>
            </a:r>
            <a:r>
              <a:rPr lang="en-US" b="1" dirty="0"/>
              <a:t>:</a:t>
            </a:r>
          </a:p>
          <a:p>
            <a:r>
              <a:rPr lang="en-US" dirty="0"/>
              <a:t>In this Reinforcement Learning method, you need to create a virtual model for each environment. The agent learns to perform in that specific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Characteristics of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no supervisor, only a real number or reward signal</a:t>
            </a:r>
          </a:p>
          <a:p>
            <a:r>
              <a:rPr lang="en-US" dirty="0"/>
              <a:t>Sequential decision making</a:t>
            </a:r>
          </a:p>
          <a:p>
            <a:r>
              <a:rPr lang="en-US" dirty="0"/>
              <a:t>Time plays a crucial role in Reinforcement problems</a:t>
            </a:r>
          </a:p>
          <a:p>
            <a:r>
              <a:rPr lang="en-US" dirty="0"/>
              <a:t>Feedback is always delayed, not instantaneous</a:t>
            </a:r>
          </a:p>
          <a:p>
            <a:r>
              <a:rPr lang="en-US" dirty="0"/>
              <a:t>Agent’s actions determine the subsequent data it receives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4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Reinforcement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474"/>
            <a:ext cx="10832432" cy="4853489"/>
          </a:xfrm>
        </p:spPr>
        <p:txBody>
          <a:bodyPr>
            <a:normAutofit/>
          </a:bodyPr>
          <a:lstStyle/>
          <a:p>
            <a:r>
              <a:rPr lang="en-US" dirty="0"/>
              <a:t>Two types of reinforcement learning methods are:</a:t>
            </a:r>
          </a:p>
          <a:p>
            <a:r>
              <a:rPr lang="en-US" b="1" dirty="0"/>
              <a:t>Positive:</a:t>
            </a:r>
          </a:p>
          <a:p>
            <a:r>
              <a:rPr lang="en-US" dirty="0" smtClean="0"/>
              <a:t>It </a:t>
            </a:r>
            <a:r>
              <a:rPr lang="en-US" dirty="0"/>
              <a:t>increases the strength and the frequency of the behavior and impacts positively on the action taken by the agent.</a:t>
            </a:r>
          </a:p>
          <a:p>
            <a:r>
              <a:rPr lang="en-US" dirty="0"/>
              <a:t>This type of Reinforcement helps you to maximize performance and sustain change for a more extended period. </a:t>
            </a:r>
            <a:endParaRPr lang="en-US" dirty="0" smtClean="0"/>
          </a:p>
          <a:p>
            <a:r>
              <a:rPr lang="en-US" b="1" dirty="0" smtClean="0"/>
              <a:t>Negative</a:t>
            </a:r>
            <a:r>
              <a:rPr lang="en-US" b="1" dirty="0"/>
              <a:t>:</a:t>
            </a:r>
          </a:p>
          <a:p>
            <a:r>
              <a:rPr lang="en-US" dirty="0" smtClean="0"/>
              <a:t>It is defined as strengthening of behavior that occurs because of a negative condition which should have stopped or avoided. It </a:t>
            </a:r>
            <a:r>
              <a:rPr lang="en-US" dirty="0"/>
              <a:t>helps you to define the minimum stand of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Learning Models of Reinforcement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important learning models in reinforcement learning:</a:t>
            </a:r>
          </a:p>
          <a:p>
            <a:r>
              <a:rPr lang="en-US" dirty="0"/>
              <a:t>Markov Decision Process</a:t>
            </a:r>
          </a:p>
          <a:p>
            <a:r>
              <a:rPr lang="en-US" dirty="0"/>
              <a:t>Q learning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Markov Decision Process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parameters are used to get a solution:</a:t>
            </a:r>
          </a:p>
          <a:p>
            <a:r>
              <a:rPr lang="en-US" dirty="0"/>
              <a:t>Set of actions- A</a:t>
            </a:r>
          </a:p>
          <a:p>
            <a:r>
              <a:rPr lang="en-US" dirty="0"/>
              <a:t>Set of states -S</a:t>
            </a:r>
          </a:p>
          <a:p>
            <a:r>
              <a:rPr lang="en-US" dirty="0"/>
              <a:t>Reward- R</a:t>
            </a:r>
          </a:p>
          <a:p>
            <a:r>
              <a:rPr lang="en-US" dirty="0"/>
              <a:t>Policy- n</a:t>
            </a:r>
          </a:p>
          <a:p>
            <a:r>
              <a:rPr lang="en-US" dirty="0"/>
              <a:t>Value- V</a:t>
            </a:r>
          </a:p>
          <a:p>
            <a:r>
              <a:rPr lang="en-US" dirty="0"/>
              <a:t>The mathematical approach for mapping a solution in reinforcement Learning is recon as a Markov Decision Process or (MDP).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Markov Decision Process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65" y="1825625"/>
            <a:ext cx="728067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16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Q-Learning</a:t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learning is a value-based method of supplying information to inform which action an agent should take.</a:t>
            </a:r>
          </a:p>
          <a:p>
            <a:r>
              <a:rPr lang="en-US" dirty="0"/>
              <a:t>Let’s understand this method by the following example:</a:t>
            </a:r>
          </a:p>
          <a:p>
            <a:r>
              <a:rPr lang="en-US" dirty="0"/>
              <a:t>There are five rooms in a building which are connected by doors.</a:t>
            </a:r>
          </a:p>
          <a:p>
            <a:r>
              <a:rPr lang="en-US" dirty="0"/>
              <a:t>Each room is numbered 0 to 4</a:t>
            </a:r>
          </a:p>
          <a:p>
            <a:r>
              <a:rPr lang="en-US" dirty="0"/>
              <a:t>The outside of the building can be one big outside area (5)</a:t>
            </a:r>
          </a:p>
          <a:p>
            <a:r>
              <a:rPr lang="en-US" dirty="0"/>
              <a:t>Doors number 1 and 4 lead into the building from room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0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Explanation….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58" y="1791494"/>
            <a:ext cx="6657474" cy="400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24273" y="1898808"/>
            <a:ext cx="36816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this image, you can view that room represents a state</a:t>
            </a:r>
          </a:p>
          <a:p>
            <a:pPr algn="just"/>
            <a:r>
              <a:rPr lang="en-US" sz="2400" dirty="0"/>
              <a:t>Agent’s movement from one room to another represents an action</a:t>
            </a:r>
          </a:p>
          <a:p>
            <a:pPr algn="just"/>
            <a:r>
              <a:rPr lang="en-US" sz="2400" dirty="0"/>
              <a:t>In the below-given image, a state is described as a node, while the arrows show the action.</a:t>
            </a:r>
          </a:p>
        </p:txBody>
      </p:sp>
    </p:spTree>
    <p:extLst>
      <p:ext uri="{BB962C8B-B14F-4D97-AF65-F5344CB8AC3E}">
        <p14:creationId xmlns:p14="http://schemas.microsoft.com/office/powerpoint/2010/main" val="373174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996" y="568036"/>
            <a:ext cx="6566512" cy="303414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Next, you need to associate a reward value to each door:</a:t>
            </a:r>
          </a:p>
          <a:p>
            <a:pPr algn="just"/>
            <a:r>
              <a:rPr lang="en-US" dirty="0"/>
              <a:t>Doors which lead directly to the goal have a reward of 100</a:t>
            </a:r>
          </a:p>
          <a:p>
            <a:pPr algn="just"/>
            <a:r>
              <a:rPr lang="en-US" dirty="0"/>
              <a:t>Doors which is not directly connected to the target room gives zero reward</a:t>
            </a:r>
          </a:p>
          <a:p>
            <a:pPr algn="just"/>
            <a:r>
              <a:rPr lang="en-US" dirty="0"/>
              <a:t>As doors are two-way, and two arrows are assigned for each room</a:t>
            </a:r>
          </a:p>
          <a:p>
            <a:pPr algn="just"/>
            <a:r>
              <a:rPr lang="en-US" dirty="0"/>
              <a:t>Every arrow in the above image contains an instant reward value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38" y="263236"/>
            <a:ext cx="4282257" cy="343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9710" y="3699163"/>
            <a:ext cx="55002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an agent traverse from room number 2 to 5</a:t>
            </a:r>
          </a:p>
          <a:p>
            <a:r>
              <a:rPr lang="en-US" dirty="0"/>
              <a:t>Initial state = state 2</a:t>
            </a:r>
          </a:p>
          <a:p>
            <a:r>
              <a:rPr lang="en-US" dirty="0"/>
              <a:t>State 2-&gt; state 3</a:t>
            </a:r>
          </a:p>
          <a:p>
            <a:r>
              <a:rPr lang="en-US" dirty="0"/>
              <a:t>State 3 -&gt; state (2,1,4)</a:t>
            </a:r>
          </a:p>
          <a:p>
            <a:r>
              <a:rPr lang="en-US" dirty="0"/>
              <a:t>State 4-&gt; state (0,5,3)</a:t>
            </a:r>
          </a:p>
          <a:p>
            <a:r>
              <a:rPr lang="en-US" dirty="0"/>
              <a:t>State 1-&gt; state (5,3)</a:t>
            </a:r>
          </a:p>
          <a:p>
            <a:r>
              <a:rPr lang="en-US" dirty="0"/>
              <a:t>State 0-&gt; state 4</a:t>
            </a:r>
          </a:p>
        </p:txBody>
      </p:sp>
    </p:spTree>
    <p:extLst>
      <p:ext uri="{BB962C8B-B14F-4D97-AF65-F5344CB8AC3E}">
        <p14:creationId xmlns:p14="http://schemas.microsoft.com/office/powerpoint/2010/main" val="299039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Reinforcement</a:t>
            </a:r>
            <a:r>
              <a:rPr lang="en-US" b="1" dirty="0"/>
              <a:t> </a:t>
            </a:r>
            <a:r>
              <a:rPr lang="en-US" sz="4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Learning vs. Supervised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548905"/>
              </p:ext>
            </p:extLst>
          </p:nvPr>
        </p:nvGraphicFramePr>
        <p:xfrm>
          <a:off x="1034715" y="1368425"/>
          <a:ext cx="10226844" cy="5030040"/>
        </p:xfrm>
        <a:graphic>
          <a:graphicData uri="http://schemas.openxmlformats.org/drawingml/2006/table">
            <a:tbl>
              <a:tblPr/>
              <a:tblGrid>
                <a:gridCol w="3408948"/>
                <a:gridCol w="3408948"/>
                <a:gridCol w="3408948"/>
              </a:tblGrid>
              <a:tr h="318133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Parameters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Reinforcement Learning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Supervised Learning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6716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Decision style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reinforcement learning helps you to take your decisions sequentially.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 this method, a decision is made on the input given at the beginning.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7254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Works on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Works on interacting with the environment.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Works on examples or given sample data.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578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Dependency on decision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In RL method learning decision is dependent. Therefore, you should give labels to all the dependent decisions.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Supervised learning the decisions which are independent of each other, so labels are given for every decision.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6716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Best suited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Supports and work better in AI, where human interaction is prevalent.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It is mostly operated with an interactive software system or applications.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13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Example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Chess game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Object recognition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Outcomes</a:t>
            </a:r>
            <a:endParaRPr lang="en-US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886379"/>
              </p:ext>
            </p:extLst>
          </p:nvPr>
        </p:nvGraphicFramePr>
        <p:xfrm>
          <a:off x="838199" y="1351128"/>
          <a:ext cx="10748749" cy="482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 of Reinforcement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applications of Reinforcement Learning:</a:t>
            </a:r>
          </a:p>
          <a:p>
            <a:r>
              <a:rPr lang="en-US" dirty="0"/>
              <a:t>Robotics for industrial automation.</a:t>
            </a:r>
          </a:p>
          <a:p>
            <a:r>
              <a:rPr lang="en-US" dirty="0"/>
              <a:t>Business strategy planning</a:t>
            </a:r>
          </a:p>
          <a:p>
            <a:r>
              <a:rPr lang="en-US" dirty="0">
                <a:hlinkClick r:id="rId2"/>
              </a:rPr>
              <a:t>Machine learning</a:t>
            </a:r>
            <a:r>
              <a:rPr lang="en-US" dirty="0"/>
              <a:t> and data processing</a:t>
            </a:r>
          </a:p>
          <a:p>
            <a:r>
              <a:rPr lang="en-US" dirty="0"/>
              <a:t>It helps you to create training systems that provide custom instruction and materials according to the requirement of students.</a:t>
            </a:r>
          </a:p>
          <a:p>
            <a:r>
              <a:rPr lang="en-US" dirty="0"/>
              <a:t>Aircraft control and robot motion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use Reinforcement Learning?</a:t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prime reasons for using Reinforcement Learning:</a:t>
            </a:r>
          </a:p>
          <a:p>
            <a:r>
              <a:rPr lang="en-US" dirty="0"/>
              <a:t>It helps you to find which situation needs an action</a:t>
            </a:r>
          </a:p>
          <a:p>
            <a:r>
              <a:rPr lang="en-US" dirty="0"/>
              <a:t>Helps you to discover which action yields the highest reward over the longer period.</a:t>
            </a:r>
          </a:p>
          <a:p>
            <a:r>
              <a:rPr lang="en-US" dirty="0"/>
              <a:t>Reinforcement Learning also provides the learning agent with a reward function.</a:t>
            </a:r>
          </a:p>
          <a:p>
            <a:r>
              <a:rPr lang="en-US" dirty="0"/>
              <a:t>It also allows it to figure out the best method for obtaining large rewards.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1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Challenges of Reinforcement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major challenges you will face while doing Reinforcement earning:</a:t>
            </a:r>
          </a:p>
          <a:p>
            <a:r>
              <a:rPr lang="en-US" dirty="0"/>
              <a:t>Feature/reward design which should be very involved</a:t>
            </a:r>
          </a:p>
          <a:p>
            <a:r>
              <a:rPr lang="en-US" dirty="0"/>
              <a:t>Parameters may affect the speed of learning.</a:t>
            </a:r>
          </a:p>
          <a:p>
            <a:r>
              <a:rPr lang="en-US" dirty="0"/>
              <a:t>Realistic environments can have partial </a:t>
            </a:r>
            <a:r>
              <a:rPr lang="en-US" dirty="0" err="1"/>
              <a:t>observability</a:t>
            </a:r>
            <a:r>
              <a:rPr lang="en-US" dirty="0"/>
              <a:t>.</a:t>
            </a:r>
          </a:p>
          <a:p>
            <a:r>
              <a:rPr lang="en-US" dirty="0"/>
              <a:t>Too much Reinforcement may lead to an overload of states which can diminish the results.</a:t>
            </a:r>
          </a:p>
          <a:p>
            <a:r>
              <a:rPr lang="en-US" dirty="0"/>
              <a:t>Realistic environments can be non-stationary.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3982" cy="81251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968"/>
            <a:ext cx="10515600" cy="504599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Reinforcement Learning is a Machine Learning method</a:t>
            </a:r>
          </a:p>
          <a:p>
            <a:pPr algn="just"/>
            <a:r>
              <a:rPr lang="en-US" dirty="0"/>
              <a:t>Helps you to discover which action yields the highest reward over the longer period.</a:t>
            </a:r>
          </a:p>
          <a:p>
            <a:pPr algn="just"/>
            <a:r>
              <a:rPr lang="en-US" dirty="0" smtClean="0"/>
              <a:t>Agent</a:t>
            </a:r>
            <a:r>
              <a:rPr lang="en-US" dirty="0"/>
              <a:t>, State, Reward, Environment, Value function Model of the environment, Model based methods, are some important terms using in RL learning method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biggest characteristic of this method is that there is no supervisor, only a real number or reward signal</a:t>
            </a:r>
          </a:p>
          <a:p>
            <a:pPr algn="just"/>
            <a:r>
              <a:rPr lang="en-US" dirty="0"/>
              <a:t>Two types of reinforcement learning are 1) Positive 2) Negative</a:t>
            </a:r>
          </a:p>
          <a:p>
            <a:pPr algn="just"/>
            <a:r>
              <a:rPr lang="en-US" dirty="0"/>
              <a:t>Two widely used learning model are 1) Markov Decision Process 2) Q learning</a:t>
            </a:r>
          </a:p>
          <a:p>
            <a:pPr algn="just"/>
            <a:r>
              <a:rPr lang="en-US" dirty="0"/>
              <a:t>Reinforcement Learning method works on interacting with the environment, whereas the </a:t>
            </a:r>
            <a:r>
              <a:rPr lang="en-US" dirty="0">
                <a:hlinkClick r:id="rId2"/>
              </a:rPr>
              <a:t>supervised learning</a:t>
            </a:r>
            <a:r>
              <a:rPr lang="en-US" dirty="0"/>
              <a:t> method works on given sample data or example.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8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and Journals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From Theory to Algorithms by Shai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Shalev-Shwartz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Shai Ben-David-Cambridge University Press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machine Learning – the Wikipedia Guide by Osman Omer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Link-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fontAlgn="base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www.youtube.com/watch?v=b-yhKUINb7o</a:t>
            </a:r>
            <a:endParaRPr lang="en-US" sz="2000" dirty="0" smtClean="0"/>
          </a:p>
          <a:p>
            <a:pPr fontAlgn="base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www.youtube.com/watch?v=R46XvFLJ5ZM</a:t>
            </a:r>
            <a:endParaRPr lang="en-US" sz="2000" dirty="0" smtClean="0"/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Link-</a:t>
            </a: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towardsdatascience.com/introduction-to-various-reinforcement-learning-algorithms-i-q-learning-sarsa-dqn-ddpg-72a5e0cb6287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smartlabai.medium.com/reinforcement-learning-algorithms-an-intuitive-overview-904e2dff5bbc</a:t>
            </a:r>
            <a:endParaRPr lang="en-US" sz="2000" dirty="0" smtClean="0"/>
          </a:p>
          <a:p>
            <a:r>
              <a:rPr lang="en-US" sz="2000" dirty="0">
                <a:hlinkClick r:id="rId7"/>
              </a:rPr>
              <a:t>https://www.guru99.com/reinforcement-learning-tutorial.html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1890653"/>
              </p:ext>
            </p:extLst>
          </p:nvPr>
        </p:nvGraphicFramePr>
        <p:xfrm>
          <a:off x="1555845" y="847796"/>
          <a:ext cx="9797955" cy="569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Reinforcement Learning</a:t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Reinforcement Learning</a:t>
            </a:r>
            <a:r>
              <a:rPr lang="en-US" dirty="0"/>
              <a:t> is defined as a Machine Learning method that is concerned with how software agents should take actions in an environment. Reinforcement Learning is a part of the deep learning method that helps you to maximize some portion of the cumulative reward.</a:t>
            </a:r>
          </a:p>
          <a:p>
            <a:r>
              <a:rPr lang="en-US" dirty="0"/>
              <a:t>This neural network learning method helps you to learn how to attain a complex objective or maximize a specific dimension over many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Important Components of Reinforcement Learning 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 descr="Important Components of Deep Reinforcement Learning Metho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08" y="1519502"/>
            <a:ext cx="7410450" cy="428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84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Here are some important terms used in Reinforcement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Agent: </a:t>
            </a:r>
            <a:r>
              <a:rPr lang="en-US" dirty="0"/>
              <a:t>It is an assumed entity which performs actions in an environment to gain some reward.</a:t>
            </a:r>
          </a:p>
          <a:p>
            <a:pPr lvl="0"/>
            <a:r>
              <a:rPr lang="en-US" b="1" dirty="0"/>
              <a:t>Environment (e): </a:t>
            </a:r>
            <a:r>
              <a:rPr lang="en-US" dirty="0"/>
              <a:t>A scenario that an agent has to face.</a:t>
            </a:r>
          </a:p>
          <a:p>
            <a:pPr lvl="0"/>
            <a:r>
              <a:rPr lang="en-US" b="1" dirty="0"/>
              <a:t>Reward (R): </a:t>
            </a:r>
            <a:r>
              <a:rPr lang="en-US" dirty="0"/>
              <a:t>An immediate return given to an agent when he or she performs specific action or task.</a:t>
            </a:r>
          </a:p>
          <a:p>
            <a:pPr lvl="0"/>
            <a:r>
              <a:rPr lang="en-US" b="1" dirty="0"/>
              <a:t>State (s): </a:t>
            </a:r>
            <a:r>
              <a:rPr lang="en-US" dirty="0"/>
              <a:t>State refers to the current situation returned by the environment.</a:t>
            </a:r>
          </a:p>
          <a:p>
            <a:pPr lvl="0"/>
            <a:r>
              <a:rPr lang="en-US" b="1" dirty="0"/>
              <a:t>Policy (π): </a:t>
            </a:r>
            <a:r>
              <a:rPr lang="en-US" dirty="0"/>
              <a:t>It is a strategy which applies by the agent to decide the next action based on the current state.</a:t>
            </a:r>
          </a:p>
          <a:p>
            <a:pPr lvl="0"/>
            <a:r>
              <a:rPr lang="en-US" b="1" dirty="0"/>
              <a:t>Value (V): </a:t>
            </a:r>
            <a:r>
              <a:rPr lang="en-US" dirty="0"/>
              <a:t>It is expected long-term return with discount, as compared to the short-term reward.</a:t>
            </a:r>
          </a:p>
          <a:p>
            <a:pPr lvl="0"/>
            <a:r>
              <a:rPr lang="en-US" b="1" dirty="0"/>
              <a:t>Value Function: </a:t>
            </a:r>
            <a:r>
              <a:rPr lang="en-US" dirty="0"/>
              <a:t>It</a:t>
            </a:r>
            <a:r>
              <a:rPr lang="en-US" b="1" dirty="0"/>
              <a:t> </a:t>
            </a:r>
            <a:r>
              <a:rPr lang="en-US" dirty="0"/>
              <a:t>specifies the value of a state that is the total amount of reward. It is an agent which should be expected beginning from that state.</a:t>
            </a:r>
          </a:p>
          <a:p>
            <a:pPr lvl="0"/>
            <a:r>
              <a:rPr lang="en-US" b="1" dirty="0"/>
              <a:t>Model of the environment: </a:t>
            </a:r>
            <a:r>
              <a:rPr lang="en-US" dirty="0"/>
              <a:t>This mimics the behavior of the environment. It helps you to make inferences to be made and also determine how the environment will behave.</a:t>
            </a:r>
          </a:p>
          <a:p>
            <a:pPr lvl="0"/>
            <a:r>
              <a:rPr lang="en-US" b="1" dirty="0"/>
              <a:t>Model based methods:</a:t>
            </a:r>
            <a:r>
              <a:rPr lang="en-US" dirty="0"/>
              <a:t> It is a method for solving reinforcement learning problems which use model-based methods.</a:t>
            </a:r>
          </a:p>
          <a:p>
            <a:pPr lvl="0"/>
            <a:r>
              <a:rPr lang="en-US" b="1" dirty="0"/>
              <a:t>Q value or action value (Q): </a:t>
            </a:r>
            <a:r>
              <a:rPr lang="en-US" dirty="0"/>
              <a:t>Q value is quite similar to value. The only difference between the two is that it takes an additional parameter as a current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Reinforcement Learning works?</a:t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see some simple example which helps you to illustrate the reinforcement learning mechanism.</a:t>
            </a:r>
          </a:p>
          <a:p>
            <a:r>
              <a:rPr lang="en-US" dirty="0"/>
              <a:t>Consider the scenario of teaching new tricks to your </a:t>
            </a:r>
            <a:r>
              <a:rPr lang="en-US" dirty="0" smtClean="0"/>
              <a:t>cat</a:t>
            </a:r>
          </a:p>
          <a:p>
            <a:r>
              <a:rPr lang="en-US" dirty="0"/>
              <a:t>As cat doesn’t understand English or any other human language, we can’t tell her directly what to do. Instead, we follow a different strategy.</a:t>
            </a:r>
          </a:p>
          <a:p>
            <a:r>
              <a:rPr lang="en-US" dirty="0"/>
              <a:t>We emulate a situation, and the cat tries to respond in many different ways. If the cat’s response is the desired way, we will give her fish.</a:t>
            </a:r>
          </a:p>
          <a:p>
            <a:r>
              <a:rPr lang="en-US" dirty="0"/>
              <a:t>Now whenever the cat is exposed to the same situation, the cat executes a similar action with even more enthusiastically in expectation of getting more reward(food).</a:t>
            </a:r>
          </a:p>
          <a:p>
            <a:r>
              <a:rPr lang="en-US" dirty="0"/>
              <a:t>That’s like learning that cat gets from “what to do” from positive experiences.</a:t>
            </a:r>
          </a:p>
          <a:p>
            <a:r>
              <a:rPr lang="en-US" dirty="0"/>
              <a:t>At the same time, the cat also learns what not do when faced with negative experiences.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Reinforcement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82" y="1013474"/>
            <a:ext cx="7306109" cy="536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28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case…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cat is an agent that is exposed to the environment. In this case, it is your house. An example of a state could be your cat sitting, and you use a specific word in for cat to walk.</a:t>
            </a:r>
          </a:p>
          <a:p>
            <a:r>
              <a:rPr lang="en-US" dirty="0"/>
              <a:t>Our agent reacts by performing an action transition from one “state” to another “state.”</a:t>
            </a:r>
          </a:p>
          <a:p>
            <a:r>
              <a:rPr lang="en-US" dirty="0"/>
              <a:t>For example, your cat goes from sitting to walking.</a:t>
            </a:r>
          </a:p>
          <a:p>
            <a:r>
              <a:rPr lang="en-US" dirty="0"/>
              <a:t>The reaction of an agent is an action, and the policy is a method of selecting an action given a state in expectation of better outcomes.</a:t>
            </a:r>
          </a:p>
          <a:p>
            <a:r>
              <a:rPr lang="en-US" dirty="0"/>
              <a:t>After the transition, they may get a reward or penalty in return.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92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5774</TotalTime>
  <Words>1399</Words>
  <Application>Microsoft Office PowerPoint</Application>
  <PresentationFormat>Custom</PresentationFormat>
  <Paragraphs>195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1_Office Theme</vt:lpstr>
      <vt:lpstr>Contents Slide Master</vt:lpstr>
      <vt:lpstr>CorelDRAW</vt:lpstr>
      <vt:lpstr>PowerPoint Presentation</vt:lpstr>
      <vt:lpstr>Course Outcomes</vt:lpstr>
      <vt:lpstr>Course Objectives</vt:lpstr>
      <vt:lpstr>Reinforcement Learning </vt:lpstr>
      <vt:lpstr>Important Components of Reinforcement Learning Method </vt:lpstr>
      <vt:lpstr>Here are some important terms used in Reinforcement AI </vt:lpstr>
      <vt:lpstr>How Reinforcement Learning works? </vt:lpstr>
      <vt:lpstr>Example of Reinforcement Learning </vt:lpstr>
      <vt:lpstr>In this case…</vt:lpstr>
      <vt:lpstr>Reinforcement Learning Algorithms </vt:lpstr>
      <vt:lpstr>Characteristics of Reinforcement Learning</vt:lpstr>
      <vt:lpstr>Types of Reinforcement Learning </vt:lpstr>
      <vt:lpstr>Learning Models of Reinforcement</vt:lpstr>
      <vt:lpstr>Markov Decision Process </vt:lpstr>
      <vt:lpstr>Markov Decision Process </vt:lpstr>
      <vt:lpstr>Q-Learning </vt:lpstr>
      <vt:lpstr>Explanation….</vt:lpstr>
      <vt:lpstr>PowerPoint Presentation</vt:lpstr>
      <vt:lpstr>Reinforcement Learning vs. Supervised Learning </vt:lpstr>
      <vt:lpstr>Applications of Reinforcement Learning </vt:lpstr>
      <vt:lpstr>Why use Reinforcement Learning? </vt:lpstr>
      <vt:lpstr>Challenges of Reinforcement Learning 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Yashika</cp:lastModifiedBy>
  <cp:revision>456</cp:revision>
  <dcterms:created xsi:type="dcterms:W3CDTF">2019-01-09T10:33:58Z</dcterms:created>
  <dcterms:modified xsi:type="dcterms:W3CDTF">2022-10-17T10:50:04Z</dcterms:modified>
</cp:coreProperties>
</file>