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4" r:id="rId1"/>
    <p:sldMasterId id="2147483686" r:id="rId2"/>
  </p:sldMasterIdLst>
  <p:notesMasterIdLst>
    <p:notesMasterId r:id="rId13"/>
  </p:notesMasterIdLst>
  <p:handoutMasterIdLst>
    <p:handoutMasterId r:id="rId14"/>
  </p:handoutMasterIdLst>
  <p:sldIdLst>
    <p:sldId id="1024" r:id="rId3"/>
    <p:sldId id="961" r:id="rId4"/>
    <p:sldId id="907" r:id="rId5"/>
    <p:sldId id="908" r:id="rId6"/>
    <p:sldId id="993" r:id="rId7"/>
    <p:sldId id="995" r:id="rId8"/>
    <p:sldId id="909" r:id="rId9"/>
    <p:sldId id="1026" r:id="rId10"/>
    <p:sldId id="1025" r:id="rId11"/>
    <p:sldId id="102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F5B"/>
    <a:srgbClr val="ED8137"/>
    <a:srgbClr val="BC8F00"/>
    <a:srgbClr val="86000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62" autoAdjust="0"/>
    <p:restoredTop sz="94660"/>
  </p:normalViewPr>
  <p:slideViewPr>
    <p:cSldViewPr snapToGrid="0">
      <p:cViewPr varScale="1">
        <p:scale>
          <a:sx n="63" d="100"/>
          <a:sy n="63" d="100"/>
        </p:scale>
        <p:origin x="49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operating-systems/" TargetMode="External"/><Relationship Id="rId3" Type="http://schemas.openxmlformats.org/officeDocument/2006/relationships/hyperlink" Target="https://www.studytonight.com/operating-system/" TargetMode="External"/><Relationship Id="rId7" Type="http://schemas.openxmlformats.org/officeDocument/2006/relationships/hyperlink" Target="https://www.guru99.com/operating-system-tutorial.html" TargetMode="External"/><Relationship Id="rId2" Type="http://schemas.openxmlformats.org/officeDocument/2006/relationships/hyperlink" Target="https://www.includehelp.com/c-programming-questions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javatpoint.com/os-tutorial" TargetMode="External"/><Relationship Id="rId5" Type="http://schemas.openxmlformats.org/officeDocument/2006/relationships/hyperlink" Target="https://www.tutorialspoint.com/operating_system/index.htm" TargetMode="External"/><Relationship Id="rId4" Type="http://schemas.openxmlformats.org/officeDocument/2006/relationships/hyperlink" Target="https://computing.llnl.gov/tutorial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27341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788" y="3121720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169000" imgH="2169360" progId="">
                  <p:embed/>
                </p:oleObj>
              </mc:Choice>
              <mc:Fallback>
                <p:oleObj name="CorelDRAW" r:id="rId2" imgW="2169000" imgH="216936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8" y="3121720"/>
                        <a:ext cx="3303056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71857" y="6296559"/>
            <a:ext cx="183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995344" y="1576600"/>
            <a:ext cx="9063318" cy="2960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</a:t>
            </a: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>
                <a:latin typeface="Arial Black" panose="020B0A04020102020204" pitchFamily="34" charset="0"/>
              </a:rPr>
              <a:t>Bachelor of Engineering (Computer Science &amp; Engineering) </a:t>
            </a: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>
                <a:latin typeface="Arial Black" panose="020B0A04020102020204" pitchFamily="34" charset="0"/>
              </a:rPr>
              <a:t>Operating System (CST-328)</a:t>
            </a: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latin typeface="Arial Black" panose="020B0A04020102020204" pitchFamily="34" charset="0"/>
            </a:endParaRP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>
                <a:latin typeface="Arial Black" panose="020B0A04020102020204" pitchFamily="34" charset="0"/>
              </a:rPr>
              <a:t>Subject Coordinator: Er. </a:t>
            </a:r>
            <a:r>
              <a:rPr lang="en-US" b="1">
                <a:latin typeface="Arial Black" panose="020B0A04020102020204" pitchFamily="34" charset="0"/>
              </a:rPr>
              <a:t>Puneet kaur(E6913)</a:t>
            </a:r>
            <a:endParaRPr lang="en-US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486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81001"/>
            <a:ext cx="10363200" cy="1066799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7600" y="1828800"/>
            <a:ext cx="9956800" cy="3810000"/>
          </a:xfrm>
        </p:spPr>
        <p:txBody>
          <a:bodyPr/>
          <a:lstStyle/>
          <a:p>
            <a:pPr algn="l"/>
            <a:r>
              <a:rPr lang="en-US" sz="1400" dirty="0">
                <a:hlinkClick r:id="rId2"/>
              </a:rPr>
              <a:t>https://www.includehelp.com/c-programming-questions/</a:t>
            </a:r>
            <a:endParaRPr lang="en-US" sz="1400" dirty="0"/>
          </a:p>
          <a:p>
            <a:pPr algn="l"/>
            <a:endParaRPr lang="en-US" sz="1400" dirty="0"/>
          </a:p>
          <a:p>
            <a:pPr algn="l"/>
            <a:r>
              <a:rPr lang="en-US" sz="1400" dirty="0">
                <a:hlinkClick r:id="rId3"/>
              </a:rPr>
              <a:t>https://www.studytonight.com/operating-system/</a:t>
            </a:r>
            <a:endParaRPr lang="en-US" sz="1400" dirty="0"/>
          </a:p>
          <a:p>
            <a:pPr algn="l"/>
            <a:endParaRPr lang="en-US" sz="1400" dirty="0"/>
          </a:p>
          <a:p>
            <a:pPr algn="l"/>
            <a:r>
              <a:rPr lang="en-US" sz="1400" u="sng" dirty="0">
                <a:solidFill>
                  <a:srgbClr val="0070C0"/>
                </a:solidFill>
                <a:hlinkClick r:id="rId4"/>
              </a:rPr>
              <a:t>https://computing.llnl.gov/tutorials/</a:t>
            </a:r>
            <a:endParaRPr lang="en-US" sz="1400" u="sng" dirty="0">
              <a:solidFill>
                <a:srgbClr val="0070C0"/>
              </a:solidFill>
            </a:endParaRPr>
          </a:p>
          <a:p>
            <a:pPr algn="l"/>
            <a:endParaRPr lang="en-US" sz="1400" u="sng" dirty="0">
              <a:solidFill>
                <a:srgbClr val="0070C0"/>
              </a:solidFill>
            </a:endParaRPr>
          </a:p>
          <a:p>
            <a:pPr algn="l"/>
            <a:r>
              <a:rPr lang="en-US" sz="1400" dirty="0">
                <a:hlinkClick r:id="rId5"/>
              </a:rPr>
              <a:t>https://www.tutorialspoint.com/operating_system/index.htm#:~:text=An%20operating%20system%20(OS)%20is,software%20in%20a%20computer%20system.</a:t>
            </a:r>
            <a:endParaRPr lang="en-US" sz="1400" dirty="0"/>
          </a:p>
          <a:p>
            <a:pPr algn="l"/>
            <a:endParaRPr lang="en-US" sz="1400" u="sng" dirty="0">
              <a:solidFill>
                <a:srgbClr val="0070C0"/>
              </a:solidFill>
            </a:endParaRPr>
          </a:p>
          <a:p>
            <a:pPr algn="l"/>
            <a:r>
              <a:rPr lang="en-US" sz="1400" dirty="0">
                <a:hlinkClick r:id="rId6"/>
              </a:rPr>
              <a:t>https://www.javatpoint.com/os-tutorial</a:t>
            </a:r>
            <a:endParaRPr lang="en-US" sz="1400" dirty="0"/>
          </a:p>
          <a:p>
            <a:pPr algn="l"/>
            <a:endParaRPr lang="en-US" sz="1400" u="sng" dirty="0">
              <a:solidFill>
                <a:srgbClr val="0070C0"/>
              </a:solidFill>
            </a:endParaRPr>
          </a:p>
          <a:p>
            <a:pPr algn="l"/>
            <a:r>
              <a:rPr lang="en-US" sz="1400" dirty="0">
                <a:hlinkClick r:id="rId7"/>
              </a:rPr>
              <a:t>https://www.guru99.com/operating-system-tutorial.html</a:t>
            </a:r>
            <a:endParaRPr lang="en-US" sz="1400" dirty="0"/>
          </a:p>
          <a:p>
            <a:pPr algn="l"/>
            <a:r>
              <a:rPr lang="en-US" sz="1400" dirty="0">
                <a:hlinkClick r:id="rId8"/>
              </a:rPr>
              <a:t>https://www.geeksforgeeks.org/operating-systems/</a:t>
            </a:r>
            <a:endParaRPr lang="en-US" sz="1400" u="sng" dirty="0">
              <a:solidFill>
                <a:srgbClr val="0070C0"/>
              </a:solidFill>
            </a:endParaRPr>
          </a:p>
          <a:p>
            <a:pPr algn="l"/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39CF3-5C66-47E1-8773-1AD30262E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131"/>
            <a:ext cx="10515600" cy="152954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Lecture 10 </a:t>
            </a:r>
            <a:b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Deadlock Handling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9C1C9-571A-41C5-AF2B-1FE61DD74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49" y="1512916"/>
            <a:ext cx="11367407" cy="5322859"/>
          </a:xfrm>
        </p:spPr>
        <p:txBody>
          <a:bodyPr>
            <a:noAutofit/>
          </a:bodyPr>
          <a:lstStyle/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20F59-2A94-47E2-B985-08CB9040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 descr="C:\Users\Ripty\Desktop\2_files\Deadlock-Handling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244" y="1752600"/>
            <a:ext cx="7437756" cy="47147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7313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39CF3-5C66-47E1-8773-1AD30262E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C00000"/>
                </a:solidFill>
                <a:latin typeface="+mn-lt"/>
                <a:cs typeface="Times" pitchFamily="18" charset="0"/>
              </a:rPr>
              <a:t>Deadlock Prevention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9C1C9-571A-41C5-AF2B-1FE61DD74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49" y="1347788"/>
            <a:ext cx="11367407" cy="5487987"/>
          </a:xfrm>
        </p:spPr>
        <p:txBody>
          <a:bodyPr>
            <a:noAutofit/>
          </a:bodyPr>
          <a:lstStyle/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This strategy involves designing a system that violates one of the four necessary conditions required for the occurrence of deadlock.</a:t>
            </a:r>
          </a:p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This ensures that the system remains free from the deadlock. </a:t>
            </a:r>
          </a:p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various conditions of deadlock occurrence may be violated as-</a:t>
            </a:r>
          </a:p>
          <a:p>
            <a:pPr algn="just"/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 fontAlgn="base">
              <a:buNone/>
            </a:pP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1.  Mutual Exclusion-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 fontAlgn="base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just" fontAlgn="base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violate this condition, all the system resources must be such that they can be used in a shareable mode.</a:t>
            </a:r>
          </a:p>
          <a:p>
            <a:pPr algn="just" fontAlgn="base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a system, there are always some resources which are mutually exclusive by nature.</a:t>
            </a:r>
          </a:p>
          <a:p>
            <a:pPr algn="just" fontAlgn="base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So, this condition can not be violated.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20F59-2A94-47E2-B985-08CB9040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86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39CF3-5C66-47E1-8773-1AD30262E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C00000"/>
                </a:solidFill>
                <a:cs typeface="Times" pitchFamily="18" charset="0"/>
              </a:rPr>
              <a:t>Deadlock Prevention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9C1C9-571A-41C5-AF2B-1FE61DD74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49" y="1347788"/>
            <a:ext cx="11367407" cy="5487987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2. Hold and Wait-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algn="just" fontAlgn="base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condition can be violated in the following ways-</a:t>
            </a:r>
          </a:p>
          <a:p>
            <a:pPr marL="0" indent="0" algn="just" fontAlgn="base">
              <a:buNone/>
            </a:pP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Approach-01: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 In this approach,</a:t>
            </a:r>
          </a:p>
          <a:p>
            <a:pPr algn="just" fontAlgn="base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process has to first request for all the resources it requires for execution.</a:t>
            </a:r>
          </a:p>
          <a:p>
            <a:pPr algn="just" fontAlgn="base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Once it has acquired all the resources, only then it can start its execution.</a:t>
            </a:r>
          </a:p>
          <a:p>
            <a:pPr algn="just" fontAlgn="base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approach ensures that the process does not hold some resources and wait for other resources.</a:t>
            </a:r>
          </a:p>
          <a:p>
            <a:pPr marL="0" indent="0" algn="just" fontAlgn="base">
              <a:buNone/>
            </a:pP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Drawbacks-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just" fontAlgn="base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drawbacks of this approach are-</a:t>
            </a:r>
          </a:p>
          <a:p>
            <a:pPr algn="just" fontAlgn="base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less efficient.</a:t>
            </a:r>
          </a:p>
          <a:p>
            <a:pPr algn="just" fontAlgn="base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not implementable since it is not possible to predict in advance which resources will be required during execution.</a:t>
            </a:r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20F59-2A94-47E2-B985-08CB9040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99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39CF3-5C66-47E1-8773-1AD30262E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C00000"/>
                </a:solidFill>
                <a:cs typeface="Times" pitchFamily="18" charset="0"/>
              </a:rPr>
              <a:t>Deadlock Prevention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9C1C9-571A-41C5-AF2B-1FE61DD74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49" y="1347788"/>
            <a:ext cx="11367407" cy="5487987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Approach-02: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 fontAlgn="base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this approach, a process is allowed to acquire the resources it desires at the current moment.</a:t>
            </a:r>
          </a:p>
          <a:p>
            <a:pPr algn="just" fontAlgn="base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After acquiring the resources, it start its execution.</a:t>
            </a:r>
          </a:p>
          <a:p>
            <a:pPr algn="just" fontAlgn="base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Now before making any new request, it has to compulsorily release all the resources that it holds currently.</a:t>
            </a:r>
          </a:p>
          <a:p>
            <a:pPr algn="just" fontAlgn="base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approach is efficient and implementable.</a:t>
            </a:r>
          </a:p>
          <a:p>
            <a:pPr marL="0" indent="0" algn="just" fontAlgn="base">
              <a:buNone/>
            </a:pPr>
            <a:r>
              <a:rPr lang="en-IN" sz="2400" b="1" u="sng" dirty="0">
                <a:latin typeface="Times New Roman" pitchFamily="18" charset="0"/>
                <a:cs typeface="Times New Roman" pitchFamily="18" charset="0"/>
              </a:rPr>
              <a:t>Approach-03: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 fontAlgn="base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this approach,</a:t>
            </a:r>
          </a:p>
          <a:p>
            <a:pPr algn="just" fontAlgn="base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timer is set after the process acquires any resource.</a:t>
            </a:r>
          </a:p>
          <a:p>
            <a:pPr algn="just" fontAlgn="base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After the timer expires, a process has to compulsorily release the resource.</a:t>
            </a:r>
          </a:p>
          <a:p>
            <a:pPr algn="just"/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20F59-2A94-47E2-B985-08CB9040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04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39CF3-5C66-47E1-8773-1AD30262E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C00000"/>
                </a:solidFill>
                <a:cs typeface="Times" pitchFamily="18" charset="0"/>
              </a:rPr>
              <a:t>Deadlock Prevention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9C1C9-571A-41C5-AF2B-1FE61DD74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49" y="1862051"/>
            <a:ext cx="11367407" cy="4973724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en-US" sz="2000" b="1" u="sng" dirty="0">
                <a:cs typeface="Times New Roman" pitchFamily="18" charset="0"/>
              </a:rPr>
              <a:t>3. No Preemption-</a:t>
            </a:r>
            <a:endParaRPr lang="en-US" sz="2000" b="1" dirty="0">
              <a:cs typeface="Times New Roman" pitchFamily="18" charset="0"/>
            </a:endParaRPr>
          </a:p>
          <a:p>
            <a:pPr algn="just" fontAlgn="base"/>
            <a:r>
              <a:rPr lang="en-US" sz="2000" dirty="0">
                <a:cs typeface="Times New Roman" pitchFamily="18" charset="0"/>
              </a:rPr>
              <a:t>This condition can by violated by forceful preemption.</a:t>
            </a:r>
          </a:p>
          <a:p>
            <a:pPr algn="just" fontAlgn="base"/>
            <a:r>
              <a:rPr lang="en-US" sz="2000" dirty="0">
                <a:cs typeface="Times New Roman" pitchFamily="18" charset="0"/>
              </a:rPr>
              <a:t>Consider a process is holding some resources and request other resources that can not be immediately allocated to it.</a:t>
            </a:r>
          </a:p>
          <a:p>
            <a:pPr algn="just" fontAlgn="base"/>
            <a:r>
              <a:rPr lang="en-US" sz="2000" dirty="0">
                <a:cs typeface="Times New Roman" pitchFamily="18" charset="0"/>
              </a:rPr>
              <a:t>Then, by forcefully preempting the currently held resources, the condition can be violated.</a:t>
            </a:r>
          </a:p>
          <a:p>
            <a:pPr algn="just" fontAlgn="base"/>
            <a:r>
              <a:rPr lang="en-US" sz="2000" dirty="0">
                <a:cs typeface="Times New Roman" pitchFamily="18" charset="0"/>
              </a:rPr>
              <a:t>A process is allowed to forcefully preempt the resources possessed by some other process only if-</a:t>
            </a:r>
          </a:p>
          <a:p>
            <a:pPr lvl="1" algn="just" fontAlgn="base"/>
            <a:r>
              <a:rPr lang="en-US" sz="2000" dirty="0">
                <a:cs typeface="Times New Roman" pitchFamily="18" charset="0"/>
              </a:rPr>
              <a:t>It is a high priority process or a system process.</a:t>
            </a:r>
          </a:p>
          <a:p>
            <a:pPr lvl="1" algn="just" fontAlgn="base"/>
            <a:r>
              <a:rPr lang="en-US" sz="2000" dirty="0">
                <a:cs typeface="Times New Roman" pitchFamily="18" charset="0"/>
              </a:rPr>
              <a:t>The victim process is in the waiting state.</a:t>
            </a:r>
          </a:p>
          <a:p>
            <a:pPr algn="just"/>
            <a:endParaRPr lang="en-US" altLang="en-US" sz="2000" dirty="0"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20F59-2A94-47E2-B985-08CB9040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52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39CF3-5C66-47E1-8773-1AD30262E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C00000"/>
                </a:solidFill>
                <a:cs typeface="Times" pitchFamily="18" charset="0"/>
              </a:rPr>
              <a:t>Deadlock Prevention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9C1C9-571A-41C5-AF2B-1FE61DD74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49" y="1347788"/>
            <a:ext cx="11367407" cy="5487987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en-US" sz="1800" b="1" u="sng" dirty="0">
                <a:latin typeface="Times New Roman" pitchFamily="18" charset="0"/>
                <a:cs typeface="Times New Roman" pitchFamily="18" charset="0"/>
              </a:rPr>
              <a:t>4. Circular Wait-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just" fontAlgn="base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This condition can be violated by not allowing the processes to wait for resources in a cyclic manner.</a:t>
            </a:r>
          </a:p>
          <a:p>
            <a:pPr algn="just" fontAlgn="base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To violate this condition, the following approach is followed- </a:t>
            </a:r>
          </a:p>
          <a:p>
            <a:pPr marL="0" indent="0" algn="just" fontAlgn="base">
              <a:buNone/>
            </a:pPr>
            <a:r>
              <a:rPr lang="en-US" sz="1800" b="1" u="sng" dirty="0">
                <a:latin typeface="Times New Roman" pitchFamily="18" charset="0"/>
                <a:cs typeface="Times New Roman" pitchFamily="18" charset="0"/>
              </a:rPr>
              <a:t>Approach-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algn="just" fontAlgn="base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natural number is assigned to every resource.</a:t>
            </a:r>
          </a:p>
          <a:p>
            <a:pPr algn="just" fontAlgn="base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Each process is allowed to request for the resources either in only increasing or only decreasing order of the resource number.</a:t>
            </a:r>
          </a:p>
          <a:p>
            <a:pPr algn="just" fontAlgn="base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In case increasing order is followed, if a process requires a lesser number resource, then it must release all the resources having larger number and vice versa.</a:t>
            </a:r>
          </a:p>
          <a:p>
            <a:pPr algn="just" fontAlgn="base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This approach is the most practical approach and implementable.</a:t>
            </a:r>
          </a:p>
          <a:p>
            <a:pPr algn="just" fontAlgn="base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However, this approach may cause starvation but will never lead to deadlock.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20F59-2A94-47E2-B985-08CB9040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2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15885"/>
            <a:ext cx="9144000" cy="914399"/>
          </a:xfrm>
        </p:spPr>
        <p:txBody>
          <a:bodyPr>
            <a:normAutofit/>
          </a:bodyPr>
          <a:lstStyle/>
          <a:p>
            <a:r>
              <a:rPr lang="en-US" altLang="en-US" sz="4400" b="1" dirty="0">
                <a:solidFill>
                  <a:srgbClr val="C00000"/>
                </a:solidFill>
                <a:latin typeface="Times" pitchFamily="18" charset="0"/>
                <a:cs typeface="Times" pitchFamily="18" charset="0"/>
              </a:rPr>
              <a:t>Deadlock Avoidance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82" y="1313411"/>
            <a:ext cx="10839796" cy="5270269"/>
          </a:xfrm>
        </p:spPr>
        <p:txBody>
          <a:bodyPr/>
          <a:lstStyle/>
          <a:p>
            <a:pPr algn="l"/>
            <a:r>
              <a:rPr lang="en-US" altLang="en-US" dirty="0">
                <a:cs typeface="Times" pitchFamily="18" charset="0"/>
              </a:rPr>
              <a:t>This strategy involves maintaining a set of data using which a decision is made whether to entertain the new request or not.</a:t>
            </a:r>
          </a:p>
          <a:p>
            <a:pPr algn="l"/>
            <a:r>
              <a:rPr lang="en-US" altLang="en-US" dirty="0">
                <a:cs typeface="Times" pitchFamily="18" charset="0"/>
              </a:rPr>
              <a:t>If entertaining the new request causes the system to move in an unsafe state, then it is discarded.</a:t>
            </a:r>
          </a:p>
          <a:p>
            <a:pPr algn="l"/>
            <a:r>
              <a:rPr lang="en-US" altLang="en-US" dirty="0">
                <a:cs typeface="Times" pitchFamily="18" charset="0"/>
              </a:rPr>
              <a:t>This strategy requires that every process declares its maximum requirement of each resource type in the beginning.</a:t>
            </a:r>
          </a:p>
          <a:p>
            <a:pPr algn="l"/>
            <a:r>
              <a:rPr lang="en-US" altLang="en-US" dirty="0">
                <a:cs typeface="Times" pitchFamily="18" charset="0"/>
              </a:rPr>
              <a:t>The main challenge with this approach is predicting the requirement of the processes before execution.</a:t>
            </a:r>
          </a:p>
          <a:p>
            <a:pPr algn="l"/>
            <a:r>
              <a:rPr lang="en-US" altLang="en-US" dirty="0">
                <a:cs typeface="Times" pitchFamily="18" charset="0"/>
              </a:rPr>
              <a:t>Banker’s Algorithm is an example of a deadlock avoidance strategy.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65761"/>
            <a:ext cx="9144000" cy="1047404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Conclusion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3905" y="2310938"/>
            <a:ext cx="10091651" cy="3740726"/>
          </a:xfrm>
        </p:spPr>
        <p:txBody>
          <a:bodyPr/>
          <a:lstStyle/>
          <a:p>
            <a:pPr algn="l"/>
            <a:r>
              <a:rPr lang="en-US" dirty="0"/>
              <a:t>This lecture enables the students to understand need of deadlock prevention, </a:t>
            </a:r>
            <a:r>
              <a:rPr lang="en-US"/>
              <a:t>deadlock avoidance </a:t>
            </a:r>
            <a:r>
              <a:rPr lang="en-US" dirty="0"/>
              <a:t>and  various deadlock prevention techniques used.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3128</TotalTime>
  <Words>759</Words>
  <Application>Microsoft Office PowerPoint</Application>
  <PresentationFormat>Widescreen</PresentationFormat>
  <Paragraphs>86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Casper</vt:lpstr>
      <vt:lpstr>Times</vt:lpstr>
      <vt:lpstr>Times New Roman</vt:lpstr>
      <vt:lpstr>1_Office Theme</vt:lpstr>
      <vt:lpstr>Contents Slide Master</vt:lpstr>
      <vt:lpstr>CorelDRAW</vt:lpstr>
      <vt:lpstr>PowerPoint Presentation</vt:lpstr>
      <vt:lpstr>Lecture 10  Deadlock Handling </vt:lpstr>
      <vt:lpstr>Deadlock Prevention</vt:lpstr>
      <vt:lpstr>Deadlock Prevention</vt:lpstr>
      <vt:lpstr>Deadlock Prevention</vt:lpstr>
      <vt:lpstr>Deadlock Prevention</vt:lpstr>
      <vt:lpstr>Deadlock Prevention</vt:lpstr>
      <vt:lpstr>Deadlock Avoidance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puneet kaur</cp:lastModifiedBy>
  <cp:revision>291</cp:revision>
  <dcterms:created xsi:type="dcterms:W3CDTF">2019-01-09T10:33:58Z</dcterms:created>
  <dcterms:modified xsi:type="dcterms:W3CDTF">2022-07-25T05:05:15Z</dcterms:modified>
</cp:coreProperties>
</file>