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29" r:id="rId2"/>
  </p:sldMasterIdLst>
  <p:notesMasterIdLst>
    <p:notesMasterId r:id="rId40"/>
  </p:notesMasterIdLst>
  <p:sldIdLst>
    <p:sldId id="363" r:id="rId3"/>
    <p:sldId id="256" r:id="rId4"/>
    <p:sldId id="448" r:id="rId5"/>
    <p:sldId id="381" r:id="rId6"/>
    <p:sldId id="382" r:id="rId7"/>
    <p:sldId id="383" r:id="rId8"/>
    <p:sldId id="384" r:id="rId9"/>
    <p:sldId id="389" r:id="rId10"/>
    <p:sldId id="442" r:id="rId11"/>
    <p:sldId id="446" r:id="rId12"/>
    <p:sldId id="447" r:id="rId13"/>
    <p:sldId id="391" r:id="rId14"/>
    <p:sldId id="398" r:id="rId15"/>
    <p:sldId id="400" r:id="rId16"/>
    <p:sldId id="401" r:id="rId17"/>
    <p:sldId id="402" r:id="rId18"/>
    <p:sldId id="403" r:id="rId19"/>
    <p:sldId id="404" r:id="rId20"/>
    <p:sldId id="424" r:id="rId21"/>
    <p:sldId id="426" r:id="rId22"/>
    <p:sldId id="425" r:id="rId23"/>
    <p:sldId id="427" r:id="rId24"/>
    <p:sldId id="428" r:id="rId25"/>
    <p:sldId id="429" r:id="rId26"/>
    <p:sldId id="430" r:id="rId27"/>
    <p:sldId id="431" r:id="rId28"/>
    <p:sldId id="432" r:id="rId29"/>
    <p:sldId id="433" r:id="rId30"/>
    <p:sldId id="434" r:id="rId31"/>
    <p:sldId id="435" r:id="rId32"/>
    <p:sldId id="437" r:id="rId33"/>
    <p:sldId id="438" r:id="rId34"/>
    <p:sldId id="439" r:id="rId35"/>
    <p:sldId id="440" r:id="rId36"/>
    <p:sldId id="441" r:id="rId37"/>
    <p:sldId id="449" r:id="rId38"/>
    <p:sldId id="45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7" d="100"/>
          <a:sy n="67" d="100"/>
        </p:scale>
        <p:origin x="1260"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D1800-8745-41CE-98C4-1A8E9683EFA4}" type="datetimeFigureOut">
              <a:rPr lang="en-US" smtClean="0"/>
              <a:pPr/>
              <a:t>7/25/2022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01827B-6B51-4CBA-A430-640550FD218B}" type="slidenum">
              <a:rPr lang="en-US" smtClean="0"/>
              <a:pPr/>
              <a:t>‹#›</a:t>
            </a:fld>
            <a:endParaRPr lang="en-US"/>
          </a:p>
        </p:txBody>
      </p:sp>
    </p:spTree>
    <p:extLst>
      <p:ext uri="{BB962C8B-B14F-4D97-AF65-F5344CB8AC3E}">
        <p14:creationId xmlns:p14="http://schemas.microsoft.com/office/powerpoint/2010/main" val="400601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F8D7A1-2295-40DC-B5B1-513A1A77F10C}" type="slidenum">
              <a:rPr lang="en-US" altLang="en-US" smtClean="0">
                <a:latin typeface="Times New Roman" pitchFamily="18" charset="0"/>
              </a:rPr>
              <a:pPr/>
              <a:t>3</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F8D7A1-2295-40DC-B5B1-513A1A77F10C}" type="slidenum">
              <a:rPr lang="en-US" altLang="en-US" smtClean="0">
                <a:latin typeface="Times New Roman" pitchFamily="18" charset="0"/>
              </a:rPr>
              <a:pPr/>
              <a:t>12</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F8D7A1-2295-40DC-B5B1-513A1A77F10C}" type="slidenum">
              <a:rPr lang="en-US" altLang="en-US" smtClean="0">
                <a:latin typeface="Times New Roman" pitchFamily="18" charset="0"/>
              </a:rPr>
              <a:pPr/>
              <a:t>13</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F8D7A1-2295-40DC-B5B1-513A1A77F10C}" type="slidenum">
              <a:rPr lang="en-US" altLang="en-US" smtClean="0">
                <a:latin typeface="Times New Roman" pitchFamily="18" charset="0"/>
              </a:rPr>
              <a:pPr/>
              <a:t>14</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F8D7A1-2295-40DC-B5B1-513A1A77F10C}" type="slidenum">
              <a:rPr lang="en-US" altLang="en-US" smtClean="0">
                <a:latin typeface="Times New Roman" pitchFamily="18" charset="0"/>
              </a:rPr>
              <a:pPr/>
              <a:t>15</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F8D7A1-2295-40DC-B5B1-513A1A77F10C}" type="slidenum">
              <a:rPr lang="en-US" altLang="en-US" smtClean="0">
                <a:latin typeface="Times New Roman" pitchFamily="18" charset="0"/>
              </a:rPr>
              <a:pPr/>
              <a:t>16</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F8D7A1-2295-40DC-B5B1-513A1A77F10C}" type="slidenum">
              <a:rPr lang="en-US" altLang="en-US" smtClean="0">
                <a:latin typeface="Times New Roman" pitchFamily="18" charset="0"/>
              </a:rPr>
              <a:pPr/>
              <a:t>17</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F8D7A1-2295-40DC-B5B1-513A1A77F10C}" type="slidenum">
              <a:rPr lang="en-US" altLang="en-US" smtClean="0">
                <a:latin typeface="Times New Roman" pitchFamily="18" charset="0"/>
              </a:rPr>
              <a:pPr/>
              <a:t>18</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19</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20</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21</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7C002D8B-68B2-4744-A9E7-E407F59FADAB}" type="slidenum">
              <a:rPr lang="en-US" altLang="en-US" smtClean="0">
                <a:latin typeface="Times New Roman" pitchFamily="18" charset="0"/>
              </a:rPr>
              <a:pPr/>
              <a:t>4</a:t>
            </a:fld>
            <a:endParaRPr lang="en-US" altLang="en-US">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22</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23</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24</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25</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26</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27</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28</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29</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30</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31</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F891B21-6755-4FBB-AF0B-9B4212FE843A}" type="slidenum">
              <a:rPr lang="en-US" altLang="en-US" smtClean="0">
                <a:latin typeface="Times New Roman" pitchFamily="18" charset="0"/>
              </a:rPr>
              <a:pPr/>
              <a:t>5</a:t>
            </a:fld>
            <a:endParaRPr lang="en-US" altLang="en-US">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32</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33</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34</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7829452-DED8-40EA-9165-50176DDFEBF0}" type="slidenum">
              <a:rPr lang="en-US" altLang="en-US" smtClean="0">
                <a:latin typeface="Times New Roman" pitchFamily="18" charset="0"/>
              </a:rPr>
              <a:pPr/>
              <a:t>35</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E9804C9-CD22-47E0-993A-144519A4B9BB}" type="slidenum">
              <a:rPr lang="en-US" altLang="en-US" smtClean="0">
                <a:latin typeface="Times New Roman" pitchFamily="18" charset="0"/>
              </a:rPr>
              <a:pPr/>
              <a:t>6</a:t>
            </a:fld>
            <a:endParaRPr lang="en-US" altLang="en-US">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080D2C05-7ADF-45D9-9D31-93C0803BF550}" type="slidenum">
              <a:rPr lang="en-US" altLang="en-US" smtClean="0">
                <a:latin typeface="Times New Roman" pitchFamily="18" charset="0"/>
              </a:rPr>
              <a:pPr/>
              <a:t>7</a:t>
            </a:fld>
            <a:endParaRPr lang="en-US" altLang="en-US">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F8D7A1-2295-40DC-B5B1-513A1A77F10C}" type="slidenum">
              <a:rPr lang="en-US" altLang="en-US" smtClean="0">
                <a:latin typeface="Times New Roman" pitchFamily="18" charset="0"/>
              </a:rPr>
              <a:pPr/>
              <a:t>8</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F8D7A1-2295-40DC-B5B1-513A1A77F10C}" type="slidenum">
              <a:rPr lang="en-US" altLang="en-US" smtClean="0">
                <a:latin typeface="Times New Roman" pitchFamily="18" charset="0"/>
              </a:rPr>
              <a:pPr/>
              <a:t>9</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F8D7A1-2295-40DC-B5B1-513A1A77F10C}" type="slidenum">
              <a:rPr lang="en-US" altLang="en-US" smtClean="0">
                <a:latin typeface="Times New Roman" pitchFamily="18" charset="0"/>
              </a:rPr>
              <a:pPr/>
              <a:t>10</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F8D7A1-2295-40DC-B5B1-513A1A77F10C}" type="slidenum">
              <a:rPr lang="en-US" altLang="en-US" smtClean="0">
                <a:latin typeface="Times New Roman" pitchFamily="18" charset="0"/>
              </a:rPr>
              <a:pPr/>
              <a:t>11</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9"/>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990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85800" y="1524000"/>
            <a:ext cx="3886200" cy="4648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724400" y="1524000"/>
            <a:ext cx="3886200" cy="4648200"/>
          </a:xfrm>
          <a:prstGeom prst="rect">
            <a:avLst/>
          </a:prstGeom>
        </p:spPr>
        <p:txBody>
          <a:bodyPr/>
          <a:lstStyle/>
          <a:p>
            <a:r>
              <a:rPr lang="en-US"/>
              <a:t>Click icon to add clip art</a:t>
            </a:r>
          </a:p>
        </p:txBody>
      </p:sp>
      <p:sp>
        <p:nvSpPr>
          <p:cNvPr id="5" name="Date Placeholder 4"/>
          <p:cNvSpPr>
            <a:spLocks noGrp="1"/>
          </p:cNvSpPr>
          <p:nvPr>
            <p:ph type="dt" sz="half" idx="10"/>
          </p:nvPr>
        </p:nvSpPr>
        <p:spPr>
          <a:xfrm>
            <a:off x="685800" y="6248400"/>
            <a:ext cx="2362200" cy="457200"/>
          </a:xfrm>
          <a:prstGeom prst="rect">
            <a:avLst/>
          </a:prstGeom>
        </p:spPr>
        <p:txBody>
          <a:bodyPr/>
          <a:lstStyle>
            <a:lvl1pPr>
              <a:defRPr/>
            </a:lvl1p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2743200" y="6553200"/>
            <a:ext cx="3810000" cy="30480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57626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3996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9"/>
          <p:cNvSpPr txBox="1">
            <a:spLocks noChangeArrowheads="1"/>
          </p:cNvSpPr>
          <p:nvPr/>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7/25/2022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
        <p:nvSpPr>
          <p:cNvPr id="5" name="TextBox 9"/>
          <p:cNvSpPr txBox="1">
            <a:spLocks noChangeArrowheads="1"/>
          </p:cNvSpPr>
          <p:nvPr/>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r>
              <a:rPr lang="en-US"/>
              <a:t>Click icon to add picture</a:t>
            </a:r>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10" name="TextBox 9"/>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
        <p:nvSpPr>
          <p:cNvPr id="4" name="TextBox 9"/>
          <p:cNvSpPr txBox="1">
            <a:spLocks noChangeArrowheads="1"/>
          </p:cNvSpPr>
          <p:nvPr/>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TextBox 5"/>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a:t>
            </a:r>
            <a:r>
              <a:rPr lang="en-US" sz="2000" b="1" baseline="0" dirty="0" err="1">
                <a:solidFill>
                  <a:schemeClr val="tx1"/>
                </a:solidFill>
                <a:latin typeface="Calibri" pitchFamily="34" charset="0"/>
              </a:rPr>
              <a:t>UIE</a:t>
            </a:r>
            <a:r>
              <a:rPr lang="en-US" sz="2000" b="1" baseline="0" dirty="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5"/>
          </p:cNvPr>
          <p:cNvPicPr>
            <a:picLocks noChangeAspect="1" noChangeArrowheads="1"/>
          </p:cNvPicPr>
          <p:nvPr/>
        </p:nvPicPr>
        <p:blipFill>
          <a:blip r:embed="rId16"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41" r:id="rId13"/>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7/25/2022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8" Type="http://schemas.openxmlformats.org/officeDocument/2006/relationships/hyperlink" Target="https://www.geeksforgeeks.org/operating-systems/" TargetMode="External"/><Relationship Id="rId3" Type="http://schemas.openxmlformats.org/officeDocument/2006/relationships/hyperlink" Target="https://www.studytonight.com/operating-system/" TargetMode="External"/><Relationship Id="rId7" Type="http://schemas.openxmlformats.org/officeDocument/2006/relationships/hyperlink" Target="https://www.guru99.com/operating-system-tutorial.html" TargetMode="External"/><Relationship Id="rId2" Type="http://schemas.openxmlformats.org/officeDocument/2006/relationships/hyperlink" Target="https://www.includehelp.com/c-programming-questions/" TargetMode="External"/><Relationship Id="rId1" Type="http://schemas.openxmlformats.org/officeDocument/2006/relationships/slideLayout" Target="../slideLayouts/slideLayout12.xml"/><Relationship Id="rId6" Type="http://schemas.openxmlformats.org/officeDocument/2006/relationships/hyperlink" Target="https://www.javatpoint.com/os-tutorial" TargetMode="External"/><Relationship Id="rId5" Type="http://schemas.openxmlformats.org/officeDocument/2006/relationships/hyperlink" Target="https://www.tutorialspoint.com/operating_system/index.htm" TargetMode="External"/><Relationship Id="rId4" Type="http://schemas.openxmlformats.org/officeDocument/2006/relationships/hyperlink" Target="https://computing.llnl.gov/tutorial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4927756"/>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226648" y="5283739"/>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6572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3" y="5312160"/>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32"/>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57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5284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1593056" y="2376394"/>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2"/>
            <a:ext cx="3652047" cy="1455476"/>
          </a:xfrm>
          <a:prstGeom prst="rect">
            <a:avLst/>
          </a:prstGeom>
        </p:spPr>
      </p:pic>
      <p:sp>
        <p:nvSpPr>
          <p:cNvPr id="43" name="Right Triangle 42"/>
          <p:cNvSpPr/>
          <p:nvPr/>
        </p:nvSpPr>
        <p:spPr>
          <a:xfrm rot="10800000" flipV="1">
            <a:off x="7372348" y="4857750"/>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5161019" y="5371921"/>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5164336" y="538998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a:spLocks noChangeArrowheads="1"/>
          </p:cNvSpPr>
          <p:nvPr/>
        </p:nvSpPr>
        <p:spPr bwMode="auto">
          <a:xfrm>
            <a:off x="-344409" y="5367867"/>
            <a:ext cx="4824032"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b="1" dirty="0">
                <a:solidFill>
                  <a:prstClr val="black">
                    <a:lumMod val="85000"/>
                    <a:lumOff val="15000"/>
                  </a:prstClr>
                </a:solidFill>
                <a:latin typeface="Times New Roman" panose="02020603050405020304" pitchFamily="18" charset="0"/>
                <a:cs typeface="Times New Roman" panose="02020603050405020304" pitchFamily="18" charset="0"/>
              </a:rPr>
              <a:t>Deadlocks</a:t>
            </a:r>
          </a:p>
          <a:p>
            <a:pPr eaLnBrk="1" hangingPunct="1"/>
            <a:endParaRPr lang="en-US" sz="1200" dirty="0">
              <a:latin typeface="Raleway ExtraBold" pitchFamily="34" charset="-52"/>
            </a:endParaRPr>
          </a:p>
        </p:txBody>
      </p:sp>
      <p:sp>
        <p:nvSpPr>
          <p:cNvPr id="2" name="TextBox 1"/>
          <p:cNvSpPr txBox="1"/>
          <p:nvPr/>
        </p:nvSpPr>
        <p:spPr>
          <a:xfrm>
            <a:off x="2901531" y="5571936"/>
            <a:ext cx="1373089" cy="300082"/>
          </a:xfrm>
          <a:prstGeom prst="rect">
            <a:avLst/>
          </a:prstGeom>
          <a:noFill/>
        </p:spPr>
        <p:txBody>
          <a:bodyPr wrap="square" rtlCol="0">
            <a:spAutoFit/>
          </a:bodyPr>
          <a:lstStyle/>
          <a:p>
            <a:r>
              <a:rPr lang="en-US" sz="1350" dirty="0"/>
              <a:t> </a:t>
            </a:r>
          </a:p>
        </p:txBody>
      </p:sp>
      <p:sp>
        <p:nvSpPr>
          <p:cNvPr id="26" name="TextBox 25"/>
          <p:cNvSpPr txBox="1">
            <a:spLocks noChangeArrowheads="1"/>
          </p:cNvSpPr>
          <p:nvPr/>
        </p:nvSpPr>
        <p:spPr bwMode="auto">
          <a:xfrm>
            <a:off x="1045029" y="1828800"/>
            <a:ext cx="7344591" cy="2520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400" b="1" dirty="0">
                <a:latin typeface="Arial Black" panose="020B0A04020102020204" pitchFamily="34" charset="0"/>
                <a:ea typeface="Karla" pitchFamily="2" charset="0"/>
                <a:cs typeface="Karla" pitchFamily="2" charset="0"/>
              </a:rPr>
              <a:t>UNIVERSITY INSTITUTE OF ENGINEERING</a:t>
            </a:r>
          </a:p>
          <a:p>
            <a:pPr algn="ctr" defTabSz="466725">
              <a:lnSpc>
                <a:spcPct val="90000"/>
              </a:lnSpc>
              <a:spcBef>
                <a:spcPct val="0"/>
              </a:spcBef>
              <a:spcAft>
                <a:spcPct val="35000"/>
              </a:spcAft>
            </a:pPr>
            <a:r>
              <a:rPr lang="en-US" sz="2400" b="1" dirty="0">
                <a:latin typeface="Arial Black" panose="020B0A04020102020204" pitchFamily="34" charset="0"/>
              </a:rPr>
              <a:t>Bachelor of Engineering (Computer Science &amp; Engineering) </a:t>
            </a:r>
          </a:p>
          <a:p>
            <a:pPr algn="ctr" defTabSz="466725">
              <a:lnSpc>
                <a:spcPct val="90000"/>
              </a:lnSpc>
              <a:spcBef>
                <a:spcPct val="0"/>
              </a:spcBef>
              <a:spcAft>
                <a:spcPct val="35000"/>
              </a:spcAft>
            </a:pPr>
            <a:r>
              <a:rPr lang="en-US" sz="2400" b="1" dirty="0">
                <a:latin typeface="Arial Black" panose="020B0A04020102020204" pitchFamily="34" charset="0"/>
              </a:rPr>
              <a:t>Operating System (CST-328)</a:t>
            </a:r>
          </a:p>
          <a:p>
            <a:pPr algn="ctr" defTabSz="466725">
              <a:lnSpc>
                <a:spcPct val="90000"/>
              </a:lnSpc>
              <a:spcBef>
                <a:spcPct val="0"/>
              </a:spcBef>
              <a:spcAft>
                <a:spcPct val="35000"/>
              </a:spcAft>
            </a:pPr>
            <a:endParaRPr lang="en-US" sz="2400" b="1" dirty="0">
              <a:latin typeface="Arial Black" panose="020B0A04020102020204" pitchFamily="34" charset="0"/>
            </a:endParaRPr>
          </a:p>
          <a:p>
            <a:pPr algn="ctr" defTabSz="466725">
              <a:lnSpc>
                <a:spcPct val="90000"/>
              </a:lnSpc>
              <a:spcBef>
                <a:spcPct val="0"/>
              </a:spcBef>
              <a:spcAft>
                <a:spcPct val="35000"/>
              </a:spcAft>
            </a:pPr>
            <a:r>
              <a:rPr lang="en-US" b="1" dirty="0">
                <a:latin typeface="Arial Black" panose="020B0A04020102020204" pitchFamily="34" charset="0"/>
              </a:rPr>
              <a:t>Subject Coordinator: Er. Puneet kaur(E6913)</a:t>
            </a:r>
          </a:p>
        </p:txBody>
      </p:sp>
    </p:spTree>
    <p:extLst>
      <p:ext uri="{BB962C8B-B14F-4D97-AF65-F5344CB8AC3E}">
        <p14:creationId xmlns:p14="http://schemas.microsoft.com/office/powerpoint/2010/main" val="13852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79487" y="762000"/>
            <a:ext cx="7792618" cy="576262"/>
          </a:xfrm>
        </p:spPr>
        <p:txBody>
          <a:bodyPr/>
          <a:lstStyle/>
          <a:p>
            <a:r>
              <a:rPr lang="en-US" altLang="en-US" sz="3200" dirty="0">
                <a:solidFill>
                  <a:srgbClr val="C00000"/>
                </a:solidFill>
                <a:latin typeface="Times" pitchFamily="18" charset="0"/>
                <a:cs typeface="Times" pitchFamily="18" charset="0"/>
              </a:rPr>
              <a:t>Working</a:t>
            </a:r>
          </a:p>
        </p:txBody>
      </p:sp>
      <p:sp>
        <p:nvSpPr>
          <p:cNvPr id="20483" name="Rectangle 3"/>
          <p:cNvSpPr>
            <a:spLocks noGrp="1" noChangeArrowheads="1"/>
          </p:cNvSpPr>
          <p:nvPr>
            <p:ph type="body" idx="1"/>
          </p:nvPr>
        </p:nvSpPr>
        <p:spPr>
          <a:xfrm>
            <a:off x="685800" y="1524000"/>
            <a:ext cx="8153401" cy="4468812"/>
          </a:xfrm>
        </p:spPr>
        <p:txBody>
          <a:bodyPr>
            <a:noAutofit/>
          </a:bodyPr>
          <a:lstStyle/>
          <a:p>
            <a:pPr marL="0" indent="0" algn="just" fontAlgn="base">
              <a:buNone/>
            </a:pPr>
            <a:r>
              <a:rPr lang="en-US" sz="1800" b="1" u="sng" dirty="0">
                <a:latin typeface="Times New Roman" pitchFamily="18" charset="0"/>
                <a:cs typeface="Times New Roman" pitchFamily="18" charset="0"/>
              </a:rPr>
              <a:t>Step-01:</a:t>
            </a:r>
            <a:endParaRPr lang="en-US" sz="1800" dirty="0">
              <a:latin typeface="Times New Roman" pitchFamily="18" charset="0"/>
              <a:cs typeface="Times New Roman" pitchFamily="18" charset="0"/>
            </a:endParaRPr>
          </a:p>
          <a:p>
            <a:pPr algn="just" fontAlgn="base"/>
            <a:r>
              <a:rPr lang="en-US" sz="1800" dirty="0">
                <a:latin typeface="Times New Roman" pitchFamily="18" charset="0"/>
                <a:cs typeface="Times New Roman" pitchFamily="18" charset="0"/>
              </a:rPr>
              <a:t>Banker’s Algorithm checks whether the request made by the process is valid or not.</a:t>
            </a:r>
          </a:p>
          <a:p>
            <a:pPr algn="just" fontAlgn="base"/>
            <a:r>
              <a:rPr lang="en-US" sz="1800" dirty="0">
                <a:latin typeface="Times New Roman" pitchFamily="18" charset="0"/>
                <a:cs typeface="Times New Roman" pitchFamily="18" charset="0"/>
              </a:rPr>
              <a:t>A request is considered valid if and only if-</a:t>
            </a:r>
          </a:p>
          <a:p>
            <a:pPr algn="just" fontAlgn="base"/>
            <a:r>
              <a:rPr lang="en-US" sz="1800" dirty="0">
                <a:latin typeface="Times New Roman" pitchFamily="18" charset="0"/>
                <a:cs typeface="Times New Roman" pitchFamily="18" charset="0"/>
              </a:rPr>
              <a:t>The number of requested instances of each resource type is less than the need declared by the process in the beginning.</a:t>
            </a:r>
          </a:p>
          <a:p>
            <a:pPr algn="just" fontAlgn="base"/>
            <a:r>
              <a:rPr lang="en-US" sz="1800" dirty="0">
                <a:latin typeface="Times New Roman" pitchFamily="18" charset="0"/>
                <a:cs typeface="Times New Roman" pitchFamily="18" charset="0"/>
              </a:rPr>
              <a:t>If the request is invalid, it aborts the request.</a:t>
            </a:r>
          </a:p>
          <a:p>
            <a:pPr algn="just" fontAlgn="base"/>
            <a:r>
              <a:rPr lang="en-US" sz="1800" dirty="0">
                <a:latin typeface="Times New Roman" pitchFamily="18" charset="0"/>
                <a:cs typeface="Times New Roman" pitchFamily="18" charset="0"/>
              </a:rPr>
              <a:t>If the request is valid, it follows step-02.</a:t>
            </a:r>
          </a:p>
          <a:p>
            <a:pPr marL="0" indent="0" algn="just" fontAlgn="base">
              <a:buNone/>
            </a:pPr>
            <a:r>
              <a:rPr lang="en-US" sz="1800" b="1" u="sng" dirty="0">
                <a:latin typeface="Times New Roman" pitchFamily="18" charset="0"/>
                <a:cs typeface="Times New Roman" pitchFamily="18" charset="0"/>
              </a:rPr>
              <a:t>Step-02:</a:t>
            </a:r>
            <a:endParaRPr lang="en-US" sz="1800" dirty="0">
              <a:latin typeface="Times New Roman" pitchFamily="18" charset="0"/>
              <a:cs typeface="Times New Roman" pitchFamily="18" charset="0"/>
            </a:endParaRPr>
          </a:p>
          <a:p>
            <a:pPr algn="just" fontAlgn="base"/>
            <a:r>
              <a:rPr lang="en-US" sz="1800" dirty="0">
                <a:latin typeface="Times New Roman" pitchFamily="18" charset="0"/>
                <a:cs typeface="Times New Roman" pitchFamily="18" charset="0"/>
              </a:rPr>
              <a:t>Banker’s Algorithm checks if the number of requested instances of each resource type is less than the number of available instances of each type.</a:t>
            </a:r>
          </a:p>
          <a:p>
            <a:pPr algn="just" fontAlgn="base"/>
            <a:r>
              <a:rPr lang="en-US" sz="1800" dirty="0">
                <a:latin typeface="Times New Roman" pitchFamily="18" charset="0"/>
                <a:cs typeface="Times New Roman" pitchFamily="18" charset="0"/>
              </a:rPr>
              <a:t>If the sufficient number of instances are not available, it asks the process to wait longer.</a:t>
            </a:r>
          </a:p>
          <a:p>
            <a:pPr algn="just" fontAlgn="base"/>
            <a:r>
              <a:rPr lang="en-US" sz="1800" dirty="0">
                <a:latin typeface="Times New Roman" pitchFamily="18" charset="0"/>
                <a:cs typeface="Times New Roman" pitchFamily="18" charset="0"/>
              </a:rPr>
              <a:t>If the sufficient number of instances are available, it follows step-03.</a:t>
            </a:r>
          </a:p>
          <a:p>
            <a:pPr algn="just" fontAlgn="base"/>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476356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79487" y="762000"/>
            <a:ext cx="7792618" cy="576262"/>
          </a:xfrm>
        </p:spPr>
        <p:txBody>
          <a:bodyPr/>
          <a:lstStyle/>
          <a:p>
            <a:r>
              <a:rPr lang="en-US" altLang="en-US" sz="3200" dirty="0">
                <a:solidFill>
                  <a:srgbClr val="C00000"/>
                </a:solidFill>
                <a:latin typeface="Times" pitchFamily="18" charset="0"/>
                <a:cs typeface="Times" pitchFamily="18" charset="0"/>
              </a:rPr>
              <a:t>Working</a:t>
            </a:r>
          </a:p>
        </p:txBody>
      </p:sp>
      <p:sp>
        <p:nvSpPr>
          <p:cNvPr id="20483" name="Rectangle 3"/>
          <p:cNvSpPr>
            <a:spLocks noGrp="1" noChangeArrowheads="1"/>
          </p:cNvSpPr>
          <p:nvPr>
            <p:ph type="body" idx="1"/>
          </p:nvPr>
        </p:nvSpPr>
        <p:spPr>
          <a:xfrm>
            <a:off x="685800" y="1524000"/>
            <a:ext cx="8153401" cy="4468812"/>
          </a:xfrm>
        </p:spPr>
        <p:txBody>
          <a:bodyPr>
            <a:noAutofit/>
          </a:bodyPr>
          <a:lstStyle/>
          <a:p>
            <a:pPr marL="0" indent="0" algn="just" fontAlgn="base">
              <a:buNone/>
            </a:pPr>
            <a:r>
              <a:rPr lang="en-US" sz="1800" b="1" u="sng" dirty="0">
                <a:latin typeface="Times New Roman" pitchFamily="18" charset="0"/>
                <a:cs typeface="Times New Roman" pitchFamily="18" charset="0"/>
              </a:rPr>
              <a:t>Step-03:</a:t>
            </a:r>
            <a:endParaRPr lang="en-US" sz="1800" dirty="0">
              <a:latin typeface="Times New Roman" pitchFamily="18" charset="0"/>
              <a:cs typeface="Times New Roman" pitchFamily="18" charset="0"/>
            </a:endParaRPr>
          </a:p>
          <a:p>
            <a:pPr algn="just" fontAlgn="base"/>
            <a:r>
              <a:rPr lang="en-US" sz="1800" dirty="0">
                <a:latin typeface="Times New Roman" pitchFamily="18" charset="0"/>
                <a:cs typeface="Times New Roman" pitchFamily="18" charset="0"/>
              </a:rPr>
              <a:t>Banker’s Algorithm makes an assumption that the requested resources have been allocated to the process.</a:t>
            </a:r>
          </a:p>
          <a:p>
            <a:pPr algn="just" fontAlgn="base"/>
            <a:r>
              <a:rPr lang="en-US" sz="1800" dirty="0">
                <a:latin typeface="Times New Roman" pitchFamily="18" charset="0"/>
                <a:cs typeface="Times New Roman" pitchFamily="18" charset="0"/>
              </a:rPr>
              <a:t>Then, it modifies its data structures accordingly and moves from one state to the other state.</a:t>
            </a:r>
          </a:p>
          <a:p>
            <a:pPr lvl="1" algn="just"/>
            <a:r>
              <a:rPr lang="en-US" sz="1800" dirty="0">
                <a:latin typeface="Times New Roman" pitchFamily="18" charset="0"/>
                <a:cs typeface="Times New Roman" pitchFamily="18" charset="0"/>
              </a:rPr>
              <a:t>Available = Available - Request(</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a:t>
            </a:r>
          </a:p>
          <a:p>
            <a:pPr lvl="1" algn="just"/>
            <a:r>
              <a:rPr lang="en-US" sz="1800" dirty="0">
                <a:latin typeface="Times New Roman" pitchFamily="18" charset="0"/>
                <a:cs typeface="Times New Roman" pitchFamily="18" charset="0"/>
              </a:rPr>
              <a:t>Allocation(</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 Allocation(</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 Request(</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a:t>
            </a:r>
          </a:p>
          <a:p>
            <a:pPr lvl="1" algn="just"/>
            <a:r>
              <a:rPr lang="en-US" sz="1800" dirty="0">
                <a:latin typeface="Times New Roman" pitchFamily="18" charset="0"/>
                <a:cs typeface="Times New Roman" pitchFamily="18" charset="0"/>
              </a:rPr>
              <a:t>Need(</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 Need(</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 Request(</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a:t>
            </a:r>
          </a:p>
          <a:p>
            <a:pPr algn="just" fontAlgn="base"/>
            <a:r>
              <a:rPr lang="en-US" sz="1800" dirty="0">
                <a:latin typeface="Times New Roman" pitchFamily="18" charset="0"/>
                <a:cs typeface="Times New Roman" pitchFamily="18" charset="0"/>
              </a:rPr>
              <a:t>Now, Banker’s Algorithm follows the safety algorithm to check whether the resulting state it has entered in is a safe state or not.</a:t>
            </a:r>
          </a:p>
          <a:p>
            <a:pPr algn="just" fontAlgn="base"/>
            <a:r>
              <a:rPr lang="en-US" sz="1800" dirty="0">
                <a:latin typeface="Times New Roman" pitchFamily="18" charset="0"/>
                <a:cs typeface="Times New Roman" pitchFamily="18" charset="0"/>
              </a:rPr>
              <a:t>If it is a safe state, then it allocates the requested resources to the process in actual.</a:t>
            </a:r>
          </a:p>
          <a:p>
            <a:pPr algn="just" fontAlgn="base"/>
            <a:r>
              <a:rPr lang="en-US" sz="1800" dirty="0">
                <a:latin typeface="Times New Roman" pitchFamily="18" charset="0"/>
                <a:cs typeface="Times New Roman" pitchFamily="18" charset="0"/>
              </a:rPr>
              <a:t>If it is an unsafe state, then it rollbacks to its previous state and asks the process to wait longer.</a:t>
            </a:r>
          </a:p>
        </p:txBody>
      </p:sp>
    </p:spTree>
    <p:extLst>
      <p:ext uri="{BB962C8B-B14F-4D97-AF65-F5344CB8AC3E}">
        <p14:creationId xmlns:p14="http://schemas.microsoft.com/office/powerpoint/2010/main" val="1612795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79487" y="762000"/>
            <a:ext cx="7792618" cy="576262"/>
          </a:xfrm>
        </p:spPr>
        <p:txBody>
          <a:bodyPr/>
          <a:lstStyle/>
          <a:p>
            <a:r>
              <a:rPr lang="en-US" altLang="en-US" sz="4000" dirty="0">
                <a:solidFill>
                  <a:srgbClr val="C00000"/>
                </a:solidFill>
                <a:latin typeface="Times" pitchFamily="18" charset="0"/>
                <a:cs typeface="Times" pitchFamily="18" charset="0"/>
              </a:rPr>
              <a:t>Safety Algorithm</a:t>
            </a:r>
          </a:p>
        </p:txBody>
      </p:sp>
      <p:sp>
        <p:nvSpPr>
          <p:cNvPr id="20483" name="Rectangle 3"/>
          <p:cNvSpPr>
            <a:spLocks noGrp="1" noChangeArrowheads="1"/>
          </p:cNvSpPr>
          <p:nvPr>
            <p:ph type="body" idx="1"/>
          </p:nvPr>
        </p:nvSpPr>
        <p:spPr>
          <a:xfrm>
            <a:off x="685800" y="1676400"/>
            <a:ext cx="8153401" cy="4316412"/>
          </a:xfrm>
        </p:spPr>
        <p:txBody>
          <a:bodyPr>
            <a:normAutofit fontScale="92500" lnSpcReduction="10000"/>
          </a:bodyPr>
          <a:lstStyle/>
          <a:p>
            <a:pPr marL="75565" marR="499745" indent="0">
              <a:lnSpc>
                <a:spcPct val="150000"/>
              </a:lnSpc>
              <a:spcBef>
                <a:spcPts val="380"/>
              </a:spcBef>
              <a:buNone/>
              <a:tabLst>
                <a:tab pos="418465" algn="l"/>
                <a:tab pos="419100" algn="l"/>
              </a:tabLst>
            </a:pPr>
            <a:r>
              <a:rPr lang="en-US" altLang="en-US" sz="1800" dirty="0">
                <a:latin typeface="Times" pitchFamily="18" charset="0"/>
                <a:cs typeface="Times" pitchFamily="18" charset="0"/>
              </a:rPr>
              <a:t>Safety Algorithm is executed to check whether the resultant state after allocating the resources is safe or not.</a:t>
            </a:r>
          </a:p>
          <a:p>
            <a:pPr marL="418465" marR="499745">
              <a:lnSpc>
                <a:spcPct val="150000"/>
              </a:lnSpc>
              <a:spcBef>
                <a:spcPts val="380"/>
              </a:spcBef>
              <a:buAutoNum type="arabicPeriod"/>
              <a:tabLst>
                <a:tab pos="418465" algn="l"/>
                <a:tab pos="419100" algn="l"/>
              </a:tabLst>
            </a:pPr>
            <a:r>
              <a:rPr lang="en-US" altLang="en-US" sz="1800" dirty="0">
                <a:latin typeface="Times" pitchFamily="18" charset="0"/>
                <a:cs typeface="Times" pitchFamily="18" charset="0"/>
              </a:rPr>
              <a:t>When a process gets all its resources it must return them in  a finite amount of time.</a:t>
            </a:r>
            <a:r>
              <a:rPr lang="en-US" sz="1800" spc="-5" dirty="0">
                <a:latin typeface="Times" pitchFamily="18" charset="0"/>
                <a:cs typeface="Times" pitchFamily="18" charset="0"/>
              </a:rPr>
              <a:t> Let </a:t>
            </a:r>
            <a:r>
              <a:rPr lang="en-US" sz="1800" i="1" spc="-5" dirty="0">
                <a:latin typeface="Times" pitchFamily="18" charset="0"/>
                <a:cs typeface="Times" pitchFamily="18" charset="0"/>
              </a:rPr>
              <a:t>Work </a:t>
            </a:r>
            <a:r>
              <a:rPr lang="en-US" sz="1800" spc="-5" dirty="0">
                <a:latin typeface="Times" pitchFamily="18" charset="0"/>
                <a:cs typeface="Times" pitchFamily="18" charset="0"/>
              </a:rPr>
              <a:t>and </a:t>
            </a:r>
            <a:r>
              <a:rPr lang="en-US" sz="1800" i="1" spc="-5" dirty="0">
                <a:latin typeface="Times" pitchFamily="18" charset="0"/>
                <a:cs typeface="Times" pitchFamily="18" charset="0"/>
              </a:rPr>
              <a:t>Finish </a:t>
            </a:r>
            <a:r>
              <a:rPr lang="en-US" sz="1800" dirty="0">
                <a:latin typeface="Times" pitchFamily="18" charset="0"/>
                <a:cs typeface="Times" pitchFamily="18" charset="0"/>
              </a:rPr>
              <a:t>be </a:t>
            </a:r>
            <a:r>
              <a:rPr lang="en-US" sz="1800" spc="-5" dirty="0">
                <a:latin typeface="Times" pitchFamily="18" charset="0"/>
                <a:cs typeface="Times" pitchFamily="18" charset="0"/>
              </a:rPr>
              <a:t>vectors </a:t>
            </a:r>
            <a:r>
              <a:rPr lang="en-US" sz="1800" dirty="0">
                <a:latin typeface="Times" pitchFamily="18" charset="0"/>
                <a:cs typeface="Times" pitchFamily="18" charset="0"/>
              </a:rPr>
              <a:t>of </a:t>
            </a:r>
            <a:r>
              <a:rPr lang="en-US" sz="1800" spc="-5" dirty="0">
                <a:latin typeface="Times" pitchFamily="18" charset="0"/>
                <a:cs typeface="Times" pitchFamily="18" charset="0"/>
              </a:rPr>
              <a:t>length </a:t>
            </a:r>
            <a:r>
              <a:rPr lang="en-US" sz="1800" i="1" dirty="0">
                <a:latin typeface="Times" pitchFamily="18" charset="0"/>
                <a:cs typeface="Times" pitchFamily="18" charset="0"/>
              </a:rPr>
              <a:t>m </a:t>
            </a:r>
            <a:r>
              <a:rPr lang="en-US" sz="1800" spc="-5" dirty="0">
                <a:latin typeface="Times" pitchFamily="18" charset="0"/>
                <a:cs typeface="Times" pitchFamily="18" charset="0"/>
              </a:rPr>
              <a:t>and </a:t>
            </a:r>
            <a:r>
              <a:rPr lang="en-US" sz="1800" i="1" dirty="0">
                <a:latin typeface="Times" pitchFamily="18" charset="0"/>
                <a:cs typeface="Times" pitchFamily="18" charset="0"/>
              </a:rPr>
              <a:t>n</a:t>
            </a:r>
            <a:r>
              <a:rPr lang="en-US" sz="1800" dirty="0">
                <a:latin typeface="Times" pitchFamily="18" charset="0"/>
                <a:cs typeface="Times" pitchFamily="18" charset="0"/>
              </a:rPr>
              <a:t>,  </a:t>
            </a:r>
            <a:r>
              <a:rPr lang="en-US" sz="1800" spc="-5" dirty="0">
                <a:latin typeface="Times" pitchFamily="18" charset="0"/>
                <a:cs typeface="Times" pitchFamily="18" charset="0"/>
              </a:rPr>
              <a:t>respectively.</a:t>
            </a:r>
            <a:r>
              <a:rPr lang="en-US" sz="1800" dirty="0">
                <a:latin typeface="Times" pitchFamily="18" charset="0"/>
                <a:cs typeface="Times" pitchFamily="18" charset="0"/>
              </a:rPr>
              <a:t> </a:t>
            </a:r>
            <a:r>
              <a:rPr lang="en-US" sz="1800" spc="-5" dirty="0">
                <a:latin typeface="Times" pitchFamily="18" charset="0"/>
                <a:cs typeface="Times" pitchFamily="18" charset="0"/>
              </a:rPr>
              <a:t>Initialize:</a:t>
            </a:r>
            <a:endParaRPr lang="en-US" sz="1800" dirty="0">
              <a:latin typeface="Times" pitchFamily="18" charset="0"/>
              <a:cs typeface="Times" pitchFamily="18" charset="0"/>
            </a:endParaRPr>
          </a:p>
          <a:p>
            <a:pPr marL="1269365">
              <a:lnSpc>
                <a:spcPct val="150000"/>
              </a:lnSpc>
              <a:spcBef>
                <a:spcPts val="475"/>
              </a:spcBef>
              <a:buFont typeface="+mj-lt"/>
              <a:buAutoNum type="alphaLcParenR"/>
            </a:pPr>
            <a:r>
              <a:rPr lang="en-US" sz="1800" i="1" spc="-5" dirty="0">
                <a:latin typeface="Times" pitchFamily="18" charset="0"/>
                <a:cs typeface="Times" pitchFamily="18" charset="0"/>
              </a:rPr>
              <a:t>Work </a:t>
            </a:r>
            <a:r>
              <a:rPr lang="en-US" sz="1800" dirty="0">
                <a:latin typeface="Times" pitchFamily="18" charset="0"/>
                <a:cs typeface="Times" pitchFamily="18" charset="0"/>
              </a:rPr>
              <a:t>= </a:t>
            </a:r>
            <a:r>
              <a:rPr lang="en-US" sz="1800" i="1" dirty="0">
                <a:latin typeface="Times" pitchFamily="18" charset="0"/>
                <a:cs typeface="Times" pitchFamily="18" charset="0"/>
              </a:rPr>
              <a:t>Available</a:t>
            </a:r>
            <a:endParaRPr lang="en-US" sz="1800" dirty="0">
              <a:latin typeface="Times" pitchFamily="18" charset="0"/>
              <a:cs typeface="Times" pitchFamily="18" charset="0"/>
            </a:endParaRPr>
          </a:p>
          <a:p>
            <a:pPr marL="1269365">
              <a:lnSpc>
                <a:spcPct val="150000"/>
              </a:lnSpc>
              <a:spcBef>
                <a:spcPts val="540"/>
              </a:spcBef>
              <a:buFont typeface="+mj-lt"/>
              <a:buAutoNum type="alphaLcParenR"/>
            </a:pPr>
            <a:r>
              <a:rPr lang="en-US" sz="1800" i="1" spc="-5" dirty="0">
                <a:latin typeface="Times" pitchFamily="18" charset="0"/>
                <a:cs typeface="Times" pitchFamily="18" charset="0"/>
              </a:rPr>
              <a:t>Finish </a:t>
            </a:r>
            <a:r>
              <a:rPr lang="en-US" sz="1800" dirty="0">
                <a:latin typeface="Times" pitchFamily="18" charset="0"/>
                <a:cs typeface="Times" pitchFamily="18" charset="0"/>
              </a:rPr>
              <a:t>[</a:t>
            </a:r>
            <a:r>
              <a:rPr lang="en-US" sz="1800" i="1" dirty="0" err="1">
                <a:latin typeface="Times" pitchFamily="18" charset="0"/>
                <a:cs typeface="Times" pitchFamily="18" charset="0"/>
              </a:rPr>
              <a:t>i</a:t>
            </a:r>
            <a:r>
              <a:rPr lang="en-US" sz="1800" dirty="0">
                <a:latin typeface="Times" pitchFamily="18" charset="0"/>
                <a:cs typeface="Times" pitchFamily="18" charset="0"/>
              </a:rPr>
              <a:t>] = </a:t>
            </a:r>
            <a:r>
              <a:rPr lang="en-US" sz="1800" i="1" spc="-5" dirty="0">
                <a:latin typeface="Times" pitchFamily="18" charset="0"/>
                <a:cs typeface="Times" pitchFamily="18" charset="0"/>
              </a:rPr>
              <a:t>false </a:t>
            </a:r>
            <a:r>
              <a:rPr lang="en-US" sz="1800" spc="-5" dirty="0">
                <a:latin typeface="Times" pitchFamily="18" charset="0"/>
                <a:cs typeface="Times" pitchFamily="18" charset="0"/>
              </a:rPr>
              <a:t>for </a:t>
            </a:r>
            <a:r>
              <a:rPr lang="en-US" sz="1800" i="1" dirty="0" err="1">
                <a:latin typeface="Times" pitchFamily="18" charset="0"/>
                <a:cs typeface="Times" pitchFamily="18" charset="0"/>
              </a:rPr>
              <a:t>i</a:t>
            </a:r>
            <a:r>
              <a:rPr lang="en-US" sz="1800" i="1" dirty="0">
                <a:latin typeface="Times" pitchFamily="18" charset="0"/>
                <a:cs typeface="Times" pitchFamily="18" charset="0"/>
              </a:rPr>
              <a:t> </a:t>
            </a:r>
            <a:r>
              <a:rPr lang="en-US" sz="1800" dirty="0">
                <a:latin typeface="Times" pitchFamily="18" charset="0"/>
                <a:cs typeface="Times" pitchFamily="18" charset="0"/>
              </a:rPr>
              <a:t>- </a:t>
            </a:r>
            <a:r>
              <a:rPr lang="en-US" sz="1800" spc="-5" dirty="0">
                <a:latin typeface="Times" pitchFamily="18" charset="0"/>
                <a:cs typeface="Times" pitchFamily="18" charset="0"/>
              </a:rPr>
              <a:t>1,3, </a:t>
            </a:r>
            <a:r>
              <a:rPr lang="en-US" sz="1800" dirty="0">
                <a:latin typeface="Times" pitchFamily="18" charset="0"/>
                <a:cs typeface="Times" pitchFamily="18" charset="0"/>
              </a:rPr>
              <a:t>…,</a:t>
            </a:r>
            <a:r>
              <a:rPr lang="en-US" sz="1800" spc="-10" dirty="0">
                <a:latin typeface="Times" pitchFamily="18" charset="0"/>
                <a:cs typeface="Times" pitchFamily="18" charset="0"/>
              </a:rPr>
              <a:t> </a:t>
            </a:r>
            <a:r>
              <a:rPr lang="en-US" sz="1800" i="1" dirty="0">
                <a:latin typeface="Times" pitchFamily="18" charset="0"/>
                <a:cs typeface="Times" pitchFamily="18" charset="0"/>
              </a:rPr>
              <a:t>n.</a:t>
            </a:r>
            <a:endParaRPr lang="en-US" sz="1800" dirty="0">
              <a:latin typeface="Times" pitchFamily="18" charset="0"/>
              <a:cs typeface="Times" pitchFamily="18" charset="0"/>
            </a:endParaRPr>
          </a:p>
          <a:p>
            <a:pPr marL="419100">
              <a:lnSpc>
                <a:spcPct val="150000"/>
              </a:lnSpc>
              <a:spcBef>
                <a:spcPts val="540"/>
              </a:spcBef>
              <a:buAutoNum type="arabicPeriod" startAt="2"/>
              <a:tabLst>
                <a:tab pos="418465" algn="l"/>
                <a:tab pos="419100" algn="l"/>
              </a:tabLst>
            </a:pPr>
            <a:r>
              <a:rPr lang="en-US" sz="1800" dirty="0">
                <a:latin typeface="Times" pitchFamily="18" charset="0"/>
                <a:cs typeface="Times" pitchFamily="18" charset="0"/>
              </a:rPr>
              <a:t>Find </a:t>
            </a:r>
            <a:r>
              <a:rPr lang="en-US" sz="1800" spc="-5" dirty="0">
                <a:latin typeface="Times" pitchFamily="18" charset="0"/>
                <a:cs typeface="Times" pitchFamily="18" charset="0"/>
              </a:rPr>
              <a:t>an </a:t>
            </a:r>
            <a:r>
              <a:rPr lang="en-US" sz="1800" i="1" dirty="0" err="1">
                <a:latin typeface="Times" pitchFamily="18" charset="0"/>
                <a:cs typeface="Times" pitchFamily="18" charset="0"/>
              </a:rPr>
              <a:t>i</a:t>
            </a:r>
            <a:r>
              <a:rPr lang="en-US" sz="1800" i="1" dirty="0">
                <a:latin typeface="Times" pitchFamily="18" charset="0"/>
                <a:cs typeface="Times" pitchFamily="18" charset="0"/>
              </a:rPr>
              <a:t> </a:t>
            </a:r>
            <a:r>
              <a:rPr lang="en-US" sz="1800" dirty="0">
                <a:latin typeface="Times" pitchFamily="18" charset="0"/>
                <a:cs typeface="Times" pitchFamily="18" charset="0"/>
              </a:rPr>
              <a:t>such </a:t>
            </a:r>
            <a:r>
              <a:rPr lang="en-US" sz="1800" spc="-5" dirty="0">
                <a:latin typeface="Times" pitchFamily="18" charset="0"/>
                <a:cs typeface="Times" pitchFamily="18" charset="0"/>
              </a:rPr>
              <a:t>that</a:t>
            </a:r>
            <a:r>
              <a:rPr lang="en-US" sz="1800" spc="-10" dirty="0">
                <a:latin typeface="Times" pitchFamily="18" charset="0"/>
                <a:cs typeface="Times" pitchFamily="18" charset="0"/>
              </a:rPr>
              <a:t> </a:t>
            </a:r>
            <a:r>
              <a:rPr lang="en-US" sz="1800" spc="-5" dirty="0">
                <a:latin typeface="Times" pitchFamily="18" charset="0"/>
                <a:cs typeface="Times" pitchFamily="18" charset="0"/>
              </a:rPr>
              <a:t>both:</a:t>
            </a:r>
            <a:endParaRPr lang="en-US" sz="1800" dirty="0">
              <a:latin typeface="Times" pitchFamily="18" charset="0"/>
              <a:cs typeface="Times" pitchFamily="18" charset="0"/>
            </a:endParaRPr>
          </a:p>
          <a:p>
            <a:pPr marL="876300" lvl="1" indent="-343535">
              <a:lnSpc>
                <a:spcPct val="150000"/>
              </a:lnSpc>
              <a:spcBef>
                <a:spcPts val="540"/>
              </a:spcBef>
              <a:buFont typeface="Arial"/>
              <a:buAutoNum type="alphaLcParenBoth"/>
              <a:tabLst>
                <a:tab pos="876300" algn="l"/>
              </a:tabLst>
            </a:pPr>
            <a:r>
              <a:rPr lang="en-US" sz="1800" i="1" spc="-5" dirty="0">
                <a:latin typeface="Times" pitchFamily="18" charset="0"/>
                <a:cs typeface="Times" pitchFamily="18" charset="0"/>
              </a:rPr>
              <a:t>Finish </a:t>
            </a:r>
            <a:r>
              <a:rPr lang="en-US" sz="1800" dirty="0">
                <a:latin typeface="Times" pitchFamily="18" charset="0"/>
                <a:cs typeface="Times" pitchFamily="18" charset="0"/>
              </a:rPr>
              <a:t>[</a:t>
            </a:r>
            <a:r>
              <a:rPr lang="en-US" sz="1800" i="1" dirty="0" err="1">
                <a:latin typeface="Times" pitchFamily="18" charset="0"/>
                <a:cs typeface="Times" pitchFamily="18" charset="0"/>
              </a:rPr>
              <a:t>i</a:t>
            </a:r>
            <a:r>
              <a:rPr lang="en-US" sz="1800" dirty="0">
                <a:latin typeface="Times" pitchFamily="18" charset="0"/>
                <a:cs typeface="Times" pitchFamily="18" charset="0"/>
              </a:rPr>
              <a:t>] =</a:t>
            </a:r>
            <a:r>
              <a:rPr lang="en-US" sz="1800" spc="-10" dirty="0">
                <a:latin typeface="Times" pitchFamily="18" charset="0"/>
                <a:cs typeface="Times" pitchFamily="18" charset="0"/>
              </a:rPr>
              <a:t> </a:t>
            </a:r>
            <a:r>
              <a:rPr lang="en-US" sz="1800" i="1" spc="-5" dirty="0">
                <a:latin typeface="Times" pitchFamily="18" charset="0"/>
                <a:cs typeface="Times" pitchFamily="18" charset="0"/>
              </a:rPr>
              <a:t>false</a:t>
            </a:r>
            <a:endParaRPr lang="en-US" sz="1800" dirty="0">
              <a:latin typeface="Times" pitchFamily="18" charset="0"/>
              <a:cs typeface="Times" pitchFamily="18" charset="0"/>
            </a:endParaRPr>
          </a:p>
          <a:p>
            <a:pPr marL="876300" lvl="1" indent="-343535">
              <a:lnSpc>
                <a:spcPct val="150000"/>
              </a:lnSpc>
              <a:spcBef>
                <a:spcPts val="540"/>
              </a:spcBef>
              <a:buFont typeface="Arial"/>
              <a:buAutoNum type="alphaLcParenBoth"/>
              <a:tabLst>
                <a:tab pos="876300" algn="l"/>
              </a:tabLst>
            </a:pPr>
            <a:r>
              <a:rPr lang="en-US" sz="1800" i="1" spc="-5" dirty="0" err="1">
                <a:latin typeface="Times" pitchFamily="18" charset="0"/>
                <a:cs typeface="Times" pitchFamily="18" charset="0"/>
              </a:rPr>
              <a:t>Need</a:t>
            </a:r>
            <a:r>
              <a:rPr lang="en-US" sz="1800" i="1" spc="-7" baseline="-20833" dirty="0" err="1">
                <a:latin typeface="Times" pitchFamily="18" charset="0"/>
                <a:cs typeface="Times" pitchFamily="18" charset="0"/>
              </a:rPr>
              <a:t>i</a:t>
            </a:r>
            <a:r>
              <a:rPr lang="en-US" sz="1800" i="1" spc="-7" baseline="-20833" dirty="0">
                <a:latin typeface="Times" pitchFamily="18" charset="0"/>
                <a:cs typeface="Times" pitchFamily="18" charset="0"/>
              </a:rPr>
              <a:t> </a:t>
            </a:r>
            <a:r>
              <a:rPr lang="en-US" sz="1800" dirty="0">
                <a:latin typeface="Times" pitchFamily="18" charset="0"/>
                <a:cs typeface="Times" pitchFamily="18" charset="0"/>
              </a:rPr>
              <a:t>&lt;=</a:t>
            </a:r>
            <a:r>
              <a:rPr lang="en-US" sz="1800" spc="-114" dirty="0">
                <a:latin typeface="Times" pitchFamily="18" charset="0"/>
                <a:cs typeface="Times" pitchFamily="18" charset="0"/>
              </a:rPr>
              <a:t> </a:t>
            </a:r>
            <a:r>
              <a:rPr lang="en-US" sz="1800" i="1" spc="-5" dirty="0">
                <a:latin typeface="Times" pitchFamily="18" charset="0"/>
                <a:cs typeface="Times" pitchFamily="18" charset="0"/>
              </a:rPr>
              <a:t>Work</a:t>
            </a:r>
            <a:endParaRPr lang="en-US" sz="1800" dirty="0">
              <a:latin typeface="Times" pitchFamily="18" charset="0"/>
              <a:cs typeface="Times" pitchFamily="18" charset="0"/>
            </a:endParaRPr>
          </a:p>
          <a:p>
            <a:pPr marL="532765">
              <a:lnSpc>
                <a:spcPct val="150000"/>
              </a:lnSpc>
              <a:spcBef>
                <a:spcPts val="540"/>
              </a:spcBef>
            </a:pPr>
            <a:r>
              <a:rPr lang="en-US" sz="1800" spc="-5" dirty="0">
                <a:latin typeface="Times" pitchFamily="18" charset="0"/>
                <a:cs typeface="Times" pitchFamily="18" charset="0"/>
              </a:rPr>
              <a:t>If </a:t>
            </a:r>
            <a:r>
              <a:rPr lang="en-US" sz="1800" dirty="0">
                <a:latin typeface="Times" pitchFamily="18" charset="0"/>
                <a:cs typeface="Times" pitchFamily="18" charset="0"/>
              </a:rPr>
              <a:t>no such </a:t>
            </a:r>
            <a:r>
              <a:rPr lang="en-US" sz="1800" i="1" dirty="0" err="1">
                <a:latin typeface="Times" pitchFamily="18" charset="0"/>
                <a:cs typeface="Times" pitchFamily="18" charset="0"/>
              </a:rPr>
              <a:t>i</a:t>
            </a:r>
            <a:r>
              <a:rPr lang="en-US" sz="1800" i="1" dirty="0">
                <a:latin typeface="Times" pitchFamily="18" charset="0"/>
                <a:cs typeface="Times" pitchFamily="18" charset="0"/>
              </a:rPr>
              <a:t> </a:t>
            </a:r>
            <a:r>
              <a:rPr lang="en-US" sz="1800" spc="-5" dirty="0">
                <a:latin typeface="Times" pitchFamily="18" charset="0"/>
                <a:cs typeface="Times" pitchFamily="18" charset="0"/>
              </a:rPr>
              <a:t>exists, </a:t>
            </a:r>
            <a:r>
              <a:rPr lang="en-US" sz="1800" dirty="0">
                <a:latin typeface="Times" pitchFamily="18" charset="0"/>
                <a:cs typeface="Times" pitchFamily="18" charset="0"/>
              </a:rPr>
              <a:t>go </a:t>
            </a:r>
            <a:r>
              <a:rPr lang="en-US" sz="1800" spc="-5" dirty="0">
                <a:latin typeface="Times" pitchFamily="18" charset="0"/>
                <a:cs typeface="Times" pitchFamily="18" charset="0"/>
              </a:rPr>
              <a:t>to step</a:t>
            </a:r>
            <a:r>
              <a:rPr lang="en-US" sz="1800" spc="-10" dirty="0">
                <a:latin typeface="Times" pitchFamily="18" charset="0"/>
                <a:cs typeface="Times" pitchFamily="18" charset="0"/>
              </a:rPr>
              <a:t> </a:t>
            </a:r>
            <a:r>
              <a:rPr lang="en-US" sz="1800" dirty="0">
                <a:latin typeface="Times" pitchFamily="18" charset="0"/>
                <a:cs typeface="Times" pitchFamily="18" charset="0"/>
              </a:rPr>
              <a:t>4.</a:t>
            </a:r>
          </a:p>
          <a:p>
            <a:pPr>
              <a:lnSpc>
                <a:spcPct val="150000"/>
              </a:lnSpc>
            </a:pPr>
            <a:endParaRPr lang="en-US" altLang="en-US" sz="1800" dirty="0">
              <a:latin typeface="Times" pitchFamily="18" charset="0"/>
              <a:cs typeface="Times" pitchFamily="18" charset="0"/>
            </a:endParaRPr>
          </a:p>
          <a:p>
            <a:endParaRPr lang="en-US" altLang="en-US" sz="1800" dirty="0">
              <a:latin typeface="Times" pitchFamily="18" charset="0"/>
              <a:cs typeface="Times" pitchFamily="18" charset="0"/>
            </a:endParaRPr>
          </a:p>
        </p:txBody>
      </p:sp>
    </p:spTree>
    <p:extLst>
      <p:ext uri="{BB962C8B-B14F-4D97-AF65-F5344CB8AC3E}">
        <p14:creationId xmlns:p14="http://schemas.microsoft.com/office/powerpoint/2010/main" val="413736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79487" y="762000"/>
            <a:ext cx="7792618" cy="576262"/>
          </a:xfrm>
        </p:spPr>
        <p:txBody>
          <a:bodyPr/>
          <a:lstStyle/>
          <a:p>
            <a:r>
              <a:rPr lang="en-US" altLang="en-US" sz="4000" dirty="0">
                <a:solidFill>
                  <a:srgbClr val="C00000"/>
                </a:solidFill>
                <a:latin typeface="Times" pitchFamily="18" charset="0"/>
                <a:cs typeface="Times" pitchFamily="18" charset="0"/>
              </a:rPr>
              <a:t>Safety Algorithm</a:t>
            </a:r>
          </a:p>
        </p:txBody>
      </p:sp>
      <p:sp>
        <p:nvSpPr>
          <p:cNvPr id="20483" name="Rectangle 3"/>
          <p:cNvSpPr>
            <a:spLocks noGrp="1" noChangeArrowheads="1"/>
          </p:cNvSpPr>
          <p:nvPr>
            <p:ph type="body" idx="1"/>
          </p:nvPr>
        </p:nvSpPr>
        <p:spPr>
          <a:xfrm>
            <a:off x="685800" y="1981200"/>
            <a:ext cx="8153401" cy="4011612"/>
          </a:xfrm>
        </p:spPr>
        <p:txBody>
          <a:bodyPr>
            <a:normAutofit/>
          </a:bodyPr>
          <a:lstStyle/>
          <a:p>
            <a:pPr marL="418465" marR="2931795">
              <a:lnSpc>
                <a:spcPct val="150000"/>
              </a:lnSpc>
              <a:spcBef>
                <a:spcPts val="790"/>
              </a:spcBef>
              <a:buFont typeface="Arial"/>
              <a:buAutoNum type="arabicPeriod" startAt="3"/>
              <a:tabLst>
                <a:tab pos="418465" algn="l"/>
                <a:tab pos="419100" algn="l"/>
              </a:tabLst>
            </a:pPr>
            <a:r>
              <a:rPr lang="en-US" sz="1800" i="1" spc="-5" dirty="0">
                <a:latin typeface="Times" pitchFamily="18" charset="0"/>
                <a:cs typeface="Times" pitchFamily="18" charset="0"/>
              </a:rPr>
              <a:t>Work </a:t>
            </a:r>
            <a:r>
              <a:rPr lang="en-US" sz="1800" dirty="0">
                <a:latin typeface="Times" pitchFamily="18" charset="0"/>
                <a:cs typeface="Times" pitchFamily="18" charset="0"/>
              </a:rPr>
              <a:t>= </a:t>
            </a:r>
            <a:r>
              <a:rPr lang="en-US" sz="1800" i="1" spc="-5" dirty="0">
                <a:latin typeface="Times" pitchFamily="18" charset="0"/>
                <a:cs typeface="Times" pitchFamily="18" charset="0"/>
              </a:rPr>
              <a:t>Work </a:t>
            </a:r>
            <a:r>
              <a:rPr lang="en-US" sz="1800" dirty="0">
                <a:latin typeface="Times" pitchFamily="18" charset="0"/>
                <a:cs typeface="Times" pitchFamily="18" charset="0"/>
              </a:rPr>
              <a:t>+ </a:t>
            </a:r>
            <a:r>
              <a:rPr lang="en-US" sz="1800" i="1" spc="-5" dirty="0" err="1">
                <a:latin typeface="Times" pitchFamily="18" charset="0"/>
                <a:cs typeface="Times" pitchFamily="18" charset="0"/>
              </a:rPr>
              <a:t>Allocation</a:t>
            </a:r>
            <a:r>
              <a:rPr lang="en-US" sz="1800" i="1" spc="-7" baseline="-20833" dirty="0" err="1">
                <a:latin typeface="Times" pitchFamily="18" charset="0"/>
                <a:cs typeface="Times" pitchFamily="18" charset="0"/>
              </a:rPr>
              <a:t>i</a:t>
            </a:r>
            <a:r>
              <a:rPr lang="en-US" sz="1800" i="1" spc="-7" baseline="-20833" dirty="0">
                <a:latin typeface="Times" pitchFamily="18" charset="0"/>
                <a:cs typeface="Times" pitchFamily="18" charset="0"/>
              </a:rPr>
              <a:t> </a:t>
            </a:r>
            <a:r>
              <a:rPr lang="en-US" sz="1200" i="1" spc="-5" dirty="0">
                <a:latin typeface="Times" pitchFamily="18" charset="0"/>
                <a:cs typeface="Times" pitchFamily="18" charset="0"/>
              </a:rPr>
              <a:t> </a:t>
            </a:r>
          </a:p>
          <a:p>
            <a:pPr marL="75565" marR="2931795" indent="0">
              <a:lnSpc>
                <a:spcPct val="150000"/>
              </a:lnSpc>
              <a:spcBef>
                <a:spcPts val="790"/>
              </a:spcBef>
              <a:buNone/>
              <a:tabLst>
                <a:tab pos="418465" algn="l"/>
                <a:tab pos="419100" algn="l"/>
              </a:tabLst>
            </a:pPr>
            <a:r>
              <a:rPr lang="en-US" sz="1200" i="1" spc="-5" dirty="0">
                <a:latin typeface="Times" pitchFamily="18" charset="0"/>
                <a:cs typeface="Times" pitchFamily="18" charset="0"/>
              </a:rPr>
              <a:t>		</a:t>
            </a:r>
            <a:r>
              <a:rPr lang="en-US" sz="1800" i="1" spc="-5" dirty="0">
                <a:latin typeface="Times" pitchFamily="18" charset="0"/>
                <a:cs typeface="Times" pitchFamily="18" charset="0"/>
              </a:rPr>
              <a:t>Finish</a:t>
            </a:r>
            <a:r>
              <a:rPr lang="en-US" sz="1800" spc="-5" dirty="0">
                <a:latin typeface="Times" pitchFamily="18" charset="0"/>
                <a:cs typeface="Times" pitchFamily="18" charset="0"/>
              </a:rPr>
              <a:t>[</a:t>
            </a:r>
            <a:r>
              <a:rPr lang="en-US" sz="1800" i="1" spc="-5" dirty="0" err="1">
                <a:latin typeface="Times" pitchFamily="18" charset="0"/>
                <a:cs typeface="Times" pitchFamily="18" charset="0"/>
              </a:rPr>
              <a:t>i</a:t>
            </a:r>
            <a:r>
              <a:rPr lang="en-US" sz="1800" spc="-5" dirty="0">
                <a:latin typeface="Times" pitchFamily="18" charset="0"/>
                <a:cs typeface="Times" pitchFamily="18" charset="0"/>
              </a:rPr>
              <a:t>] </a:t>
            </a:r>
            <a:r>
              <a:rPr lang="en-US" sz="1800" dirty="0">
                <a:latin typeface="Times" pitchFamily="18" charset="0"/>
                <a:cs typeface="Times" pitchFamily="18" charset="0"/>
              </a:rPr>
              <a:t>=</a:t>
            </a:r>
            <a:r>
              <a:rPr lang="en-US" sz="1800" spc="-5" dirty="0">
                <a:latin typeface="Times" pitchFamily="18" charset="0"/>
                <a:cs typeface="Times" pitchFamily="18" charset="0"/>
              </a:rPr>
              <a:t> </a:t>
            </a:r>
            <a:r>
              <a:rPr lang="en-US" sz="1800" i="1" spc="-5" dirty="0">
                <a:latin typeface="Times" pitchFamily="18" charset="0"/>
                <a:cs typeface="Times" pitchFamily="18" charset="0"/>
              </a:rPr>
              <a:t>true</a:t>
            </a:r>
            <a:endParaRPr lang="en-US" sz="1800" dirty="0">
              <a:latin typeface="Times" pitchFamily="18" charset="0"/>
              <a:cs typeface="Times" pitchFamily="18" charset="0"/>
            </a:endParaRPr>
          </a:p>
          <a:p>
            <a:pPr marL="75565" indent="0">
              <a:lnSpc>
                <a:spcPct val="150000"/>
              </a:lnSpc>
              <a:buNone/>
            </a:pPr>
            <a:r>
              <a:rPr lang="en-US" sz="1800" dirty="0">
                <a:latin typeface="Times" pitchFamily="18" charset="0"/>
                <a:cs typeface="Times" pitchFamily="18" charset="0"/>
              </a:rPr>
              <a:t>      go </a:t>
            </a:r>
            <a:r>
              <a:rPr lang="en-US" sz="1800" spc="-5" dirty="0">
                <a:latin typeface="Times" pitchFamily="18" charset="0"/>
                <a:cs typeface="Times" pitchFamily="18" charset="0"/>
              </a:rPr>
              <a:t>to step</a:t>
            </a:r>
            <a:r>
              <a:rPr lang="en-US" sz="1800" dirty="0">
                <a:latin typeface="Times" pitchFamily="18" charset="0"/>
                <a:cs typeface="Times" pitchFamily="18" charset="0"/>
              </a:rPr>
              <a:t> 2.</a:t>
            </a:r>
          </a:p>
          <a:p>
            <a:pPr marL="418465" marR="81280">
              <a:lnSpc>
                <a:spcPct val="150000"/>
              </a:lnSpc>
              <a:spcBef>
                <a:spcPts val="740"/>
              </a:spcBef>
              <a:buAutoNum type="arabicPeriod" startAt="4"/>
              <a:tabLst>
                <a:tab pos="418465" algn="l"/>
                <a:tab pos="419100" algn="l"/>
              </a:tabLst>
            </a:pPr>
            <a:r>
              <a:rPr lang="en-US" sz="1800" dirty="0">
                <a:latin typeface="Times" pitchFamily="18" charset="0"/>
                <a:cs typeface="Times" pitchFamily="18" charset="0"/>
              </a:rPr>
              <a:t>If </a:t>
            </a:r>
            <a:r>
              <a:rPr lang="en-US" sz="1800" i="1" spc="-5" dirty="0">
                <a:latin typeface="Times" pitchFamily="18" charset="0"/>
                <a:cs typeface="Times" pitchFamily="18" charset="0"/>
              </a:rPr>
              <a:t>Finish </a:t>
            </a:r>
            <a:r>
              <a:rPr lang="en-US" sz="1800" dirty="0">
                <a:latin typeface="Times" pitchFamily="18" charset="0"/>
                <a:cs typeface="Times" pitchFamily="18" charset="0"/>
              </a:rPr>
              <a:t>[</a:t>
            </a:r>
            <a:r>
              <a:rPr lang="en-US" sz="1800" i="1" dirty="0" err="1">
                <a:latin typeface="Times" pitchFamily="18" charset="0"/>
                <a:cs typeface="Times" pitchFamily="18" charset="0"/>
              </a:rPr>
              <a:t>i</a:t>
            </a:r>
            <a:r>
              <a:rPr lang="en-US" sz="1800" dirty="0">
                <a:latin typeface="Times" pitchFamily="18" charset="0"/>
                <a:cs typeface="Times" pitchFamily="18" charset="0"/>
              </a:rPr>
              <a:t>] == </a:t>
            </a:r>
            <a:r>
              <a:rPr lang="en-US" sz="1800" spc="-5" dirty="0">
                <a:latin typeface="Times" pitchFamily="18" charset="0"/>
                <a:cs typeface="Times" pitchFamily="18" charset="0"/>
              </a:rPr>
              <a:t>true for </a:t>
            </a:r>
            <a:r>
              <a:rPr lang="en-US" sz="1800" dirty="0">
                <a:latin typeface="Times" pitchFamily="18" charset="0"/>
                <a:cs typeface="Times" pitchFamily="18" charset="0"/>
              </a:rPr>
              <a:t>all </a:t>
            </a:r>
            <a:r>
              <a:rPr lang="en-US" sz="1800" i="1" dirty="0" err="1">
                <a:latin typeface="Times" pitchFamily="18" charset="0"/>
                <a:cs typeface="Times" pitchFamily="18" charset="0"/>
              </a:rPr>
              <a:t>i</a:t>
            </a:r>
            <a:r>
              <a:rPr lang="en-US" sz="1800" dirty="0">
                <a:latin typeface="Times" pitchFamily="18" charset="0"/>
                <a:cs typeface="Times" pitchFamily="18" charset="0"/>
              </a:rPr>
              <a:t>, </a:t>
            </a:r>
            <a:r>
              <a:rPr lang="en-US" sz="1800" spc="-5" dirty="0">
                <a:latin typeface="Times" pitchFamily="18" charset="0"/>
                <a:cs typeface="Times" pitchFamily="18" charset="0"/>
              </a:rPr>
              <a:t>then the system </a:t>
            </a:r>
            <a:r>
              <a:rPr lang="en-US" sz="1800" dirty="0">
                <a:latin typeface="Times" pitchFamily="18" charset="0"/>
                <a:cs typeface="Times" pitchFamily="18" charset="0"/>
              </a:rPr>
              <a:t>is in a </a:t>
            </a:r>
            <a:r>
              <a:rPr lang="en-US" sz="1800" spc="-5" dirty="0">
                <a:latin typeface="Times" pitchFamily="18" charset="0"/>
                <a:cs typeface="Times" pitchFamily="18" charset="0"/>
              </a:rPr>
              <a:t>safe  state.</a:t>
            </a:r>
            <a:endParaRPr lang="en-US" sz="1800" dirty="0">
              <a:latin typeface="Times" pitchFamily="18" charset="0"/>
              <a:cs typeface="Times" pitchFamily="18" charset="0"/>
            </a:endParaRPr>
          </a:p>
          <a:p>
            <a:pPr>
              <a:lnSpc>
                <a:spcPct val="150000"/>
              </a:lnSpc>
            </a:pPr>
            <a:endParaRPr lang="en-US" altLang="en-US" sz="1800" dirty="0">
              <a:latin typeface="Times" pitchFamily="18" charset="0"/>
              <a:cs typeface="Times" pitchFamily="18" charset="0"/>
            </a:endParaRPr>
          </a:p>
          <a:p>
            <a:pPr>
              <a:lnSpc>
                <a:spcPct val="150000"/>
              </a:lnSpc>
            </a:pPr>
            <a:endParaRPr lang="en-US" altLang="en-US" sz="1800" dirty="0">
              <a:latin typeface="Times" pitchFamily="18" charset="0"/>
              <a:cs typeface="Times" pitchFamily="18" charset="0"/>
            </a:endParaRPr>
          </a:p>
        </p:txBody>
      </p:sp>
    </p:spTree>
    <p:extLst>
      <p:ext uri="{BB962C8B-B14F-4D97-AF65-F5344CB8AC3E}">
        <p14:creationId xmlns:p14="http://schemas.microsoft.com/office/powerpoint/2010/main" val="4148268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79487" y="762000"/>
            <a:ext cx="7792618" cy="576262"/>
          </a:xfrm>
        </p:spPr>
        <p:txBody>
          <a:bodyPr/>
          <a:lstStyle/>
          <a:p>
            <a:r>
              <a:rPr lang="en-US" altLang="en-US" sz="3200" dirty="0">
                <a:solidFill>
                  <a:srgbClr val="C00000"/>
                </a:solidFill>
                <a:latin typeface="Times" pitchFamily="18" charset="0"/>
                <a:cs typeface="Times" pitchFamily="18" charset="0"/>
              </a:rPr>
              <a:t>Example of Banker’s Algorithm</a:t>
            </a:r>
          </a:p>
        </p:txBody>
      </p:sp>
      <p:sp>
        <p:nvSpPr>
          <p:cNvPr id="20483" name="Rectangle 3"/>
          <p:cNvSpPr>
            <a:spLocks noGrp="1" noChangeArrowheads="1"/>
          </p:cNvSpPr>
          <p:nvPr>
            <p:ph type="body" idx="1"/>
          </p:nvPr>
        </p:nvSpPr>
        <p:spPr>
          <a:xfrm>
            <a:off x="685800" y="1524000"/>
            <a:ext cx="8153401" cy="4468812"/>
          </a:xfrm>
        </p:spPr>
        <p:txBody>
          <a:bodyPr>
            <a:normAutofit/>
          </a:bodyPr>
          <a:lstStyle/>
          <a:p>
            <a:pPr marL="381000">
              <a:lnSpc>
                <a:spcPts val="2130"/>
              </a:lnSpc>
              <a:spcBef>
                <a:spcPts val="100"/>
              </a:spcBef>
              <a:buClr>
                <a:srgbClr val="993300"/>
              </a:buClr>
              <a:buSzPct val="88888"/>
              <a:buChar char="■"/>
              <a:tabLst>
                <a:tab pos="380365" algn="l"/>
                <a:tab pos="381000" algn="l"/>
              </a:tabLst>
            </a:pPr>
            <a:r>
              <a:rPr lang="en-US" sz="1600" dirty="0">
                <a:latin typeface="Arial"/>
                <a:cs typeface="Arial"/>
              </a:rPr>
              <a:t>5 processes </a:t>
            </a:r>
            <a:r>
              <a:rPr lang="en-US" sz="1600" i="1" dirty="0">
                <a:latin typeface="Arial"/>
                <a:cs typeface="Arial"/>
              </a:rPr>
              <a:t>P</a:t>
            </a:r>
            <a:r>
              <a:rPr lang="en-US" sz="1600" baseline="-20833" dirty="0">
                <a:latin typeface="Arial"/>
                <a:cs typeface="Arial"/>
              </a:rPr>
              <a:t>0 </a:t>
            </a:r>
            <a:r>
              <a:rPr lang="en-US" sz="1600" spc="-5" dirty="0">
                <a:latin typeface="Arial"/>
                <a:cs typeface="Arial"/>
              </a:rPr>
              <a:t>through </a:t>
            </a:r>
            <a:r>
              <a:rPr lang="en-US" sz="1600" i="1" dirty="0">
                <a:latin typeface="Arial"/>
                <a:cs typeface="Arial"/>
              </a:rPr>
              <a:t>P</a:t>
            </a:r>
            <a:r>
              <a:rPr lang="en-US" sz="1600" baseline="-20833" dirty="0">
                <a:latin typeface="Arial"/>
                <a:cs typeface="Arial"/>
              </a:rPr>
              <a:t>4</a:t>
            </a:r>
            <a:r>
              <a:rPr lang="en-US" sz="1600" dirty="0">
                <a:latin typeface="Arial"/>
                <a:cs typeface="Arial"/>
              </a:rPr>
              <a:t>; 3 resource </a:t>
            </a:r>
            <a:r>
              <a:rPr lang="en-US" sz="1600" spc="-5" dirty="0">
                <a:latin typeface="Arial"/>
                <a:cs typeface="Arial"/>
              </a:rPr>
              <a:t>types</a:t>
            </a:r>
            <a:r>
              <a:rPr lang="en-US" sz="1600" spc="-70" dirty="0">
                <a:latin typeface="Arial"/>
                <a:cs typeface="Arial"/>
              </a:rPr>
              <a:t> </a:t>
            </a:r>
            <a:r>
              <a:rPr lang="en-US" sz="1600" i="1" dirty="0">
                <a:latin typeface="Arial"/>
                <a:cs typeface="Arial"/>
              </a:rPr>
              <a:t>A</a:t>
            </a:r>
            <a:r>
              <a:rPr lang="en-US" sz="1600" dirty="0">
                <a:latin typeface="Arial"/>
                <a:cs typeface="Arial"/>
              </a:rPr>
              <a:t>(10</a:t>
            </a:r>
            <a:r>
              <a:rPr lang="en-US" sz="1600" spc="-5" dirty="0">
                <a:latin typeface="Arial"/>
                <a:cs typeface="Arial"/>
              </a:rPr>
              <a:t> instances), </a:t>
            </a:r>
            <a:r>
              <a:rPr lang="en-US" sz="1600" i="1" dirty="0">
                <a:latin typeface="Arial"/>
                <a:cs typeface="Arial"/>
              </a:rPr>
              <a:t>B </a:t>
            </a:r>
            <a:r>
              <a:rPr lang="en-US" sz="1600" spc="-5" dirty="0">
                <a:latin typeface="Arial"/>
                <a:cs typeface="Arial"/>
              </a:rPr>
              <a:t>(5instances, </a:t>
            </a:r>
            <a:r>
              <a:rPr lang="en-US" sz="1600" dirty="0">
                <a:latin typeface="Arial"/>
                <a:cs typeface="Arial"/>
              </a:rPr>
              <a:t>and </a:t>
            </a:r>
            <a:r>
              <a:rPr lang="en-US" sz="1600" i="1" dirty="0">
                <a:latin typeface="Arial"/>
                <a:cs typeface="Arial"/>
              </a:rPr>
              <a:t>C </a:t>
            </a:r>
            <a:r>
              <a:rPr lang="en-US" sz="1600" dirty="0">
                <a:latin typeface="Arial"/>
                <a:cs typeface="Arial"/>
              </a:rPr>
              <a:t>(7</a:t>
            </a:r>
            <a:r>
              <a:rPr lang="en-US" sz="1600" spc="-15" dirty="0">
                <a:latin typeface="Arial"/>
                <a:cs typeface="Arial"/>
              </a:rPr>
              <a:t> </a:t>
            </a:r>
            <a:r>
              <a:rPr lang="en-US" sz="1600" spc="-5" dirty="0">
                <a:latin typeface="Arial"/>
                <a:cs typeface="Arial"/>
              </a:rPr>
              <a:t>instances).</a:t>
            </a:r>
            <a:endParaRPr lang="en-US" sz="1600" dirty="0">
              <a:latin typeface="Arial"/>
              <a:cs typeface="Arial"/>
            </a:endParaRPr>
          </a:p>
          <a:p>
            <a:pPr marL="381000">
              <a:spcBef>
                <a:spcPts val="695"/>
              </a:spcBef>
              <a:buClr>
                <a:srgbClr val="993300"/>
              </a:buClr>
              <a:buSzPct val="88888"/>
              <a:buChar char="■"/>
              <a:tabLst>
                <a:tab pos="380365" algn="l"/>
                <a:tab pos="381000" algn="l"/>
              </a:tabLst>
            </a:pPr>
            <a:r>
              <a:rPr lang="en-US" sz="1600" dirty="0">
                <a:latin typeface="Arial"/>
                <a:cs typeface="Arial"/>
              </a:rPr>
              <a:t>Snapshot at </a:t>
            </a:r>
            <a:r>
              <a:rPr lang="en-US" sz="1600" spc="-5" dirty="0">
                <a:latin typeface="Arial"/>
                <a:cs typeface="Arial"/>
              </a:rPr>
              <a:t>time</a:t>
            </a:r>
            <a:r>
              <a:rPr lang="en-US" sz="1600" spc="-25" dirty="0">
                <a:latin typeface="Arial"/>
                <a:cs typeface="Arial"/>
              </a:rPr>
              <a:t> </a:t>
            </a:r>
            <a:r>
              <a:rPr lang="en-US" sz="1600" i="1" dirty="0">
                <a:latin typeface="Arial"/>
                <a:cs typeface="Arial"/>
              </a:rPr>
              <a:t>T</a:t>
            </a:r>
            <a:r>
              <a:rPr lang="en-US" sz="1600" baseline="-20833" dirty="0">
                <a:latin typeface="Arial"/>
                <a:cs typeface="Arial"/>
              </a:rPr>
              <a:t>0</a:t>
            </a:r>
            <a:r>
              <a:rPr lang="en-US" sz="1600" dirty="0">
                <a:latin typeface="Arial"/>
                <a:cs typeface="Arial"/>
              </a:rPr>
              <a:t>:</a:t>
            </a:r>
          </a:p>
          <a:p>
            <a:pPr marL="381000">
              <a:spcBef>
                <a:spcPts val="695"/>
              </a:spcBef>
              <a:buClr>
                <a:srgbClr val="993300"/>
              </a:buClr>
              <a:buSzPct val="88888"/>
              <a:buChar char="■"/>
              <a:tabLst>
                <a:tab pos="380365" algn="l"/>
                <a:tab pos="381000" algn="l"/>
              </a:tabLst>
            </a:pPr>
            <a:endParaRPr lang="en-US" sz="1600" dirty="0">
              <a:latin typeface="Arial"/>
              <a:cs typeface="Aria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588" y="3001963"/>
            <a:ext cx="3968750" cy="271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91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79487" y="762000"/>
            <a:ext cx="7792618" cy="576262"/>
          </a:xfrm>
        </p:spPr>
        <p:txBody>
          <a:bodyPr/>
          <a:lstStyle/>
          <a:p>
            <a:r>
              <a:rPr lang="en-US" altLang="en-US" sz="3200" dirty="0">
                <a:solidFill>
                  <a:srgbClr val="C00000"/>
                </a:solidFill>
                <a:latin typeface="Times" pitchFamily="18" charset="0"/>
                <a:cs typeface="Times" pitchFamily="18" charset="0"/>
              </a:rPr>
              <a:t>Example (Cont.)</a:t>
            </a:r>
          </a:p>
        </p:txBody>
      </p:sp>
      <p:sp>
        <p:nvSpPr>
          <p:cNvPr id="20483" name="Rectangle 3"/>
          <p:cNvSpPr>
            <a:spLocks noGrp="1" noChangeArrowheads="1"/>
          </p:cNvSpPr>
          <p:nvPr>
            <p:ph type="body" idx="1"/>
          </p:nvPr>
        </p:nvSpPr>
        <p:spPr>
          <a:xfrm>
            <a:off x="685800" y="1524000"/>
            <a:ext cx="8153401" cy="4468812"/>
          </a:xfrm>
        </p:spPr>
        <p:txBody>
          <a:bodyPr>
            <a:normAutofit/>
          </a:bodyPr>
          <a:lstStyle/>
          <a:p>
            <a:pPr marL="342265" indent="-342265">
              <a:lnSpc>
                <a:spcPct val="100000"/>
              </a:lnSpc>
              <a:spcBef>
                <a:spcPts val="795"/>
              </a:spcBef>
              <a:buClr>
                <a:srgbClr val="993300"/>
              </a:buClr>
              <a:buSzPct val="88888"/>
              <a:buChar char="■"/>
              <a:tabLst>
                <a:tab pos="342265" algn="l"/>
                <a:tab pos="355600" algn="l"/>
              </a:tabLst>
            </a:pPr>
            <a:r>
              <a:rPr lang="en-US" sz="1600" spc="-5" dirty="0">
                <a:latin typeface="Arial"/>
                <a:cs typeface="Arial"/>
              </a:rPr>
              <a:t>The content </a:t>
            </a:r>
            <a:r>
              <a:rPr lang="en-US" sz="1600" dirty="0">
                <a:latin typeface="Arial"/>
                <a:cs typeface="Arial"/>
              </a:rPr>
              <a:t>of </a:t>
            </a:r>
            <a:r>
              <a:rPr lang="en-US" sz="1600" spc="-5" dirty="0">
                <a:latin typeface="Arial"/>
                <a:cs typeface="Arial"/>
              </a:rPr>
              <a:t>the matrix. </a:t>
            </a:r>
            <a:r>
              <a:rPr lang="en-US" sz="1600" dirty="0">
                <a:latin typeface="Arial"/>
                <a:cs typeface="Arial"/>
              </a:rPr>
              <a:t>Need is defined </a:t>
            </a:r>
            <a:r>
              <a:rPr lang="en-US" sz="1600" spc="-5" dirty="0">
                <a:latin typeface="Arial"/>
                <a:cs typeface="Arial"/>
              </a:rPr>
              <a:t>to </a:t>
            </a:r>
            <a:r>
              <a:rPr lang="en-US" sz="1600" dirty="0">
                <a:latin typeface="Arial"/>
                <a:cs typeface="Arial"/>
              </a:rPr>
              <a:t>be Max –</a:t>
            </a:r>
            <a:r>
              <a:rPr lang="en-US" sz="1600" spc="30" dirty="0">
                <a:latin typeface="Arial"/>
                <a:cs typeface="Arial"/>
              </a:rPr>
              <a:t> </a:t>
            </a:r>
            <a:r>
              <a:rPr lang="en-US" sz="1600" spc="-5" dirty="0">
                <a:latin typeface="Arial"/>
                <a:cs typeface="Arial"/>
              </a:rPr>
              <a:t>Allocation.</a:t>
            </a:r>
            <a:endParaRPr lang="en-US" sz="1600" dirty="0">
              <a:latin typeface="Arial"/>
              <a:cs typeface="Arial"/>
            </a:endParaRPr>
          </a:p>
          <a:p>
            <a:pPr marL="2863215" marR="3177540" indent="0" algn="ctr">
              <a:lnSpc>
                <a:spcPts val="2900"/>
              </a:lnSpc>
              <a:spcBef>
                <a:spcPts val="175"/>
              </a:spcBef>
              <a:buNone/>
            </a:pPr>
            <a:r>
              <a:rPr lang="en-US" sz="1600" i="1" u="sng" dirty="0">
                <a:uFill>
                  <a:solidFill>
                    <a:srgbClr val="000000"/>
                  </a:solidFill>
                </a:uFill>
                <a:latin typeface="Arial"/>
                <a:cs typeface="Arial"/>
              </a:rPr>
              <a:t>Need </a:t>
            </a:r>
          </a:p>
          <a:p>
            <a:pPr marL="2863215" marR="3177540" indent="0" algn="ctr">
              <a:lnSpc>
                <a:spcPts val="2900"/>
              </a:lnSpc>
              <a:spcBef>
                <a:spcPts val="175"/>
              </a:spcBef>
              <a:buNone/>
            </a:pPr>
            <a:r>
              <a:rPr lang="en-US" sz="1600" i="1" dirty="0">
                <a:latin typeface="Arial"/>
                <a:cs typeface="Arial"/>
              </a:rPr>
              <a:t> A B</a:t>
            </a:r>
            <a:r>
              <a:rPr lang="en-US" sz="1600" i="1" spc="-100" dirty="0">
                <a:latin typeface="Arial"/>
                <a:cs typeface="Arial"/>
              </a:rPr>
              <a:t> </a:t>
            </a:r>
            <a:r>
              <a:rPr lang="en-US" sz="1600" i="1" dirty="0">
                <a:latin typeface="Arial"/>
                <a:cs typeface="Arial"/>
              </a:rPr>
              <a:t>C</a:t>
            </a:r>
            <a:endParaRPr lang="en-US" sz="1600" dirty="0">
              <a:latin typeface="Arial"/>
              <a:cs typeface="Arial"/>
            </a:endParaRPr>
          </a:p>
        </p:txBody>
      </p:sp>
      <p:graphicFrame>
        <p:nvGraphicFramePr>
          <p:cNvPr id="7" name="object 5"/>
          <p:cNvGraphicFramePr>
            <a:graphicFrameLocks noGrp="1"/>
          </p:cNvGraphicFramePr>
          <p:nvPr>
            <p:extLst>
              <p:ext uri="{D42A27DB-BD31-4B8C-83A1-F6EECF244321}">
                <p14:modId xmlns:p14="http://schemas.microsoft.com/office/powerpoint/2010/main" val="2310596484"/>
              </p:ext>
            </p:extLst>
          </p:nvPr>
        </p:nvGraphicFramePr>
        <p:xfrm>
          <a:off x="3657599" y="2667000"/>
          <a:ext cx="1308746" cy="1754124"/>
        </p:xfrm>
        <a:graphic>
          <a:graphicData uri="http://schemas.openxmlformats.org/drawingml/2006/table">
            <a:tbl>
              <a:tblPr firstRow="1" bandRow="1">
                <a:tableStyleId>{2D5ABB26-0587-4C30-8999-92F81FD0307C}</a:tableStyleId>
              </a:tblPr>
              <a:tblGrid>
                <a:gridCol w="533400">
                  <a:extLst>
                    <a:ext uri="{9D8B030D-6E8A-4147-A177-3AD203B41FA5}">
                      <a16:colId xmlns:a16="http://schemas.microsoft.com/office/drawing/2014/main" val="20000"/>
                    </a:ext>
                  </a:extLst>
                </a:gridCol>
                <a:gridCol w="775346">
                  <a:extLst>
                    <a:ext uri="{9D8B030D-6E8A-4147-A177-3AD203B41FA5}">
                      <a16:colId xmlns:a16="http://schemas.microsoft.com/office/drawing/2014/main" val="20001"/>
                    </a:ext>
                  </a:extLst>
                </a:gridCol>
              </a:tblGrid>
              <a:tr h="324612">
                <a:tc>
                  <a:txBody>
                    <a:bodyPr/>
                    <a:lstStyle/>
                    <a:p>
                      <a:pPr marL="31750">
                        <a:lnSpc>
                          <a:spcPts val="1745"/>
                        </a:lnSpc>
                      </a:pPr>
                      <a:r>
                        <a:rPr sz="1800" i="1" dirty="0">
                          <a:latin typeface="Arial"/>
                          <a:cs typeface="Arial"/>
                        </a:rPr>
                        <a:t>P</a:t>
                      </a:r>
                      <a:r>
                        <a:rPr sz="1800" baseline="-20833" dirty="0">
                          <a:latin typeface="Arial"/>
                          <a:cs typeface="Arial"/>
                        </a:rPr>
                        <a:t>0</a:t>
                      </a:r>
                    </a:p>
                  </a:txBody>
                  <a:tcPr marL="0" marR="0" marT="0" marB="0"/>
                </a:tc>
                <a:tc>
                  <a:txBody>
                    <a:bodyPr/>
                    <a:lstStyle/>
                    <a:p>
                      <a:pPr marR="55880" algn="r">
                        <a:lnSpc>
                          <a:spcPts val="1745"/>
                        </a:lnSpc>
                      </a:pPr>
                      <a:r>
                        <a:rPr sz="1800" dirty="0">
                          <a:latin typeface="Arial"/>
                          <a:cs typeface="Arial"/>
                        </a:rPr>
                        <a:t>7 4</a:t>
                      </a:r>
                      <a:r>
                        <a:rPr sz="1800" spc="-100" dirty="0">
                          <a:latin typeface="Arial"/>
                          <a:cs typeface="Arial"/>
                        </a:rPr>
                        <a:t> </a:t>
                      </a:r>
                      <a:r>
                        <a:rPr sz="1800" dirty="0">
                          <a:latin typeface="Arial"/>
                          <a:cs typeface="Arial"/>
                        </a:rPr>
                        <a:t>3</a:t>
                      </a:r>
                    </a:p>
                  </a:txBody>
                  <a:tcPr marL="0" marR="0" marT="0" marB="0"/>
                </a:tc>
                <a:extLst>
                  <a:ext uri="{0D108BD9-81ED-4DB2-BD59-A6C34878D82A}">
                    <a16:rowId xmlns:a16="http://schemas.microsoft.com/office/drawing/2014/main" val="10000"/>
                  </a:ext>
                </a:extLst>
              </a:tr>
              <a:tr h="374650">
                <a:tc>
                  <a:txBody>
                    <a:bodyPr/>
                    <a:lstStyle/>
                    <a:p>
                      <a:pPr marL="31750">
                        <a:lnSpc>
                          <a:spcPct val="100000"/>
                        </a:lnSpc>
                        <a:spcBef>
                          <a:spcPts val="30"/>
                        </a:spcBef>
                      </a:pPr>
                      <a:r>
                        <a:rPr sz="1800" i="1" dirty="0">
                          <a:latin typeface="Arial"/>
                          <a:cs typeface="Arial"/>
                        </a:rPr>
                        <a:t>P</a:t>
                      </a:r>
                      <a:r>
                        <a:rPr sz="1800" baseline="-20833" dirty="0">
                          <a:latin typeface="Arial"/>
                          <a:cs typeface="Arial"/>
                        </a:rPr>
                        <a:t>1</a:t>
                      </a:r>
                      <a:endParaRPr sz="1800" baseline="-20833">
                        <a:latin typeface="Arial"/>
                        <a:cs typeface="Arial"/>
                      </a:endParaRPr>
                    </a:p>
                  </a:txBody>
                  <a:tcPr marL="0" marR="0" marT="3810" marB="0"/>
                </a:tc>
                <a:tc>
                  <a:txBody>
                    <a:bodyPr/>
                    <a:lstStyle/>
                    <a:p>
                      <a:pPr marR="55880" algn="r">
                        <a:lnSpc>
                          <a:spcPct val="100000"/>
                        </a:lnSpc>
                        <a:spcBef>
                          <a:spcPts val="30"/>
                        </a:spcBef>
                      </a:pPr>
                      <a:r>
                        <a:rPr sz="1800" dirty="0">
                          <a:latin typeface="Arial"/>
                          <a:cs typeface="Arial"/>
                        </a:rPr>
                        <a:t>1 2</a:t>
                      </a:r>
                      <a:r>
                        <a:rPr sz="1800" spc="-100" dirty="0">
                          <a:latin typeface="Arial"/>
                          <a:cs typeface="Arial"/>
                        </a:rPr>
                        <a:t> </a:t>
                      </a:r>
                      <a:r>
                        <a:rPr sz="1800" dirty="0">
                          <a:latin typeface="Arial"/>
                          <a:cs typeface="Arial"/>
                        </a:rPr>
                        <a:t>2</a:t>
                      </a:r>
                    </a:p>
                  </a:txBody>
                  <a:tcPr marL="0" marR="0" marT="3810" marB="0"/>
                </a:tc>
                <a:extLst>
                  <a:ext uri="{0D108BD9-81ED-4DB2-BD59-A6C34878D82A}">
                    <a16:rowId xmlns:a16="http://schemas.microsoft.com/office/drawing/2014/main" val="10001"/>
                  </a:ext>
                </a:extLst>
              </a:tr>
              <a:tr h="368300">
                <a:tc>
                  <a:txBody>
                    <a:bodyPr/>
                    <a:lstStyle/>
                    <a:p>
                      <a:pPr marL="31750">
                        <a:lnSpc>
                          <a:spcPts val="2140"/>
                        </a:lnSpc>
                      </a:pPr>
                      <a:r>
                        <a:rPr sz="1800" i="1" dirty="0">
                          <a:latin typeface="Arial"/>
                          <a:cs typeface="Arial"/>
                        </a:rPr>
                        <a:t>P</a:t>
                      </a:r>
                      <a:r>
                        <a:rPr sz="1800" baseline="-20833" dirty="0">
                          <a:latin typeface="Arial"/>
                          <a:cs typeface="Arial"/>
                        </a:rPr>
                        <a:t>2</a:t>
                      </a:r>
                      <a:endParaRPr sz="1800" baseline="-20833">
                        <a:latin typeface="Arial"/>
                        <a:cs typeface="Arial"/>
                      </a:endParaRPr>
                    </a:p>
                  </a:txBody>
                  <a:tcPr marL="0" marR="0" marT="0" marB="0"/>
                </a:tc>
                <a:tc>
                  <a:txBody>
                    <a:bodyPr/>
                    <a:lstStyle/>
                    <a:p>
                      <a:pPr marR="55880" algn="r">
                        <a:lnSpc>
                          <a:spcPts val="2140"/>
                        </a:lnSpc>
                      </a:pPr>
                      <a:r>
                        <a:rPr sz="1800" dirty="0">
                          <a:latin typeface="Arial"/>
                          <a:cs typeface="Arial"/>
                        </a:rPr>
                        <a:t>6 0</a:t>
                      </a:r>
                      <a:r>
                        <a:rPr sz="1800" spc="-100" dirty="0">
                          <a:latin typeface="Arial"/>
                          <a:cs typeface="Arial"/>
                        </a:rPr>
                        <a:t> </a:t>
                      </a:r>
                      <a:r>
                        <a:rPr sz="1800" dirty="0">
                          <a:latin typeface="Arial"/>
                          <a:cs typeface="Arial"/>
                        </a:rPr>
                        <a:t>0</a:t>
                      </a:r>
                      <a:endParaRPr sz="1800">
                        <a:latin typeface="Arial"/>
                        <a:cs typeface="Arial"/>
                      </a:endParaRPr>
                    </a:p>
                  </a:txBody>
                  <a:tcPr marL="0" marR="0" marT="0" marB="0"/>
                </a:tc>
                <a:extLst>
                  <a:ext uri="{0D108BD9-81ED-4DB2-BD59-A6C34878D82A}">
                    <a16:rowId xmlns:a16="http://schemas.microsoft.com/office/drawing/2014/main" val="10002"/>
                  </a:ext>
                </a:extLst>
              </a:tr>
              <a:tr h="368300">
                <a:tc>
                  <a:txBody>
                    <a:bodyPr/>
                    <a:lstStyle/>
                    <a:p>
                      <a:pPr marL="31750">
                        <a:lnSpc>
                          <a:spcPts val="2140"/>
                        </a:lnSpc>
                      </a:pPr>
                      <a:r>
                        <a:rPr sz="1800" i="1" dirty="0">
                          <a:latin typeface="Arial"/>
                          <a:cs typeface="Arial"/>
                        </a:rPr>
                        <a:t>P</a:t>
                      </a:r>
                      <a:r>
                        <a:rPr sz="1800" baseline="-20833" dirty="0">
                          <a:latin typeface="Arial"/>
                          <a:cs typeface="Arial"/>
                        </a:rPr>
                        <a:t>3</a:t>
                      </a:r>
                    </a:p>
                  </a:txBody>
                  <a:tcPr marL="0" marR="0" marT="0" marB="0"/>
                </a:tc>
                <a:tc>
                  <a:txBody>
                    <a:bodyPr/>
                    <a:lstStyle/>
                    <a:p>
                      <a:pPr marR="24130" algn="r">
                        <a:lnSpc>
                          <a:spcPts val="2140"/>
                        </a:lnSpc>
                      </a:pPr>
                      <a:r>
                        <a:rPr sz="1800" dirty="0">
                          <a:latin typeface="Arial"/>
                          <a:cs typeface="Arial"/>
                        </a:rPr>
                        <a:t>0 1</a:t>
                      </a:r>
                      <a:r>
                        <a:rPr sz="1800" spc="-100" dirty="0">
                          <a:latin typeface="Arial"/>
                          <a:cs typeface="Arial"/>
                        </a:rPr>
                        <a:t> </a:t>
                      </a:r>
                      <a:r>
                        <a:rPr sz="1800" dirty="0">
                          <a:latin typeface="Arial"/>
                          <a:cs typeface="Arial"/>
                        </a:rPr>
                        <a:t>1</a:t>
                      </a:r>
                    </a:p>
                  </a:txBody>
                  <a:tcPr marL="0" marR="0" marT="0" marB="0"/>
                </a:tc>
                <a:extLst>
                  <a:ext uri="{0D108BD9-81ED-4DB2-BD59-A6C34878D82A}">
                    <a16:rowId xmlns:a16="http://schemas.microsoft.com/office/drawing/2014/main" val="10003"/>
                  </a:ext>
                </a:extLst>
              </a:tr>
              <a:tr h="318262">
                <a:tc>
                  <a:txBody>
                    <a:bodyPr/>
                    <a:lstStyle/>
                    <a:p>
                      <a:pPr marL="31750">
                        <a:lnSpc>
                          <a:spcPts val="2140"/>
                        </a:lnSpc>
                      </a:pPr>
                      <a:r>
                        <a:rPr sz="1800" i="1" dirty="0">
                          <a:latin typeface="Arial"/>
                          <a:cs typeface="Arial"/>
                        </a:rPr>
                        <a:t>P</a:t>
                      </a:r>
                      <a:r>
                        <a:rPr sz="1800" baseline="-20833" dirty="0">
                          <a:latin typeface="Arial"/>
                          <a:cs typeface="Arial"/>
                        </a:rPr>
                        <a:t>4</a:t>
                      </a:r>
                      <a:endParaRPr sz="1800" baseline="-20833">
                        <a:latin typeface="Arial"/>
                        <a:cs typeface="Arial"/>
                      </a:endParaRPr>
                    </a:p>
                  </a:txBody>
                  <a:tcPr marL="0" marR="0" marT="0" marB="0"/>
                </a:tc>
                <a:tc>
                  <a:txBody>
                    <a:bodyPr/>
                    <a:lstStyle/>
                    <a:p>
                      <a:pPr marR="55880" algn="r">
                        <a:lnSpc>
                          <a:spcPts val="2140"/>
                        </a:lnSpc>
                      </a:pPr>
                      <a:r>
                        <a:rPr sz="1800" dirty="0">
                          <a:latin typeface="Arial"/>
                          <a:cs typeface="Arial"/>
                        </a:rPr>
                        <a:t>4 3</a:t>
                      </a:r>
                      <a:r>
                        <a:rPr sz="1800" spc="-100" dirty="0">
                          <a:latin typeface="Arial"/>
                          <a:cs typeface="Arial"/>
                        </a:rPr>
                        <a:t> </a:t>
                      </a:r>
                      <a:r>
                        <a:rPr sz="1800" dirty="0">
                          <a:latin typeface="Arial"/>
                          <a:cs typeface="Arial"/>
                        </a:rPr>
                        <a:t>1</a:t>
                      </a:r>
                    </a:p>
                  </a:txBody>
                  <a:tcPr marL="0" marR="0" marT="0" marB="0"/>
                </a:tc>
                <a:extLst>
                  <a:ext uri="{0D108BD9-81ED-4DB2-BD59-A6C34878D82A}">
                    <a16:rowId xmlns:a16="http://schemas.microsoft.com/office/drawing/2014/main" val="10004"/>
                  </a:ext>
                </a:extLst>
              </a:tr>
            </a:tbl>
          </a:graphicData>
        </a:graphic>
      </p:graphicFrame>
      <p:sp>
        <p:nvSpPr>
          <p:cNvPr id="5" name="Rectangle 4"/>
          <p:cNvSpPr/>
          <p:nvPr/>
        </p:nvSpPr>
        <p:spPr>
          <a:xfrm>
            <a:off x="1447800" y="4419600"/>
            <a:ext cx="5486400" cy="646331"/>
          </a:xfrm>
          <a:prstGeom prst="rect">
            <a:avLst/>
          </a:prstGeom>
        </p:spPr>
        <p:txBody>
          <a:bodyPr wrap="square">
            <a:spAutoFit/>
          </a:bodyPr>
          <a:lstStyle/>
          <a:p>
            <a:r>
              <a:rPr lang="en-US" dirty="0">
                <a:latin typeface="Times" pitchFamily="18" charset="0"/>
                <a:cs typeface="Times" pitchFamily="18" charset="0"/>
              </a:rPr>
              <a:t>The system is in a safe state since the sequence &lt; P1, P3, P4, P2,  P0&gt; satisfies safety criteria.</a:t>
            </a:r>
          </a:p>
        </p:txBody>
      </p:sp>
    </p:spTree>
    <p:extLst>
      <p:ext uri="{BB962C8B-B14F-4D97-AF65-F5344CB8AC3E}">
        <p14:creationId xmlns:p14="http://schemas.microsoft.com/office/powerpoint/2010/main" val="982372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79487" y="762000"/>
            <a:ext cx="7792618" cy="576262"/>
          </a:xfrm>
        </p:spPr>
        <p:txBody>
          <a:bodyPr/>
          <a:lstStyle/>
          <a:p>
            <a:r>
              <a:rPr lang="fr-FR" altLang="en-US" sz="3200" dirty="0" err="1">
                <a:solidFill>
                  <a:srgbClr val="C00000"/>
                </a:solidFill>
                <a:latin typeface="Times" pitchFamily="18" charset="0"/>
                <a:cs typeface="Times" pitchFamily="18" charset="0"/>
              </a:rPr>
              <a:t>Example</a:t>
            </a:r>
            <a:r>
              <a:rPr lang="fr-FR" altLang="en-US" sz="3200" dirty="0">
                <a:solidFill>
                  <a:srgbClr val="C00000"/>
                </a:solidFill>
                <a:latin typeface="Times" pitchFamily="18" charset="0"/>
                <a:cs typeface="Times" pitchFamily="18" charset="0"/>
              </a:rPr>
              <a:t> P1 </a:t>
            </a:r>
            <a:r>
              <a:rPr lang="fr-FR" altLang="en-US" sz="3200" dirty="0" err="1">
                <a:solidFill>
                  <a:srgbClr val="C00000"/>
                </a:solidFill>
                <a:latin typeface="Times" pitchFamily="18" charset="0"/>
                <a:cs typeface="Times" pitchFamily="18" charset="0"/>
              </a:rPr>
              <a:t>Request</a:t>
            </a:r>
            <a:r>
              <a:rPr lang="fr-FR" altLang="en-US" sz="3200" dirty="0">
                <a:solidFill>
                  <a:srgbClr val="C00000"/>
                </a:solidFill>
                <a:latin typeface="Times" pitchFamily="18" charset="0"/>
                <a:cs typeface="Times" pitchFamily="18" charset="0"/>
              </a:rPr>
              <a:t> (1,0,2) (</a:t>
            </a:r>
            <a:r>
              <a:rPr lang="fr-FR" altLang="en-US" sz="3200" dirty="0" err="1">
                <a:solidFill>
                  <a:srgbClr val="C00000"/>
                </a:solidFill>
                <a:latin typeface="Times" pitchFamily="18" charset="0"/>
                <a:cs typeface="Times" pitchFamily="18" charset="0"/>
              </a:rPr>
              <a:t>Cont</a:t>
            </a:r>
            <a:r>
              <a:rPr lang="fr-FR" altLang="en-US" sz="3200" dirty="0">
                <a:solidFill>
                  <a:srgbClr val="C00000"/>
                </a:solidFill>
                <a:latin typeface="Times" pitchFamily="18" charset="0"/>
                <a:cs typeface="Times" pitchFamily="18" charset="0"/>
              </a:rPr>
              <a:t>.)</a:t>
            </a:r>
            <a:endParaRPr lang="en-US" altLang="en-US" sz="3200" dirty="0">
              <a:solidFill>
                <a:srgbClr val="C00000"/>
              </a:solidFill>
              <a:latin typeface="Times" pitchFamily="18" charset="0"/>
              <a:cs typeface="Times" pitchFamily="18" charset="0"/>
            </a:endParaRPr>
          </a:p>
        </p:txBody>
      </p:sp>
      <p:sp>
        <p:nvSpPr>
          <p:cNvPr id="20483" name="Rectangle 3"/>
          <p:cNvSpPr>
            <a:spLocks noGrp="1" noChangeArrowheads="1"/>
          </p:cNvSpPr>
          <p:nvPr>
            <p:ph type="body" idx="1"/>
          </p:nvPr>
        </p:nvSpPr>
        <p:spPr>
          <a:xfrm>
            <a:off x="685800" y="1524000"/>
            <a:ext cx="8153401" cy="4468812"/>
          </a:xfrm>
        </p:spPr>
        <p:txBody>
          <a:bodyPr>
            <a:normAutofit/>
          </a:bodyPr>
          <a:lstStyle/>
          <a:p>
            <a:pPr marL="355600">
              <a:spcBef>
                <a:spcPts val="100"/>
              </a:spcBef>
              <a:buClr>
                <a:srgbClr val="993300"/>
              </a:buClr>
              <a:buSzPct val="88888"/>
              <a:buChar char="■"/>
              <a:tabLst>
                <a:tab pos="354965" algn="l"/>
                <a:tab pos="355600" algn="l"/>
              </a:tabLst>
            </a:pPr>
            <a:r>
              <a:rPr lang="en-US" sz="1600" dirty="0">
                <a:latin typeface="Arial"/>
                <a:cs typeface="Arial"/>
              </a:rPr>
              <a:t>Check </a:t>
            </a:r>
            <a:r>
              <a:rPr lang="en-US" sz="1600" spc="-5" dirty="0">
                <a:latin typeface="Arial"/>
                <a:cs typeface="Arial"/>
              </a:rPr>
              <a:t>that </a:t>
            </a:r>
            <a:r>
              <a:rPr lang="en-US" sz="1600" dirty="0">
                <a:latin typeface="Arial"/>
                <a:cs typeface="Arial"/>
              </a:rPr>
              <a:t>Request </a:t>
            </a:r>
            <a:r>
              <a:rPr lang="en-US" sz="1600" dirty="0">
                <a:latin typeface="Symbol"/>
                <a:cs typeface="Symbol"/>
              </a:rPr>
              <a:t></a:t>
            </a:r>
            <a:r>
              <a:rPr lang="en-US" sz="1600" dirty="0">
                <a:latin typeface="Times New Roman"/>
                <a:cs typeface="Times New Roman"/>
              </a:rPr>
              <a:t> </a:t>
            </a:r>
            <a:r>
              <a:rPr lang="en-US" sz="1600" dirty="0">
                <a:latin typeface="Arial"/>
                <a:cs typeface="Arial"/>
              </a:rPr>
              <a:t>Available </a:t>
            </a:r>
            <a:r>
              <a:rPr lang="en-US" sz="1600" spc="-5" dirty="0">
                <a:latin typeface="Arial"/>
                <a:cs typeface="Arial"/>
              </a:rPr>
              <a:t>(that </a:t>
            </a:r>
            <a:r>
              <a:rPr lang="en-US" sz="1600" dirty="0">
                <a:latin typeface="Arial"/>
                <a:cs typeface="Arial"/>
              </a:rPr>
              <a:t>is, </a:t>
            </a:r>
            <a:r>
              <a:rPr lang="en-US" sz="1600" spc="-5" dirty="0">
                <a:latin typeface="Arial"/>
                <a:cs typeface="Arial"/>
              </a:rPr>
              <a:t>(1,0,2) </a:t>
            </a:r>
            <a:r>
              <a:rPr lang="en-US" sz="1600" dirty="0">
                <a:latin typeface="Symbol"/>
                <a:cs typeface="Symbol"/>
              </a:rPr>
              <a:t></a:t>
            </a:r>
            <a:r>
              <a:rPr lang="en-US" sz="1600" dirty="0">
                <a:latin typeface="Times New Roman"/>
                <a:cs typeface="Times New Roman"/>
              </a:rPr>
              <a:t> </a:t>
            </a:r>
            <a:r>
              <a:rPr lang="en-US" sz="1600" spc="-5" dirty="0">
                <a:latin typeface="Arial"/>
                <a:cs typeface="Arial"/>
              </a:rPr>
              <a:t>(3,3,2) </a:t>
            </a:r>
            <a:r>
              <a:rPr lang="en-US" sz="1600" dirty="0">
                <a:latin typeface="Symbol"/>
                <a:cs typeface="Symbol"/>
              </a:rPr>
              <a:t></a:t>
            </a:r>
            <a:r>
              <a:rPr lang="en-US" sz="1600" spc="130" dirty="0">
                <a:latin typeface="Times New Roman"/>
                <a:cs typeface="Times New Roman"/>
              </a:rPr>
              <a:t> </a:t>
            </a:r>
            <a:r>
              <a:rPr lang="en-US" sz="1600" spc="-5" dirty="0">
                <a:latin typeface="Arial"/>
                <a:cs typeface="Arial"/>
              </a:rPr>
              <a:t>true</a:t>
            </a:r>
            <a:r>
              <a:rPr lang="en-US" sz="1600" i="1" spc="-5" dirty="0">
                <a:latin typeface="Arial"/>
                <a:cs typeface="Arial"/>
              </a:rPr>
              <a:t>.</a:t>
            </a:r>
            <a:endParaRPr lang="en-US" sz="1600" dirty="0">
              <a:latin typeface="Arial"/>
              <a:cs typeface="Arial"/>
            </a:endParaRPr>
          </a:p>
        </p:txBody>
      </p:sp>
      <p:graphicFrame>
        <p:nvGraphicFramePr>
          <p:cNvPr id="6" name="object 5"/>
          <p:cNvGraphicFramePr>
            <a:graphicFrameLocks noGrp="1"/>
          </p:cNvGraphicFramePr>
          <p:nvPr/>
        </p:nvGraphicFramePr>
        <p:xfrm>
          <a:off x="2894964" y="2210430"/>
          <a:ext cx="4006849" cy="2490724"/>
        </p:xfrm>
        <a:graphic>
          <a:graphicData uri="http://schemas.openxmlformats.org/drawingml/2006/table">
            <a:tbl>
              <a:tblPr firstRow="1" bandRow="1">
                <a:tableStyleId>{2D5ABB26-0587-4C30-8999-92F81FD0307C}</a:tableStyleId>
              </a:tblPr>
              <a:tblGrid>
                <a:gridCol w="356870">
                  <a:extLst>
                    <a:ext uri="{9D8B030D-6E8A-4147-A177-3AD203B41FA5}">
                      <a16:colId xmlns:a16="http://schemas.microsoft.com/office/drawing/2014/main" val="20000"/>
                    </a:ext>
                  </a:extLst>
                </a:gridCol>
                <a:gridCol w="1339215">
                  <a:extLst>
                    <a:ext uri="{9D8B030D-6E8A-4147-A177-3AD203B41FA5}">
                      <a16:colId xmlns:a16="http://schemas.microsoft.com/office/drawing/2014/main" val="20001"/>
                    </a:ext>
                  </a:extLst>
                </a:gridCol>
                <a:gridCol w="1104264">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tblGrid>
              <a:tr h="298450">
                <a:tc rowSpan="2">
                  <a:txBody>
                    <a:bodyPr/>
                    <a:lstStyle/>
                    <a:p>
                      <a:pPr>
                        <a:lnSpc>
                          <a:spcPct val="100000"/>
                        </a:lnSpc>
                      </a:pPr>
                      <a:endParaRPr sz="1700" dirty="0">
                        <a:latin typeface="Times New Roman"/>
                        <a:cs typeface="Times New Roman"/>
                      </a:endParaRPr>
                    </a:p>
                  </a:txBody>
                  <a:tcPr marL="0" marR="0" marT="0" marB="0"/>
                </a:tc>
                <a:tc>
                  <a:txBody>
                    <a:bodyPr/>
                    <a:lstStyle/>
                    <a:p>
                      <a:pPr marR="164465" algn="ctr">
                        <a:lnSpc>
                          <a:spcPts val="1745"/>
                        </a:lnSpc>
                      </a:pPr>
                      <a:r>
                        <a:rPr sz="1800" i="1" u="sng" spc="-5" dirty="0">
                          <a:uFill>
                            <a:solidFill>
                              <a:srgbClr val="000000"/>
                            </a:solidFill>
                          </a:uFill>
                          <a:latin typeface="Arial"/>
                          <a:cs typeface="Arial"/>
                        </a:rPr>
                        <a:t>Allocation</a:t>
                      </a:r>
                      <a:endParaRPr sz="1800" dirty="0">
                        <a:latin typeface="Arial"/>
                        <a:cs typeface="Arial"/>
                      </a:endParaRPr>
                    </a:p>
                  </a:txBody>
                  <a:tcPr marL="0" marR="0" marT="0" marB="0"/>
                </a:tc>
                <a:tc>
                  <a:txBody>
                    <a:bodyPr/>
                    <a:lstStyle/>
                    <a:p>
                      <a:pPr marL="13335" algn="ctr">
                        <a:lnSpc>
                          <a:spcPts val="1745"/>
                        </a:lnSpc>
                      </a:pPr>
                      <a:r>
                        <a:rPr sz="1800" i="1" u="sng" dirty="0">
                          <a:uFill>
                            <a:solidFill>
                              <a:srgbClr val="000000"/>
                            </a:solidFill>
                          </a:uFill>
                          <a:latin typeface="Arial"/>
                          <a:cs typeface="Arial"/>
                        </a:rPr>
                        <a:t>Need</a:t>
                      </a:r>
                      <a:endParaRPr sz="1800">
                        <a:latin typeface="Arial"/>
                        <a:cs typeface="Arial"/>
                      </a:endParaRPr>
                    </a:p>
                  </a:txBody>
                  <a:tcPr marL="0" marR="0" marT="0" marB="0"/>
                </a:tc>
                <a:tc>
                  <a:txBody>
                    <a:bodyPr/>
                    <a:lstStyle/>
                    <a:p>
                      <a:pPr marL="246379">
                        <a:lnSpc>
                          <a:spcPts val="1745"/>
                        </a:lnSpc>
                      </a:pPr>
                      <a:r>
                        <a:rPr sz="1800" i="1" u="sng" dirty="0">
                          <a:uFill>
                            <a:solidFill>
                              <a:srgbClr val="000000"/>
                            </a:solidFill>
                          </a:uFill>
                          <a:latin typeface="Arial"/>
                          <a:cs typeface="Arial"/>
                        </a:rPr>
                        <a:t>Available</a:t>
                      </a:r>
                      <a:endParaRPr sz="1800">
                        <a:latin typeface="Arial"/>
                        <a:cs typeface="Arial"/>
                      </a:endParaRPr>
                    </a:p>
                  </a:txBody>
                  <a:tcPr marL="0" marR="0" marT="0" marB="0"/>
                </a:tc>
                <a:extLst>
                  <a:ext uri="{0D108BD9-81ED-4DB2-BD59-A6C34878D82A}">
                    <a16:rowId xmlns:a16="http://schemas.microsoft.com/office/drawing/2014/main" val="10000"/>
                  </a:ext>
                </a:extLst>
              </a:tr>
              <a:tr h="368300">
                <a:tc vMerge="1">
                  <a:txBody>
                    <a:bodyPr/>
                    <a:lstStyle/>
                    <a:p>
                      <a:endParaRPr/>
                    </a:p>
                  </a:txBody>
                  <a:tcPr marL="0" marR="0" marT="0" marB="0"/>
                </a:tc>
                <a:tc>
                  <a:txBody>
                    <a:bodyPr/>
                    <a:lstStyle/>
                    <a:p>
                      <a:pPr marR="164465" algn="ctr">
                        <a:lnSpc>
                          <a:spcPct val="100000"/>
                        </a:lnSpc>
                        <a:spcBef>
                          <a:spcPts val="135"/>
                        </a:spcBef>
                      </a:pPr>
                      <a:r>
                        <a:rPr sz="1800" i="1" dirty="0">
                          <a:latin typeface="Arial"/>
                          <a:cs typeface="Arial"/>
                        </a:rPr>
                        <a:t>A B</a:t>
                      </a:r>
                      <a:r>
                        <a:rPr sz="1800" i="1" spc="-35" dirty="0">
                          <a:latin typeface="Arial"/>
                          <a:cs typeface="Arial"/>
                        </a:rPr>
                        <a:t> </a:t>
                      </a:r>
                      <a:r>
                        <a:rPr sz="1800" i="1" dirty="0">
                          <a:latin typeface="Arial"/>
                          <a:cs typeface="Arial"/>
                        </a:rPr>
                        <a:t>C</a:t>
                      </a:r>
                      <a:endParaRPr sz="1800">
                        <a:latin typeface="Arial"/>
                        <a:cs typeface="Arial"/>
                      </a:endParaRPr>
                    </a:p>
                  </a:txBody>
                  <a:tcPr marL="0" marR="0" marT="17145" marB="0"/>
                </a:tc>
                <a:tc>
                  <a:txBody>
                    <a:bodyPr/>
                    <a:lstStyle/>
                    <a:p>
                      <a:pPr marL="13335" algn="ctr">
                        <a:lnSpc>
                          <a:spcPct val="100000"/>
                        </a:lnSpc>
                        <a:spcBef>
                          <a:spcPts val="135"/>
                        </a:spcBef>
                      </a:pPr>
                      <a:r>
                        <a:rPr sz="1800" i="1" dirty="0">
                          <a:latin typeface="Arial"/>
                          <a:cs typeface="Arial"/>
                        </a:rPr>
                        <a:t>A B</a:t>
                      </a:r>
                      <a:r>
                        <a:rPr sz="1800" i="1" spc="-35" dirty="0">
                          <a:latin typeface="Arial"/>
                          <a:cs typeface="Arial"/>
                        </a:rPr>
                        <a:t> </a:t>
                      </a:r>
                      <a:r>
                        <a:rPr sz="1800" i="1" dirty="0">
                          <a:latin typeface="Arial"/>
                          <a:cs typeface="Arial"/>
                        </a:rPr>
                        <a:t>C</a:t>
                      </a:r>
                      <a:endParaRPr sz="1800">
                        <a:latin typeface="Arial"/>
                        <a:cs typeface="Arial"/>
                      </a:endParaRPr>
                    </a:p>
                  </a:txBody>
                  <a:tcPr marL="0" marR="0" marT="17145" marB="0"/>
                </a:tc>
                <a:tc>
                  <a:txBody>
                    <a:bodyPr/>
                    <a:lstStyle/>
                    <a:p>
                      <a:pPr marL="379730">
                        <a:lnSpc>
                          <a:spcPct val="100000"/>
                        </a:lnSpc>
                        <a:spcBef>
                          <a:spcPts val="135"/>
                        </a:spcBef>
                      </a:pPr>
                      <a:r>
                        <a:rPr sz="1800" i="1" dirty="0">
                          <a:latin typeface="Arial"/>
                          <a:cs typeface="Arial"/>
                        </a:rPr>
                        <a:t>A B</a:t>
                      </a:r>
                      <a:r>
                        <a:rPr sz="1800" i="1" spc="-40" dirty="0">
                          <a:latin typeface="Arial"/>
                          <a:cs typeface="Arial"/>
                        </a:rPr>
                        <a:t> </a:t>
                      </a:r>
                      <a:r>
                        <a:rPr sz="1800" i="1" dirty="0">
                          <a:latin typeface="Arial"/>
                          <a:cs typeface="Arial"/>
                        </a:rPr>
                        <a:t>C</a:t>
                      </a:r>
                      <a:endParaRPr sz="1800">
                        <a:latin typeface="Arial"/>
                        <a:cs typeface="Arial"/>
                      </a:endParaRPr>
                    </a:p>
                  </a:txBody>
                  <a:tcPr marL="0" marR="0" marT="17145" marB="0"/>
                </a:tc>
                <a:extLst>
                  <a:ext uri="{0D108BD9-81ED-4DB2-BD59-A6C34878D82A}">
                    <a16:rowId xmlns:a16="http://schemas.microsoft.com/office/drawing/2014/main" val="10001"/>
                  </a:ext>
                </a:extLst>
              </a:tr>
              <a:tr h="394462">
                <a:tc>
                  <a:txBody>
                    <a:bodyPr/>
                    <a:lstStyle/>
                    <a:p>
                      <a:pPr marL="31750">
                        <a:lnSpc>
                          <a:spcPct val="100000"/>
                        </a:lnSpc>
                        <a:spcBef>
                          <a:spcPts val="135"/>
                        </a:spcBef>
                      </a:pPr>
                      <a:r>
                        <a:rPr sz="1800" i="1" dirty="0">
                          <a:latin typeface="Arial"/>
                          <a:cs typeface="Arial"/>
                        </a:rPr>
                        <a:t>P</a:t>
                      </a:r>
                      <a:r>
                        <a:rPr sz="1800" baseline="-20833" dirty="0">
                          <a:latin typeface="Arial"/>
                          <a:cs typeface="Arial"/>
                        </a:rPr>
                        <a:t>0</a:t>
                      </a:r>
                      <a:endParaRPr sz="1800" baseline="-20833">
                        <a:latin typeface="Arial"/>
                        <a:cs typeface="Arial"/>
                      </a:endParaRPr>
                    </a:p>
                  </a:txBody>
                  <a:tcPr marL="0" marR="0" marT="17145" marB="0"/>
                </a:tc>
                <a:tc>
                  <a:txBody>
                    <a:bodyPr/>
                    <a:lstStyle/>
                    <a:p>
                      <a:pPr marR="227965" algn="ctr">
                        <a:lnSpc>
                          <a:spcPct val="100000"/>
                        </a:lnSpc>
                        <a:spcBef>
                          <a:spcPts val="135"/>
                        </a:spcBef>
                      </a:pPr>
                      <a:r>
                        <a:rPr sz="1800" dirty="0">
                          <a:latin typeface="Arial"/>
                          <a:cs typeface="Arial"/>
                        </a:rPr>
                        <a:t>0 1</a:t>
                      </a:r>
                      <a:r>
                        <a:rPr sz="1800" spc="-30" dirty="0">
                          <a:latin typeface="Arial"/>
                          <a:cs typeface="Arial"/>
                        </a:rPr>
                        <a:t> </a:t>
                      </a:r>
                      <a:r>
                        <a:rPr sz="1800" dirty="0">
                          <a:latin typeface="Arial"/>
                          <a:cs typeface="Arial"/>
                        </a:rPr>
                        <a:t>0</a:t>
                      </a:r>
                      <a:endParaRPr sz="1800">
                        <a:latin typeface="Arial"/>
                        <a:cs typeface="Arial"/>
                      </a:endParaRPr>
                    </a:p>
                  </a:txBody>
                  <a:tcPr marL="0" marR="0" marT="17145" marB="0"/>
                </a:tc>
                <a:tc>
                  <a:txBody>
                    <a:bodyPr/>
                    <a:lstStyle/>
                    <a:p>
                      <a:pPr marR="41910" algn="ctr">
                        <a:lnSpc>
                          <a:spcPct val="100000"/>
                        </a:lnSpc>
                        <a:spcBef>
                          <a:spcPts val="135"/>
                        </a:spcBef>
                      </a:pPr>
                      <a:r>
                        <a:rPr sz="1800" dirty="0">
                          <a:latin typeface="Arial"/>
                          <a:cs typeface="Arial"/>
                        </a:rPr>
                        <a:t>7 4</a:t>
                      </a:r>
                      <a:r>
                        <a:rPr sz="1800" spc="-35" dirty="0">
                          <a:latin typeface="Arial"/>
                          <a:cs typeface="Arial"/>
                        </a:rPr>
                        <a:t> </a:t>
                      </a:r>
                      <a:r>
                        <a:rPr sz="1800" dirty="0">
                          <a:latin typeface="Arial"/>
                          <a:cs typeface="Arial"/>
                        </a:rPr>
                        <a:t>3</a:t>
                      </a:r>
                      <a:endParaRPr sz="1800">
                        <a:latin typeface="Arial"/>
                        <a:cs typeface="Arial"/>
                      </a:endParaRPr>
                    </a:p>
                  </a:txBody>
                  <a:tcPr marL="0" marR="0" marT="17145" marB="0"/>
                </a:tc>
                <a:tc>
                  <a:txBody>
                    <a:bodyPr/>
                    <a:lstStyle/>
                    <a:p>
                      <a:pPr marL="455930">
                        <a:lnSpc>
                          <a:spcPct val="100000"/>
                        </a:lnSpc>
                        <a:spcBef>
                          <a:spcPts val="135"/>
                        </a:spcBef>
                      </a:pPr>
                      <a:r>
                        <a:rPr sz="1800" dirty="0">
                          <a:latin typeface="Arial"/>
                          <a:cs typeface="Arial"/>
                        </a:rPr>
                        <a:t>2 3</a:t>
                      </a:r>
                      <a:r>
                        <a:rPr sz="1800" spc="-35" dirty="0">
                          <a:latin typeface="Arial"/>
                          <a:cs typeface="Arial"/>
                        </a:rPr>
                        <a:t> </a:t>
                      </a:r>
                      <a:r>
                        <a:rPr sz="1800" dirty="0">
                          <a:latin typeface="Arial"/>
                          <a:cs typeface="Arial"/>
                        </a:rPr>
                        <a:t>0</a:t>
                      </a:r>
                      <a:endParaRPr sz="1800">
                        <a:latin typeface="Arial"/>
                        <a:cs typeface="Arial"/>
                      </a:endParaRPr>
                    </a:p>
                  </a:txBody>
                  <a:tcPr marL="0" marR="0" marT="17145" marB="0"/>
                </a:tc>
                <a:extLst>
                  <a:ext uri="{0D108BD9-81ED-4DB2-BD59-A6C34878D82A}">
                    <a16:rowId xmlns:a16="http://schemas.microsoft.com/office/drawing/2014/main" val="10002"/>
                  </a:ext>
                </a:extLst>
              </a:tr>
              <a:tr h="374650">
                <a:tc>
                  <a:txBody>
                    <a:bodyPr/>
                    <a:lstStyle/>
                    <a:p>
                      <a:pPr marL="31750">
                        <a:lnSpc>
                          <a:spcPct val="100000"/>
                        </a:lnSpc>
                        <a:spcBef>
                          <a:spcPts val="30"/>
                        </a:spcBef>
                      </a:pPr>
                      <a:r>
                        <a:rPr sz="1800" i="1" dirty="0">
                          <a:latin typeface="Arial"/>
                          <a:cs typeface="Arial"/>
                        </a:rPr>
                        <a:t>P</a:t>
                      </a:r>
                      <a:r>
                        <a:rPr sz="1800" baseline="-20833" dirty="0">
                          <a:latin typeface="Arial"/>
                          <a:cs typeface="Arial"/>
                        </a:rPr>
                        <a:t>1</a:t>
                      </a:r>
                      <a:endParaRPr sz="1800" baseline="-20833">
                        <a:latin typeface="Arial"/>
                        <a:cs typeface="Arial"/>
                      </a:endParaRPr>
                    </a:p>
                  </a:txBody>
                  <a:tcPr marL="0" marR="0" marT="3810" marB="0"/>
                </a:tc>
                <a:tc>
                  <a:txBody>
                    <a:bodyPr/>
                    <a:lstStyle/>
                    <a:p>
                      <a:pPr marR="164465" algn="ctr">
                        <a:lnSpc>
                          <a:spcPct val="100000"/>
                        </a:lnSpc>
                        <a:spcBef>
                          <a:spcPts val="30"/>
                        </a:spcBef>
                      </a:pPr>
                      <a:r>
                        <a:rPr sz="1800" dirty="0">
                          <a:latin typeface="Arial"/>
                          <a:cs typeface="Arial"/>
                        </a:rPr>
                        <a:t>3 0</a:t>
                      </a:r>
                      <a:r>
                        <a:rPr sz="1800" spc="-30" dirty="0">
                          <a:latin typeface="Arial"/>
                          <a:cs typeface="Arial"/>
                        </a:rPr>
                        <a:t> </a:t>
                      </a:r>
                      <a:r>
                        <a:rPr sz="1800" dirty="0">
                          <a:latin typeface="Arial"/>
                          <a:cs typeface="Arial"/>
                        </a:rPr>
                        <a:t>2</a:t>
                      </a:r>
                      <a:endParaRPr sz="1800">
                        <a:latin typeface="Arial"/>
                        <a:cs typeface="Arial"/>
                      </a:endParaRPr>
                    </a:p>
                  </a:txBody>
                  <a:tcPr marL="0" marR="0" marT="3810" marB="0"/>
                </a:tc>
                <a:tc>
                  <a:txBody>
                    <a:bodyPr/>
                    <a:lstStyle/>
                    <a:p>
                      <a:pPr marR="41910" algn="ctr">
                        <a:lnSpc>
                          <a:spcPct val="100000"/>
                        </a:lnSpc>
                        <a:spcBef>
                          <a:spcPts val="30"/>
                        </a:spcBef>
                      </a:pPr>
                      <a:r>
                        <a:rPr sz="1800" dirty="0">
                          <a:latin typeface="Arial"/>
                          <a:cs typeface="Arial"/>
                        </a:rPr>
                        <a:t>0 2</a:t>
                      </a:r>
                      <a:r>
                        <a:rPr sz="1800" spc="-35" dirty="0">
                          <a:latin typeface="Arial"/>
                          <a:cs typeface="Arial"/>
                        </a:rPr>
                        <a:t> </a:t>
                      </a:r>
                      <a:r>
                        <a:rPr sz="1800" dirty="0">
                          <a:latin typeface="Arial"/>
                          <a:cs typeface="Arial"/>
                        </a:rPr>
                        <a:t>0</a:t>
                      </a:r>
                      <a:endParaRPr sz="1800">
                        <a:latin typeface="Arial"/>
                        <a:cs typeface="Arial"/>
                      </a:endParaRPr>
                    </a:p>
                  </a:txBody>
                  <a:tcPr marL="0" marR="0" marT="381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3"/>
                  </a:ext>
                </a:extLst>
              </a:tr>
              <a:tr h="368300">
                <a:tc>
                  <a:txBody>
                    <a:bodyPr/>
                    <a:lstStyle/>
                    <a:p>
                      <a:pPr marL="31750">
                        <a:lnSpc>
                          <a:spcPts val="2140"/>
                        </a:lnSpc>
                      </a:pPr>
                      <a:r>
                        <a:rPr sz="1800" i="1" dirty="0">
                          <a:latin typeface="Arial"/>
                          <a:cs typeface="Arial"/>
                        </a:rPr>
                        <a:t>P</a:t>
                      </a:r>
                      <a:r>
                        <a:rPr sz="1800" baseline="-20833" dirty="0">
                          <a:latin typeface="Arial"/>
                          <a:cs typeface="Arial"/>
                        </a:rPr>
                        <a:t>2</a:t>
                      </a:r>
                      <a:endParaRPr sz="1800" baseline="-20833">
                        <a:latin typeface="Arial"/>
                        <a:cs typeface="Arial"/>
                      </a:endParaRPr>
                    </a:p>
                  </a:txBody>
                  <a:tcPr marL="0" marR="0" marT="0" marB="0"/>
                </a:tc>
                <a:tc>
                  <a:txBody>
                    <a:bodyPr/>
                    <a:lstStyle/>
                    <a:p>
                      <a:pPr marR="227965" algn="ctr">
                        <a:lnSpc>
                          <a:spcPts val="2140"/>
                        </a:lnSpc>
                      </a:pPr>
                      <a:r>
                        <a:rPr sz="1800" dirty="0">
                          <a:latin typeface="Arial"/>
                          <a:cs typeface="Arial"/>
                        </a:rPr>
                        <a:t>3 0</a:t>
                      </a:r>
                      <a:r>
                        <a:rPr sz="1800" spc="-30" dirty="0">
                          <a:latin typeface="Arial"/>
                          <a:cs typeface="Arial"/>
                        </a:rPr>
                        <a:t> </a:t>
                      </a:r>
                      <a:r>
                        <a:rPr sz="1800" dirty="0">
                          <a:latin typeface="Arial"/>
                          <a:cs typeface="Arial"/>
                        </a:rPr>
                        <a:t>1</a:t>
                      </a:r>
                      <a:endParaRPr sz="1800">
                        <a:latin typeface="Arial"/>
                        <a:cs typeface="Arial"/>
                      </a:endParaRPr>
                    </a:p>
                  </a:txBody>
                  <a:tcPr marL="0" marR="0" marT="0" marB="0"/>
                </a:tc>
                <a:tc>
                  <a:txBody>
                    <a:bodyPr/>
                    <a:lstStyle/>
                    <a:p>
                      <a:pPr marR="41910" algn="ctr">
                        <a:lnSpc>
                          <a:spcPts val="2140"/>
                        </a:lnSpc>
                      </a:pPr>
                      <a:r>
                        <a:rPr sz="1800" dirty="0">
                          <a:latin typeface="Arial"/>
                          <a:cs typeface="Arial"/>
                        </a:rPr>
                        <a:t>6 0</a:t>
                      </a:r>
                      <a:r>
                        <a:rPr sz="1800" spc="-35" dirty="0">
                          <a:latin typeface="Arial"/>
                          <a:cs typeface="Arial"/>
                        </a:rPr>
                        <a:t> </a:t>
                      </a:r>
                      <a:r>
                        <a:rPr sz="1800" dirty="0">
                          <a:latin typeface="Arial"/>
                          <a:cs typeface="Arial"/>
                        </a:rPr>
                        <a:t>0</a:t>
                      </a:r>
                      <a:endParaRPr sz="1800">
                        <a:latin typeface="Arial"/>
                        <a:cs typeface="Arial"/>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4"/>
                  </a:ext>
                </a:extLst>
              </a:tr>
              <a:tr h="368300">
                <a:tc>
                  <a:txBody>
                    <a:bodyPr/>
                    <a:lstStyle/>
                    <a:p>
                      <a:pPr marL="31750">
                        <a:lnSpc>
                          <a:spcPts val="2140"/>
                        </a:lnSpc>
                      </a:pPr>
                      <a:r>
                        <a:rPr sz="1800" i="1" dirty="0">
                          <a:latin typeface="Arial"/>
                          <a:cs typeface="Arial"/>
                        </a:rPr>
                        <a:t>P</a:t>
                      </a:r>
                      <a:r>
                        <a:rPr sz="1800" baseline="-20833" dirty="0">
                          <a:latin typeface="Arial"/>
                          <a:cs typeface="Arial"/>
                        </a:rPr>
                        <a:t>3</a:t>
                      </a:r>
                      <a:endParaRPr sz="1800" baseline="-20833">
                        <a:latin typeface="Arial"/>
                        <a:cs typeface="Arial"/>
                      </a:endParaRPr>
                    </a:p>
                  </a:txBody>
                  <a:tcPr marL="0" marR="0" marT="0" marB="0"/>
                </a:tc>
                <a:tc>
                  <a:txBody>
                    <a:bodyPr/>
                    <a:lstStyle/>
                    <a:p>
                      <a:pPr marR="227965" algn="ctr">
                        <a:lnSpc>
                          <a:spcPts val="2140"/>
                        </a:lnSpc>
                      </a:pPr>
                      <a:r>
                        <a:rPr sz="1800" dirty="0">
                          <a:latin typeface="Arial"/>
                          <a:cs typeface="Arial"/>
                        </a:rPr>
                        <a:t>2 1</a:t>
                      </a:r>
                      <a:r>
                        <a:rPr sz="1800" spc="-30" dirty="0">
                          <a:latin typeface="Arial"/>
                          <a:cs typeface="Arial"/>
                        </a:rPr>
                        <a:t> </a:t>
                      </a:r>
                      <a:r>
                        <a:rPr sz="1800" dirty="0">
                          <a:latin typeface="Arial"/>
                          <a:cs typeface="Arial"/>
                        </a:rPr>
                        <a:t>1</a:t>
                      </a:r>
                      <a:endParaRPr sz="1800">
                        <a:latin typeface="Arial"/>
                        <a:cs typeface="Arial"/>
                      </a:endParaRPr>
                    </a:p>
                  </a:txBody>
                  <a:tcPr marL="0" marR="0" marT="0" marB="0"/>
                </a:tc>
                <a:tc>
                  <a:txBody>
                    <a:bodyPr/>
                    <a:lstStyle/>
                    <a:p>
                      <a:pPr marL="13335" algn="ctr">
                        <a:lnSpc>
                          <a:spcPts val="2140"/>
                        </a:lnSpc>
                      </a:pPr>
                      <a:r>
                        <a:rPr sz="1800" dirty="0">
                          <a:latin typeface="Arial"/>
                          <a:cs typeface="Arial"/>
                        </a:rPr>
                        <a:t>0 1</a:t>
                      </a:r>
                      <a:r>
                        <a:rPr sz="1800" spc="-35" dirty="0">
                          <a:latin typeface="Arial"/>
                          <a:cs typeface="Arial"/>
                        </a:rPr>
                        <a:t> </a:t>
                      </a:r>
                      <a:r>
                        <a:rPr sz="1800" dirty="0">
                          <a:latin typeface="Arial"/>
                          <a:cs typeface="Arial"/>
                        </a:rPr>
                        <a:t>1</a:t>
                      </a:r>
                      <a:endParaRPr sz="1800">
                        <a:latin typeface="Arial"/>
                        <a:cs typeface="Arial"/>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5"/>
                  </a:ext>
                </a:extLst>
              </a:tr>
              <a:tr h="318262">
                <a:tc>
                  <a:txBody>
                    <a:bodyPr/>
                    <a:lstStyle/>
                    <a:p>
                      <a:pPr marL="31750">
                        <a:lnSpc>
                          <a:spcPts val="2140"/>
                        </a:lnSpc>
                      </a:pPr>
                      <a:r>
                        <a:rPr sz="1800" i="1" dirty="0">
                          <a:latin typeface="Arial"/>
                          <a:cs typeface="Arial"/>
                        </a:rPr>
                        <a:t>P</a:t>
                      </a:r>
                      <a:r>
                        <a:rPr sz="1800" baseline="-20833" dirty="0">
                          <a:latin typeface="Arial"/>
                          <a:cs typeface="Arial"/>
                        </a:rPr>
                        <a:t>4</a:t>
                      </a:r>
                      <a:endParaRPr sz="1800" baseline="-20833">
                        <a:latin typeface="Arial"/>
                        <a:cs typeface="Arial"/>
                      </a:endParaRPr>
                    </a:p>
                  </a:txBody>
                  <a:tcPr marL="0" marR="0" marT="0" marB="0"/>
                </a:tc>
                <a:tc>
                  <a:txBody>
                    <a:bodyPr/>
                    <a:lstStyle/>
                    <a:p>
                      <a:pPr marR="227965" algn="ctr">
                        <a:lnSpc>
                          <a:spcPts val="2140"/>
                        </a:lnSpc>
                      </a:pPr>
                      <a:r>
                        <a:rPr sz="1800" dirty="0">
                          <a:latin typeface="Arial"/>
                          <a:cs typeface="Arial"/>
                        </a:rPr>
                        <a:t>0 0</a:t>
                      </a:r>
                      <a:r>
                        <a:rPr sz="1800" spc="-30" dirty="0">
                          <a:latin typeface="Arial"/>
                          <a:cs typeface="Arial"/>
                        </a:rPr>
                        <a:t> </a:t>
                      </a:r>
                      <a:r>
                        <a:rPr sz="1800" dirty="0">
                          <a:latin typeface="Arial"/>
                          <a:cs typeface="Arial"/>
                        </a:rPr>
                        <a:t>2</a:t>
                      </a:r>
                      <a:endParaRPr sz="1800">
                        <a:latin typeface="Arial"/>
                        <a:cs typeface="Arial"/>
                      </a:endParaRPr>
                    </a:p>
                  </a:txBody>
                  <a:tcPr marL="0" marR="0" marT="0" marB="0"/>
                </a:tc>
                <a:tc>
                  <a:txBody>
                    <a:bodyPr/>
                    <a:lstStyle/>
                    <a:p>
                      <a:pPr marR="41910" algn="ctr">
                        <a:lnSpc>
                          <a:spcPts val="2140"/>
                        </a:lnSpc>
                      </a:pPr>
                      <a:r>
                        <a:rPr sz="1800" dirty="0">
                          <a:latin typeface="Arial"/>
                          <a:cs typeface="Arial"/>
                        </a:rPr>
                        <a:t>4 3</a:t>
                      </a:r>
                      <a:r>
                        <a:rPr sz="1800" spc="-35" dirty="0">
                          <a:latin typeface="Arial"/>
                          <a:cs typeface="Arial"/>
                        </a:rPr>
                        <a:t> </a:t>
                      </a:r>
                      <a:r>
                        <a:rPr sz="1800" dirty="0">
                          <a:latin typeface="Arial"/>
                          <a:cs typeface="Arial"/>
                        </a:rPr>
                        <a:t>1</a:t>
                      </a:r>
                      <a:endParaRPr sz="1800">
                        <a:latin typeface="Arial"/>
                        <a:cs typeface="Arial"/>
                      </a:endParaRPr>
                    </a:p>
                  </a:txBody>
                  <a:tcPr marL="0" marR="0" marT="0" marB="0"/>
                </a:tc>
                <a:tc>
                  <a:txBody>
                    <a:bodyPr/>
                    <a:lstStyle/>
                    <a:p>
                      <a:pPr>
                        <a:lnSpc>
                          <a:spcPct val="100000"/>
                        </a:lnSpc>
                      </a:pPr>
                      <a:endParaRPr sz="1700" dirty="0">
                        <a:latin typeface="Times New Roman"/>
                        <a:cs typeface="Times New Roman"/>
                      </a:endParaRPr>
                    </a:p>
                  </a:txBody>
                  <a:tcPr marL="0" marR="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82372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79487" y="762000"/>
            <a:ext cx="7792618" cy="576262"/>
          </a:xfrm>
        </p:spPr>
        <p:txBody>
          <a:bodyPr/>
          <a:lstStyle/>
          <a:p>
            <a:r>
              <a:rPr lang="fr-FR" altLang="en-US" sz="3200" dirty="0" err="1">
                <a:solidFill>
                  <a:srgbClr val="C00000"/>
                </a:solidFill>
                <a:latin typeface="Times" pitchFamily="18" charset="0"/>
                <a:cs typeface="Times" pitchFamily="18" charset="0"/>
              </a:rPr>
              <a:t>Example</a:t>
            </a:r>
            <a:r>
              <a:rPr lang="fr-FR" altLang="en-US" sz="3200" dirty="0">
                <a:solidFill>
                  <a:srgbClr val="C00000"/>
                </a:solidFill>
                <a:latin typeface="Times" pitchFamily="18" charset="0"/>
                <a:cs typeface="Times" pitchFamily="18" charset="0"/>
              </a:rPr>
              <a:t> P1 </a:t>
            </a:r>
            <a:r>
              <a:rPr lang="fr-FR" altLang="en-US" sz="3200" dirty="0" err="1">
                <a:solidFill>
                  <a:srgbClr val="C00000"/>
                </a:solidFill>
                <a:latin typeface="Times" pitchFamily="18" charset="0"/>
                <a:cs typeface="Times" pitchFamily="18" charset="0"/>
              </a:rPr>
              <a:t>Request</a:t>
            </a:r>
            <a:r>
              <a:rPr lang="fr-FR" altLang="en-US" sz="3200" dirty="0">
                <a:solidFill>
                  <a:srgbClr val="C00000"/>
                </a:solidFill>
                <a:latin typeface="Times" pitchFamily="18" charset="0"/>
                <a:cs typeface="Times" pitchFamily="18" charset="0"/>
              </a:rPr>
              <a:t> (1,0,2) (</a:t>
            </a:r>
            <a:r>
              <a:rPr lang="fr-FR" altLang="en-US" sz="3200" dirty="0" err="1">
                <a:solidFill>
                  <a:srgbClr val="C00000"/>
                </a:solidFill>
                <a:latin typeface="Times" pitchFamily="18" charset="0"/>
                <a:cs typeface="Times" pitchFamily="18" charset="0"/>
              </a:rPr>
              <a:t>Cont</a:t>
            </a:r>
            <a:r>
              <a:rPr lang="fr-FR" altLang="en-US" sz="3200" dirty="0">
                <a:solidFill>
                  <a:srgbClr val="C00000"/>
                </a:solidFill>
                <a:latin typeface="Times" pitchFamily="18" charset="0"/>
                <a:cs typeface="Times" pitchFamily="18" charset="0"/>
              </a:rPr>
              <a:t>.)</a:t>
            </a:r>
            <a:endParaRPr lang="en-US" altLang="en-US" sz="3200" dirty="0">
              <a:solidFill>
                <a:srgbClr val="C00000"/>
              </a:solidFill>
              <a:latin typeface="Times" pitchFamily="18" charset="0"/>
              <a:cs typeface="Times" pitchFamily="18" charset="0"/>
            </a:endParaRPr>
          </a:p>
        </p:txBody>
      </p:sp>
      <p:sp>
        <p:nvSpPr>
          <p:cNvPr id="20483" name="Rectangle 3"/>
          <p:cNvSpPr>
            <a:spLocks noGrp="1" noChangeArrowheads="1"/>
          </p:cNvSpPr>
          <p:nvPr>
            <p:ph type="body" idx="1"/>
          </p:nvPr>
        </p:nvSpPr>
        <p:spPr>
          <a:xfrm>
            <a:off x="685800" y="1524000"/>
            <a:ext cx="8153401" cy="4468812"/>
          </a:xfrm>
        </p:spPr>
        <p:txBody>
          <a:bodyPr>
            <a:normAutofit/>
          </a:bodyPr>
          <a:lstStyle/>
          <a:p>
            <a:pPr marL="354965" marR="5080">
              <a:lnSpc>
                <a:spcPts val="2140"/>
              </a:lnSpc>
              <a:spcBef>
                <a:spcPts val="185"/>
              </a:spcBef>
              <a:buClr>
                <a:srgbClr val="993300"/>
              </a:buClr>
              <a:buSzPct val="88888"/>
              <a:buChar char="■"/>
              <a:tabLst>
                <a:tab pos="354965" algn="l"/>
                <a:tab pos="355600" algn="l"/>
              </a:tabLst>
            </a:pPr>
            <a:r>
              <a:rPr lang="en-US" sz="1600" spc="-5" dirty="0">
                <a:latin typeface="Arial"/>
                <a:cs typeface="Arial"/>
              </a:rPr>
              <a:t>Executing safety algorithm </a:t>
            </a:r>
            <a:r>
              <a:rPr lang="en-US" sz="1600" dirty="0">
                <a:latin typeface="Arial"/>
                <a:cs typeface="Arial"/>
              </a:rPr>
              <a:t>shows </a:t>
            </a:r>
            <a:r>
              <a:rPr lang="en-US" sz="1600" spc="-5" dirty="0">
                <a:latin typeface="Arial"/>
                <a:cs typeface="Arial"/>
              </a:rPr>
              <a:t>that </a:t>
            </a:r>
            <a:r>
              <a:rPr lang="en-US" sz="1600" dirty="0">
                <a:latin typeface="Arial"/>
                <a:cs typeface="Arial"/>
              </a:rPr>
              <a:t>sequence &lt;P1, P3, P4, P0,  P2&gt; </a:t>
            </a:r>
            <a:r>
              <a:rPr lang="en-US" sz="1600" spc="-5" dirty="0">
                <a:latin typeface="Arial"/>
                <a:cs typeface="Arial"/>
              </a:rPr>
              <a:t>satisfies safety requirement.</a:t>
            </a:r>
            <a:endParaRPr lang="en-US" sz="1600" dirty="0">
              <a:latin typeface="Arial"/>
              <a:cs typeface="Arial"/>
            </a:endParaRPr>
          </a:p>
          <a:p>
            <a:pPr marL="355600">
              <a:spcBef>
                <a:spcPts val="735"/>
              </a:spcBef>
              <a:buClr>
                <a:srgbClr val="993300"/>
              </a:buClr>
              <a:buSzPct val="88888"/>
              <a:buChar char="■"/>
              <a:tabLst>
                <a:tab pos="354965" algn="l"/>
                <a:tab pos="355600" algn="l"/>
              </a:tabLst>
            </a:pPr>
            <a:r>
              <a:rPr lang="en-US" sz="1600" dirty="0">
                <a:latin typeface="Arial"/>
                <a:cs typeface="Arial"/>
              </a:rPr>
              <a:t>Can request </a:t>
            </a:r>
            <a:r>
              <a:rPr lang="en-US" sz="1600" spc="-5" dirty="0">
                <a:latin typeface="Arial"/>
                <a:cs typeface="Arial"/>
              </a:rPr>
              <a:t>for (3,3,0) </a:t>
            </a:r>
            <a:r>
              <a:rPr lang="en-US" sz="1600" dirty="0">
                <a:latin typeface="Arial"/>
                <a:cs typeface="Arial"/>
              </a:rPr>
              <a:t>by P4 be</a:t>
            </a:r>
            <a:r>
              <a:rPr lang="en-US" sz="1600" spc="-40" dirty="0">
                <a:latin typeface="Arial"/>
                <a:cs typeface="Arial"/>
              </a:rPr>
              <a:t> </a:t>
            </a:r>
            <a:r>
              <a:rPr lang="en-US" sz="1600" spc="-5" dirty="0">
                <a:latin typeface="Arial"/>
                <a:cs typeface="Arial"/>
              </a:rPr>
              <a:t>granted?</a:t>
            </a:r>
            <a:endParaRPr lang="en-US" sz="1600" dirty="0">
              <a:latin typeface="Arial"/>
              <a:cs typeface="Arial"/>
            </a:endParaRPr>
          </a:p>
          <a:p>
            <a:pPr marL="355600">
              <a:spcBef>
                <a:spcPts val="740"/>
              </a:spcBef>
              <a:buClr>
                <a:srgbClr val="993300"/>
              </a:buClr>
              <a:buSzPct val="88888"/>
              <a:buChar char="■"/>
              <a:tabLst>
                <a:tab pos="354965" algn="l"/>
                <a:tab pos="355600" algn="l"/>
              </a:tabLst>
            </a:pPr>
            <a:r>
              <a:rPr lang="en-US" sz="1600" dirty="0">
                <a:latin typeface="Arial"/>
                <a:cs typeface="Arial"/>
              </a:rPr>
              <a:t>Can request </a:t>
            </a:r>
            <a:r>
              <a:rPr lang="en-US" sz="1600" spc="-5" dirty="0">
                <a:latin typeface="Arial"/>
                <a:cs typeface="Arial"/>
              </a:rPr>
              <a:t>for (0,2,0) </a:t>
            </a:r>
            <a:r>
              <a:rPr lang="en-US" sz="1600" dirty="0">
                <a:latin typeface="Arial"/>
                <a:cs typeface="Arial"/>
              </a:rPr>
              <a:t>by P0 be</a:t>
            </a:r>
            <a:r>
              <a:rPr lang="en-US" sz="1600" spc="-40" dirty="0">
                <a:latin typeface="Arial"/>
                <a:cs typeface="Arial"/>
              </a:rPr>
              <a:t> </a:t>
            </a:r>
            <a:r>
              <a:rPr lang="en-US" sz="1600" spc="-5" dirty="0">
                <a:latin typeface="Arial"/>
                <a:cs typeface="Arial"/>
              </a:rPr>
              <a:t>granted?</a:t>
            </a:r>
            <a:endParaRPr lang="en-US" sz="1600" dirty="0">
              <a:latin typeface="Arial"/>
              <a:cs typeface="Arial"/>
            </a:endParaRPr>
          </a:p>
        </p:txBody>
      </p:sp>
    </p:spTree>
    <p:extLst>
      <p:ext uri="{BB962C8B-B14F-4D97-AF65-F5344CB8AC3E}">
        <p14:creationId xmlns:p14="http://schemas.microsoft.com/office/powerpoint/2010/main" val="982372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79487" y="762000"/>
            <a:ext cx="7792618" cy="576262"/>
          </a:xfrm>
        </p:spPr>
        <p:txBody>
          <a:bodyPr/>
          <a:lstStyle/>
          <a:p>
            <a:r>
              <a:rPr lang="fr-FR" altLang="en-US" sz="3200" dirty="0" err="1">
                <a:solidFill>
                  <a:srgbClr val="C00000"/>
                </a:solidFill>
                <a:latin typeface="Times" pitchFamily="18" charset="0"/>
                <a:cs typeface="Times" pitchFamily="18" charset="0"/>
              </a:rPr>
              <a:t>Example</a:t>
            </a:r>
            <a:r>
              <a:rPr lang="fr-FR" altLang="en-US" sz="3200" dirty="0">
                <a:solidFill>
                  <a:srgbClr val="C00000"/>
                </a:solidFill>
                <a:latin typeface="Times" pitchFamily="18" charset="0"/>
                <a:cs typeface="Times" pitchFamily="18" charset="0"/>
              </a:rPr>
              <a:t> P1 </a:t>
            </a:r>
            <a:r>
              <a:rPr lang="fr-FR" altLang="en-US" sz="3200" dirty="0" err="1">
                <a:solidFill>
                  <a:srgbClr val="C00000"/>
                </a:solidFill>
                <a:latin typeface="Times" pitchFamily="18" charset="0"/>
                <a:cs typeface="Times" pitchFamily="18" charset="0"/>
              </a:rPr>
              <a:t>Request</a:t>
            </a:r>
            <a:r>
              <a:rPr lang="fr-FR" altLang="en-US" sz="3200" dirty="0">
                <a:solidFill>
                  <a:srgbClr val="C00000"/>
                </a:solidFill>
                <a:latin typeface="Times" pitchFamily="18" charset="0"/>
                <a:cs typeface="Times" pitchFamily="18" charset="0"/>
              </a:rPr>
              <a:t> (1,0,2) (</a:t>
            </a:r>
            <a:r>
              <a:rPr lang="fr-FR" altLang="en-US" sz="3200" dirty="0" err="1">
                <a:solidFill>
                  <a:srgbClr val="C00000"/>
                </a:solidFill>
                <a:latin typeface="Times" pitchFamily="18" charset="0"/>
                <a:cs typeface="Times" pitchFamily="18" charset="0"/>
              </a:rPr>
              <a:t>Cont</a:t>
            </a:r>
            <a:r>
              <a:rPr lang="fr-FR" altLang="en-US" sz="3200" dirty="0">
                <a:solidFill>
                  <a:srgbClr val="C00000"/>
                </a:solidFill>
                <a:latin typeface="Times" pitchFamily="18" charset="0"/>
                <a:cs typeface="Times" pitchFamily="18" charset="0"/>
              </a:rPr>
              <a:t>.)</a:t>
            </a:r>
            <a:endParaRPr lang="en-US" altLang="en-US" sz="3200" dirty="0">
              <a:solidFill>
                <a:srgbClr val="C00000"/>
              </a:solidFill>
              <a:latin typeface="Times" pitchFamily="18" charset="0"/>
              <a:cs typeface="Times" pitchFamily="18" charset="0"/>
            </a:endParaRPr>
          </a:p>
        </p:txBody>
      </p:sp>
      <p:sp>
        <p:nvSpPr>
          <p:cNvPr id="20483" name="Rectangle 3"/>
          <p:cNvSpPr>
            <a:spLocks noGrp="1" noChangeArrowheads="1"/>
          </p:cNvSpPr>
          <p:nvPr>
            <p:ph type="body" idx="1"/>
          </p:nvPr>
        </p:nvSpPr>
        <p:spPr>
          <a:xfrm>
            <a:off x="685800" y="1524000"/>
            <a:ext cx="8153401" cy="4468812"/>
          </a:xfrm>
        </p:spPr>
        <p:txBody>
          <a:bodyPr>
            <a:normAutofit/>
          </a:bodyPr>
          <a:lstStyle/>
          <a:p>
            <a:pPr marL="354965" marR="5080">
              <a:lnSpc>
                <a:spcPts val="2140"/>
              </a:lnSpc>
              <a:spcBef>
                <a:spcPts val="185"/>
              </a:spcBef>
              <a:buClr>
                <a:srgbClr val="993300"/>
              </a:buClr>
              <a:buSzPct val="88888"/>
              <a:buChar char="■"/>
              <a:tabLst>
                <a:tab pos="354965" algn="l"/>
                <a:tab pos="355600" algn="l"/>
              </a:tabLst>
            </a:pPr>
            <a:r>
              <a:rPr lang="en-US" sz="1600" spc="-5" dirty="0">
                <a:latin typeface="Arial"/>
                <a:cs typeface="Arial"/>
              </a:rPr>
              <a:t>Executing safety algorithm </a:t>
            </a:r>
            <a:r>
              <a:rPr lang="en-US" sz="1600" dirty="0">
                <a:latin typeface="Arial"/>
                <a:cs typeface="Arial"/>
              </a:rPr>
              <a:t>shows </a:t>
            </a:r>
            <a:r>
              <a:rPr lang="en-US" sz="1600" spc="-5" dirty="0">
                <a:latin typeface="Arial"/>
                <a:cs typeface="Arial"/>
              </a:rPr>
              <a:t>that </a:t>
            </a:r>
            <a:r>
              <a:rPr lang="en-US" sz="1600" dirty="0">
                <a:latin typeface="Arial"/>
                <a:cs typeface="Arial"/>
              </a:rPr>
              <a:t>sequence &lt;P1, P3, P4, P0,  P2&gt; </a:t>
            </a:r>
            <a:r>
              <a:rPr lang="en-US" sz="1600" spc="-5" dirty="0">
                <a:latin typeface="Arial"/>
                <a:cs typeface="Arial"/>
              </a:rPr>
              <a:t>satisfies safety requirement.</a:t>
            </a:r>
            <a:endParaRPr lang="en-US" sz="1600" dirty="0">
              <a:latin typeface="Arial"/>
              <a:cs typeface="Arial"/>
            </a:endParaRPr>
          </a:p>
          <a:p>
            <a:pPr marL="355600">
              <a:spcBef>
                <a:spcPts val="735"/>
              </a:spcBef>
              <a:buClr>
                <a:srgbClr val="993300"/>
              </a:buClr>
              <a:buSzPct val="88888"/>
              <a:buChar char="■"/>
              <a:tabLst>
                <a:tab pos="354965" algn="l"/>
                <a:tab pos="355600" algn="l"/>
              </a:tabLst>
            </a:pPr>
            <a:r>
              <a:rPr lang="en-US" sz="1600" dirty="0">
                <a:latin typeface="Arial"/>
                <a:cs typeface="Arial"/>
              </a:rPr>
              <a:t>Can request </a:t>
            </a:r>
            <a:r>
              <a:rPr lang="en-US" sz="1600" spc="-5" dirty="0">
                <a:latin typeface="Arial"/>
                <a:cs typeface="Arial"/>
              </a:rPr>
              <a:t>for (3,3,0) </a:t>
            </a:r>
            <a:r>
              <a:rPr lang="en-US" sz="1600" dirty="0">
                <a:latin typeface="Arial"/>
                <a:cs typeface="Arial"/>
              </a:rPr>
              <a:t>by P4 be</a:t>
            </a:r>
            <a:r>
              <a:rPr lang="en-US" sz="1600" spc="-40" dirty="0">
                <a:latin typeface="Arial"/>
                <a:cs typeface="Arial"/>
              </a:rPr>
              <a:t> </a:t>
            </a:r>
            <a:r>
              <a:rPr lang="en-US" sz="1600" spc="-5" dirty="0">
                <a:latin typeface="Arial"/>
                <a:cs typeface="Arial"/>
              </a:rPr>
              <a:t>granted?</a:t>
            </a:r>
            <a:endParaRPr lang="en-US" sz="1600" dirty="0">
              <a:latin typeface="Arial"/>
              <a:cs typeface="Arial"/>
            </a:endParaRPr>
          </a:p>
          <a:p>
            <a:pPr marL="355600">
              <a:spcBef>
                <a:spcPts val="740"/>
              </a:spcBef>
              <a:buClr>
                <a:srgbClr val="993300"/>
              </a:buClr>
              <a:buSzPct val="88888"/>
              <a:buChar char="■"/>
              <a:tabLst>
                <a:tab pos="354965" algn="l"/>
                <a:tab pos="355600" algn="l"/>
              </a:tabLst>
            </a:pPr>
            <a:r>
              <a:rPr lang="en-US" sz="1600" dirty="0">
                <a:latin typeface="Arial"/>
                <a:cs typeface="Arial"/>
              </a:rPr>
              <a:t>Can request </a:t>
            </a:r>
            <a:r>
              <a:rPr lang="en-US" sz="1600" spc="-5" dirty="0">
                <a:latin typeface="Arial"/>
                <a:cs typeface="Arial"/>
              </a:rPr>
              <a:t>for (0,2,0) </a:t>
            </a:r>
            <a:r>
              <a:rPr lang="en-US" sz="1600" dirty="0">
                <a:latin typeface="Arial"/>
                <a:cs typeface="Arial"/>
              </a:rPr>
              <a:t>by P0 be</a:t>
            </a:r>
            <a:r>
              <a:rPr lang="en-US" sz="1600" spc="-40" dirty="0">
                <a:latin typeface="Arial"/>
                <a:cs typeface="Arial"/>
              </a:rPr>
              <a:t> </a:t>
            </a:r>
            <a:r>
              <a:rPr lang="en-US" sz="1600" spc="-5" dirty="0">
                <a:latin typeface="Arial"/>
                <a:cs typeface="Arial"/>
              </a:rPr>
              <a:t>granted?</a:t>
            </a:r>
            <a:endParaRPr lang="en-US" sz="1600" dirty="0">
              <a:latin typeface="Arial"/>
              <a:cs typeface="Arial"/>
            </a:endParaRPr>
          </a:p>
        </p:txBody>
      </p:sp>
    </p:spTree>
    <p:extLst>
      <p:ext uri="{BB962C8B-B14F-4D97-AF65-F5344CB8AC3E}">
        <p14:creationId xmlns:p14="http://schemas.microsoft.com/office/powerpoint/2010/main" val="2472160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dirty="0">
                <a:solidFill>
                  <a:srgbClr val="C00000"/>
                </a:solidFill>
                <a:latin typeface="Times" pitchFamily="18" charset="0"/>
                <a:cs typeface="Times" pitchFamily="18" charset="0"/>
              </a:rPr>
              <a:t>Problem-01</a:t>
            </a:r>
          </a:p>
        </p:txBody>
      </p:sp>
      <p:sp>
        <p:nvSpPr>
          <p:cNvPr id="17411" name="Rectangle 1027"/>
          <p:cNvSpPr>
            <a:spLocks noGrp="1" noChangeArrowheads="1"/>
          </p:cNvSpPr>
          <p:nvPr>
            <p:ph type="body" idx="1"/>
          </p:nvPr>
        </p:nvSpPr>
        <p:spPr>
          <a:xfrm>
            <a:off x="838200" y="1523999"/>
            <a:ext cx="7924800" cy="3998913"/>
          </a:xfrm>
        </p:spPr>
        <p:txBody>
          <a:bodyPr>
            <a:normAutofit/>
          </a:bodyPr>
          <a:lstStyle/>
          <a:p>
            <a:pPr marL="0" indent="0" algn="just" fontAlgn="base">
              <a:buNone/>
            </a:pPr>
            <a:r>
              <a:rPr lang="en-IN" sz="1800" dirty="0"/>
              <a:t>A single processor system has three resource types X, Y and Z, which are shared by three processes. There are 5 units of each resource type. Consider the following scenario, where the column </a:t>
            </a:r>
            <a:r>
              <a:rPr lang="en-IN" sz="1800" dirty="0" err="1"/>
              <a:t>alloc</a:t>
            </a:r>
            <a:r>
              <a:rPr lang="en-IN" sz="1800" dirty="0"/>
              <a:t> denotes the number of units of each resource type allocated to each process, and the column request denotes the number of units of each resource type requested by a process in order to complete execution. Which of these processes will finish LAST?</a:t>
            </a:r>
          </a:p>
          <a:p>
            <a:pPr algn="just" fontAlgn="base"/>
            <a:r>
              <a:rPr lang="en-US" sz="1800" dirty="0"/>
              <a:t>Option 1.	P0</a:t>
            </a:r>
          </a:p>
          <a:p>
            <a:pPr algn="just" fontAlgn="base"/>
            <a:r>
              <a:rPr lang="en-US" sz="1800" dirty="0"/>
              <a:t>Option 2.	P1</a:t>
            </a:r>
          </a:p>
          <a:p>
            <a:pPr algn="just" fontAlgn="base"/>
            <a:r>
              <a:rPr lang="en-US" sz="1800" dirty="0"/>
              <a:t>Option 3.	P2</a:t>
            </a:r>
          </a:p>
          <a:p>
            <a:pPr algn="just" fontAlgn="base"/>
            <a:r>
              <a:rPr lang="en-US" sz="1800" dirty="0"/>
              <a:t>Option 4.	None of the above since the system is in a deadlock</a:t>
            </a:r>
          </a:p>
          <a:p>
            <a:pPr algn="just" fontAlgn="base"/>
            <a:endParaRPr lang="en-IN" sz="1800" dirty="0"/>
          </a:p>
        </p:txBody>
      </p:sp>
    </p:spTree>
    <p:extLst>
      <p:ext uri="{BB962C8B-B14F-4D97-AF65-F5344CB8AC3E}">
        <p14:creationId xmlns:p14="http://schemas.microsoft.com/office/powerpoint/2010/main" val="2856744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914401"/>
            <a:ext cx="7772400" cy="4876800"/>
          </a:xfrm>
        </p:spPr>
        <p:txBody>
          <a:bodyPr>
            <a:noAutofit/>
          </a:bodyPr>
          <a:lstStyle/>
          <a:p>
            <a:br>
              <a:rPr lang="en-US" sz="1200" dirty="0">
                <a:latin typeface="Times New Roman" pitchFamily="18" charset="0"/>
                <a:cs typeface="Times New Roman" pitchFamily="18" charset="0"/>
              </a:rPr>
            </a:br>
            <a:br>
              <a:rPr lang="en-US" sz="2800" dirty="0">
                <a:solidFill>
                  <a:srgbClr val="C00000"/>
                </a:solidFill>
                <a:latin typeface="Times New Roman" pitchFamily="18" charset="0"/>
                <a:cs typeface="Times New Roman" pitchFamily="18" charset="0"/>
              </a:rPr>
            </a:br>
            <a:r>
              <a:rPr lang="en-US" sz="2800" dirty="0">
                <a:solidFill>
                  <a:srgbClr val="C00000"/>
                </a:solidFill>
                <a:latin typeface="Times New Roman" pitchFamily="18" charset="0"/>
                <a:cs typeface="Times New Roman" pitchFamily="18" charset="0"/>
              </a:rPr>
              <a:t>Lecture 11</a:t>
            </a:r>
            <a:br>
              <a:rPr lang="en-US" sz="2800" dirty="0">
                <a:solidFill>
                  <a:srgbClr val="C00000"/>
                </a:solidFill>
                <a:latin typeface="Times New Roman" pitchFamily="18" charset="0"/>
                <a:cs typeface="Times New Roman" pitchFamily="18" charset="0"/>
              </a:rPr>
            </a:br>
            <a:r>
              <a:rPr lang="en-US" sz="2800" dirty="0">
                <a:solidFill>
                  <a:srgbClr val="C00000"/>
                </a:solidFill>
              </a:rPr>
              <a:t>Deadlocks</a:t>
            </a:r>
            <a:br>
              <a:rPr lang="en-US" sz="2800" dirty="0">
                <a:solidFill>
                  <a:srgbClr val="C00000"/>
                </a:solidFill>
                <a:latin typeface="Times New Roman" pitchFamily="18" charset="0"/>
                <a:cs typeface="Times New Roman" pitchFamily="18" charset="0"/>
              </a:rPr>
            </a:br>
            <a:r>
              <a:rPr lang="en-US" sz="2800" dirty="0">
                <a:solidFill>
                  <a:srgbClr val="C00000"/>
                </a:solidFill>
              </a:rPr>
              <a:t>List-of-content</a:t>
            </a:r>
            <a:br>
              <a:rPr lang="en-US" sz="1800" b="0" dirty="0">
                <a:solidFill>
                  <a:schemeClr val="tx1">
                    <a:lumMod val="65000"/>
                    <a:lumOff val="35000"/>
                  </a:schemeClr>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r>
              <a:rPr lang="en-US" sz="2000" dirty="0"/>
              <a:t>Deadlocks</a:t>
            </a:r>
            <a:r>
              <a:rPr lang="en-US" sz="2000" b="0" dirty="0"/>
              <a:t>:  Deadlock avoidance-safe state, Banker’s algorithms-Safety algorithm</a:t>
            </a:r>
            <a:endParaRPr lang="en-US" sz="2000" b="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dirty="0">
                <a:solidFill>
                  <a:srgbClr val="C00000"/>
                </a:solidFill>
                <a:latin typeface="Times" pitchFamily="18" charset="0"/>
                <a:cs typeface="Times" pitchFamily="18" charset="0"/>
              </a:rPr>
              <a:t>Problem-01 </a:t>
            </a:r>
            <a:r>
              <a:rPr lang="en-US" altLang="en-US" sz="4000" dirty="0" err="1">
                <a:solidFill>
                  <a:srgbClr val="C00000"/>
                </a:solidFill>
                <a:latin typeface="Times" pitchFamily="18" charset="0"/>
                <a:cs typeface="Times" pitchFamily="18" charset="0"/>
              </a:rPr>
              <a:t>cont</a:t>
            </a:r>
            <a:r>
              <a:rPr lang="en-US" altLang="en-US" sz="4000" dirty="0">
                <a:solidFill>
                  <a:srgbClr val="C00000"/>
                </a:solidFill>
                <a:latin typeface="Times" pitchFamily="18" charset="0"/>
                <a:cs typeface="Times" pitchFamily="18"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88798590"/>
              </p:ext>
            </p:extLst>
          </p:nvPr>
        </p:nvGraphicFramePr>
        <p:xfrm>
          <a:off x="1600202" y="1981202"/>
          <a:ext cx="6019799" cy="3124200"/>
        </p:xfrm>
        <a:graphic>
          <a:graphicData uri="http://schemas.openxmlformats.org/drawingml/2006/table">
            <a:tbl>
              <a:tblPr firstRow="1" firstCol="1" bandRow="1">
                <a:tableStyleId>{5C22544A-7EE6-4342-B048-85BDC9FD1C3A}</a:tableStyleId>
              </a:tblPr>
              <a:tblGrid>
                <a:gridCol w="868712">
                  <a:extLst>
                    <a:ext uri="{9D8B030D-6E8A-4147-A177-3AD203B41FA5}">
                      <a16:colId xmlns:a16="http://schemas.microsoft.com/office/drawing/2014/main" val="20000"/>
                    </a:ext>
                  </a:extLst>
                </a:gridCol>
                <a:gridCol w="856475">
                  <a:extLst>
                    <a:ext uri="{9D8B030D-6E8A-4147-A177-3AD203B41FA5}">
                      <a16:colId xmlns:a16="http://schemas.microsoft.com/office/drawing/2014/main" val="20001"/>
                    </a:ext>
                  </a:extLst>
                </a:gridCol>
                <a:gridCol w="856475">
                  <a:extLst>
                    <a:ext uri="{9D8B030D-6E8A-4147-A177-3AD203B41FA5}">
                      <a16:colId xmlns:a16="http://schemas.microsoft.com/office/drawing/2014/main" val="20002"/>
                    </a:ext>
                  </a:extLst>
                </a:gridCol>
                <a:gridCol w="856475">
                  <a:extLst>
                    <a:ext uri="{9D8B030D-6E8A-4147-A177-3AD203B41FA5}">
                      <a16:colId xmlns:a16="http://schemas.microsoft.com/office/drawing/2014/main" val="20003"/>
                    </a:ext>
                  </a:extLst>
                </a:gridCol>
                <a:gridCol w="856475">
                  <a:extLst>
                    <a:ext uri="{9D8B030D-6E8A-4147-A177-3AD203B41FA5}">
                      <a16:colId xmlns:a16="http://schemas.microsoft.com/office/drawing/2014/main" val="20004"/>
                    </a:ext>
                  </a:extLst>
                </a:gridCol>
                <a:gridCol w="856475">
                  <a:extLst>
                    <a:ext uri="{9D8B030D-6E8A-4147-A177-3AD203B41FA5}">
                      <a16:colId xmlns:a16="http://schemas.microsoft.com/office/drawing/2014/main" val="20005"/>
                    </a:ext>
                  </a:extLst>
                </a:gridCol>
                <a:gridCol w="868712">
                  <a:extLst>
                    <a:ext uri="{9D8B030D-6E8A-4147-A177-3AD203B41FA5}">
                      <a16:colId xmlns:a16="http://schemas.microsoft.com/office/drawing/2014/main" val="20006"/>
                    </a:ext>
                  </a:extLst>
                </a:gridCol>
              </a:tblGrid>
              <a:tr h="624840">
                <a:tc>
                  <a:txBody>
                    <a:bodyPr/>
                    <a:lstStyle/>
                    <a:p>
                      <a:pPr>
                        <a:lnSpc>
                          <a:spcPct val="115000"/>
                        </a:lnSpc>
                      </a:pPr>
                      <a:endParaRPr lang="en-IN" sz="1100" dirty="0">
                        <a:effectLst/>
                        <a:latin typeface="Calibri"/>
                        <a:cs typeface="Times New Roman"/>
                      </a:endParaRPr>
                    </a:p>
                  </a:txBody>
                  <a:tcPr marL="95250" marR="95250" marT="76200" marB="76200" anchor="ctr"/>
                </a:tc>
                <a:tc gridSpan="3">
                  <a:txBody>
                    <a:bodyPr/>
                    <a:lstStyle/>
                    <a:p>
                      <a:pPr>
                        <a:lnSpc>
                          <a:spcPct val="150000"/>
                        </a:lnSpc>
                        <a:spcAft>
                          <a:spcPts val="0"/>
                        </a:spcAft>
                      </a:pPr>
                      <a:r>
                        <a:rPr lang="en-IN" sz="1200">
                          <a:effectLst/>
                        </a:rPr>
                        <a:t>Alloc</a:t>
                      </a:r>
                      <a:endParaRPr lang="en-IN" sz="1100">
                        <a:effectLst/>
                        <a:latin typeface="Calibri"/>
                        <a:ea typeface="Calibri"/>
                        <a:cs typeface="Times New Roman"/>
                      </a:endParaRPr>
                    </a:p>
                  </a:txBody>
                  <a:tcPr marL="95250" marR="95250" marT="76200" marB="76200" anchor="ctr"/>
                </a:tc>
                <a:tc hMerge="1">
                  <a:txBody>
                    <a:bodyPr/>
                    <a:lstStyle/>
                    <a:p>
                      <a:endParaRPr lang="en-IN"/>
                    </a:p>
                  </a:txBody>
                  <a:tcPr/>
                </a:tc>
                <a:tc hMerge="1">
                  <a:txBody>
                    <a:bodyPr/>
                    <a:lstStyle/>
                    <a:p>
                      <a:endParaRPr lang="en-IN"/>
                    </a:p>
                  </a:txBody>
                  <a:tcPr/>
                </a:tc>
                <a:tc gridSpan="3">
                  <a:txBody>
                    <a:bodyPr/>
                    <a:lstStyle/>
                    <a:p>
                      <a:pPr>
                        <a:lnSpc>
                          <a:spcPct val="150000"/>
                        </a:lnSpc>
                        <a:spcAft>
                          <a:spcPts val="0"/>
                        </a:spcAft>
                      </a:pPr>
                      <a:r>
                        <a:rPr lang="en-IN" sz="1200">
                          <a:effectLst/>
                        </a:rPr>
                        <a:t>Request</a:t>
                      </a:r>
                      <a:endParaRPr lang="en-IN" sz="1100">
                        <a:effectLst/>
                        <a:latin typeface="Calibri"/>
                        <a:ea typeface="Calibri"/>
                        <a:cs typeface="Times New Roman"/>
                      </a:endParaRPr>
                    </a:p>
                  </a:txBody>
                  <a:tcPr marL="95250" marR="95250" marT="76200" marB="7620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624840">
                <a:tc>
                  <a:txBody>
                    <a:bodyPr/>
                    <a:lstStyle/>
                    <a:p>
                      <a:pPr>
                        <a:lnSpc>
                          <a:spcPct val="115000"/>
                        </a:lnSpc>
                      </a:pPr>
                      <a:endParaRPr lang="en-IN" sz="1100">
                        <a:effectLst/>
                        <a:latin typeface="Calibri"/>
                        <a:cs typeface="Times New Roman"/>
                      </a:endParaRPr>
                    </a:p>
                  </a:txBody>
                  <a:tcPr marL="95250" marR="95250" marT="76200" marB="76200" anchor="ctr"/>
                </a:tc>
                <a:tc>
                  <a:txBody>
                    <a:bodyPr/>
                    <a:lstStyle/>
                    <a:p>
                      <a:pPr>
                        <a:lnSpc>
                          <a:spcPct val="150000"/>
                        </a:lnSpc>
                        <a:spcAft>
                          <a:spcPts val="0"/>
                        </a:spcAft>
                      </a:pPr>
                      <a:r>
                        <a:rPr lang="en-IN" sz="1200">
                          <a:effectLst/>
                        </a:rPr>
                        <a:t>X</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Y</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Z</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X</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Y</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Z</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1"/>
                  </a:ext>
                </a:extLst>
              </a:tr>
              <a:tr h="624840">
                <a:tc>
                  <a:txBody>
                    <a:bodyPr/>
                    <a:lstStyle/>
                    <a:p>
                      <a:pPr>
                        <a:lnSpc>
                          <a:spcPct val="150000"/>
                        </a:lnSpc>
                        <a:spcAft>
                          <a:spcPts val="0"/>
                        </a:spcAft>
                      </a:pPr>
                      <a:r>
                        <a:rPr lang="en-IN" sz="1200">
                          <a:effectLst/>
                        </a:rPr>
                        <a:t>P0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2"/>
                  </a:ext>
                </a:extLst>
              </a:tr>
              <a:tr h="624840">
                <a:tc>
                  <a:txBody>
                    <a:bodyPr/>
                    <a:lstStyle/>
                    <a:p>
                      <a:pPr>
                        <a:lnSpc>
                          <a:spcPct val="150000"/>
                        </a:lnSpc>
                        <a:spcAft>
                          <a:spcPts val="0"/>
                        </a:spcAft>
                      </a:pPr>
                      <a:r>
                        <a:rPr lang="en-IN" sz="1200">
                          <a:effectLst/>
                        </a:rPr>
                        <a:t>P1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3"/>
                  </a:ext>
                </a:extLst>
              </a:tr>
              <a:tr h="624840">
                <a:tc>
                  <a:txBody>
                    <a:bodyPr/>
                    <a:lstStyle/>
                    <a:p>
                      <a:pPr>
                        <a:lnSpc>
                          <a:spcPct val="150000"/>
                        </a:lnSpc>
                        <a:spcAft>
                          <a:spcPts val="0"/>
                        </a:spcAft>
                      </a:pPr>
                      <a:r>
                        <a:rPr lang="en-IN" sz="1200">
                          <a:effectLst/>
                        </a:rPr>
                        <a:t>P2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dirty="0">
                          <a:effectLst/>
                        </a:rPr>
                        <a:t>0</a:t>
                      </a:r>
                      <a:endParaRPr lang="en-IN" sz="1100" dirty="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04602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dirty="0">
                <a:solidFill>
                  <a:srgbClr val="C00000"/>
                </a:solidFill>
                <a:latin typeface="Times" pitchFamily="18" charset="0"/>
                <a:cs typeface="Times" pitchFamily="18" charset="0"/>
              </a:rPr>
              <a:t>Solution</a:t>
            </a:r>
          </a:p>
        </p:txBody>
      </p:sp>
      <p:sp>
        <p:nvSpPr>
          <p:cNvPr id="17411" name="Rectangle 1027"/>
          <p:cNvSpPr>
            <a:spLocks noGrp="1" noChangeArrowheads="1"/>
          </p:cNvSpPr>
          <p:nvPr>
            <p:ph type="body" idx="1"/>
          </p:nvPr>
        </p:nvSpPr>
        <p:spPr>
          <a:xfrm>
            <a:off x="838200" y="1523999"/>
            <a:ext cx="7924800" cy="3998913"/>
          </a:xfrm>
        </p:spPr>
        <p:txBody>
          <a:bodyPr>
            <a:normAutofit/>
          </a:bodyPr>
          <a:lstStyle/>
          <a:p>
            <a:pPr fontAlgn="base"/>
            <a:r>
              <a:rPr lang="en-IN" sz="1800" dirty="0"/>
              <a:t>According to question-</a:t>
            </a:r>
          </a:p>
          <a:p>
            <a:pPr lvl="0" fontAlgn="base"/>
            <a:r>
              <a:rPr lang="en-IN" sz="1800" dirty="0"/>
              <a:t>Total = [ X Y Z ] = [ 5 5 5 ]</a:t>
            </a:r>
          </a:p>
          <a:p>
            <a:pPr lvl="0" fontAlgn="base"/>
            <a:r>
              <a:rPr lang="en-IN" sz="1800" dirty="0"/>
              <a:t>Total _</a:t>
            </a:r>
            <a:r>
              <a:rPr lang="en-IN" sz="1800" dirty="0" err="1"/>
              <a:t>Alloc</a:t>
            </a:r>
            <a:r>
              <a:rPr lang="en-IN" sz="1800" dirty="0"/>
              <a:t> = [ X Y Z ] = [5 4 3]</a:t>
            </a:r>
          </a:p>
          <a:p>
            <a:pPr fontAlgn="base"/>
            <a:r>
              <a:rPr lang="en-IN" sz="1800" dirty="0"/>
              <a:t> </a:t>
            </a:r>
          </a:p>
          <a:p>
            <a:pPr fontAlgn="base"/>
            <a:r>
              <a:rPr lang="en-IN" sz="1800" dirty="0"/>
              <a:t>Now,</a:t>
            </a:r>
          </a:p>
          <a:p>
            <a:pPr fontAlgn="base"/>
            <a:r>
              <a:rPr lang="en-IN" sz="1800" dirty="0"/>
              <a:t>Available</a:t>
            </a:r>
          </a:p>
          <a:p>
            <a:pPr fontAlgn="base"/>
            <a:r>
              <a:rPr lang="en-IN" sz="1800" dirty="0"/>
              <a:t>= Total – </a:t>
            </a:r>
            <a:r>
              <a:rPr lang="en-IN" sz="1800" dirty="0" err="1"/>
              <a:t>Total_Alloc</a:t>
            </a:r>
            <a:endParaRPr lang="en-IN" sz="1800" dirty="0"/>
          </a:p>
          <a:p>
            <a:pPr fontAlgn="base"/>
            <a:r>
              <a:rPr lang="en-IN" sz="1800" dirty="0"/>
              <a:t>= [ 5 5 5 ] – [5 4 3]</a:t>
            </a:r>
          </a:p>
          <a:p>
            <a:pPr fontAlgn="base"/>
            <a:r>
              <a:rPr lang="en-IN" sz="1800" dirty="0"/>
              <a:t>= [ 0 1 2 ]</a:t>
            </a:r>
          </a:p>
        </p:txBody>
      </p:sp>
    </p:spTree>
    <p:extLst>
      <p:ext uri="{BB962C8B-B14F-4D97-AF65-F5344CB8AC3E}">
        <p14:creationId xmlns:p14="http://schemas.microsoft.com/office/powerpoint/2010/main" val="913998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dirty="0">
                <a:solidFill>
                  <a:srgbClr val="C00000"/>
                </a:solidFill>
                <a:latin typeface="Times" pitchFamily="18" charset="0"/>
                <a:cs typeface="Times" pitchFamily="18" charset="0"/>
              </a:rPr>
              <a:t>Solution</a:t>
            </a:r>
          </a:p>
        </p:txBody>
      </p:sp>
      <p:sp>
        <p:nvSpPr>
          <p:cNvPr id="17411" name="Rectangle 1027"/>
          <p:cNvSpPr>
            <a:spLocks noGrp="1" noChangeArrowheads="1"/>
          </p:cNvSpPr>
          <p:nvPr>
            <p:ph type="body" idx="1"/>
          </p:nvPr>
        </p:nvSpPr>
        <p:spPr>
          <a:xfrm>
            <a:off x="838200" y="1523999"/>
            <a:ext cx="7924800" cy="3998913"/>
          </a:xfrm>
        </p:spPr>
        <p:txBody>
          <a:bodyPr>
            <a:normAutofit/>
          </a:bodyPr>
          <a:lstStyle/>
          <a:p>
            <a:pPr fontAlgn="base"/>
            <a:r>
              <a:rPr lang="en-IN" sz="1800" u="sng" dirty="0"/>
              <a:t>Step-01:</a:t>
            </a:r>
            <a:endParaRPr lang="en-IN" sz="1800" b="1" dirty="0"/>
          </a:p>
          <a:p>
            <a:pPr marL="0" indent="0" fontAlgn="base">
              <a:buNone/>
            </a:pPr>
            <a:endParaRPr lang="en-IN" sz="1800" dirty="0"/>
          </a:p>
          <a:p>
            <a:pPr lvl="0" fontAlgn="base"/>
            <a:r>
              <a:rPr lang="en-IN" sz="1800" dirty="0"/>
              <a:t>With the instances available currently, only the requirement of the process P1 can be satisfied.</a:t>
            </a:r>
          </a:p>
          <a:p>
            <a:pPr lvl="0" fontAlgn="base"/>
            <a:r>
              <a:rPr lang="en-IN" sz="1800" dirty="0"/>
              <a:t>So, process P1 is allocated the requested resources.</a:t>
            </a:r>
          </a:p>
          <a:p>
            <a:pPr lvl="0" fontAlgn="base"/>
            <a:r>
              <a:rPr lang="en-IN" sz="1800" dirty="0"/>
              <a:t>It completes its execution and then free up the instances of resources held by it.</a:t>
            </a:r>
          </a:p>
          <a:p>
            <a:pPr marL="0" indent="0" fontAlgn="base">
              <a:buNone/>
            </a:pPr>
            <a:r>
              <a:rPr lang="en-IN" sz="1800" dirty="0"/>
              <a:t> </a:t>
            </a:r>
          </a:p>
          <a:p>
            <a:pPr marL="0" indent="0" fontAlgn="base">
              <a:buNone/>
            </a:pPr>
            <a:r>
              <a:rPr lang="en-IN" sz="1800" dirty="0"/>
              <a:t>Then,</a:t>
            </a:r>
          </a:p>
          <a:p>
            <a:pPr marL="0" indent="0" fontAlgn="base">
              <a:buNone/>
            </a:pPr>
            <a:r>
              <a:rPr lang="en-IN" sz="1800" dirty="0"/>
              <a:t>Available</a:t>
            </a:r>
          </a:p>
          <a:p>
            <a:pPr marL="0" indent="0" fontAlgn="base">
              <a:buNone/>
            </a:pPr>
            <a:r>
              <a:rPr lang="en-IN" sz="1800" dirty="0"/>
              <a:t>= [ 0 1 2 ] + [ 2 0 1]</a:t>
            </a:r>
          </a:p>
          <a:p>
            <a:pPr marL="0" indent="0" fontAlgn="base">
              <a:buNone/>
            </a:pPr>
            <a:r>
              <a:rPr lang="en-IN" sz="1800" dirty="0"/>
              <a:t>= [ 2 1 3 ]</a:t>
            </a:r>
          </a:p>
          <a:p>
            <a:pPr fontAlgn="base"/>
            <a:endParaRPr lang="en-IN" sz="1800" dirty="0"/>
          </a:p>
        </p:txBody>
      </p:sp>
    </p:spTree>
    <p:extLst>
      <p:ext uri="{BB962C8B-B14F-4D97-AF65-F5344CB8AC3E}">
        <p14:creationId xmlns:p14="http://schemas.microsoft.com/office/powerpoint/2010/main" val="70746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dirty="0">
                <a:solidFill>
                  <a:srgbClr val="C00000"/>
                </a:solidFill>
                <a:latin typeface="Times" pitchFamily="18" charset="0"/>
                <a:cs typeface="Times" pitchFamily="18" charset="0"/>
              </a:rPr>
              <a:t>Solution</a:t>
            </a:r>
          </a:p>
        </p:txBody>
      </p:sp>
      <p:sp>
        <p:nvSpPr>
          <p:cNvPr id="17411" name="Rectangle 1027"/>
          <p:cNvSpPr>
            <a:spLocks noGrp="1" noChangeArrowheads="1"/>
          </p:cNvSpPr>
          <p:nvPr>
            <p:ph type="body" idx="1"/>
          </p:nvPr>
        </p:nvSpPr>
        <p:spPr>
          <a:xfrm>
            <a:off x="838200" y="1523999"/>
            <a:ext cx="7924800" cy="3998913"/>
          </a:xfrm>
        </p:spPr>
        <p:txBody>
          <a:bodyPr>
            <a:normAutofit/>
          </a:bodyPr>
          <a:lstStyle/>
          <a:p>
            <a:pPr marL="0" indent="0" fontAlgn="base">
              <a:buNone/>
            </a:pPr>
            <a:r>
              <a:rPr lang="en-US" sz="1800" dirty="0"/>
              <a:t>Step-02:</a:t>
            </a:r>
          </a:p>
          <a:p>
            <a:pPr marL="0" indent="0" fontAlgn="base">
              <a:buNone/>
            </a:pPr>
            <a:r>
              <a:rPr lang="en-US" sz="1800" dirty="0"/>
              <a:t> </a:t>
            </a:r>
          </a:p>
          <a:p>
            <a:pPr fontAlgn="base"/>
            <a:r>
              <a:rPr lang="en-US" sz="1800" dirty="0"/>
              <a:t>With the instances available currently, only the requirement of the process P0 can be satisfied.</a:t>
            </a:r>
          </a:p>
          <a:p>
            <a:pPr fontAlgn="base"/>
            <a:r>
              <a:rPr lang="en-US" sz="1800" dirty="0"/>
              <a:t>So, process P0 is allocated the requested resources.</a:t>
            </a:r>
          </a:p>
          <a:p>
            <a:pPr fontAlgn="base"/>
            <a:r>
              <a:rPr lang="en-US" sz="1800" dirty="0"/>
              <a:t>It completes its execution and then free up the instances of resources held by it.</a:t>
            </a:r>
          </a:p>
          <a:p>
            <a:pPr marL="0" indent="0" fontAlgn="base">
              <a:buNone/>
            </a:pPr>
            <a:r>
              <a:rPr lang="en-US" sz="1800" dirty="0"/>
              <a:t> </a:t>
            </a:r>
          </a:p>
          <a:p>
            <a:pPr marL="0" indent="0" fontAlgn="base">
              <a:buNone/>
            </a:pPr>
            <a:r>
              <a:rPr lang="en-US" sz="1800" dirty="0"/>
              <a:t>Then-</a:t>
            </a:r>
          </a:p>
          <a:p>
            <a:pPr marL="0" indent="0" fontAlgn="base">
              <a:buNone/>
            </a:pPr>
            <a:r>
              <a:rPr lang="en-US" sz="1800" dirty="0"/>
              <a:t>Available</a:t>
            </a:r>
          </a:p>
          <a:p>
            <a:pPr marL="0" indent="0" fontAlgn="base">
              <a:buNone/>
            </a:pPr>
            <a:r>
              <a:rPr lang="en-US" sz="1800" dirty="0"/>
              <a:t>= [ 2 1 3 ] + [ 1 2 1 ]</a:t>
            </a:r>
          </a:p>
          <a:p>
            <a:pPr marL="0" indent="0" fontAlgn="base">
              <a:buNone/>
            </a:pPr>
            <a:r>
              <a:rPr lang="en-US" sz="1800" dirty="0"/>
              <a:t>= [ 3 3 4 ]</a:t>
            </a:r>
          </a:p>
        </p:txBody>
      </p:sp>
    </p:spTree>
    <p:extLst>
      <p:ext uri="{BB962C8B-B14F-4D97-AF65-F5344CB8AC3E}">
        <p14:creationId xmlns:p14="http://schemas.microsoft.com/office/powerpoint/2010/main" val="70746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dirty="0">
                <a:solidFill>
                  <a:srgbClr val="C00000"/>
                </a:solidFill>
                <a:latin typeface="Times" pitchFamily="18" charset="0"/>
                <a:cs typeface="Times" pitchFamily="18" charset="0"/>
              </a:rPr>
              <a:t>Solution</a:t>
            </a:r>
          </a:p>
        </p:txBody>
      </p:sp>
      <p:sp>
        <p:nvSpPr>
          <p:cNvPr id="17411" name="Rectangle 1027"/>
          <p:cNvSpPr>
            <a:spLocks noGrp="1" noChangeArrowheads="1"/>
          </p:cNvSpPr>
          <p:nvPr>
            <p:ph type="body" idx="1"/>
          </p:nvPr>
        </p:nvSpPr>
        <p:spPr>
          <a:xfrm>
            <a:off x="838200" y="1523999"/>
            <a:ext cx="7924800" cy="3998913"/>
          </a:xfrm>
        </p:spPr>
        <p:txBody>
          <a:bodyPr>
            <a:normAutofit fontScale="92500" lnSpcReduction="20000"/>
          </a:bodyPr>
          <a:lstStyle/>
          <a:p>
            <a:pPr marL="0" indent="0" fontAlgn="base">
              <a:buNone/>
            </a:pPr>
            <a:r>
              <a:rPr lang="en-IN" sz="1800" b="1" u="sng" dirty="0">
                <a:latin typeface="Times" pitchFamily="18" charset="0"/>
                <a:cs typeface="Times" pitchFamily="18" charset="0"/>
              </a:rPr>
              <a:t>Step-03</a:t>
            </a:r>
            <a:r>
              <a:rPr lang="en-IN" sz="1800" u="sng" dirty="0">
                <a:latin typeface="Times" pitchFamily="18" charset="0"/>
                <a:cs typeface="Times" pitchFamily="18" charset="0"/>
              </a:rPr>
              <a:t>:</a:t>
            </a:r>
            <a:endParaRPr lang="en-IN" sz="1800" b="1" dirty="0">
              <a:latin typeface="Times" pitchFamily="18" charset="0"/>
              <a:cs typeface="Times" pitchFamily="18" charset="0"/>
            </a:endParaRPr>
          </a:p>
          <a:p>
            <a:pPr marL="0" indent="0" fontAlgn="base">
              <a:buNone/>
            </a:pPr>
            <a:r>
              <a:rPr lang="en-IN" sz="1800" dirty="0">
                <a:latin typeface="Times" pitchFamily="18" charset="0"/>
                <a:cs typeface="Times" pitchFamily="18" charset="0"/>
              </a:rPr>
              <a:t> </a:t>
            </a:r>
          </a:p>
          <a:p>
            <a:pPr fontAlgn="base"/>
            <a:r>
              <a:rPr lang="en-IN" sz="1800" dirty="0">
                <a:latin typeface="Times" pitchFamily="18" charset="0"/>
                <a:cs typeface="Times" pitchFamily="18" charset="0"/>
              </a:rPr>
              <a:t>With the instances available currently, the requirement of the process P2 can be satisfied.</a:t>
            </a:r>
          </a:p>
          <a:p>
            <a:pPr fontAlgn="base"/>
            <a:r>
              <a:rPr lang="en-IN" sz="1800" dirty="0">
                <a:latin typeface="Times" pitchFamily="18" charset="0"/>
                <a:cs typeface="Times" pitchFamily="18" charset="0"/>
              </a:rPr>
              <a:t>So, process P2 is allocated the requested resources.</a:t>
            </a:r>
          </a:p>
          <a:p>
            <a:pPr fontAlgn="base"/>
            <a:r>
              <a:rPr lang="en-IN" sz="1800" dirty="0">
                <a:latin typeface="Times" pitchFamily="18" charset="0"/>
                <a:cs typeface="Times" pitchFamily="18" charset="0"/>
              </a:rPr>
              <a:t>It completes its execution and then free up the instances of resources held by it.</a:t>
            </a:r>
          </a:p>
          <a:p>
            <a:pPr marL="0" indent="0" fontAlgn="base">
              <a:buNone/>
            </a:pPr>
            <a:r>
              <a:rPr lang="en-IN" sz="1800" dirty="0">
                <a:latin typeface="Times" pitchFamily="18" charset="0"/>
                <a:cs typeface="Times" pitchFamily="18" charset="0"/>
              </a:rPr>
              <a:t> Then Available = [ 3 3 4 ] + [ 2 2 1 ]= [ 5 5 5 ]</a:t>
            </a:r>
          </a:p>
          <a:p>
            <a:pPr marL="0" indent="0" fontAlgn="base">
              <a:buNone/>
            </a:pPr>
            <a:r>
              <a:rPr lang="en-IN" sz="1800" dirty="0">
                <a:latin typeface="Times" pitchFamily="18" charset="0"/>
                <a:cs typeface="Times" pitchFamily="18" charset="0"/>
              </a:rPr>
              <a:t> Thus,</a:t>
            </a:r>
          </a:p>
          <a:p>
            <a:pPr fontAlgn="base"/>
            <a:r>
              <a:rPr lang="en-IN" sz="1800" dirty="0">
                <a:latin typeface="Times" pitchFamily="18" charset="0"/>
                <a:cs typeface="Times" pitchFamily="18" charset="0"/>
              </a:rPr>
              <a:t>There exists a safe sequence P1, P0, P2 in which all the processes can be executed.</a:t>
            </a:r>
          </a:p>
          <a:p>
            <a:pPr fontAlgn="base"/>
            <a:r>
              <a:rPr lang="en-IN" sz="1800" dirty="0">
                <a:latin typeface="Times" pitchFamily="18" charset="0"/>
                <a:cs typeface="Times" pitchFamily="18" charset="0"/>
              </a:rPr>
              <a:t>So, the system is in a safe state.</a:t>
            </a:r>
          </a:p>
          <a:p>
            <a:pPr fontAlgn="base"/>
            <a:r>
              <a:rPr lang="en-IN" sz="1800" dirty="0">
                <a:latin typeface="Times" pitchFamily="18" charset="0"/>
                <a:cs typeface="Times" pitchFamily="18" charset="0"/>
              </a:rPr>
              <a:t>Process P2 will be executed at last.</a:t>
            </a:r>
          </a:p>
          <a:p>
            <a:pPr marL="0" indent="0" fontAlgn="base">
              <a:buNone/>
            </a:pPr>
            <a:r>
              <a:rPr lang="en-IN" sz="1800" dirty="0">
                <a:latin typeface="Times" pitchFamily="18" charset="0"/>
                <a:cs typeface="Times" pitchFamily="18" charset="0"/>
              </a:rPr>
              <a:t> </a:t>
            </a:r>
          </a:p>
          <a:p>
            <a:pPr marL="0" indent="0" fontAlgn="base">
              <a:buNone/>
            </a:pPr>
            <a:r>
              <a:rPr lang="en-IN" sz="1800" dirty="0">
                <a:latin typeface="Times" pitchFamily="18" charset="0"/>
                <a:cs typeface="Times" pitchFamily="18" charset="0"/>
              </a:rPr>
              <a:t>Thus, Option (3) is correct.</a:t>
            </a:r>
          </a:p>
        </p:txBody>
      </p:sp>
    </p:spTree>
    <p:extLst>
      <p:ext uri="{BB962C8B-B14F-4D97-AF65-F5344CB8AC3E}">
        <p14:creationId xmlns:p14="http://schemas.microsoft.com/office/powerpoint/2010/main" val="70746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a:solidFill>
                  <a:srgbClr val="C00000"/>
                </a:solidFill>
                <a:latin typeface="Times" pitchFamily="18" charset="0"/>
                <a:cs typeface="Times" pitchFamily="18" charset="0"/>
              </a:rPr>
              <a:t>Problem-02</a:t>
            </a:r>
            <a:endParaRPr lang="en-US" altLang="en-US" sz="4000" dirty="0">
              <a:solidFill>
                <a:srgbClr val="C00000"/>
              </a:solidFill>
              <a:latin typeface="Times" pitchFamily="18" charset="0"/>
              <a:cs typeface="Times" pitchFamily="18" charset="0"/>
            </a:endParaRPr>
          </a:p>
        </p:txBody>
      </p:sp>
      <p:sp>
        <p:nvSpPr>
          <p:cNvPr id="17411" name="Rectangle 1027"/>
          <p:cNvSpPr>
            <a:spLocks noGrp="1" noChangeArrowheads="1"/>
          </p:cNvSpPr>
          <p:nvPr>
            <p:ph type="body" idx="1"/>
          </p:nvPr>
        </p:nvSpPr>
        <p:spPr>
          <a:xfrm>
            <a:off x="838200" y="1371601"/>
            <a:ext cx="7924800" cy="4151312"/>
          </a:xfrm>
        </p:spPr>
        <p:txBody>
          <a:bodyPr>
            <a:normAutofit/>
          </a:bodyPr>
          <a:lstStyle/>
          <a:p>
            <a:pPr algn="just" fontAlgn="base"/>
            <a:r>
              <a:rPr lang="en-IN" sz="1800" dirty="0">
                <a:latin typeface="Times" pitchFamily="18" charset="0"/>
                <a:cs typeface="Times" pitchFamily="18" charset="0"/>
              </a:rPr>
              <a:t>An operating system uses the banker’s algorithm for deadlock avoidance when managing the allocation of three resource types X, Y and Z to three processes P0, P1 and P2. The table given below presents the current system state. Here, the Allocation matrix shows the current number of resources of each type allocated to each process and the Max matrix shows the maximum number of resources of each type required by each process during its execution.</a:t>
            </a:r>
          </a:p>
          <a:p>
            <a:pPr algn="just" fontAlgn="base"/>
            <a:endParaRPr lang="en-IN" sz="1800" dirty="0"/>
          </a:p>
        </p:txBody>
      </p:sp>
      <p:graphicFrame>
        <p:nvGraphicFramePr>
          <p:cNvPr id="6" name="Table 5"/>
          <p:cNvGraphicFramePr>
            <a:graphicFrameLocks noGrp="1"/>
          </p:cNvGraphicFramePr>
          <p:nvPr>
            <p:extLst>
              <p:ext uri="{D42A27DB-BD31-4B8C-83A1-F6EECF244321}">
                <p14:modId xmlns:p14="http://schemas.microsoft.com/office/powerpoint/2010/main" val="1302803882"/>
              </p:ext>
            </p:extLst>
          </p:nvPr>
        </p:nvGraphicFramePr>
        <p:xfrm>
          <a:off x="2590798" y="3505200"/>
          <a:ext cx="4467227" cy="2590800"/>
        </p:xfrm>
        <a:graphic>
          <a:graphicData uri="http://schemas.openxmlformats.org/drawingml/2006/table">
            <a:tbl>
              <a:tblPr firstRow="1" firstCol="1" bandRow="1">
                <a:tableStyleId>{5C22544A-7EE6-4342-B048-85BDC9FD1C3A}</a:tableStyleId>
              </a:tblPr>
              <a:tblGrid>
                <a:gridCol w="644661">
                  <a:extLst>
                    <a:ext uri="{9D8B030D-6E8A-4147-A177-3AD203B41FA5}">
                      <a16:colId xmlns:a16="http://schemas.microsoft.com/office/drawing/2014/main" val="20000"/>
                    </a:ext>
                  </a:extLst>
                </a:gridCol>
                <a:gridCol w="635581">
                  <a:extLst>
                    <a:ext uri="{9D8B030D-6E8A-4147-A177-3AD203B41FA5}">
                      <a16:colId xmlns:a16="http://schemas.microsoft.com/office/drawing/2014/main" val="20001"/>
                    </a:ext>
                  </a:extLst>
                </a:gridCol>
                <a:gridCol w="635581">
                  <a:extLst>
                    <a:ext uri="{9D8B030D-6E8A-4147-A177-3AD203B41FA5}">
                      <a16:colId xmlns:a16="http://schemas.microsoft.com/office/drawing/2014/main" val="20002"/>
                    </a:ext>
                  </a:extLst>
                </a:gridCol>
                <a:gridCol w="635581">
                  <a:extLst>
                    <a:ext uri="{9D8B030D-6E8A-4147-A177-3AD203B41FA5}">
                      <a16:colId xmlns:a16="http://schemas.microsoft.com/office/drawing/2014/main" val="20003"/>
                    </a:ext>
                  </a:extLst>
                </a:gridCol>
                <a:gridCol w="635581">
                  <a:extLst>
                    <a:ext uri="{9D8B030D-6E8A-4147-A177-3AD203B41FA5}">
                      <a16:colId xmlns:a16="http://schemas.microsoft.com/office/drawing/2014/main" val="20004"/>
                    </a:ext>
                  </a:extLst>
                </a:gridCol>
                <a:gridCol w="635581">
                  <a:extLst>
                    <a:ext uri="{9D8B030D-6E8A-4147-A177-3AD203B41FA5}">
                      <a16:colId xmlns:a16="http://schemas.microsoft.com/office/drawing/2014/main" val="20005"/>
                    </a:ext>
                  </a:extLst>
                </a:gridCol>
                <a:gridCol w="644661">
                  <a:extLst>
                    <a:ext uri="{9D8B030D-6E8A-4147-A177-3AD203B41FA5}">
                      <a16:colId xmlns:a16="http://schemas.microsoft.com/office/drawing/2014/main" val="20006"/>
                    </a:ext>
                  </a:extLst>
                </a:gridCol>
              </a:tblGrid>
              <a:tr h="518160">
                <a:tc>
                  <a:txBody>
                    <a:bodyPr/>
                    <a:lstStyle/>
                    <a:p>
                      <a:pPr>
                        <a:lnSpc>
                          <a:spcPct val="115000"/>
                        </a:lnSpc>
                      </a:pPr>
                      <a:endParaRPr lang="en-IN" sz="1100" dirty="0">
                        <a:effectLst/>
                        <a:latin typeface="Calibri"/>
                        <a:cs typeface="Times New Roman"/>
                      </a:endParaRPr>
                    </a:p>
                  </a:txBody>
                  <a:tcPr marL="95250" marR="95250" marT="76200" marB="76200" anchor="ctr"/>
                </a:tc>
                <a:tc gridSpan="3">
                  <a:txBody>
                    <a:bodyPr/>
                    <a:lstStyle/>
                    <a:p>
                      <a:pPr>
                        <a:lnSpc>
                          <a:spcPct val="150000"/>
                        </a:lnSpc>
                        <a:spcAft>
                          <a:spcPts val="0"/>
                        </a:spcAft>
                      </a:pPr>
                      <a:r>
                        <a:rPr lang="en-IN" sz="1200">
                          <a:effectLst/>
                        </a:rPr>
                        <a:t>Allocation</a:t>
                      </a:r>
                      <a:endParaRPr lang="en-IN" sz="1100">
                        <a:effectLst/>
                        <a:latin typeface="Calibri"/>
                        <a:ea typeface="Calibri"/>
                        <a:cs typeface="Times New Roman"/>
                      </a:endParaRPr>
                    </a:p>
                  </a:txBody>
                  <a:tcPr marL="95250" marR="95250" marT="76200" marB="76200" anchor="ctr"/>
                </a:tc>
                <a:tc hMerge="1">
                  <a:txBody>
                    <a:bodyPr/>
                    <a:lstStyle/>
                    <a:p>
                      <a:endParaRPr lang="en-IN"/>
                    </a:p>
                  </a:txBody>
                  <a:tcPr/>
                </a:tc>
                <a:tc hMerge="1">
                  <a:txBody>
                    <a:bodyPr/>
                    <a:lstStyle/>
                    <a:p>
                      <a:endParaRPr lang="en-IN"/>
                    </a:p>
                  </a:txBody>
                  <a:tcPr/>
                </a:tc>
                <a:tc gridSpan="3">
                  <a:txBody>
                    <a:bodyPr/>
                    <a:lstStyle/>
                    <a:p>
                      <a:pPr>
                        <a:lnSpc>
                          <a:spcPct val="150000"/>
                        </a:lnSpc>
                        <a:spcAft>
                          <a:spcPts val="0"/>
                        </a:spcAft>
                      </a:pPr>
                      <a:r>
                        <a:rPr lang="en-IN" sz="1200" dirty="0">
                          <a:effectLst/>
                        </a:rPr>
                        <a:t>Max</a:t>
                      </a:r>
                      <a:endParaRPr lang="en-IN" sz="1100" dirty="0">
                        <a:effectLst/>
                        <a:latin typeface="Calibri"/>
                        <a:ea typeface="Calibri"/>
                        <a:cs typeface="Times New Roman"/>
                      </a:endParaRPr>
                    </a:p>
                  </a:txBody>
                  <a:tcPr marL="95250" marR="95250" marT="76200" marB="7620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518160">
                <a:tc>
                  <a:txBody>
                    <a:bodyPr/>
                    <a:lstStyle/>
                    <a:p>
                      <a:pPr>
                        <a:lnSpc>
                          <a:spcPct val="115000"/>
                        </a:lnSpc>
                      </a:pPr>
                      <a:endParaRPr lang="en-IN" sz="1100">
                        <a:effectLst/>
                        <a:latin typeface="Calibri"/>
                        <a:cs typeface="Times New Roman"/>
                      </a:endParaRPr>
                    </a:p>
                  </a:txBody>
                  <a:tcPr marL="95250" marR="95250" marT="76200" marB="76200" anchor="ctr"/>
                </a:tc>
                <a:tc>
                  <a:txBody>
                    <a:bodyPr/>
                    <a:lstStyle/>
                    <a:p>
                      <a:pPr>
                        <a:lnSpc>
                          <a:spcPct val="150000"/>
                        </a:lnSpc>
                        <a:spcAft>
                          <a:spcPts val="0"/>
                        </a:spcAft>
                      </a:pPr>
                      <a:r>
                        <a:rPr lang="en-IN" sz="1200">
                          <a:effectLst/>
                        </a:rPr>
                        <a:t>X</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Y</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Z</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dirty="0">
                          <a:effectLst/>
                        </a:rPr>
                        <a:t>X</a:t>
                      </a:r>
                      <a:endParaRPr lang="en-IN" sz="1100" dirty="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Y</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Z</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1"/>
                  </a:ext>
                </a:extLst>
              </a:tr>
              <a:tr h="518160">
                <a:tc>
                  <a:txBody>
                    <a:bodyPr/>
                    <a:lstStyle/>
                    <a:p>
                      <a:pPr>
                        <a:lnSpc>
                          <a:spcPct val="150000"/>
                        </a:lnSpc>
                        <a:spcAft>
                          <a:spcPts val="0"/>
                        </a:spcAft>
                      </a:pPr>
                      <a:r>
                        <a:rPr lang="en-IN" sz="1200">
                          <a:effectLst/>
                        </a:rPr>
                        <a:t>P0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dirty="0">
                          <a:effectLst/>
                        </a:rPr>
                        <a:t>8</a:t>
                      </a:r>
                      <a:endParaRPr lang="en-IN" sz="1100" dirty="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4</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2"/>
                  </a:ext>
                </a:extLst>
              </a:tr>
              <a:tr h="518160">
                <a:tc>
                  <a:txBody>
                    <a:bodyPr/>
                    <a:lstStyle/>
                    <a:p>
                      <a:pPr>
                        <a:lnSpc>
                          <a:spcPct val="150000"/>
                        </a:lnSpc>
                        <a:spcAft>
                          <a:spcPts val="0"/>
                        </a:spcAft>
                      </a:pPr>
                      <a:r>
                        <a:rPr lang="en-IN" sz="1200">
                          <a:effectLst/>
                        </a:rPr>
                        <a:t>P1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dirty="0">
                          <a:effectLst/>
                        </a:rPr>
                        <a:t>6</a:t>
                      </a:r>
                      <a:endParaRPr lang="en-IN" sz="1100" dirty="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3"/>
                  </a:ext>
                </a:extLst>
              </a:tr>
              <a:tr h="518160">
                <a:tc>
                  <a:txBody>
                    <a:bodyPr/>
                    <a:lstStyle/>
                    <a:p>
                      <a:pPr>
                        <a:lnSpc>
                          <a:spcPct val="150000"/>
                        </a:lnSpc>
                        <a:spcAft>
                          <a:spcPts val="0"/>
                        </a:spcAft>
                      </a:pPr>
                      <a:r>
                        <a:rPr lang="en-IN" sz="1200">
                          <a:effectLst/>
                        </a:rPr>
                        <a:t>P2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dirty="0">
                          <a:effectLst/>
                        </a:rPr>
                        <a:t>1</a:t>
                      </a:r>
                      <a:endParaRPr lang="en-IN" sz="1100" dirty="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dirty="0">
                          <a:effectLst/>
                        </a:rPr>
                        <a:t>3</a:t>
                      </a:r>
                      <a:endParaRPr lang="en-IN" sz="1100" dirty="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65169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dirty="0">
                <a:solidFill>
                  <a:srgbClr val="C00000"/>
                </a:solidFill>
                <a:latin typeface="Times" pitchFamily="18" charset="0"/>
                <a:cs typeface="Times" pitchFamily="18" charset="0"/>
              </a:rPr>
              <a:t>Problem-02 </a:t>
            </a:r>
            <a:r>
              <a:rPr lang="en-US" altLang="en-US" sz="4000" dirty="0" err="1">
                <a:solidFill>
                  <a:srgbClr val="C00000"/>
                </a:solidFill>
                <a:latin typeface="Times" pitchFamily="18" charset="0"/>
                <a:cs typeface="Times" pitchFamily="18" charset="0"/>
              </a:rPr>
              <a:t>cont</a:t>
            </a:r>
            <a:r>
              <a:rPr lang="en-US" altLang="en-US" sz="4000" dirty="0">
                <a:solidFill>
                  <a:srgbClr val="C00000"/>
                </a:solidFill>
                <a:latin typeface="Times" pitchFamily="18" charset="0"/>
                <a:cs typeface="Times" pitchFamily="18" charset="0"/>
              </a:rPr>
              <a:t>…</a:t>
            </a:r>
          </a:p>
        </p:txBody>
      </p:sp>
      <p:sp>
        <p:nvSpPr>
          <p:cNvPr id="3" name="Rectangle 2"/>
          <p:cNvSpPr/>
          <p:nvPr/>
        </p:nvSpPr>
        <p:spPr>
          <a:xfrm>
            <a:off x="762000" y="1612880"/>
            <a:ext cx="8229600" cy="3416320"/>
          </a:xfrm>
          <a:prstGeom prst="rect">
            <a:avLst/>
          </a:prstGeom>
        </p:spPr>
        <p:txBody>
          <a:bodyPr wrap="square">
            <a:spAutoFit/>
          </a:bodyPr>
          <a:lstStyle/>
          <a:p>
            <a:pPr fontAlgn="base"/>
            <a:r>
              <a:rPr lang="en-IN" dirty="0">
                <a:latin typeface="Times" pitchFamily="18" charset="0"/>
                <a:cs typeface="Times" pitchFamily="18" charset="0"/>
              </a:rPr>
              <a:t>There are 3 units of type X, 2 units of type Y and 2 units of type Z still available. The system is currently in safe state. Consider the following independent requests for additional resources in the current state-</a:t>
            </a:r>
          </a:p>
          <a:p>
            <a:pPr fontAlgn="base"/>
            <a:r>
              <a:rPr lang="en-IN" dirty="0">
                <a:latin typeface="Times" pitchFamily="18" charset="0"/>
                <a:cs typeface="Times" pitchFamily="18" charset="0"/>
              </a:rPr>
              <a:t> </a:t>
            </a:r>
          </a:p>
          <a:p>
            <a:pPr fontAlgn="base"/>
            <a:r>
              <a:rPr lang="en-IN" dirty="0">
                <a:latin typeface="Times" pitchFamily="18" charset="0"/>
                <a:cs typeface="Times" pitchFamily="18" charset="0"/>
              </a:rPr>
              <a:t>REQ1: P0 requests 0 units of X, 0 units of Y and 2 units of Z</a:t>
            </a:r>
          </a:p>
          <a:p>
            <a:pPr fontAlgn="base"/>
            <a:r>
              <a:rPr lang="en-IN" dirty="0">
                <a:latin typeface="Times" pitchFamily="18" charset="0"/>
                <a:cs typeface="Times" pitchFamily="18" charset="0"/>
              </a:rPr>
              <a:t>REQ2: P1 requests 2 units of X, 0 units of Y and 0 units of Z</a:t>
            </a:r>
          </a:p>
          <a:p>
            <a:pPr fontAlgn="base"/>
            <a:r>
              <a:rPr lang="en-IN" dirty="0">
                <a:latin typeface="Times" pitchFamily="18" charset="0"/>
                <a:cs typeface="Times" pitchFamily="18" charset="0"/>
              </a:rPr>
              <a:t> </a:t>
            </a:r>
          </a:p>
          <a:p>
            <a:pPr fontAlgn="base"/>
            <a:r>
              <a:rPr lang="en-IN" dirty="0">
                <a:latin typeface="Times" pitchFamily="18" charset="0"/>
                <a:cs typeface="Times" pitchFamily="18" charset="0"/>
              </a:rPr>
              <a:t>Which of the following is TRUE?</a:t>
            </a:r>
          </a:p>
          <a:p>
            <a:pPr lvl="0" fontAlgn="base"/>
            <a:r>
              <a:rPr lang="en-IN" dirty="0">
                <a:latin typeface="Times" pitchFamily="18" charset="0"/>
                <a:cs typeface="Times" pitchFamily="18" charset="0"/>
              </a:rPr>
              <a:t>1. 	Only REQ1 can be permitted</a:t>
            </a:r>
          </a:p>
          <a:p>
            <a:pPr lvl="0" fontAlgn="base"/>
            <a:r>
              <a:rPr lang="en-IN" dirty="0">
                <a:latin typeface="Times" pitchFamily="18" charset="0"/>
                <a:cs typeface="Times" pitchFamily="18" charset="0"/>
              </a:rPr>
              <a:t>2.	Only REQ2 can be permitted</a:t>
            </a:r>
          </a:p>
          <a:p>
            <a:pPr lvl="0" fontAlgn="base"/>
            <a:r>
              <a:rPr lang="en-IN" dirty="0">
                <a:latin typeface="Times" pitchFamily="18" charset="0"/>
                <a:cs typeface="Times" pitchFamily="18" charset="0"/>
              </a:rPr>
              <a:t>3.	Both REQ1 and REQ2 can be permitted</a:t>
            </a:r>
          </a:p>
          <a:p>
            <a:pPr lvl="0" fontAlgn="base"/>
            <a:r>
              <a:rPr lang="en-IN" dirty="0">
                <a:latin typeface="Times" pitchFamily="18" charset="0"/>
                <a:cs typeface="Times" pitchFamily="18" charset="0"/>
              </a:rPr>
              <a:t>4.	Neither REQ1 nor REQ2 can be permitted</a:t>
            </a:r>
          </a:p>
        </p:txBody>
      </p:sp>
    </p:spTree>
    <p:extLst>
      <p:ext uri="{BB962C8B-B14F-4D97-AF65-F5344CB8AC3E}">
        <p14:creationId xmlns:p14="http://schemas.microsoft.com/office/powerpoint/2010/main" val="3503284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dirty="0">
                <a:solidFill>
                  <a:srgbClr val="C00000"/>
                </a:solidFill>
                <a:latin typeface="Times" pitchFamily="18" charset="0"/>
                <a:cs typeface="Times" pitchFamily="18" charset="0"/>
              </a:rPr>
              <a:t>Solution</a:t>
            </a:r>
          </a:p>
        </p:txBody>
      </p:sp>
      <p:sp>
        <p:nvSpPr>
          <p:cNvPr id="17411" name="Rectangle 1027"/>
          <p:cNvSpPr>
            <a:spLocks noGrp="1" noChangeArrowheads="1"/>
          </p:cNvSpPr>
          <p:nvPr>
            <p:ph type="body" idx="1"/>
          </p:nvPr>
        </p:nvSpPr>
        <p:spPr>
          <a:xfrm>
            <a:off x="838200" y="1523999"/>
            <a:ext cx="7924800" cy="3998913"/>
          </a:xfrm>
        </p:spPr>
        <p:txBody>
          <a:bodyPr>
            <a:normAutofit/>
          </a:bodyPr>
          <a:lstStyle/>
          <a:p>
            <a:pPr marL="0" indent="0" fontAlgn="base">
              <a:buNone/>
            </a:pPr>
            <a:r>
              <a:rPr lang="en-US" sz="1800" dirty="0"/>
              <a:t>According to question,</a:t>
            </a:r>
          </a:p>
          <a:p>
            <a:pPr fontAlgn="base"/>
            <a:r>
              <a:rPr lang="en-US" sz="1800" dirty="0"/>
              <a:t>Available = [ X Y Z ] = [ 3 2 2 ]</a:t>
            </a:r>
          </a:p>
          <a:p>
            <a:pPr marL="0" indent="0" fontAlgn="base">
              <a:buNone/>
            </a:pPr>
            <a:r>
              <a:rPr lang="en-US" sz="1800" dirty="0"/>
              <a:t>Now,</a:t>
            </a:r>
          </a:p>
          <a:p>
            <a:pPr fontAlgn="base"/>
            <a:r>
              <a:rPr lang="en-US" sz="1800" dirty="0"/>
              <a:t>Need = Max – Allocation</a:t>
            </a:r>
          </a:p>
          <a:p>
            <a:pPr marL="0" indent="0" fontAlgn="base">
              <a:buNone/>
            </a:pPr>
            <a:r>
              <a:rPr lang="en-US" sz="1800" dirty="0"/>
              <a:t>So, we have-</a:t>
            </a:r>
          </a:p>
          <a:p>
            <a:pPr marL="0" indent="0" fontAlgn="base">
              <a:buNone/>
            </a:pPr>
            <a:r>
              <a:rPr lang="en-US" sz="1800" dirty="0"/>
              <a:t> </a:t>
            </a:r>
          </a:p>
        </p:txBody>
      </p:sp>
      <p:graphicFrame>
        <p:nvGraphicFramePr>
          <p:cNvPr id="2" name="Table 1"/>
          <p:cNvGraphicFramePr>
            <a:graphicFrameLocks noGrp="1"/>
          </p:cNvGraphicFramePr>
          <p:nvPr>
            <p:extLst>
              <p:ext uri="{D42A27DB-BD31-4B8C-83A1-F6EECF244321}">
                <p14:modId xmlns:p14="http://schemas.microsoft.com/office/powerpoint/2010/main" val="1327555278"/>
              </p:ext>
            </p:extLst>
          </p:nvPr>
        </p:nvGraphicFramePr>
        <p:xfrm>
          <a:off x="1557339" y="3342005"/>
          <a:ext cx="6029322" cy="1991995"/>
        </p:xfrm>
        <a:graphic>
          <a:graphicData uri="http://schemas.openxmlformats.org/drawingml/2006/table">
            <a:tbl>
              <a:tblPr firstRow="1" firstCol="1" bandRow="1">
                <a:tableStyleId>{5C22544A-7EE6-4342-B048-85BDC9FD1C3A}</a:tableStyleId>
              </a:tblPr>
              <a:tblGrid>
                <a:gridCol w="610565">
                  <a:extLst>
                    <a:ext uri="{9D8B030D-6E8A-4147-A177-3AD203B41FA5}">
                      <a16:colId xmlns:a16="http://schemas.microsoft.com/office/drawing/2014/main" val="20000"/>
                    </a:ext>
                  </a:extLst>
                </a:gridCol>
                <a:gridCol w="610565">
                  <a:extLst>
                    <a:ext uri="{9D8B030D-6E8A-4147-A177-3AD203B41FA5}">
                      <a16:colId xmlns:a16="http://schemas.microsoft.com/office/drawing/2014/main" val="20001"/>
                    </a:ext>
                  </a:extLst>
                </a:gridCol>
                <a:gridCol w="601024">
                  <a:extLst>
                    <a:ext uri="{9D8B030D-6E8A-4147-A177-3AD203B41FA5}">
                      <a16:colId xmlns:a16="http://schemas.microsoft.com/office/drawing/2014/main" val="20002"/>
                    </a:ext>
                  </a:extLst>
                </a:gridCol>
                <a:gridCol w="601024">
                  <a:extLst>
                    <a:ext uri="{9D8B030D-6E8A-4147-A177-3AD203B41FA5}">
                      <a16:colId xmlns:a16="http://schemas.microsoft.com/office/drawing/2014/main" val="20003"/>
                    </a:ext>
                  </a:extLst>
                </a:gridCol>
                <a:gridCol w="601024">
                  <a:extLst>
                    <a:ext uri="{9D8B030D-6E8A-4147-A177-3AD203B41FA5}">
                      <a16:colId xmlns:a16="http://schemas.microsoft.com/office/drawing/2014/main" val="20004"/>
                    </a:ext>
                  </a:extLst>
                </a:gridCol>
                <a:gridCol w="601024">
                  <a:extLst>
                    <a:ext uri="{9D8B030D-6E8A-4147-A177-3AD203B41FA5}">
                      <a16:colId xmlns:a16="http://schemas.microsoft.com/office/drawing/2014/main" val="20005"/>
                    </a:ext>
                  </a:extLst>
                </a:gridCol>
                <a:gridCol w="601024">
                  <a:extLst>
                    <a:ext uri="{9D8B030D-6E8A-4147-A177-3AD203B41FA5}">
                      <a16:colId xmlns:a16="http://schemas.microsoft.com/office/drawing/2014/main" val="20006"/>
                    </a:ext>
                  </a:extLst>
                </a:gridCol>
                <a:gridCol w="601024">
                  <a:extLst>
                    <a:ext uri="{9D8B030D-6E8A-4147-A177-3AD203B41FA5}">
                      <a16:colId xmlns:a16="http://schemas.microsoft.com/office/drawing/2014/main" val="20007"/>
                    </a:ext>
                  </a:extLst>
                </a:gridCol>
                <a:gridCol w="601024">
                  <a:extLst>
                    <a:ext uri="{9D8B030D-6E8A-4147-A177-3AD203B41FA5}">
                      <a16:colId xmlns:a16="http://schemas.microsoft.com/office/drawing/2014/main" val="20008"/>
                    </a:ext>
                  </a:extLst>
                </a:gridCol>
                <a:gridCol w="601024">
                  <a:extLst>
                    <a:ext uri="{9D8B030D-6E8A-4147-A177-3AD203B41FA5}">
                      <a16:colId xmlns:a16="http://schemas.microsoft.com/office/drawing/2014/main" val="20009"/>
                    </a:ext>
                  </a:extLst>
                </a:gridCol>
              </a:tblGrid>
              <a:tr h="238125">
                <a:tc>
                  <a:txBody>
                    <a:bodyPr/>
                    <a:lstStyle/>
                    <a:p>
                      <a:pPr>
                        <a:lnSpc>
                          <a:spcPct val="115000"/>
                        </a:lnSpc>
                      </a:pPr>
                      <a:endParaRPr lang="en-IN" sz="1100">
                        <a:effectLst/>
                        <a:latin typeface="Calibri"/>
                        <a:cs typeface="Times New Roman"/>
                      </a:endParaRPr>
                    </a:p>
                  </a:txBody>
                  <a:tcPr marL="95250" marR="95250" marT="76200" marB="76200" anchor="ctr"/>
                </a:tc>
                <a:tc gridSpan="3">
                  <a:txBody>
                    <a:bodyPr/>
                    <a:lstStyle/>
                    <a:p>
                      <a:pPr>
                        <a:lnSpc>
                          <a:spcPct val="150000"/>
                        </a:lnSpc>
                        <a:spcAft>
                          <a:spcPts val="0"/>
                        </a:spcAft>
                      </a:pPr>
                      <a:r>
                        <a:rPr lang="en-IN" sz="1200">
                          <a:effectLst/>
                        </a:rPr>
                        <a:t>Allocation</a:t>
                      </a:r>
                      <a:endParaRPr lang="en-IN" sz="1100">
                        <a:effectLst/>
                        <a:latin typeface="Calibri"/>
                        <a:ea typeface="Calibri"/>
                        <a:cs typeface="Times New Roman"/>
                      </a:endParaRPr>
                    </a:p>
                  </a:txBody>
                  <a:tcPr marL="95250" marR="95250" marT="76200" marB="76200" anchor="ctr"/>
                </a:tc>
                <a:tc hMerge="1">
                  <a:txBody>
                    <a:bodyPr/>
                    <a:lstStyle/>
                    <a:p>
                      <a:endParaRPr lang="en-IN"/>
                    </a:p>
                  </a:txBody>
                  <a:tcPr/>
                </a:tc>
                <a:tc hMerge="1">
                  <a:txBody>
                    <a:bodyPr/>
                    <a:lstStyle/>
                    <a:p>
                      <a:endParaRPr lang="en-IN"/>
                    </a:p>
                  </a:txBody>
                  <a:tcPr/>
                </a:tc>
                <a:tc gridSpan="3">
                  <a:txBody>
                    <a:bodyPr/>
                    <a:lstStyle/>
                    <a:p>
                      <a:pPr>
                        <a:lnSpc>
                          <a:spcPct val="150000"/>
                        </a:lnSpc>
                        <a:spcAft>
                          <a:spcPts val="0"/>
                        </a:spcAft>
                      </a:pPr>
                      <a:r>
                        <a:rPr lang="en-IN" sz="1200">
                          <a:effectLst/>
                        </a:rPr>
                        <a:t>Max</a:t>
                      </a:r>
                      <a:endParaRPr lang="en-IN" sz="1100">
                        <a:effectLst/>
                        <a:latin typeface="Calibri"/>
                        <a:ea typeface="Calibri"/>
                        <a:cs typeface="Times New Roman"/>
                      </a:endParaRPr>
                    </a:p>
                  </a:txBody>
                  <a:tcPr marL="95250" marR="95250" marT="76200" marB="76200" anchor="ctr"/>
                </a:tc>
                <a:tc hMerge="1">
                  <a:txBody>
                    <a:bodyPr/>
                    <a:lstStyle/>
                    <a:p>
                      <a:endParaRPr lang="en-IN"/>
                    </a:p>
                  </a:txBody>
                  <a:tcPr/>
                </a:tc>
                <a:tc hMerge="1">
                  <a:txBody>
                    <a:bodyPr/>
                    <a:lstStyle/>
                    <a:p>
                      <a:endParaRPr lang="en-IN"/>
                    </a:p>
                  </a:txBody>
                  <a:tcPr/>
                </a:tc>
                <a:tc gridSpan="3">
                  <a:txBody>
                    <a:bodyPr/>
                    <a:lstStyle/>
                    <a:p>
                      <a:pPr>
                        <a:lnSpc>
                          <a:spcPct val="150000"/>
                        </a:lnSpc>
                        <a:spcAft>
                          <a:spcPts val="0"/>
                        </a:spcAft>
                      </a:pPr>
                      <a:r>
                        <a:rPr lang="en-IN" sz="1200">
                          <a:effectLst/>
                        </a:rPr>
                        <a:t>Need</a:t>
                      </a:r>
                      <a:endParaRPr lang="en-IN" sz="1100">
                        <a:effectLst/>
                        <a:latin typeface="Calibri"/>
                        <a:ea typeface="Calibri"/>
                        <a:cs typeface="Times New Roman"/>
                      </a:endParaRPr>
                    </a:p>
                  </a:txBody>
                  <a:tcPr marL="95250" marR="95250" marT="76200" marB="7620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238125">
                <a:tc>
                  <a:txBody>
                    <a:bodyPr/>
                    <a:lstStyle/>
                    <a:p>
                      <a:pPr>
                        <a:lnSpc>
                          <a:spcPct val="115000"/>
                        </a:lnSpc>
                      </a:pPr>
                      <a:endParaRPr lang="en-IN" sz="1100">
                        <a:effectLst/>
                        <a:latin typeface="Calibri"/>
                        <a:cs typeface="Times New Roman"/>
                      </a:endParaRPr>
                    </a:p>
                  </a:txBody>
                  <a:tcPr marL="95250" marR="95250" marT="76200" marB="76200" anchor="ctr"/>
                </a:tc>
                <a:tc>
                  <a:txBody>
                    <a:bodyPr/>
                    <a:lstStyle/>
                    <a:p>
                      <a:pPr>
                        <a:lnSpc>
                          <a:spcPct val="150000"/>
                        </a:lnSpc>
                        <a:spcAft>
                          <a:spcPts val="0"/>
                        </a:spcAft>
                      </a:pPr>
                      <a:r>
                        <a:rPr lang="en-IN" sz="1200">
                          <a:effectLst/>
                        </a:rPr>
                        <a:t>X</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Y</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Z</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X</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Y</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Z</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X</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Y</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Z</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1"/>
                  </a:ext>
                </a:extLst>
              </a:tr>
              <a:tr h="238125">
                <a:tc>
                  <a:txBody>
                    <a:bodyPr/>
                    <a:lstStyle/>
                    <a:p>
                      <a:pPr>
                        <a:lnSpc>
                          <a:spcPct val="150000"/>
                        </a:lnSpc>
                        <a:spcAft>
                          <a:spcPts val="0"/>
                        </a:spcAft>
                      </a:pPr>
                      <a:r>
                        <a:rPr lang="en-IN" sz="1200">
                          <a:effectLst/>
                        </a:rPr>
                        <a:t>P0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8</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4</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8</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4</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2"/>
                  </a:ext>
                </a:extLst>
              </a:tr>
              <a:tr h="238125">
                <a:tc>
                  <a:txBody>
                    <a:bodyPr/>
                    <a:lstStyle/>
                    <a:p>
                      <a:pPr>
                        <a:lnSpc>
                          <a:spcPct val="150000"/>
                        </a:lnSpc>
                        <a:spcAft>
                          <a:spcPts val="0"/>
                        </a:spcAft>
                      </a:pPr>
                      <a:r>
                        <a:rPr lang="en-IN" sz="1200">
                          <a:effectLst/>
                        </a:rPr>
                        <a:t>P1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6</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3"/>
                  </a:ext>
                </a:extLst>
              </a:tr>
              <a:tr h="238125">
                <a:tc>
                  <a:txBody>
                    <a:bodyPr/>
                    <a:lstStyle/>
                    <a:p>
                      <a:pPr>
                        <a:lnSpc>
                          <a:spcPct val="150000"/>
                        </a:lnSpc>
                        <a:spcAft>
                          <a:spcPts val="0"/>
                        </a:spcAft>
                      </a:pPr>
                      <a:r>
                        <a:rPr lang="en-IN" sz="1200">
                          <a:effectLst/>
                        </a:rPr>
                        <a:t>P2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dirty="0">
                          <a:effectLst/>
                        </a:rPr>
                        <a:t>2</a:t>
                      </a:r>
                      <a:endParaRPr lang="en-IN" sz="1100" dirty="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98175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dirty="0">
                <a:solidFill>
                  <a:srgbClr val="C00000"/>
                </a:solidFill>
                <a:latin typeface="Times" pitchFamily="18" charset="0"/>
                <a:cs typeface="Times" pitchFamily="18" charset="0"/>
              </a:rPr>
              <a:t>Solution</a:t>
            </a:r>
          </a:p>
        </p:txBody>
      </p:sp>
      <p:sp>
        <p:nvSpPr>
          <p:cNvPr id="17411" name="Rectangle 1027"/>
          <p:cNvSpPr>
            <a:spLocks noGrp="1" noChangeArrowheads="1"/>
          </p:cNvSpPr>
          <p:nvPr>
            <p:ph type="body" idx="1"/>
          </p:nvPr>
        </p:nvSpPr>
        <p:spPr>
          <a:xfrm>
            <a:off x="838200" y="1523999"/>
            <a:ext cx="7924800" cy="3998913"/>
          </a:xfrm>
        </p:spPr>
        <p:txBody>
          <a:bodyPr>
            <a:normAutofit/>
          </a:bodyPr>
          <a:lstStyle/>
          <a:p>
            <a:pPr marL="0" indent="0" fontAlgn="base">
              <a:buNone/>
            </a:pPr>
            <a:r>
              <a:rPr lang="en-US" sz="1800" dirty="0">
                <a:latin typeface="Times" pitchFamily="18" charset="0"/>
                <a:cs typeface="Times" pitchFamily="18" charset="0"/>
              </a:rPr>
              <a:t>Checking Whether REQ1 Can Be Entertained-</a:t>
            </a:r>
          </a:p>
          <a:p>
            <a:pPr marL="0" indent="0" fontAlgn="base">
              <a:buNone/>
            </a:pPr>
            <a:r>
              <a:rPr lang="en-US" sz="1800" dirty="0">
                <a:latin typeface="Times" pitchFamily="18" charset="0"/>
                <a:cs typeface="Times" pitchFamily="18" charset="0"/>
              </a:rPr>
              <a:t> </a:t>
            </a:r>
          </a:p>
          <a:p>
            <a:pPr fontAlgn="base"/>
            <a:r>
              <a:rPr lang="en-US" sz="1800" dirty="0">
                <a:latin typeface="Times" pitchFamily="18" charset="0"/>
                <a:cs typeface="Times" pitchFamily="18" charset="0"/>
              </a:rPr>
              <a:t>Need of P0 = [ 0 0 2 ]</a:t>
            </a:r>
          </a:p>
          <a:p>
            <a:pPr fontAlgn="base"/>
            <a:r>
              <a:rPr lang="en-US" sz="1800" dirty="0">
                <a:latin typeface="Times" pitchFamily="18" charset="0"/>
                <a:cs typeface="Times" pitchFamily="18" charset="0"/>
              </a:rPr>
              <a:t>Available = [ 3 2 2 ]</a:t>
            </a:r>
          </a:p>
          <a:p>
            <a:pPr marL="0" indent="0" fontAlgn="base">
              <a:buNone/>
            </a:pPr>
            <a:r>
              <a:rPr lang="en-US" sz="1800" dirty="0">
                <a:latin typeface="Times" pitchFamily="18" charset="0"/>
                <a:cs typeface="Times" pitchFamily="18" charset="0"/>
              </a:rPr>
              <a:t> </a:t>
            </a:r>
          </a:p>
          <a:p>
            <a:pPr marL="0" indent="0" fontAlgn="base">
              <a:buNone/>
            </a:pPr>
            <a:r>
              <a:rPr lang="en-US" sz="1800" dirty="0">
                <a:latin typeface="Times" pitchFamily="18" charset="0"/>
                <a:cs typeface="Times" pitchFamily="18" charset="0"/>
              </a:rPr>
              <a:t>Clearly,</a:t>
            </a:r>
          </a:p>
          <a:p>
            <a:pPr fontAlgn="base"/>
            <a:r>
              <a:rPr lang="en-US" sz="1800" dirty="0">
                <a:latin typeface="Times" pitchFamily="18" charset="0"/>
                <a:cs typeface="Times" pitchFamily="18" charset="0"/>
              </a:rPr>
              <a:t>With the instances available currently, the requirement of REQ1 can be satisfied.</a:t>
            </a:r>
          </a:p>
          <a:p>
            <a:pPr fontAlgn="base"/>
            <a:r>
              <a:rPr lang="en-US" sz="1800" dirty="0">
                <a:latin typeface="Times" pitchFamily="18" charset="0"/>
                <a:cs typeface="Times" pitchFamily="18" charset="0"/>
              </a:rPr>
              <a:t>So, banker’s algorithm assumes that the request REQ1 is entertained.</a:t>
            </a:r>
          </a:p>
          <a:p>
            <a:pPr fontAlgn="base"/>
            <a:r>
              <a:rPr lang="en-US" sz="1800" dirty="0">
                <a:latin typeface="Times" pitchFamily="18" charset="0"/>
                <a:cs typeface="Times" pitchFamily="18" charset="0"/>
              </a:rPr>
              <a:t>It then modifies its data structures as-</a:t>
            </a:r>
          </a:p>
          <a:p>
            <a:pPr marL="0" indent="0" fontAlgn="base">
              <a:buNone/>
            </a:pPr>
            <a:endParaRPr lang="en-IN" sz="1800" dirty="0">
              <a:latin typeface="Times" pitchFamily="18" charset="0"/>
              <a:cs typeface="Times" pitchFamily="18" charset="0"/>
            </a:endParaRPr>
          </a:p>
        </p:txBody>
      </p:sp>
    </p:spTree>
    <p:extLst>
      <p:ext uri="{BB962C8B-B14F-4D97-AF65-F5344CB8AC3E}">
        <p14:creationId xmlns:p14="http://schemas.microsoft.com/office/powerpoint/2010/main" val="1088704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dirty="0">
                <a:solidFill>
                  <a:srgbClr val="C00000"/>
                </a:solidFill>
                <a:latin typeface="Times" pitchFamily="18" charset="0"/>
                <a:cs typeface="Times" pitchFamily="18" charset="0"/>
              </a:rPr>
              <a:t>Solution</a:t>
            </a:r>
          </a:p>
        </p:txBody>
      </p:sp>
      <p:graphicFrame>
        <p:nvGraphicFramePr>
          <p:cNvPr id="3" name="Table 2"/>
          <p:cNvGraphicFramePr>
            <a:graphicFrameLocks noGrp="1"/>
          </p:cNvGraphicFramePr>
          <p:nvPr>
            <p:extLst>
              <p:ext uri="{D42A27DB-BD31-4B8C-83A1-F6EECF244321}">
                <p14:modId xmlns:p14="http://schemas.microsoft.com/office/powerpoint/2010/main" val="1871509417"/>
              </p:ext>
            </p:extLst>
          </p:nvPr>
        </p:nvGraphicFramePr>
        <p:xfrm>
          <a:off x="1590678" y="1600200"/>
          <a:ext cx="6486520" cy="3657600"/>
        </p:xfrm>
        <a:graphic>
          <a:graphicData uri="http://schemas.openxmlformats.org/drawingml/2006/table">
            <a:tbl>
              <a:tblPr firstRow="1" firstCol="1" bandRow="1">
                <a:tableStyleId>{5C22544A-7EE6-4342-B048-85BDC9FD1C3A}</a:tableStyleId>
              </a:tblPr>
              <a:tblGrid>
                <a:gridCol w="656864">
                  <a:extLst>
                    <a:ext uri="{9D8B030D-6E8A-4147-A177-3AD203B41FA5}">
                      <a16:colId xmlns:a16="http://schemas.microsoft.com/office/drawing/2014/main" val="20000"/>
                    </a:ext>
                  </a:extLst>
                </a:gridCol>
                <a:gridCol w="656864">
                  <a:extLst>
                    <a:ext uri="{9D8B030D-6E8A-4147-A177-3AD203B41FA5}">
                      <a16:colId xmlns:a16="http://schemas.microsoft.com/office/drawing/2014/main" val="20001"/>
                    </a:ext>
                  </a:extLst>
                </a:gridCol>
                <a:gridCol w="646599">
                  <a:extLst>
                    <a:ext uri="{9D8B030D-6E8A-4147-A177-3AD203B41FA5}">
                      <a16:colId xmlns:a16="http://schemas.microsoft.com/office/drawing/2014/main" val="20002"/>
                    </a:ext>
                  </a:extLst>
                </a:gridCol>
                <a:gridCol w="646599">
                  <a:extLst>
                    <a:ext uri="{9D8B030D-6E8A-4147-A177-3AD203B41FA5}">
                      <a16:colId xmlns:a16="http://schemas.microsoft.com/office/drawing/2014/main" val="20003"/>
                    </a:ext>
                  </a:extLst>
                </a:gridCol>
                <a:gridCol w="646599">
                  <a:extLst>
                    <a:ext uri="{9D8B030D-6E8A-4147-A177-3AD203B41FA5}">
                      <a16:colId xmlns:a16="http://schemas.microsoft.com/office/drawing/2014/main" val="20004"/>
                    </a:ext>
                  </a:extLst>
                </a:gridCol>
                <a:gridCol w="646599">
                  <a:extLst>
                    <a:ext uri="{9D8B030D-6E8A-4147-A177-3AD203B41FA5}">
                      <a16:colId xmlns:a16="http://schemas.microsoft.com/office/drawing/2014/main" val="20005"/>
                    </a:ext>
                  </a:extLst>
                </a:gridCol>
                <a:gridCol w="646599">
                  <a:extLst>
                    <a:ext uri="{9D8B030D-6E8A-4147-A177-3AD203B41FA5}">
                      <a16:colId xmlns:a16="http://schemas.microsoft.com/office/drawing/2014/main" val="20006"/>
                    </a:ext>
                  </a:extLst>
                </a:gridCol>
                <a:gridCol w="646599">
                  <a:extLst>
                    <a:ext uri="{9D8B030D-6E8A-4147-A177-3AD203B41FA5}">
                      <a16:colId xmlns:a16="http://schemas.microsoft.com/office/drawing/2014/main" val="20007"/>
                    </a:ext>
                  </a:extLst>
                </a:gridCol>
                <a:gridCol w="646599">
                  <a:extLst>
                    <a:ext uri="{9D8B030D-6E8A-4147-A177-3AD203B41FA5}">
                      <a16:colId xmlns:a16="http://schemas.microsoft.com/office/drawing/2014/main" val="20008"/>
                    </a:ext>
                  </a:extLst>
                </a:gridCol>
                <a:gridCol w="646599">
                  <a:extLst>
                    <a:ext uri="{9D8B030D-6E8A-4147-A177-3AD203B41FA5}">
                      <a16:colId xmlns:a16="http://schemas.microsoft.com/office/drawing/2014/main" val="20009"/>
                    </a:ext>
                  </a:extLst>
                </a:gridCol>
              </a:tblGrid>
              <a:tr h="731520">
                <a:tc>
                  <a:txBody>
                    <a:bodyPr/>
                    <a:lstStyle/>
                    <a:p>
                      <a:pPr>
                        <a:lnSpc>
                          <a:spcPct val="115000"/>
                        </a:lnSpc>
                      </a:pPr>
                      <a:endParaRPr lang="en-IN" sz="1100" dirty="0">
                        <a:effectLst/>
                        <a:latin typeface="Calibri"/>
                        <a:cs typeface="Times New Roman"/>
                      </a:endParaRPr>
                    </a:p>
                  </a:txBody>
                  <a:tcPr marL="95250" marR="95250" marT="76200" marB="76200" anchor="ctr"/>
                </a:tc>
                <a:tc gridSpan="3">
                  <a:txBody>
                    <a:bodyPr/>
                    <a:lstStyle/>
                    <a:p>
                      <a:pPr>
                        <a:lnSpc>
                          <a:spcPct val="150000"/>
                        </a:lnSpc>
                        <a:spcAft>
                          <a:spcPts val="0"/>
                        </a:spcAft>
                      </a:pPr>
                      <a:r>
                        <a:rPr lang="en-IN" sz="1200">
                          <a:effectLst/>
                        </a:rPr>
                        <a:t>Allocation</a:t>
                      </a:r>
                      <a:endParaRPr lang="en-IN" sz="1100">
                        <a:effectLst/>
                        <a:latin typeface="Calibri"/>
                        <a:ea typeface="Calibri"/>
                        <a:cs typeface="Times New Roman"/>
                      </a:endParaRPr>
                    </a:p>
                  </a:txBody>
                  <a:tcPr marL="95250" marR="95250" marT="76200" marB="76200" anchor="ctr"/>
                </a:tc>
                <a:tc hMerge="1">
                  <a:txBody>
                    <a:bodyPr/>
                    <a:lstStyle/>
                    <a:p>
                      <a:endParaRPr lang="en-IN"/>
                    </a:p>
                  </a:txBody>
                  <a:tcPr/>
                </a:tc>
                <a:tc hMerge="1">
                  <a:txBody>
                    <a:bodyPr/>
                    <a:lstStyle/>
                    <a:p>
                      <a:endParaRPr lang="en-IN"/>
                    </a:p>
                  </a:txBody>
                  <a:tcPr/>
                </a:tc>
                <a:tc gridSpan="3">
                  <a:txBody>
                    <a:bodyPr/>
                    <a:lstStyle/>
                    <a:p>
                      <a:pPr>
                        <a:lnSpc>
                          <a:spcPct val="150000"/>
                        </a:lnSpc>
                        <a:spcAft>
                          <a:spcPts val="0"/>
                        </a:spcAft>
                      </a:pPr>
                      <a:r>
                        <a:rPr lang="en-IN" sz="1200">
                          <a:effectLst/>
                        </a:rPr>
                        <a:t>Max</a:t>
                      </a:r>
                      <a:endParaRPr lang="en-IN" sz="1100">
                        <a:effectLst/>
                        <a:latin typeface="Calibri"/>
                        <a:ea typeface="Calibri"/>
                        <a:cs typeface="Times New Roman"/>
                      </a:endParaRPr>
                    </a:p>
                  </a:txBody>
                  <a:tcPr marL="95250" marR="95250" marT="76200" marB="76200" anchor="ctr"/>
                </a:tc>
                <a:tc hMerge="1">
                  <a:txBody>
                    <a:bodyPr/>
                    <a:lstStyle/>
                    <a:p>
                      <a:endParaRPr lang="en-IN"/>
                    </a:p>
                  </a:txBody>
                  <a:tcPr/>
                </a:tc>
                <a:tc hMerge="1">
                  <a:txBody>
                    <a:bodyPr/>
                    <a:lstStyle/>
                    <a:p>
                      <a:endParaRPr lang="en-IN"/>
                    </a:p>
                  </a:txBody>
                  <a:tcPr/>
                </a:tc>
                <a:tc gridSpan="3">
                  <a:txBody>
                    <a:bodyPr/>
                    <a:lstStyle/>
                    <a:p>
                      <a:pPr>
                        <a:lnSpc>
                          <a:spcPct val="150000"/>
                        </a:lnSpc>
                        <a:spcAft>
                          <a:spcPts val="0"/>
                        </a:spcAft>
                      </a:pPr>
                      <a:r>
                        <a:rPr lang="en-IN" sz="1200">
                          <a:effectLst/>
                        </a:rPr>
                        <a:t>Need</a:t>
                      </a:r>
                      <a:endParaRPr lang="en-IN" sz="1100">
                        <a:effectLst/>
                        <a:latin typeface="Calibri"/>
                        <a:ea typeface="Calibri"/>
                        <a:cs typeface="Times New Roman"/>
                      </a:endParaRPr>
                    </a:p>
                  </a:txBody>
                  <a:tcPr marL="95250" marR="95250" marT="76200" marB="7620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731520">
                <a:tc>
                  <a:txBody>
                    <a:bodyPr/>
                    <a:lstStyle/>
                    <a:p>
                      <a:pPr>
                        <a:lnSpc>
                          <a:spcPct val="115000"/>
                        </a:lnSpc>
                      </a:pPr>
                      <a:endParaRPr lang="en-IN" sz="1100">
                        <a:effectLst/>
                        <a:latin typeface="Calibri"/>
                        <a:cs typeface="Times New Roman"/>
                      </a:endParaRPr>
                    </a:p>
                  </a:txBody>
                  <a:tcPr marL="95250" marR="95250" marT="76200" marB="76200" anchor="ctr"/>
                </a:tc>
                <a:tc>
                  <a:txBody>
                    <a:bodyPr/>
                    <a:lstStyle/>
                    <a:p>
                      <a:pPr>
                        <a:lnSpc>
                          <a:spcPct val="150000"/>
                        </a:lnSpc>
                        <a:spcAft>
                          <a:spcPts val="0"/>
                        </a:spcAft>
                      </a:pPr>
                      <a:r>
                        <a:rPr lang="en-IN" sz="1200">
                          <a:effectLst/>
                        </a:rPr>
                        <a:t>X</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Y</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Z</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X</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Y</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Z</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X</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Y</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Z</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1"/>
                  </a:ext>
                </a:extLst>
              </a:tr>
              <a:tr h="731520">
                <a:tc>
                  <a:txBody>
                    <a:bodyPr/>
                    <a:lstStyle/>
                    <a:p>
                      <a:pPr>
                        <a:lnSpc>
                          <a:spcPct val="150000"/>
                        </a:lnSpc>
                        <a:spcAft>
                          <a:spcPts val="0"/>
                        </a:spcAft>
                      </a:pPr>
                      <a:r>
                        <a:rPr lang="en-IN" sz="1200">
                          <a:effectLst/>
                        </a:rPr>
                        <a:t>P0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8</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4</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8</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4</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2"/>
                  </a:ext>
                </a:extLst>
              </a:tr>
              <a:tr h="731520">
                <a:tc>
                  <a:txBody>
                    <a:bodyPr/>
                    <a:lstStyle/>
                    <a:p>
                      <a:pPr>
                        <a:lnSpc>
                          <a:spcPct val="150000"/>
                        </a:lnSpc>
                        <a:spcAft>
                          <a:spcPts val="0"/>
                        </a:spcAft>
                      </a:pPr>
                      <a:r>
                        <a:rPr lang="en-IN" sz="1200">
                          <a:effectLst/>
                        </a:rPr>
                        <a:t>P1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6</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3"/>
                  </a:ext>
                </a:extLst>
              </a:tr>
              <a:tr h="731520">
                <a:tc>
                  <a:txBody>
                    <a:bodyPr/>
                    <a:lstStyle/>
                    <a:p>
                      <a:pPr>
                        <a:lnSpc>
                          <a:spcPct val="150000"/>
                        </a:lnSpc>
                        <a:spcAft>
                          <a:spcPts val="0"/>
                        </a:spcAft>
                      </a:pPr>
                      <a:r>
                        <a:rPr lang="en-IN" sz="1200">
                          <a:effectLst/>
                        </a:rPr>
                        <a:t>P2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dirty="0">
                          <a:effectLst/>
                        </a:rPr>
                        <a:t>3</a:t>
                      </a:r>
                      <a:endParaRPr lang="en-IN" sz="1100" dirty="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dirty="0">
                          <a:effectLst/>
                        </a:rPr>
                        <a:t>2</a:t>
                      </a:r>
                      <a:endParaRPr lang="en-IN" sz="1100" dirty="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5321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79487" y="762000"/>
            <a:ext cx="7792618" cy="576262"/>
          </a:xfrm>
        </p:spPr>
        <p:txBody>
          <a:bodyPr/>
          <a:lstStyle/>
          <a:p>
            <a:pPr eaLnBrk="1" hangingPunct="1"/>
            <a:r>
              <a:rPr lang="en-US" altLang="en-US" sz="4000" dirty="0">
                <a:solidFill>
                  <a:srgbClr val="C00000"/>
                </a:solidFill>
                <a:latin typeface="Times" pitchFamily="18" charset="0"/>
                <a:cs typeface="Times" pitchFamily="18" charset="0"/>
              </a:rPr>
              <a:t>Deadlock Avoidance</a:t>
            </a:r>
          </a:p>
        </p:txBody>
      </p:sp>
      <p:sp>
        <p:nvSpPr>
          <p:cNvPr id="20483" name="Rectangle 3"/>
          <p:cNvSpPr>
            <a:spLocks noGrp="1" noChangeArrowheads="1"/>
          </p:cNvSpPr>
          <p:nvPr>
            <p:ph type="body" idx="1"/>
          </p:nvPr>
        </p:nvSpPr>
        <p:spPr>
          <a:xfrm>
            <a:off x="685800" y="1752600"/>
            <a:ext cx="8153401" cy="4240212"/>
          </a:xfrm>
        </p:spPr>
        <p:txBody>
          <a:bodyPr>
            <a:normAutofit/>
          </a:bodyPr>
          <a:lstStyle/>
          <a:p>
            <a:r>
              <a:rPr lang="en-US" altLang="en-US" sz="1800" dirty="0">
                <a:latin typeface="Times" pitchFamily="18" charset="0"/>
                <a:cs typeface="Times" pitchFamily="18" charset="0"/>
              </a:rPr>
              <a:t>This strategy involves maintaining a set of data using which a decision is made whether to entertain the new request or not.</a:t>
            </a:r>
          </a:p>
          <a:p>
            <a:r>
              <a:rPr lang="en-US" altLang="en-US" sz="1800" dirty="0">
                <a:latin typeface="Times" pitchFamily="18" charset="0"/>
                <a:cs typeface="Times" pitchFamily="18" charset="0"/>
              </a:rPr>
              <a:t>If entertaining the new request causes the system to move in an unsafe state, then it is discarded.</a:t>
            </a:r>
          </a:p>
          <a:p>
            <a:r>
              <a:rPr lang="en-US" altLang="en-US" sz="1800" dirty="0">
                <a:latin typeface="Times" pitchFamily="18" charset="0"/>
                <a:cs typeface="Times" pitchFamily="18" charset="0"/>
              </a:rPr>
              <a:t>This strategy requires that every process declares its maximum requirement of each resource type in the beginning.</a:t>
            </a:r>
          </a:p>
          <a:p>
            <a:r>
              <a:rPr lang="en-US" altLang="en-US" sz="1800" dirty="0">
                <a:latin typeface="Times" pitchFamily="18" charset="0"/>
                <a:cs typeface="Times" pitchFamily="18" charset="0"/>
              </a:rPr>
              <a:t>The main challenge with this approach is predicting the requirement of the processes before execution.</a:t>
            </a:r>
          </a:p>
          <a:p>
            <a:r>
              <a:rPr lang="en-US" altLang="en-US" sz="1800" dirty="0">
                <a:latin typeface="Times" pitchFamily="18" charset="0"/>
                <a:cs typeface="Times" pitchFamily="18" charset="0"/>
              </a:rPr>
              <a:t>Banker’s Algorithm is an example of a deadlock avoidance strategy.</a:t>
            </a:r>
          </a:p>
        </p:txBody>
      </p:sp>
    </p:spTree>
    <p:extLst>
      <p:ext uri="{BB962C8B-B14F-4D97-AF65-F5344CB8AC3E}">
        <p14:creationId xmlns:p14="http://schemas.microsoft.com/office/powerpoint/2010/main" val="791831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dirty="0">
                <a:solidFill>
                  <a:srgbClr val="C00000"/>
                </a:solidFill>
                <a:latin typeface="Times" pitchFamily="18" charset="0"/>
                <a:cs typeface="Times" pitchFamily="18" charset="0"/>
              </a:rPr>
              <a:t>Solution</a:t>
            </a:r>
          </a:p>
        </p:txBody>
      </p:sp>
      <p:sp>
        <p:nvSpPr>
          <p:cNvPr id="17411" name="Rectangle 1027"/>
          <p:cNvSpPr>
            <a:spLocks noGrp="1" noChangeArrowheads="1"/>
          </p:cNvSpPr>
          <p:nvPr>
            <p:ph type="body" idx="1"/>
          </p:nvPr>
        </p:nvSpPr>
        <p:spPr>
          <a:xfrm>
            <a:off x="838200" y="1523999"/>
            <a:ext cx="7924800" cy="4495801"/>
          </a:xfrm>
        </p:spPr>
        <p:txBody>
          <a:bodyPr>
            <a:normAutofit fontScale="92500" lnSpcReduction="10000"/>
          </a:bodyPr>
          <a:lstStyle/>
          <a:p>
            <a:pPr marL="0" indent="0" fontAlgn="base">
              <a:buNone/>
            </a:pPr>
            <a:r>
              <a:rPr lang="en-IN" sz="1800" dirty="0">
                <a:latin typeface="Times" pitchFamily="18" charset="0"/>
                <a:cs typeface="Times" pitchFamily="18" charset="0"/>
              </a:rPr>
              <a:t> </a:t>
            </a:r>
          </a:p>
          <a:p>
            <a:pPr marL="0" indent="0" fontAlgn="base">
              <a:buNone/>
            </a:pPr>
            <a:r>
              <a:rPr lang="en-IN" sz="1800" dirty="0">
                <a:latin typeface="Times" pitchFamily="18" charset="0"/>
                <a:cs typeface="Times" pitchFamily="18" charset="0"/>
              </a:rPr>
              <a:t>Available= [ 3 2 2 ] – [ 0 0 2 ]= [ 3 2 0 ]</a:t>
            </a:r>
          </a:p>
          <a:p>
            <a:pPr fontAlgn="base"/>
            <a:r>
              <a:rPr lang="en-IN" sz="1800" dirty="0">
                <a:latin typeface="Times" pitchFamily="18" charset="0"/>
                <a:cs typeface="Times" pitchFamily="18" charset="0"/>
              </a:rPr>
              <a:t> Now, it follows the safety algorithm to check whether this resulting state is a safe state or not.</a:t>
            </a:r>
          </a:p>
          <a:p>
            <a:pPr lvl="0" fontAlgn="base"/>
            <a:r>
              <a:rPr lang="en-IN" sz="1800" dirty="0">
                <a:latin typeface="Times" pitchFamily="18" charset="0"/>
                <a:cs typeface="Times" pitchFamily="18" charset="0"/>
              </a:rPr>
              <a:t>If it is a safe state, then REQ1 can be permitted otherwise not.</a:t>
            </a:r>
          </a:p>
          <a:p>
            <a:pPr marL="0" indent="0" fontAlgn="base">
              <a:buNone/>
            </a:pPr>
            <a:r>
              <a:rPr lang="en-IN" sz="1800" b="1" u="sng" dirty="0">
                <a:latin typeface="Times" pitchFamily="18" charset="0"/>
                <a:cs typeface="Times" pitchFamily="18" charset="0"/>
              </a:rPr>
              <a:t>Step-01:</a:t>
            </a:r>
            <a:endParaRPr lang="en-IN" sz="1800" dirty="0">
              <a:latin typeface="Times" pitchFamily="18" charset="0"/>
              <a:cs typeface="Times" pitchFamily="18" charset="0"/>
            </a:endParaRPr>
          </a:p>
          <a:p>
            <a:pPr lvl="0" fontAlgn="base"/>
            <a:r>
              <a:rPr lang="en-IN" sz="1800" dirty="0">
                <a:latin typeface="Times" pitchFamily="18" charset="0"/>
                <a:cs typeface="Times" pitchFamily="18" charset="0"/>
              </a:rPr>
              <a:t>With the instances available currently, only the requirement of the process P1 can be satisfied.</a:t>
            </a:r>
          </a:p>
          <a:p>
            <a:pPr lvl="0" fontAlgn="base"/>
            <a:r>
              <a:rPr lang="en-IN" sz="1800" dirty="0">
                <a:latin typeface="Times" pitchFamily="18" charset="0"/>
                <a:cs typeface="Times" pitchFamily="18" charset="0"/>
              </a:rPr>
              <a:t>So, process P1 is allocated the requested resources.</a:t>
            </a:r>
          </a:p>
          <a:p>
            <a:pPr lvl="0" fontAlgn="base"/>
            <a:r>
              <a:rPr lang="en-IN" sz="1800" dirty="0">
                <a:latin typeface="Times" pitchFamily="18" charset="0"/>
                <a:cs typeface="Times" pitchFamily="18" charset="0"/>
              </a:rPr>
              <a:t>It completes its execution and then free up the instances of resources held by it.</a:t>
            </a:r>
          </a:p>
          <a:p>
            <a:pPr marL="0" indent="0" fontAlgn="base">
              <a:buNone/>
            </a:pPr>
            <a:r>
              <a:rPr lang="en-IN" sz="1800" dirty="0">
                <a:latin typeface="Times" pitchFamily="18" charset="0"/>
                <a:cs typeface="Times" pitchFamily="18" charset="0"/>
              </a:rPr>
              <a:t>Then Available= [ 3 2 0 ] + [ 3 2 0 ]= [ 6 4 0 ]</a:t>
            </a:r>
          </a:p>
          <a:p>
            <a:pPr marL="0" indent="0" fontAlgn="base">
              <a:buNone/>
            </a:pPr>
            <a:r>
              <a:rPr lang="en-IN" sz="1800" dirty="0">
                <a:latin typeface="Times" pitchFamily="18" charset="0"/>
                <a:cs typeface="Times" pitchFamily="18" charset="0"/>
              </a:rPr>
              <a:t> Now,</a:t>
            </a:r>
          </a:p>
          <a:p>
            <a:pPr lvl="0" fontAlgn="base"/>
            <a:r>
              <a:rPr lang="en-IN" sz="1800" dirty="0">
                <a:latin typeface="Times" pitchFamily="18" charset="0"/>
                <a:cs typeface="Times" pitchFamily="18" charset="0"/>
              </a:rPr>
              <a:t>It is not possible to entertain any process.</a:t>
            </a:r>
          </a:p>
          <a:p>
            <a:pPr lvl="0" fontAlgn="base"/>
            <a:r>
              <a:rPr lang="en-IN" sz="1800" dirty="0">
                <a:latin typeface="Times" pitchFamily="18" charset="0"/>
                <a:cs typeface="Times" pitchFamily="18" charset="0"/>
              </a:rPr>
              <a:t>The system has entered the deadlock state which is an unsafe state.</a:t>
            </a:r>
          </a:p>
          <a:p>
            <a:pPr lvl="0" fontAlgn="base"/>
            <a:r>
              <a:rPr lang="en-IN" sz="1800" dirty="0">
                <a:latin typeface="Times" pitchFamily="18" charset="0"/>
                <a:cs typeface="Times" pitchFamily="18" charset="0"/>
              </a:rPr>
              <a:t>Thus, REQ1 will not be permitted.</a:t>
            </a:r>
          </a:p>
        </p:txBody>
      </p:sp>
    </p:spTree>
    <p:extLst>
      <p:ext uri="{BB962C8B-B14F-4D97-AF65-F5344CB8AC3E}">
        <p14:creationId xmlns:p14="http://schemas.microsoft.com/office/powerpoint/2010/main" val="192780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dirty="0">
                <a:solidFill>
                  <a:srgbClr val="C00000"/>
                </a:solidFill>
                <a:latin typeface="Times" pitchFamily="18" charset="0"/>
                <a:cs typeface="Times" pitchFamily="18" charset="0"/>
              </a:rPr>
              <a:t>Solution</a:t>
            </a:r>
          </a:p>
        </p:txBody>
      </p:sp>
      <p:sp>
        <p:nvSpPr>
          <p:cNvPr id="17411" name="Rectangle 1027"/>
          <p:cNvSpPr>
            <a:spLocks noGrp="1" noChangeArrowheads="1"/>
          </p:cNvSpPr>
          <p:nvPr>
            <p:ph type="body" idx="1"/>
          </p:nvPr>
        </p:nvSpPr>
        <p:spPr>
          <a:xfrm>
            <a:off x="838200" y="1523999"/>
            <a:ext cx="7924800" cy="3998913"/>
          </a:xfrm>
        </p:spPr>
        <p:txBody>
          <a:bodyPr>
            <a:normAutofit/>
          </a:bodyPr>
          <a:lstStyle/>
          <a:p>
            <a:pPr marL="0" indent="0" fontAlgn="base">
              <a:buNone/>
            </a:pPr>
            <a:r>
              <a:rPr lang="en-US" sz="1800" dirty="0"/>
              <a:t>Checking Whether REQ2 Can Be Entertained-</a:t>
            </a:r>
          </a:p>
          <a:p>
            <a:pPr marL="0" indent="0" fontAlgn="base">
              <a:buNone/>
            </a:pPr>
            <a:r>
              <a:rPr lang="en-US" sz="1800" dirty="0"/>
              <a:t> </a:t>
            </a:r>
          </a:p>
          <a:p>
            <a:pPr fontAlgn="base"/>
            <a:r>
              <a:rPr lang="en-US" sz="1800" dirty="0"/>
              <a:t>Need of P1 = [ 2 0 0 ]</a:t>
            </a:r>
          </a:p>
          <a:p>
            <a:pPr fontAlgn="base"/>
            <a:r>
              <a:rPr lang="en-US" sz="1800" dirty="0"/>
              <a:t>Available = [ 3 2 2 ]</a:t>
            </a:r>
          </a:p>
          <a:p>
            <a:pPr marL="0" indent="0" fontAlgn="base">
              <a:buNone/>
            </a:pPr>
            <a:r>
              <a:rPr lang="en-US" sz="1800" dirty="0"/>
              <a:t> </a:t>
            </a:r>
          </a:p>
          <a:p>
            <a:pPr marL="0" indent="0" fontAlgn="base">
              <a:buNone/>
            </a:pPr>
            <a:r>
              <a:rPr lang="en-US" sz="1800" dirty="0"/>
              <a:t>Clearly,</a:t>
            </a:r>
          </a:p>
          <a:p>
            <a:pPr fontAlgn="base"/>
            <a:r>
              <a:rPr lang="en-US" sz="1800" dirty="0"/>
              <a:t>With the instances available currently, the requirement of REQ1 can be satisfied.</a:t>
            </a:r>
          </a:p>
          <a:p>
            <a:pPr fontAlgn="base"/>
            <a:r>
              <a:rPr lang="en-US" sz="1800" dirty="0"/>
              <a:t>So, banker’s algorithm assumes the request REQ2 is entertained.</a:t>
            </a:r>
          </a:p>
          <a:p>
            <a:pPr fontAlgn="base"/>
            <a:r>
              <a:rPr lang="en-US" sz="1800" dirty="0"/>
              <a:t>It then modifies its data structures as-</a:t>
            </a:r>
          </a:p>
          <a:p>
            <a:pPr marL="0" indent="0" fontAlgn="base">
              <a:buNone/>
            </a:pPr>
            <a:endParaRPr lang="en-IN" sz="1800" dirty="0"/>
          </a:p>
        </p:txBody>
      </p:sp>
    </p:spTree>
    <p:extLst>
      <p:ext uri="{BB962C8B-B14F-4D97-AF65-F5344CB8AC3E}">
        <p14:creationId xmlns:p14="http://schemas.microsoft.com/office/powerpoint/2010/main" val="3750705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dirty="0">
                <a:solidFill>
                  <a:srgbClr val="C00000"/>
                </a:solidFill>
                <a:latin typeface="Times" pitchFamily="18" charset="0"/>
                <a:cs typeface="Times" pitchFamily="18" charset="0"/>
              </a:rPr>
              <a:t>Solution</a:t>
            </a:r>
          </a:p>
        </p:txBody>
      </p:sp>
      <p:graphicFrame>
        <p:nvGraphicFramePr>
          <p:cNvPr id="2" name="Table 1"/>
          <p:cNvGraphicFramePr>
            <a:graphicFrameLocks noGrp="1"/>
          </p:cNvGraphicFramePr>
          <p:nvPr>
            <p:extLst>
              <p:ext uri="{D42A27DB-BD31-4B8C-83A1-F6EECF244321}">
                <p14:modId xmlns:p14="http://schemas.microsoft.com/office/powerpoint/2010/main" val="2418519326"/>
              </p:ext>
            </p:extLst>
          </p:nvPr>
        </p:nvGraphicFramePr>
        <p:xfrm>
          <a:off x="1404936" y="1676402"/>
          <a:ext cx="6596064" cy="3581400"/>
        </p:xfrm>
        <a:graphic>
          <a:graphicData uri="http://schemas.openxmlformats.org/drawingml/2006/table">
            <a:tbl>
              <a:tblPr firstRow="1" firstCol="1" bandRow="1">
                <a:tableStyleId>{5C22544A-7EE6-4342-B048-85BDC9FD1C3A}</a:tableStyleId>
              </a:tblPr>
              <a:tblGrid>
                <a:gridCol w="667956">
                  <a:extLst>
                    <a:ext uri="{9D8B030D-6E8A-4147-A177-3AD203B41FA5}">
                      <a16:colId xmlns:a16="http://schemas.microsoft.com/office/drawing/2014/main" val="20000"/>
                    </a:ext>
                  </a:extLst>
                </a:gridCol>
                <a:gridCol w="667956">
                  <a:extLst>
                    <a:ext uri="{9D8B030D-6E8A-4147-A177-3AD203B41FA5}">
                      <a16:colId xmlns:a16="http://schemas.microsoft.com/office/drawing/2014/main" val="20001"/>
                    </a:ext>
                  </a:extLst>
                </a:gridCol>
                <a:gridCol w="657519">
                  <a:extLst>
                    <a:ext uri="{9D8B030D-6E8A-4147-A177-3AD203B41FA5}">
                      <a16:colId xmlns:a16="http://schemas.microsoft.com/office/drawing/2014/main" val="20002"/>
                    </a:ext>
                  </a:extLst>
                </a:gridCol>
                <a:gridCol w="657519">
                  <a:extLst>
                    <a:ext uri="{9D8B030D-6E8A-4147-A177-3AD203B41FA5}">
                      <a16:colId xmlns:a16="http://schemas.microsoft.com/office/drawing/2014/main" val="20003"/>
                    </a:ext>
                  </a:extLst>
                </a:gridCol>
                <a:gridCol w="657519">
                  <a:extLst>
                    <a:ext uri="{9D8B030D-6E8A-4147-A177-3AD203B41FA5}">
                      <a16:colId xmlns:a16="http://schemas.microsoft.com/office/drawing/2014/main" val="20004"/>
                    </a:ext>
                  </a:extLst>
                </a:gridCol>
                <a:gridCol w="657519">
                  <a:extLst>
                    <a:ext uri="{9D8B030D-6E8A-4147-A177-3AD203B41FA5}">
                      <a16:colId xmlns:a16="http://schemas.microsoft.com/office/drawing/2014/main" val="20005"/>
                    </a:ext>
                  </a:extLst>
                </a:gridCol>
                <a:gridCol w="657519">
                  <a:extLst>
                    <a:ext uri="{9D8B030D-6E8A-4147-A177-3AD203B41FA5}">
                      <a16:colId xmlns:a16="http://schemas.microsoft.com/office/drawing/2014/main" val="20006"/>
                    </a:ext>
                  </a:extLst>
                </a:gridCol>
                <a:gridCol w="657519">
                  <a:extLst>
                    <a:ext uri="{9D8B030D-6E8A-4147-A177-3AD203B41FA5}">
                      <a16:colId xmlns:a16="http://schemas.microsoft.com/office/drawing/2014/main" val="20007"/>
                    </a:ext>
                  </a:extLst>
                </a:gridCol>
                <a:gridCol w="657519">
                  <a:extLst>
                    <a:ext uri="{9D8B030D-6E8A-4147-A177-3AD203B41FA5}">
                      <a16:colId xmlns:a16="http://schemas.microsoft.com/office/drawing/2014/main" val="20008"/>
                    </a:ext>
                  </a:extLst>
                </a:gridCol>
                <a:gridCol w="657519">
                  <a:extLst>
                    <a:ext uri="{9D8B030D-6E8A-4147-A177-3AD203B41FA5}">
                      <a16:colId xmlns:a16="http://schemas.microsoft.com/office/drawing/2014/main" val="20009"/>
                    </a:ext>
                  </a:extLst>
                </a:gridCol>
              </a:tblGrid>
              <a:tr h="716280">
                <a:tc>
                  <a:txBody>
                    <a:bodyPr/>
                    <a:lstStyle/>
                    <a:p>
                      <a:pPr>
                        <a:lnSpc>
                          <a:spcPct val="115000"/>
                        </a:lnSpc>
                      </a:pPr>
                      <a:endParaRPr lang="en-IN" sz="1100">
                        <a:effectLst/>
                        <a:latin typeface="Calibri"/>
                        <a:cs typeface="Times New Roman"/>
                      </a:endParaRPr>
                    </a:p>
                  </a:txBody>
                  <a:tcPr marL="95250" marR="95250" marT="76200" marB="76200" anchor="ctr"/>
                </a:tc>
                <a:tc gridSpan="3">
                  <a:txBody>
                    <a:bodyPr/>
                    <a:lstStyle/>
                    <a:p>
                      <a:pPr>
                        <a:lnSpc>
                          <a:spcPct val="150000"/>
                        </a:lnSpc>
                        <a:spcAft>
                          <a:spcPts val="0"/>
                        </a:spcAft>
                      </a:pPr>
                      <a:r>
                        <a:rPr lang="en-IN" sz="1200">
                          <a:effectLst/>
                        </a:rPr>
                        <a:t>Allocation</a:t>
                      </a:r>
                      <a:endParaRPr lang="en-IN" sz="1100">
                        <a:effectLst/>
                        <a:latin typeface="Calibri"/>
                        <a:ea typeface="Calibri"/>
                        <a:cs typeface="Times New Roman"/>
                      </a:endParaRPr>
                    </a:p>
                  </a:txBody>
                  <a:tcPr marL="95250" marR="95250" marT="76200" marB="76200" anchor="ctr"/>
                </a:tc>
                <a:tc hMerge="1">
                  <a:txBody>
                    <a:bodyPr/>
                    <a:lstStyle/>
                    <a:p>
                      <a:endParaRPr lang="en-IN"/>
                    </a:p>
                  </a:txBody>
                  <a:tcPr/>
                </a:tc>
                <a:tc hMerge="1">
                  <a:txBody>
                    <a:bodyPr/>
                    <a:lstStyle/>
                    <a:p>
                      <a:endParaRPr lang="en-IN"/>
                    </a:p>
                  </a:txBody>
                  <a:tcPr/>
                </a:tc>
                <a:tc gridSpan="3">
                  <a:txBody>
                    <a:bodyPr/>
                    <a:lstStyle/>
                    <a:p>
                      <a:pPr>
                        <a:lnSpc>
                          <a:spcPct val="150000"/>
                        </a:lnSpc>
                        <a:spcAft>
                          <a:spcPts val="0"/>
                        </a:spcAft>
                      </a:pPr>
                      <a:r>
                        <a:rPr lang="en-IN" sz="1200">
                          <a:effectLst/>
                        </a:rPr>
                        <a:t>Max</a:t>
                      </a:r>
                      <a:endParaRPr lang="en-IN" sz="1100">
                        <a:effectLst/>
                        <a:latin typeface="Calibri"/>
                        <a:ea typeface="Calibri"/>
                        <a:cs typeface="Times New Roman"/>
                      </a:endParaRPr>
                    </a:p>
                  </a:txBody>
                  <a:tcPr marL="95250" marR="95250" marT="76200" marB="76200" anchor="ctr"/>
                </a:tc>
                <a:tc hMerge="1">
                  <a:txBody>
                    <a:bodyPr/>
                    <a:lstStyle/>
                    <a:p>
                      <a:endParaRPr lang="en-IN"/>
                    </a:p>
                  </a:txBody>
                  <a:tcPr/>
                </a:tc>
                <a:tc hMerge="1">
                  <a:txBody>
                    <a:bodyPr/>
                    <a:lstStyle/>
                    <a:p>
                      <a:endParaRPr lang="en-IN"/>
                    </a:p>
                  </a:txBody>
                  <a:tcPr/>
                </a:tc>
                <a:tc gridSpan="3">
                  <a:txBody>
                    <a:bodyPr/>
                    <a:lstStyle/>
                    <a:p>
                      <a:pPr>
                        <a:lnSpc>
                          <a:spcPct val="150000"/>
                        </a:lnSpc>
                        <a:spcAft>
                          <a:spcPts val="0"/>
                        </a:spcAft>
                      </a:pPr>
                      <a:r>
                        <a:rPr lang="en-IN" sz="1200">
                          <a:effectLst/>
                        </a:rPr>
                        <a:t>Need</a:t>
                      </a:r>
                      <a:endParaRPr lang="en-IN" sz="1100">
                        <a:effectLst/>
                        <a:latin typeface="Calibri"/>
                        <a:ea typeface="Calibri"/>
                        <a:cs typeface="Times New Roman"/>
                      </a:endParaRPr>
                    </a:p>
                  </a:txBody>
                  <a:tcPr marL="95250" marR="95250" marT="76200" marB="7620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716280">
                <a:tc>
                  <a:txBody>
                    <a:bodyPr/>
                    <a:lstStyle/>
                    <a:p>
                      <a:pPr>
                        <a:lnSpc>
                          <a:spcPct val="115000"/>
                        </a:lnSpc>
                      </a:pPr>
                      <a:endParaRPr lang="en-IN" sz="1100">
                        <a:effectLst/>
                        <a:latin typeface="Calibri"/>
                        <a:cs typeface="Times New Roman"/>
                      </a:endParaRPr>
                    </a:p>
                  </a:txBody>
                  <a:tcPr marL="95250" marR="95250" marT="76200" marB="76200" anchor="ctr"/>
                </a:tc>
                <a:tc>
                  <a:txBody>
                    <a:bodyPr/>
                    <a:lstStyle/>
                    <a:p>
                      <a:pPr>
                        <a:lnSpc>
                          <a:spcPct val="150000"/>
                        </a:lnSpc>
                        <a:spcAft>
                          <a:spcPts val="0"/>
                        </a:spcAft>
                      </a:pPr>
                      <a:r>
                        <a:rPr lang="en-IN" sz="1200">
                          <a:effectLst/>
                        </a:rPr>
                        <a:t>X</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Y</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Z</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X</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Y</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Z</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X</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Y</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Z</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1"/>
                  </a:ext>
                </a:extLst>
              </a:tr>
              <a:tr h="716280">
                <a:tc>
                  <a:txBody>
                    <a:bodyPr/>
                    <a:lstStyle/>
                    <a:p>
                      <a:pPr>
                        <a:lnSpc>
                          <a:spcPct val="150000"/>
                        </a:lnSpc>
                        <a:spcAft>
                          <a:spcPts val="0"/>
                        </a:spcAft>
                      </a:pPr>
                      <a:r>
                        <a:rPr lang="en-IN" sz="1200">
                          <a:effectLst/>
                        </a:rPr>
                        <a:t>P0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8</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4</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8</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4</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2"/>
                  </a:ext>
                </a:extLst>
              </a:tr>
              <a:tr h="716280">
                <a:tc>
                  <a:txBody>
                    <a:bodyPr/>
                    <a:lstStyle/>
                    <a:p>
                      <a:pPr>
                        <a:lnSpc>
                          <a:spcPct val="150000"/>
                        </a:lnSpc>
                        <a:spcAft>
                          <a:spcPts val="0"/>
                        </a:spcAft>
                      </a:pPr>
                      <a:r>
                        <a:rPr lang="en-IN" sz="1200">
                          <a:effectLst/>
                        </a:rPr>
                        <a:t>P1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5</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6</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0</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3"/>
                  </a:ext>
                </a:extLst>
              </a:tr>
              <a:tr h="716280">
                <a:tc>
                  <a:txBody>
                    <a:bodyPr/>
                    <a:lstStyle/>
                    <a:p>
                      <a:pPr>
                        <a:lnSpc>
                          <a:spcPct val="150000"/>
                        </a:lnSpc>
                        <a:spcAft>
                          <a:spcPts val="0"/>
                        </a:spcAft>
                      </a:pPr>
                      <a:r>
                        <a:rPr lang="en-IN" sz="1200">
                          <a:effectLst/>
                        </a:rPr>
                        <a:t>P2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nSpc>
                          <a:spcPct val="150000"/>
                        </a:lnSpc>
                        <a:spcAft>
                          <a:spcPts val="0"/>
                        </a:spcAft>
                      </a:pPr>
                      <a:r>
                        <a:rPr lang="en-IN" sz="1200" dirty="0">
                          <a:effectLst/>
                        </a:rPr>
                        <a:t>2</a:t>
                      </a:r>
                      <a:endParaRPr lang="en-IN" sz="1100" dirty="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50705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dirty="0">
                <a:solidFill>
                  <a:srgbClr val="C00000"/>
                </a:solidFill>
                <a:latin typeface="Times" pitchFamily="18" charset="0"/>
                <a:cs typeface="Times" pitchFamily="18" charset="0"/>
              </a:rPr>
              <a:t>Solution</a:t>
            </a:r>
          </a:p>
        </p:txBody>
      </p:sp>
      <p:sp>
        <p:nvSpPr>
          <p:cNvPr id="17411" name="Rectangle 1027"/>
          <p:cNvSpPr>
            <a:spLocks noGrp="1" noChangeArrowheads="1"/>
          </p:cNvSpPr>
          <p:nvPr>
            <p:ph type="body" idx="1"/>
          </p:nvPr>
        </p:nvSpPr>
        <p:spPr>
          <a:xfrm>
            <a:off x="838200" y="1523999"/>
            <a:ext cx="7924800" cy="4495801"/>
          </a:xfrm>
        </p:spPr>
        <p:txBody>
          <a:bodyPr>
            <a:normAutofit lnSpcReduction="10000"/>
          </a:bodyPr>
          <a:lstStyle/>
          <a:p>
            <a:pPr marL="0" indent="0" fontAlgn="base">
              <a:buNone/>
            </a:pPr>
            <a:r>
              <a:rPr lang="en-US" sz="1800" dirty="0">
                <a:latin typeface="Times" pitchFamily="18" charset="0"/>
                <a:cs typeface="Times" pitchFamily="18" charset="0"/>
              </a:rPr>
              <a:t>Available</a:t>
            </a:r>
          </a:p>
          <a:p>
            <a:pPr marL="0" indent="0" fontAlgn="base">
              <a:buNone/>
            </a:pPr>
            <a:r>
              <a:rPr lang="en-US" sz="1800" dirty="0">
                <a:latin typeface="Times" pitchFamily="18" charset="0"/>
                <a:cs typeface="Times" pitchFamily="18" charset="0"/>
              </a:rPr>
              <a:t>= [ 3 2 2 ] – [ 2 0 0 ] = [ 1 2 2 ]</a:t>
            </a:r>
          </a:p>
          <a:p>
            <a:pPr marL="0" indent="0" fontAlgn="base">
              <a:buNone/>
            </a:pPr>
            <a:r>
              <a:rPr lang="en-US" sz="1800" dirty="0">
                <a:latin typeface="Times" pitchFamily="18" charset="0"/>
                <a:cs typeface="Times" pitchFamily="18" charset="0"/>
              </a:rPr>
              <a:t> Now, it follows the safety algorithm to check whether this resulting state is a safe state or not.</a:t>
            </a:r>
          </a:p>
          <a:p>
            <a:pPr marL="0" indent="0" fontAlgn="base">
              <a:buNone/>
            </a:pPr>
            <a:r>
              <a:rPr lang="en-US" sz="1800" dirty="0">
                <a:latin typeface="Times" pitchFamily="18" charset="0"/>
                <a:cs typeface="Times" pitchFamily="18" charset="0"/>
              </a:rPr>
              <a:t> If it is a safe state, then REQ2 can be permitted otherwise not.</a:t>
            </a:r>
          </a:p>
          <a:p>
            <a:pPr marL="0" indent="0" fontAlgn="base">
              <a:buNone/>
            </a:pPr>
            <a:r>
              <a:rPr lang="en-US" sz="1800" dirty="0">
                <a:latin typeface="Times" pitchFamily="18" charset="0"/>
                <a:cs typeface="Times" pitchFamily="18" charset="0"/>
              </a:rPr>
              <a:t> </a:t>
            </a:r>
            <a:r>
              <a:rPr lang="en-US" sz="1800" b="1" dirty="0">
                <a:latin typeface="Times" pitchFamily="18" charset="0"/>
                <a:cs typeface="Times" pitchFamily="18" charset="0"/>
              </a:rPr>
              <a:t>Step-01:</a:t>
            </a:r>
          </a:p>
          <a:p>
            <a:pPr marL="0" indent="0" fontAlgn="base">
              <a:buNone/>
            </a:pPr>
            <a:r>
              <a:rPr lang="en-US" sz="1800" dirty="0">
                <a:latin typeface="Times" pitchFamily="18" charset="0"/>
                <a:cs typeface="Times" pitchFamily="18" charset="0"/>
              </a:rPr>
              <a:t> With the instances available currently, only the requirement of the process P1 can be satisfied.</a:t>
            </a:r>
          </a:p>
          <a:p>
            <a:pPr marL="0" indent="0" fontAlgn="base">
              <a:buNone/>
            </a:pPr>
            <a:r>
              <a:rPr lang="en-US" sz="1800" dirty="0">
                <a:latin typeface="Times" pitchFamily="18" charset="0"/>
                <a:cs typeface="Times" pitchFamily="18" charset="0"/>
              </a:rPr>
              <a:t> So, process P1 is allocated the requested resources.</a:t>
            </a:r>
          </a:p>
          <a:p>
            <a:pPr marL="0" indent="0" fontAlgn="base">
              <a:buNone/>
            </a:pPr>
            <a:r>
              <a:rPr lang="en-US" sz="1800" dirty="0">
                <a:latin typeface="Times" pitchFamily="18" charset="0"/>
                <a:cs typeface="Times" pitchFamily="18" charset="0"/>
              </a:rPr>
              <a:t>It completes its execution and then free up the instances of resources held by it.</a:t>
            </a:r>
          </a:p>
          <a:p>
            <a:pPr marL="0" indent="0" fontAlgn="base">
              <a:buNone/>
            </a:pPr>
            <a:r>
              <a:rPr lang="en-US" sz="1800" dirty="0">
                <a:latin typeface="Times" pitchFamily="18" charset="0"/>
                <a:cs typeface="Times" pitchFamily="18" charset="0"/>
              </a:rPr>
              <a:t> Then-</a:t>
            </a:r>
          </a:p>
          <a:p>
            <a:pPr marL="0" indent="0" fontAlgn="base">
              <a:buNone/>
            </a:pPr>
            <a:r>
              <a:rPr lang="en-US" sz="1800" dirty="0">
                <a:latin typeface="Times" pitchFamily="18" charset="0"/>
                <a:cs typeface="Times" pitchFamily="18" charset="0"/>
              </a:rPr>
              <a:t>Available</a:t>
            </a:r>
          </a:p>
          <a:p>
            <a:pPr marL="0" indent="0" fontAlgn="base">
              <a:buNone/>
            </a:pPr>
            <a:r>
              <a:rPr lang="en-US" sz="1800" dirty="0">
                <a:latin typeface="Times" pitchFamily="18" charset="0"/>
                <a:cs typeface="Times" pitchFamily="18" charset="0"/>
              </a:rPr>
              <a:t>= [ 1 2 2 ] + [ 5 2 0 ]</a:t>
            </a:r>
          </a:p>
          <a:p>
            <a:pPr marL="0" indent="0" fontAlgn="base">
              <a:buNone/>
            </a:pPr>
            <a:r>
              <a:rPr lang="en-US" sz="1800" dirty="0">
                <a:latin typeface="Times" pitchFamily="18" charset="0"/>
                <a:cs typeface="Times" pitchFamily="18" charset="0"/>
              </a:rPr>
              <a:t>= [ 6 4 2 ]</a:t>
            </a:r>
          </a:p>
        </p:txBody>
      </p:sp>
    </p:spTree>
    <p:extLst>
      <p:ext uri="{BB962C8B-B14F-4D97-AF65-F5344CB8AC3E}">
        <p14:creationId xmlns:p14="http://schemas.microsoft.com/office/powerpoint/2010/main" val="3750705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dirty="0">
                <a:solidFill>
                  <a:srgbClr val="C00000"/>
                </a:solidFill>
                <a:latin typeface="Times" pitchFamily="18" charset="0"/>
                <a:cs typeface="Times" pitchFamily="18" charset="0"/>
              </a:rPr>
              <a:t>Solution</a:t>
            </a:r>
          </a:p>
        </p:txBody>
      </p:sp>
      <p:sp>
        <p:nvSpPr>
          <p:cNvPr id="17411" name="Rectangle 1027"/>
          <p:cNvSpPr>
            <a:spLocks noGrp="1" noChangeArrowheads="1"/>
          </p:cNvSpPr>
          <p:nvPr>
            <p:ph type="body" idx="1"/>
          </p:nvPr>
        </p:nvSpPr>
        <p:spPr>
          <a:xfrm>
            <a:off x="838200" y="1523999"/>
            <a:ext cx="7924800" cy="3998913"/>
          </a:xfrm>
        </p:spPr>
        <p:txBody>
          <a:bodyPr>
            <a:normAutofit lnSpcReduction="10000"/>
          </a:bodyPr>
          <a:lstStyle/>
          <a:p>
            <a:pPr marL="0" indent="0" fontAlgn="base">
              <a:buNone/>
            </a:pPr>
            <a:r>
              <a:rPr lang="en-US" sz="1800" dirty="0">
                <a:latin typeface="Times" pitchFamily="18" charset="0"/>
                <a:cs typeface="Times" pitchFamily="18" charset="0"/>
              </a:rPr>
              <a:t>Step-02:</a:t>
            </a:r>
          </a:p>
          <a:p>
            <a:pPr marL="0" indent="0" fontAlgn="base">
              <a:buNone/>
            </a:pPr>
            <a:r>
              <a:rPr lang="en-US" sz="1800" dirty="0">
                <a:latin typeface="Times" pitchFamily="18" charset="0"/>
                <a:cs typeface="Times" pitchFamily="18" charset="0"/>
              </a:rPr>
              <a:t> </a:t>
            </a:r>
          </a:p>
          <a:p>
            <a:pPr fontAlgn="base"/>
            <a:r>
              <a:rPr lang="en-US" sz="1800" dirty="0">
                <a:latin typeface="Times" pitchFamily="18" charset="0"/>
                <a:cs typeface="Times" pitchFamily="18" charset="0"/>
              </a:rPr>
              <a:t>With the instances available currently, only the requirement of the process P2 can be satisfied.</a:t>
            </a:r>
          </a:p>
          <a:p>
            <a:pPr fontAlgn="base"/>
            <a:r>
              <a:rPr lang="en-US" sz="1800" dirty="0">
                <a:latin typeface="Times" pitchFamily="18" charset="0"/>
                <a:cs typeface="Times" pitchFamily="18" charset="0"/>
              </a:rPr>
              <a:t>So, process P2 is allocated the requested resources.</a:t>
            </a:r>
          </a:p>
          <a:p>
            <a:pPr fontAlgn="base"/>
            <a:r>
              <a:rPr lang="en-US" sz="1800" dirty="0">
                <a:latin typeface="Times" pitchFamily="18" charset="0"/>
                <a:cs typeface="Times" pitchFamily="18" charset="0"/>
              </a:rPr>
              <a:t>It completes its execution and then free up the instances of resources held by it.</a:t>
            </a:r>
          </a:p>
          <a:p>
            <a:pPr marL="0" indent="0" fontAlgn="base">
              <a:buNone/>
            </a:pPr>
            <a:r>
              <a:rPr lang="en-US" sz="1800" dirty="0">
                <a:latin typeface="Times" pitchFamily="18" charset="0"/>
                <a:cs typeface="Times" pitchFamily="18" charset="0"/>
              </a:rPr>
              <a:t> </a:t>
            </a:r>
          </a:p>
          <a:p>
            <a:pPr marL="0" indent="0" fontAlgn="base">
              <a:buNone/>
            </a:pPr>
            <a:r>
              <a:rPr lang="en-US" sz="1800" dirty="0">
                <a:latin typeface="Times" pitchFamily="18" charset="0"/>
                <a:cs typeface="Times" pitchFamily="18" charset="0"/>
              </a:rPr>
              <a:t>Then-</a:t>
            </a:r>
          </a:p>
          <a:p>
            <a:pPr marL="0" indent="0" fontAlgn="base">
              <a:buNone/>
            </a:pPr>
            <a:r>
              <a:rPr lang="en-US" sz="1800" dirty="0">
                <a:latin typeface="Times" pitchFamily="18" charset="0"/>
                <a:cs typeface="Times" pitchFamily="18" charset="0"/>
              </a:rPr>
              <a:t>Available</a:t>
            </a:r>
          </a:p>
          <a:p>
            <a:pPr marL="0" indent="0" fontAlgn="base">
              <a:buNone/>
            </a:pPr>
            <a:r>
              <a:rPr lang="en-US" sz="1800" dirty="0">
                <a:latin typeface="Times" pitchFamily="18" charset="0"/>
                <a:cs typeface="Times" pitchFamily="18" charset="0"/>
              </a:rPr>
              <a:t>= [ 6 4 2 ] + [ 2 1 1 ]</a:t>
            </a:r>
          </a:p>
          <a:p>
            <a:pPr marL="0" indent="0" fontAlgn="base">
              <a:buNone/>
            </a:pPr>
            <a:r>
              <a:rPr lang="en-US" sz="1800" dirty="0">
                <a:latin typeface="Times" pitchFamily="18" charset="0"/>
                <a:cs typeface="Times" pitchFamily="18" charset="0"/>
              </a:rPr>
              <a:t>= [ 8 5 3 ]</a:t>
            </a:r>
          </a:p>
          <a:p>
            <a:pPr marL="0" indent="0" fontAlgn="base">
              <a:buNone/>
            </a:pPr>
            <a:r>
              <a:rPr lang="en-US" sz="1800" dirty="0">
                <a:latin typeface="Times" pitchFamily="18" charset="0"/>
                <a:cs typeface="Times" pitchFamily="18" charset="0"/>
              </a:rPr>
              <a:t> </a:t>
            </a:r>
          </a:p>
          <a:p>
            <a:pPr marL="0" indent="0" fontAlgn="base">
              <a:buNone/>
            </a:pPr>
            <a:endParaRPr lang="en-US" sz="1800" dirty="0">
              <a:latin typeface="Times" pitchFamily="18" charset="0"/>
              <a:cs typeface="Times" pitchFamily="18" charset="0"/>
            </a:endParaRPr>
          </a:p>
        </p:txBody>
      </p:sp>
    </p:spTree>
    <p:extLst>
      <p:ext uri="{BB962C8B-B14F-4D97-AF65-F5344CB8AC3E}">
        <p14:creationId xmlns:p14="http://schemas.microsoft.com/office/powerpoint/2010/main" val="775590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66800" y="609600"/>
            <a:ext cx="7683500" cy="576262"/>
          </a:xfrm>
        </p:spPr>
        <p:txBody>
          <a:bodyPr/>
          <a:lstStyle/>
          <a:p>
            <a:r>
              <a:rPr lang="en-US" altLang="en-US" sz="4000" dirty="0">
                <a:solidFill>
                  <a:srgbClr val="C00000"/>
                </a:solidFill>
                <a:latin typeface="Times" pitchFamily="18" charset="0"/>
                <a:cs typeface="Times" pitchFamily="18" charset="0"/>
              </a:rPr>
              <a:t>Solution</a:t>
            </a:r>
          </a:p>
        </p:txBody>
      </p:sp>
      <p:sp>
        <p:nvSpPr>
          <p:cNvPr id="17411" name="Rectangle 1027"/>
          <p:cNvSpPr>
            <a:spLocks noGrp="1" noChangeArrowheads="1"/>
          </p:cNvSpPr>
          <p:nvPr>
            <p:ph type="body" idx="1"/>
          </p:nvPr>
        </p:nvSpPr>
        <p:spPr>
          <a:xfrm>
            <a:off x="838200" y="1523999"/>
            <a:ext cx="7924800" cy="3998913"/>
          </a:xfrm>
        </p:spPr>
        <p:txBody>
          <a:bodyPr>
            <a:normAutofit fontScale="92500" lnSpcReduction="10000"/>
          </a:bodyPr>
          <a:lstStyle/>
          <a:p>
            <a:pPr marL="0" indent="0" fontAlgn="base">
              <a:buNone/>
            </a:pPr>
            <a:r>
              <a:rPr lang="en-US" sz="1800" dirty="0">
                <a:latin typeface="Times" pitchFamily="18" charset="0"/>
                <a:cs typeface="Times" pitchFamily="18" charset="0"/>
              </a:rPr>
              <a:t>Step-03:</a:t>
            </a:r>
          </a:p>
          <a:p>
            <a:pPr marL="0" indent="0" fontAlgn="base">
              <a:buNone/>
            </a:pPr>
            <a:r>
              <a:rPr lang="en-US" sz="1800" dirty="0">
                <a:latin typeface="Times" pitchFamily="18" charset="0"/>
                <a:cs typeface="Times" pitchFamily="18" charset="0"/>
              </a:rPr>
              <a:t>With the instances available currently, the requirement of the process P0 can be satisfied.</a:t>
            </a:r>
          </a:p>
          <a:p>
            <a:pPr fontAlgn="base"/>
            <a:r>
              <a:rPr lang="en-US" sz="1800" dirty="0">
                <a:latin typeface="Times" pitchFamily="18" charset="0"/>
                <a:cs typeface="Times" pitchFamily="18" charset="0"/>
              </a:rPr>
              <a:t>So, process P0 is allocated the requested resources.</a:t>
            </a:r>
          </a:p>
          <a:p>
            <a:pPr fontAlgn="base"/>
            <a:r>
              <a:rPr lang="en-US" sz="1800" dirty="0">
                <a:latin typeface="Times" pitchFamily="18" charset="0"/>
                <a:cs typeface="Times" pitchFamily="18" charset="0"/>
              </a:rPr>
              <a:t>It completes its execution and then free up the instances of resources held by it.</a:t>
            </a:r>
          </a:p>
          <a:p>
            <a:pPr marL="0" indent="0" fontAlgn="base">
              <a:buNone/>
            </a:pPr>
            <a:r>
              <a:rPr lang="en-US" sz="1800" dirty="0">
                <a:latin typeface="Times" pitchFamily="18" charset="0"/>
                <a:cs typeface="Times" pitchFamily="18" charset="0"/>
              </a:rPr>
              <a:t> Then-</a:t>
            </a:r>
          </a:p>
          <a:p>
            <a:pPr marL="0" indent="0" fontAlgn="base">
              <a:buNone/>
            </a:pPr>
            <a:r>
              <a:rPr lang="en-US" sz="1800" dirty="0">
                <a:latin typeface="Times" pitchFamily="18" charset="0"/>
                <a:cs typeface="Times" pitchFamily="18" charset="0"/>
              </a:rPr>
              <a:t>Available = [ 8 5 3 ] + [ 0 0 1 ]= [ 8 5 4 ]</a:t>
            </a:r>
          </a:p>
          <a:p>
            <a:pPr marL="0" indent="0" fontAlgn="base">
              <a:buNone/>
            </a:pPr>
            <a:r>
              <a:rPr lang="en-US" sz="1800" dirty="0">
                <a:latin typeface="Times" pitchFamily="18" charset="0"/>
                <a:cs typeface="Times" pitchFamily="18" charset="0"/>
              </a:rPr>
              <a:t> Thus,</a:t>
            </a:r>
          </a:p>
          <a:p>
            <a:pPr fontAlgn="base"/>
            <a:r>
              <a:rPr lang="en-US" sz="1800" dirty="0">
                <a:latin typeface="Times" pitchFamily="18" charset="0"/>
                <a:cs typeface="Times" pitchFamily="18" charset="0"/>
              </a:rPr>
              <a:t>There exists a safe sequence P1, P2, P0 in which all the processes can be executed.</a:t>
            </a:r>
          </a:p>
          <a:p>
            <a:pPr fontAlgn="base"/>
            <a:r>
              <a:rPr lang="en-US" sz="1800" dirty="0">
                <a:latin typeface="Times" pitchFamily="18" charset="0"/>
                <a:cs typeface="Times" pitchFamily="18" charset="0"/>
              </a:rPr>
              <a:t>So, the system is in a safe state.</a:t>
            </a:r>
          </a:p>
          <a:p>
            <a:pPr fontAlgn="base"/>
            <a:r>
              <a:rPr lang="en-US" sz="1800" dirty="0">
                <a:latin typeface="Times" pitchFamily="18" charset="0"/>
                <a:cs typeface="Times" pitchFamily="18" charset="0"/>
              </a:rPr>
              <a:t>Thus, REQ2 can be permitted.</a:t>
            </a:r>
          </a:p>
          <a:p>
            <a:pPr marL="0" indent="0" fontAlgn="base">
              <a:buNone/>
            </a:pPr>
            <a:r>
              <a:rPr lang="en-US" sz="1800" dirty="0">
                <a:latin typeface="Times" pitchFamily="18" charset="0"/>
                <a:cs typeface="Times" pitchFamily="18" charset="0"/>
              </a:rPr>
              <a:t> Thus, Correct Option is (B).</a:t>
            </a:r>
          </a:p>
          <a:p>
            <a:pPr marL="0" indent="0" fontAlgn="base">
              <a:buNone/>
            </a:pPr>
            <a:endParaRPr lang="en-US" sz="1800" dirty="0">
              <a:latin typeface="Times" pitchFamily="18" charset="0"/>
              <a:cs typeface="Times" pitchFamily="18" charset="0"/>
            </a:endParaRPr>
          </a:p>
        </p:txBody>
      </p:sp>
    </p:spTree>
    <p:extLst>
      <p:ext uri="{BB962C8B-B14F-4D97-AF65-F5344CB8AC3E}">
        <p14:creationId xmlns:p14="http://schemas.microsoft.com/office/powerpoint/2010/main" val="775590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990599"/>
          </a:xfrm>
        </p:spPr>
        <p:txBody>
          <a:bodyPr/>
          <a:lstStyle/>
          <a:p>
            <a:r>
              <a:rPr lang="en-US" dirty="0">
                <a:solidFill>
                  <a:srgbClr val="C00000"/>
                </a:solidFill>
              </a:rPr>
              <a:t>Conclusion</a:t>
            </a:r>
            <a:endParaRPr lang="en-US" dirty="0"/>
          </a:p>
        </p:txBody>
      </p:sp>
      <p:sp>
        <p:nvSpPr>
          <p:cNvPr id="3" name="Subtitle 2"/>
          <p:cNvSpPr>
            <a:spLocks noGrp="1"/>
          </p:cNvSpPr>
          <p:nvPr>
            <p:ph type="subTitle" idx="1"/>
          </p:nvPr>
        </p:nvSpPr>
        <p:spPr>
          <a:xfrm>
            <a:off x="1371600" y="2286000"/>
            <a:ext cx="6400800" cy="3352800"/>
          </a:xfrm>
        </p:spPr>
        <p:txBody>
          <a:bodyPr/>
          <a:lstStyle/>
          <a:p>
            <a:pPr algn="l"/>
            <a:r>
              <a:rPr lang="en-US" sz="2000" dirty="0">
                <a:solidFill>
                  <a:schemeClr val="tx1"/>
                </a:solidFill>
              </a:rPr>
              <a:t>This lecture enables you to have a deep insight to Deadlock avoidance, a safe state, Banker’s algorithms and Safety algorithm to avoid deadlock.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066799"/>
          </a:xfrm>
        </p:spPr>
        <p:txBody>
          <a:bodyPr/>
          <a:lstStyle/>
          <a:p>
            <a:r>
              <a:rPr lang="en-US" dirty="0">
                <a:solidFill>
                  <a:srgbClr val="C00000"/>
                </a:solidFill>
                <a:latin typeface="Times New Roman" pitchFamily="18" charset="0"/>
                <a:cs typeface="Times New Roman" pitchFamily="18" charset="0"/>
              </a:rPr>
              <a:t>References</a:t>
            </a:r>
            <a:endParaRPr lang="en-US" dirty="0"/>
          </a:p>
        </p:txBody>
      </p:sp>
      <p:sp>
        <p:nvSpPr>
          <p:cNvPr id="3" name="Subtitle 2"/>
          <p:cNvSpPr>
            <a:spLocks noGrp="1"/>
          </p:cNvSpPr>
          <p:nvPr>
            <p:ph type="subTitle" idx="1"/>
          </p:nvPr>
        </p:nvSpPr>
        <p:spPr>
          <a:xfrm>
            <a:off x="838200" y="1828800"/>
            <a:ext cx="7467600" cy="3810000"/>
          </a:xfrm>
        </p:spPr>
        <p:txBody>
          <a:bodyPr/>
          <a:lstStyle/>
          <a:p>
            <a:pPr algn="l"/>
            <a:r>
              <a:rPr lang="en-US" sz="1400" dirty="0">
                <a:hlinkClick r:id="rId2"/>
              </a:rPr>
              <a:t>https://www.includehelp.com/c-programming-questions/</a:t>
            </a:r>
            <a:endParaRPr lang="en-US" sz="1400" dirty="0"/>
          </a:p>
          <a:p>
            <a:pPr algn="l"/>
            <a:endParaRPr lang="en-US" sz="1400" dirty="0"/>
          </a:p>
          <a:p>
            <a:pPr algn="l"/>
            <a:r>
              <a:rPr lang="en-US" sz="1400" dirty="0">
                <a:hlinkClick r:id="rId3"/>
              </a:rPr>
              <a:t>https://www.studytonight.com/operating-system/</a:t>
            </a:r>
            <a:endParaRPr lang="en-US" sz="1400" dirty="0"/>
          </a:p>
          <a:p>
            <a:pPr algn="l"/>
            <a:endParaRPr lang="en-US" sz="1400" dirty="0"/>
          </a:p>
          <a:p>
            <a:pPr algn="l"/>
            <a:r>
              <a:rPr lang="en-US" sz="1400" u="sng" dirty="0">
                <a:solidFill>
                  <a:srgbClr val="0070C0"/>
                </a:solidFill>
                <a:hlinkClick r:id="rId4"/>
              </a:rPr>
              <a:t>https://computing.llnl.gov/tutorials/</a:t>
            </a:r>
            <a:endParaRPr lang="en-US" sz="1400" u="sng" dirty="0">
              <a:solidFill>
                <a:srgbClr val="0070C0"/>
              </a:solidFill>
            </a:endParaRPr>
          </a:p>
          <a:p>
            <a:pPr algn="l"/>
            <a:endParaRPr lang="en-US" sz="1400" u="sng" dirty="0">
              <a:solidFill>
                <a:srgbClr val="0070C0"/>
              </a:solidFill>
            </a:endParaRPr>
          </a:p>
          <a:p>
            <a:pPr algn="l"/>
            <a:r>
              <a:rPr lang="en-US" sz="1400" dirty="0">
                <a:hlinkClick r:id="rId5"/>
              </a:rPr>
              <a:t>https://www.tutorialspoint.com/operating_system/index.htm#:~:text=An%20operating%20system%20(OS)%20is,software%20in%20a%20computer%20system.</a:t>
            </a:r>
            <a:endParaRPr lang="en-US" sz="1400" dirty="0"/>
          </a:p>
          <a:p>
            <a:pPr algn="l"/>
            <a:endParaRPr lang="en-US" sz="1400" u="sng" dirty="0">
              <a:solidFill>
                <a:srgbClr val="0070C0"/>
              </a:solidFill>
            </a:endParaRPr>
          </a:p>
          <a:p>
            <a:pPr algn="l"/>
            <a:r>
              <a:rPr lang="en-US" sz="1400" dirty="0">
                <a:hlinkClick r:id="rId6"/>
              </a:rPr>
              <a:t>https://www.javatpoint.com/os-tutorial</a:t>
            </a:r>
            <a:endParaRPr lang="en-US" sz="1400" dirty="0"/>
          </a:p>
          <a:p>
            <a:pPr algn="l"/>
            <a:endParaRPr lang="en-US" sz="1400" u="sng" dirty="0">
              <a:solidFill>
                <a:srgbClr val="0070C0"/>
              </a:solidFill>
            </a:endParaRPr>
          </a:p>
          <a:p>
            <a:pPr algn="l"/>
            <a:r>
              <a:rPr lang="en-US" sz="1400" dirty="0">
                <a:hlinkClick r:id="rId7"/>
              </a:rPr>
              <a:t>https://www.guru99.com/operating-system-tutorial.html</a:t>
            </a:r>
            <a:endParaRPr lang="en-US" sz="1400" dirty="0"/>
          </a:p>
          <a:p>
            <a:pPr algn="l"/>
            <a:r>
              <a:rPr lang="en-US" sz="1400" dirty="0">
                <a:hlinkClick r:id="rId8"/>
              </a:rPr>
              <a:t>https://www.geeksforgeeks.org/operating-systems/</a:t>
            </a:r>
            <a:endParaRPr lang="en-US" sz="1400" u="sng" dirty="0">
              <a:solidFill>
                <a:srgbClr val="0070C0"/>
              </a:solidFill>
            </a:endParaRPr>
          </a:p>
          <a:p>
            <a:pPr algn="l"/>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533400"/>
            <a:ext cx="8229600" cy="576263"/>
          </a:xfrm>
        </p:spPr>
        <p:txBody>
          <a:bodyPr/>
          <a:lstStyle/>
          <a:p>
            <a:pPr eaLnBrk="1" hangingPunct="1"/>
            <a:r>
              <a:rPr lang="en-US" altLang="en-US" sz="4000" dirty="0">
                <a:solidFill>
                  <a:srgbClr val="C00000"/>
                </a:solidFill>
                <a:latin typeface="Times" pitchFamily="18" charset="0"/>
                <a:cs typeface="Times" pitchFamily="18" charset="0"/>
              </a:rPr>
              <a:t>Safe State</a:t>
            </a:r>
          </a:p>
        </p:txBody>
      </p:sp>
      <p:sp>
        <p:nvSpPr>
          <p:cNvPr id="21507" name="Rectangle 3"/>
          <p:cNvSpPr>
            <a:spLocks noGrp="1" noChangeArrowheads="1"/>
          </p:cNvSpPr>
          <p:nvPr>
            <p:ph type="body" idx="1"/>
          </p:nvPr>
        </p:nvSpPr>
        <p:spPr>
          <a:xfrm>
            <a:off x="919162" y="1371599"/>
            <a:ext cx="7767637" cy="4791075"/>
          </a:xfrm>
        </p:spPr>
        <p:txBody>
          <a:bodyPr>
            <a:noAutofit/>
          </a:bodyPr>
          <a:lstStyle/>
          <a:p>
            <a:pPr algn="just"/>
            <a:r>
              <a:rPr lang="en-US" altLang="en-US" sz="1800" dirty="0">
                <a:latin typeface="Times" pitchFamily="18" charset="0"/>
                <a:cs typeface="Times" pitchFamily="18" charset="0"/>
              </a:rPr>
              <a:t>When a process requests an available resource, system must decide if immediate allocation leaves the system in a safe state</a:t>
            </a:r>
          </a:p>
          <a:p>
            <a:pPr algn="just"/>
            <a:r>
              <a:rPr lang="en-US" altLang="en-US" sz="1800" dirty="0">
                <a:latin typeface="Times" pitchFamily="18" charset="0"/>
                <a:cs typeface="Times" pitchFamily="18" charset="0"/>
              </a:rPr>
              <a:t>System is in </a:t>
            </a:r>
            <a:r>
              <a:rPr lang="en-US" altLang="en-US" sz="1800" b="1" dirty="0">
                <a:solidFill>
                  <a:srgbClr val="3366FF"/>
                </a:solidFill>
                <a:latin typeface="Times" pitchFamily="18" charset="0"/>
                <a:cs typeface="Times" pitchFamily="18" charset="0"/>
              </a:rPr>
              <a:t>safe state</a:t>
            </a:r>
            <a:r>
              <a:rPr lang="en-US" altLang="en-US" sz="1800" dirty="0">
                <a:solidFill>
                  <a:srgbClr val="3366FF"/>
                </a:solidFill>
                <a:latin typeface="Times" pitchFamily="18" charset="0"/>
                <a:cs typeface="Times" pitchFamily="18" charset="0"/>
              </a:rPr>
              <a:t> </a:t>
            </a:r>
            <a:r>
              <a:rPr lang="en-US" altLang="en-US" sz="1800" dirty="0">
                <a:latin typeface="Times" pitchFamily="18" charset="0"/>
                <a:cs typeface="Times" pitchFamily="18" charset="0"/>
              </a:rPr>
              <a:t>if there exists a sequence &lt;</a:t>
            </a:r>
            <a:r>
              <a:rPr lang="en-US" altLang="en-US" sz="1800" i="1" dirty="0">
                <a:latin typeface="Times" pitchFamily="18" charset="0"/>
                <a:cs typeface="Times" pitchFamily="18" charset="0"/>
              </a:rPr>
              <a:t>P</a:t>
            </a:r>
            <a:r>
              <a:rPr lang="en-US" altLang="en-US" sz="1800" i="1" baseline="-25000" dirty="0">
                <a:latin typeface="Times" pitchFamily="18" charset="0"/>
                <a:cs typeface="Times" pitchFamily="18" charset="0"/>
              </a:rPr>
              <a:t>1</a:t>
            </a:r>
            <a:r>
              <a:rPr lang="en-US" altLang="en-US" sz="1800" i="1" dirty="0">
                <a:latin typeface="Times" pitchFamily="18" charset="0"/>
                <a:cs typeface="Times" pitchFamily="18" charset="0"/>
              </a:rPr>
              <a:t>, P</a:t>
            </a:r>
            <a:r>
              <a:rPr lang="en-US" altLang="en-US" sz="1800" i="1" baseline="-25000" dirty="0">
                <a:latin typeface="Times" pitchFamily="18" charset="0"/>
                <a:cs typeface="Times" pitchFamily="18" charset="0"/>
              </a:rPr>
              <a:t>2</a:t>
            </a:r>
            <a:r>
              <a:rPr lang="en-US" altLang="en-US" sz="1800" i="1" dirty="0">
                <a:latin typeface="Times" pitchFamily="18" charset="0"/>
                <a:cs typeface="Times" pitchFamily="18" charset="0"/>
              </a:rPr>
              <a:t>, …, </a:t>
            </a:r>
            <a:r>
              <a:rPr lang="en-US" altLang="en-US" sz="1800" i="1" dirty="0" err="1">
                <a:latin typeface="Times" pitchFamily="18" charset="0"/>
                <a:cs typeface="Times" pitchFamily="18" charset="0"/>
              </a:rPr>
              <a:t>P</a:t>
            </a:r>
            <a:r>
              <a:rPr lang="en-US" altLang="en-US" sz="1800" i="1" baseline="-25000" dirty="0" err="1">
                <a:latin typeface="Times" pitchFamily="18" charset="0"/>
                <a:cs typeface="Times" pitchFamily="18" charset="0"/>
              </a:rPr>
              <a:t>n</a:t>
            </a:r>
            <a:r>
              <a:rPr lang="en-US" altLang="en-US" sz="1800" dirty="0">
                <a:latin typeface="Times" pitchFamily="18" charset="0"/>
                <a:cs typeface="Times" pitchFamily="18" charset="0"/>
              </a:rPr>
              <a:t>&gt; of ALL the  processes  in the systems such that  for each P</a:t>
            </a:r>
            <a:r>
              <a:rPr lang="en-US" altLang="en-US" sz="1800" baseline="-25000" dirty="0">
                <a:latin typeface="Times" pitchFamily="18" charset="0"/>
                <a:cs typeface="Times" pitchFamily="18" charset="0"/>
              </a:rPr>
              <a:t>i</a:t>
            </a:r>
            <a:r>
              <a:rPr lang="en-US" altLang="en-US" sz="1800" dirty="0">
                <a:latin typeface="Times" pitchFamily="18" charset="0"/>
                <a:cs typeface="Times" pitchFamily="18" charset="0"/>
              </a:rPr>
              <a:t>, the resources that P</a:t>
            </a:r>
            <a:r>
              <a:rPr lang="en-US" altLang="en-US" sz="1800" baseline="-25000" dirty="0">
                <a:latin typeface="Times" pitchFamily="18" charset="0"/>
                <a:cs typeface="Times" pitchFamily="18" charset="0"/>
              </a:rPr>
              <a:t>i </a:t>
            </a:r>
            <a:r>
              <a:rPr lang="en-US" altLang="en-US" sz="1800" dirty="0">
                <a:latin typeface="Times" pitchFamily="18" charset="0"/>
                <a:cs typeface="Times" pitchFamily="18" charset="0"/>
              </a:rPr>
              <a:t>can still request can be satisfied by currently available resources + resources held by all the </a:t>
            </a:r>
            <a:r>
              <a:rPr lang="en-US" altLang="en-US" sz="1800" i="1" dirty="0" err="1">
                <a:latin typeface="Times" pitchFamily="18" charset="0"/>
                <a:cs typeface="Times" pitchFamily="18" charset="0"/>
              </a:rPr>
              <a:t>P</a:t>
            </a:r>
            <a:r>
              <a:rPr lang="en-US" altLang="en-US" sz="1800" i="1" baseline="-25000" dirty="0" err="1">
                <a:latin typeface="Times" pitchFamily="18" charset="0"/>
                <a:cs typeface="Times" pitchFamily="18" charset="0"/>
              </a:rPr>
              <a:t>j</a:t>
            </a:r>
            <a:r>
              <a:rPr lang="en-US" altLang="en-US" sz="1800" dirty="0">
                <a:latin typeface="Times" pitchFamily="18" charset="0"/>
                <a:cs typeface="Times" pitchFamily="18" charset="0"/>
              </a:rPr>
              <a:t>, with</a:t>
            </a:r>
            <a:r>
              <a:rPr lang="en-US" altLang="en-US" sz="1800" i="1" dirty="0">
                <a:latin typeface="Times" pitchFamily="18" charset="0"/>
                <a:cs typeface="Times" pitchFamily="18" charset="0"/>
              </a:rPr>
              <a:t> j </a:t>
            </a:r>
            <a:r>
              <a:rPr lang="en-US" altLang="en-US" sz="1800" dirty="0">
                <a:latin typeface="Times" pitchFamily="18" charset="0"/>
                <a:cs typeface="Times" pitchFamily="18" charset="0"/>
              </a:rPr>
              <a:t>&lt; </a:t>
            </a:r>
            <a:r>
              <a:rPr lang="en-US" altLang="en-US" sz="1800" i="1" dirty="0">
                <a:latin typeface="Times" pitchFamily="18" charset="0"/>
                <a:cs typeface="Times" pitchFamily="18" charset="0"/>
              </a:rPr>
              <a:t>I</a:t>
            </a:r>
            <a:endParaRPr lang="en-US" altLang="en-US" sz="1800" dirty="0">
              <a:latin typeface="Times" pitchFamily="18" charset="0"/>
              <a:cs typeface="Times" pitchFamily="18" charset="0"/>
            </a:endParaRPr>
          </a:p>
          <a:p>
            <a:pPr algn="just"/>
            <a:r>
              <a:rPr lang="en-US" altLang="en-US" sz="1800" dirty="0">
                <a:latin typeface="Times" pitchFamily="18" charset="0"/>
                <a:cs typeface="Times" pitchFamily="18" charset="0"/>
              </a:rPr>
              <a:t>That is:</a:t>
            </a:r>
          </a:p>
          <a:p>
            <a:pPr lvl="1" algn="just"/>
            <a:r>
              <a:rPr lang="en-US" altLang="en-US" sz="1800" dirty="0">
                <a:latin typeface="Times" pitchFamily="18" charset="0"/>
                <a:cs typeface="Times" pitchFamily="18" charset="0"/>
              </a:rPr>
              <a:t>If P</a:t>
            </a:r>
            <a:r>
              <a:rPr lang="en-US" altLang="en-US" sz="1800" baseline="-25000" dirty="0">
                <a:latin typeface="Times" pitchFamily="18" charset="0"/>
                <a:cs typeface="Times" pitchFamily="18" charset="0"/>
              </a:rPr>
              <a:t>i</a:t>
            </a:r>
            <a:r>
              <a:rPr lang="en-US" altLang="en-US" sz="1800" dirty="0">
                <a:latin typeface="Times" pitchFamily="18" charset="0"/>
                <a:cs typeface="Times" pitchFamily="18" charset="0"/>
              </a:rPr>
              <a:t> resource needs are not immediately available, then </a:t>
            </a:r>
            <a:r>
              <a:rPr lang="en-US" altLang="en-US" sz="1800" i="1" dirty="0">
                <a:latin typeface="Times" pitchFamily="18" charset="0"/>
                <a:cs typeface="Times" pitchFamily="18" charset="0"/>
              </a:rPr>
              <a:t>P</a:t>
            </a:r>
            <a:r>
              <a:rPr lang="en-US" altLang="en-US" sz="1800" i="1" baseline="-25000" dirty="0">
                <a:latin typeface="Times" pitchFamily="18" charset="0"/>
                <a:cs typeface="Times" pitchFamily="18" charset="0"/>
              </a:rPr>
              <a:t>i</a:t>
            </a:r>
            <a:r>
              <a:rPr lang="en-US" altLang="en-US" sz="1800" dirty="0">
                <a:latin typeface="Times" pitchFamily="18" charset="0"/>
                <a:cs typeface="Times" pitchFamily="18" charset="0"/>
              </a:rPr>
              <a:t> can wait until all </a:t>
            </a:r>
            <a:r>
              <a:rPr lang="en-US" altLang="en-US" sz="1800" i="1" dirty="0" err="1">
                <a:latin typeface="Times" pitchFamily="18" charset="0"/>
                <a:cs typeface="Times" pitchFamily="18" charset="0"/>
              </a:rPr>
              <a:t>P</a:t>
            </a:r>
            <a:r>
              <a:rPr lang="en-US" altLang="en-US" sz="1800" i="1" baseline="-25000" dirty="0" err="1">
                <a:latin typeface="Times" pitchFamily="18" charset="0"/>
                <a:cs typeface="Times" pitchFamily="18" charset="0"/>
              </a:rPr>
              <a:t>j</a:t>
            </a:r>
            <a:r>
              <a:rPr lang="en-US" altLang="en-US" sz="1800" i="1" dirty="0">
                <a:latin typeface="Times" pitchFamily="18" charset="0"/>
                <a:cs typeface="Times" pitchFamily="18" charset="0"/>
              </a:rPr>
              <a:t> </a:t>
            </a:r>
            <a:r>
              <a:rPr lang="en-US" altLang="en-US" sz="1800" dirty="0">
                <a:latin typeface="Times" pitchFamily="18" charset="0"/>
                <a:cs typeface="Times" pitchFamily="18" charset="0"/>
              </a:rPr>
              <a:t>have finished</a:t>
            </a:r>
          </a:p>
          <a:p>
            <a:pPr lvl="1" algn="just"/>
            <a:r>
              <a:rPr lang="en-US" altLang="en-US" sz="1800" dirty="0">
                <a:latin typeface="Times" pitchFamily="18" charset="0"/>
                <a:cs typeface="Times" pitchFamily="18" charset="0"/>
              </a:rPr>
              <a:t>When </a:t>
            </a:r>
            <a:r>
              <a:rPr lang="en-US" altLang="en-US" sz="1800" i="1" dirty="0" err="1">
                <a:latin typeface="Times" pitchFamily="18" charset="0"/>
                <a:cs typeface="Times" pitchFamily="18" charset="0"/>
              </a:rPr>
              <a:t>P</a:t>
            </a:r>
            <a:r>
              <a:rPr lang="en-US" altLang="en-US" sz="1800" i="1" baseline="-25000" dirty="0" err="1">
                <a:latin typeface="Times" pitchFamily="18" charset="0"/>
                <a:cs typeface="Times" pitchFamily="18" charset="0"/>
              </a:rPr>
              <a:t>j</a:t>
            </a:r>
            <a:r>
              <a:rPr lang="en-US" altLang="en-US" sz="1800" dirty="0">
                <a:latin typeface="Times" pitchFamily="18" charset="0"/>
                <a:cs typeface="Times" pitchFamily="18" charset="0"/>
              </a:rPr>
              <a:t> is finished, </a:t>
            </a:r>
            <a:r>
              <a:rPr lang="en-US" altLang="en-US" sz="1800" i="1" dirty="0">
                <a:latin typeface="Times" pitchFamily="18" charset="0"/>
                <a:cs typeface="Times" pitchFamily="18" charset="0"/>
              </a:rPr>
              <a:t>P</a:t>
            </a:r>
            <a:r>
              <a:rPr lang="en-US" altLang="en-US" sz="1800" i="1" baseline="-25000" dirty="0">
                <a:latin typeface="Times" pitchFamily="18" charset="0"/>
                <a:cs typeface="Times" pitchFamily="18" charset="0"/>
              </a:rPr>
              <a:t>i</a:t>
            </a:r>
            <a:r>
              <a:rPr lang="en-US" altLang="en-US" sz="1800" dirty="0">
                <a:latin typeface="Times" pitchFamily="18" charset="0"/>
                <a:cs typeface="Times" pitchFamily="18" charset="0"/>
              </a:rPr>
              <a:t> can obtain needed resources, execute, return allocated resources, and terminate</a:t>
            </a:r>
          </a:p>
          <a:p>
            <a:pPr lvl="1" algn="just"/>
            <a:r>
              <a:rPr lang="en-US" altLang="en-US" sz="1800" dirty="0">
                <a:latin typeface="Times" pitchFamily="18" charset="0"/>
                <a:cs typeface="Times" pitchFamily="18" charset="0"/>
              </a:rPr>
              <a:t>When </a:t>
            </a:r>
            <a:r>
              <a:rPr lang="en-US" altLang="en-US" sz="1800" i="1" dirty="0">
                <a:latin typeface="Times" pitchFamily="18" charset="0"/>
                <a:cs typeface="Times" pitchFamily="18" charset="0"/>
              </a:rPr>
              <a:t>P</a:t>
            </a:r>
            <a:r>
              <a:rPr lang="en-US" altLang="en-US" sz="1800" i="1" baseline="-25000" dirty="0">
                <a:latin typeface="Times" pitchFamily="18" charset="0"/>
                <a:cs typeface="Times" pitchFamily="18" charset="0"/>
              </a:rPr>
              <a:t>i</a:t>
            </a:r>
            <a:r>
              <a:rPr lang="en-US" altLang="en-US" sz="1800" dirty="0">
                <a:latin typeface="Times" pitchFamily="18" charset="0"/>
                <a:cs typeface="Times" pitchFamily="18" charset="0"/>
              </a:rPr>
              <a:t> terminates, </a:t>
            </a:r>
            <a:r>
              <a:rPr lang="en-US" altLang="en-US" sz="1800" i="1" dirty="0">
                <a:latin typeface="Times" pitchFamily="18" charset="0"/>
                <a:cs typeface="Times" pitchFamily="18" charset="0"/>
              </a:rPr>
              <a:t>P</a:t>
            </a:r>
            <a:r>
              <a:rPr lang="en-US" altLang="en-US" sz="1800" i="1" baseline="-25000" dirty="0">
                <a:latin typeface="Times" pitchFamily="18" charset="0"/>
                <a:cs typeface="Times" pitchFamily="18" charset="0"/>
              </a:rPr>
              <a:t>i </a:t>
            </a:r>
            <a:r>
              <a:rPr lang="en-US" altLang="en-US" sz="1800" baseline="-25000" dirty="0">
                <a:latin typeface="Times" pitchFamily="18" charset="0"/>
                <a:cs typeface="Times" pitchFamily="18" charset="0"/>
              </a:rPr>
              <a:t>+1</a:t>
            </a:r>
            <a:r>
              <a:rPr lang="en-US" altLang="en-US" sz="1800" dirty="0">
                <a:latin typeface="Times" pitchFamily="18" charset="0"/>
                <a:cs typeface="Times" pitchFamily="18" charset="0"/>
              </a:rPr>
              <a:t> can obtain its needed resources, and so on </a:t>
            </a:r>
          </a:p>
        </p:txBody>
      </p:sp>
    </p:spTree>
    <p:extLst>
      <p:ext uri="{BB962C8B-B14F-4D97-AF65-F5344CB8AC3E}">
        <p14:creationId xmlns:p14="http://schemas.microsoft.com/office/powerpoint/2010/main" val="146420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19200" y="609600"/>
            <a:ext cx="7467600" cy="576263"/>
          </a:xfrm>
        </p:spPr>
        <p:txBody>
          <a:bodyPr/>
          <a:lstStyle/>
          <a:p>
            <a:pPr eaLnBrk="1" hangingPunct="1"/>
            <a:r>
              <a:rPr lang="en-US" altLang="en-US" sz="4000" dirty="0">
                <a:solidFill>
                  <a:srgbClr val="C00000"/>
                </a:solidFill>
                <a:latin typeface="Times" pitchFamily="18" charset="0"/>
                <a:cs typeface="Times" pitchFamily="18" charset="0"/>
              </a:rPr>
              <a:t>Basic Facts</a:t>
            </a:r>
          </a:p>
        </p:txBody>
      </p:sp>
      <p:sp>
        <p:nvSpPr>
          <p:cNvPr id="22531" name="Rectangle 3"/>
          <p:cNvSpPr>
            <a:spLocks noGrp="1" noChangeArrowheads="1"/>
          </p:cNvSpPr>
          <p:nvPr>
            <p:ph type="body" idx="1"/>
          </p:nvPr>
        </p:nvSpPr>
        <p:spPr>
          <a:xfrm>
            <a:off x="922338" y="1676399"/>
            <a:ext cx="7764462" cy="3929063"/>
          </a:xfrm>
        </p:spPr>
        <p:txBody>
          <a:bodyPr>
            <a:normAutofit/>
          </a:bodyPr>
          <a:lstStyle/>
          <a:p>
            <a:r>
              <a:rPr lang="en-US" altLang="en-US" sz="1800" dirty="0">
                <a:latin typeface="Times" pitchFamily="18" charset="0"/>
                <a:cs typeface="Times" pitchFamily="18" charset="0"/>
              </a:rPr>
              <a:t>If a system is in safe state </a:t>
            </a:r>
            <a:r>
              <a:rPr lang="en-US" altLang="en-US" sz="1800" dirty="0">
                <a:latin typeface="Times" pitchFamily="18" charset="0"/>
                <a:cs typeface="Times" pitchFamily="18" charset="0"/>
                <a:sym typeface="Symbol" pitchFamily="18" charset="2"/>
              </a:rPr>
              <a:t> no deadlocks</a:t>
            </a:r>
            <a:br>
              <a:rPr lang="en-US" altLang="en-US" sz="1800" dirty="0">
                <a:latin typeface="Times" pitchFamily="18" charset="0"/>
                <a:cs typeface="Times" pitchFamily="18" charset="0"/>
                <a:sym typeface="Symbol" pitchFamily="18" charset="2"/>
              </a:rPr>
            </a:br>
            <a:endParaRPr lang="en-US" altLang="en-US" sz="1800" dirty="0">
              <a:latin typeface="Times" pitchFamily="18" charset="0"/>
              <a:cs typeface="Times" pitchFamily="18" charset="0"/>
              <a:sym typeface="Symbol" pitchFamily="18" charset="2"/>
            </a:endParaRPr>
          </a:p>
          <a:p>
            <a:r>
              <a:rPr lang="en-US" altLang="en-US" sz="1800" dirty="0">
                <a:latin typeface="Times" pitchFamily="18" charset="0"/>
                <a:cs typeface="Times" pitchFamily="18" charset="0"/>
                <a:sym typeface="Symbol" pitchFamily="18" charset="2"/>
              </a:rPr>
              <a:t>If a system is in unsafe state  possibility of deadlock</a:t>
            </a:r>
            <a:br>
              <a:rPr lang="en-US" altLang="en-US" sz="1800" dirty="0">
                <a:latin typeface="Times" pitchFamily="18" charset="0"/>
                <a:cs typeface="Times" pitchFamily="18" charset="0"/>
                <a:sym typeface="Symbol" pitchFamily="18" charset="2"/>
              </a:rPr>
            </a:br>
            <a:endParaRPr lang="en-US" altLang="en-US" sz="1800" dirty="0">
              <a:latin typeface="Times" pitchFamily="18" charset="0"/>
              <a:cs typeface="Times" pitchFamily="18" charset="0"/>
              <a:sym typeface="Symbol" pitchFamily="18" charset="2"/>
            </a:endParaRPr>
          </a:p>
          <a:p>
            <a:r>
              <a:rPr lang="en-US" altLang="en-US" sz="1800" dirty="0">
                <a:latin typeface="Times" pitchFamily="18" charset="0"/>
                <a:cs typeface="Times" pitchFamily="18" charset="0"/>
                <a:sym typeface="Symbol" pitchFamily="18" charset="2"/>
              </a:rPr>
              <a:t>Avoidance  ensure that a system will never enter an unsafe state.</a:t>
            </a:r>
          </a:p>
        </p:txBody>
      </p:sp>
    </p:spTree>
    <p:extLst>
      <p:ext uri="{BB962C8B-B14F-4D97-AF65-F5344CB8AC3E}">
        <p14:creationId xmlns:p14="http://schemas.microsoft.com/office/powerpoint/2010/main" val="145340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66800" y="533400"/>
            <a:ext cx="7840662" cy="576262"/>
          </a:xfrm>
        </p:spPr>
        <p:txBody>
          <a:bodyPr/>
          <a:lstStyle/>
          <a:p>
            <a:pPr eaLnBrk="1" hangingPunct="1"/>
            <a:r>
              <a:rPr lang="en-US" altLang="en-US" sz="4000" dirty="0">
                <a:solidFill>
                  <a:srgbClr val="C00000"/>
                </a:solidFill>
                <a:latin typeface="Times" pitchFamily="18" charset="0"/>
                <a:cs typeface="Times" pitchFamily="18" charset="0"/>
              </a:rPr>
              <a:t>Safe, Unsafe, Deadlock State </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l="13437" t="1572" r="13683" b="2194"/>
          <a:stretch>
            <a:fillRect/>
          </a:stretch>
        </p:blipFill>
        <p:spPr bwMode="auto">
          <a:xfrm>
            <a:off x="2446338" y="1308100"/>
            <a:ext cx="4022725" cy="398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262931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66800" y="609600"/>
            <a:ext cx="7543800" cy="530961"/>
          </a:xfrm>
        </p:spPr>
        <p:txBody>
          <a:bodyPr/>
          <a:lstStyle/>
          <a:p>
            <a:pPr eaLnBrk="1" hangingPunct="1"/>
            <a:r>
              <a:rPr lang="en-US" altLang="en-US" sz="4000" dirty="0">
                <a:solidFill>
                  <a:srgbClr val="C00000"/>
                </a:solidFill>
                <a:latin typeface="Times" pitchFamily="18" charset="0"/>
                <a:cs typeface="Times" pitchFamily="18" charset="0"/>
              </a:rPr>
              <a:t> Deadlock Avoidance Algorithms</a:t>
            </a:r>
          </a:p>
        </p:txBody>
      </p:sp>
      <p:sp>
        <p:nvSpPr>
          <p:cNvPr id="24579" name="Rectangle 3"/>
          <p:cNvSpPr>
            <a:spLocks noGrp="1" noChangeArrowheads="1"/>
          </p:cNvSpPr>
          <p:nvPr>
            <p:ph type="body" idx="1"/>
          </p:nvPr>
        </p:nvSpPr>
        <p:spPr>
          <a:xfrm>
            <a:off x="906462" y="1447800"/>
            <a:ext cx="7399337" cy="4206874"/>
          </a:xfrm>
        </p:spPr>
        <p:txBody>
          <a:bodyPr>
            <a:normAutofit/>
          </a:bodyPr>
          <a:lstStyle/>
          <a:p>
            <a:r>
              <a:rPr lang="en-US" altLang="en-US" sz="1800" dirty="0">
                <a:latin typeface="Times" pitchFamily="18" charset="0"/>
                <a:cs typeface="Times" pitchFamily="18" charset="0"/>
              </a:rPr>
              <a:t>Single instance of a resource type</a:t>
            </a:r>
          </a:p>
          <a:p>
            <a:pPr lvl="1"/>
            <a:r>
              <a:rPr lang="en-US" altLang="en-US" sz="1800" dirty="0">
                <a:latin typeface="Times" pitchFamily="18" charset="0"/>
                <a:cs typeface="Times" pitchFamily="18" charset="0"/>
              </a:rPr>
              <a:t>Use a resource-allocation graph</a:t>
            </a:r>
          </a:p>
          <a:p>
            <a:pPr lvl="1">
              <a:buFont typeface="Monotype Sorts" pitchFamily="-84" charset="2"/>
              <a:buNone/>
            </a:pPr>
            <a:endParaRPr lang="en-US" altLang="en-US" sz="1800" dirty="0">
              <a:latin typeface="Times" pitchFamily="18" charset="0"/>
              <a:cs typeface="Times" pitchFamily="18" charset="0"/>
            </a:endParaRPr>
          </a:p>
          <a:p>
            <a:r>
              <a:rPr lang="en-US" altLang="en-US" sz="1800" dirty="0">
                <a:latin typeface="Times" pitchFamily="18" charset="0"/>
                <a:cs typeface="Times" pitchFamily="18" charset="0"/>
              </a:rPr>
              <a:t>Multiple instances of a resource type</a:t>
            </a:r>
          </a:p>
          <a:p>
            <a:pPr lvl="1"/>
            <a:r>
              <a:rPr lang="en-US" altLang="en-US" sz="1800" dirty="0">
                <a:latin typeface="Times" pitchFamily="18" charset="0"/>
                <a:cs typeface="Times" pitchFamily="18" charset="0"/>
              </a:rPr>
              <a:t> Use the banker</a:t>
            </a:r>
            <a:r>
              <a:rPr lang="ja-JP" altLang="en-US" sz="1800" dirty="0">
                <a:latin typeface="Times" pitchFamily="18" charset="0"/>
                <a:cs typeface="Times" pitchFamily="18" charset="0"/>
              </a:rPr>
              <a:t>’</a:t>
            </a:r>
            <a:r>
              <a:rPr lang="en-US" altLang="ja-JP" sz="1800" dirty="0">
                <a:latin typeface="Times" pitchFamily="18" charset="0"/>
                <a:cs typeface="Times" pitchFamily="18" charset="0"/>
              </a:rPr>
              <a:t>s algorithm</a:t>
            </a:r>
            <a:endParaRPr lang="en-US" altLang="en-US" sz="1800" dirty="0">
              <a:latin typeface="Times" pitchFamily="18" charset="0"/>
              <a:cs typeface="Times" pitchFamily="18" charset="0"/>
            </a:endParaRPr>
          </a:p>
        </p:txBody>
      </p:sp>
    </p:spTree>
    <p:extLst>
      <p:ext uri="{BB962C8B-B14F-4D97-AF65-F5344CB8AC3E}">
        <p14:creationId xmlns:p14="http://schemas.microsoft.com/office/powerpoint/2010/main" val="270044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79487" y="762000"/>
            <a:ext cx="7792618" cy="576262"/>
          </a:xfrm>
        </p:spPr>
        <p:txBody>
          <a:bodyPr/>
          <a:lstStyle/>
          <a:p>
            <a:r>
              <a:rPr lang="en-US" altLang="en-US" sz="4000" dirty="0">
                <a:solidFill>
                  <a:srgbClr val="C00000"/>
                </a:solidFill>
                <a:latin typeface="Times" pitchFamily="18" charset="0"/>
                <a:cs typeface="Times" pitchFamily="18" charset="0"/>
              </a:rPr>
              <a:t>Banker’s Algorithm</a:t>
            </a:r>
          </a:p>
        </p:txBody>
      </p:sp>
      <p:sp>
        <p:nvSpPr>
          <p:cNvPr id="20483" name="Rectangle 3"/>
          <p:cNvSpPr>
            <a:spLocks noGrp="1" noChangeArrowheads="1"/>
          </p:cNvSpPr>
          <p:nvPr>
            <p:ph type="body" idx="1"/>
          </p:nvPr>
        </p:nvSpPr>
        <p:spPr>
          <a:xfrm>
            <a:off x="685800" y="1524000"/>
            <a:ext cx="8153401" cy="4468812"/>
          </a:xfrm>
        </p:spPr>
        <p:txBody>
          <a:bodyPr>
            <a:normAutofit/>
          </a:bodyPr>
          <a:lstStyle/>
          <a:p>
            <a:r>
              <a:rPr lang="en-US" altLang="en-US" sz="1800" dirty="0">
                <a:latin typeface="Times" pitchFamily="18" charset="0"/>
                <a:cs typeface="Times" pitchFamily="18" charset="0"/>
              </a:rPr>
              <a:t>Banker’s Algorithm is a deadlock avoidance strategy.</a:t>
            </a:r>
          </a:p>
          <a:p>
            <a:r>
              <a:rPr lang="en-US" altLang="en-US" sz="1800" dirty="0">
                <a:latin typeface="Times" pitchFamily="18" charset="0"/>
                <a:cs typeface="Times" pitchFamily="18" charset="0"/>
              </a:rPr>
              <a:t>It is called so because it is used in banking systems to decide whether a loan can be granted or not.</a:t>
            </a:r>
          </a:p>
          <a:p>
            <a:pPr algn="just"/>
            <a:r>
              <a:rPr lang="en-US" altLang="en-US" sz="1800" dirty="0">
                <a:latin typeface="Times New Roman" pitchFamily="18" charset="0"/>
                <a:cs typeface="Times New Roman" pitchFamily="18" charset="0"/>
              </a:rPr>
              <a:t>Banker’s Algorithm requires whenever a new process is created, it specifies the maximum number of instances of each resource type that it exactly needs.</a:t>
            </a:r>
          </a:p>
          <a:p>
            <a:pPr algn="just" fontAlgn="base"/>
            <a:r>
              <a:rPr lang="en-IN" sz="1800" dirty="0">
                <a:latin typeface="Times New Roman" pitchFamily="18" charset="0"/>
                <a:cs typeface="Times New Roman" pitchFamily="18" charset="0"/>
              </a:rPr>
              <a:t>To implement banker’s algorithm, following four data structures are used-</a:t>
            </a:r>
          </a:p>
          <a:p>
            <a:pPr fontAlgn="base"/>
            <a:endParaRPr lang="en-IN" sz="1800" dirty="0"/>
          </a:p>
          <a:p>
            <a:pPr fontAlgn="base"/>
            <a:endParaRPr lang="en-US" altLang="en-US" sz="1800" dirty="0">
              <a:latin typeface="Times" pitchFamily="18" charset="0"/>
              <a:cs typeface="Times" pitchFamily="18" charset="0"/>
            </a:endParaRPr>
          </a:p>
          <a:p>
            <a:endParaRPr lang="en-US" altLang="en-US" sz="1800" dirty="0">
              <a:latin typeface="Times" pitchFamily="18" charset="0"/>
              <a:cs typeface="Times" pitchFamily="18" charset="0"/>
            </a:endParaRPr>
          </a:p>
        </p:txBody>
      </p:sp>
      <p:pic>
        <p:nvPicPr>
          <p:cNvPr id="4" name="Picture 3" descr="C:\Users\Ripty\Desktop\4_files\Bankers-Algorithm-Data-Structures.png"/>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505200"/>
            <a:ext cx="6486525" cy="2057400"/>
          </a:xfrm>
          <a:prstGeom prst="rect">
            <a:avLst/>
          </a:prstGeom>
          <a:noFill/>
          <a:ln>
            <a:noFill/>
          </a:ln>
        </p:spPr>
      </p:pic>
    </p:spTree>
    <p:extLst>
      <p:ext uri="{BB962C8B-B14F-4D97-AF65-F5344CB8AC3E}">
        <p14:creationId xmlns:p14="http://schemas.microsoft.com/office/powerpoint/2010/main" val="314969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79487" y="762000"/>
            <a:ext cx="7792618" cy="576262"/>
          </a:xfrm>
        </p:spPr>
        <p:txBody>
          <a:bodyPr/>
          <a:lstStyle/>
          <a:p>
            <a:r>
              <a:rPr lang="en-US" altLang="en-US" sz="3200" dirty="0">
                <a:solidFill>
                  <a:srgbClr val="C00000"/>
                </a:solidFill>
                <a:latin typeface="Times" pitchFamily="18" charset="0"/>
                <a:cs typeface="Times" pitchFamily="18" charset="0"/>
              </a:rPr>
              <a:t>Data Structures for the Banker’s Algorithm</a:t>
            </a:r>
          </a:p>
        </p:txBody>
      </p:sp>
      <p:sp>
        <p:nvSpPr>
          <p:cNvPr id="20483" name="Rectangle 3"/>
          <p:cNvSpPr>
            <a:spLocks noGrp="1" noChangeArrowheads="1"/>
          </p:cNvSpPr>
          <p:nvPr>
            <p:ph type="body" idx="1"/>
          </p:nvPr>
        </p:nvSpPr>
        <p:spPr>
          <a:xfrm>
            <a:off x="685800" y="1524000"/>
            <a:ext cx="8153401" cy="4468812"/>
          </a:xfrm>
        </p:spPr>
        <p:txBody>
          <a:bodyPr>
            <a:normAutofit/>
          </a:bodyPr>
          <a:lstStyle/>
          <a:p>
            <a:pPr marL="0" indent="0">
              <a:buNone/>
            </a:pPr>
            <a:r>
              <a:rPr lang="en-US" altLang="en-US" sz="1800" dirty="0">
                <a:latin typeface="Times" pitchFamily="18" charset="0"/>
                <a:cs typeface="Times" pitchFamily="18" charset="0"/>
              </a:rPr>
              <a:t>Let n = number of processes, and m = number of resources types.</a:t>
            </a:r>
          </a:p>
          <a:p>
            <a:r>
              <a:rPr lang="en-US" altLang="en-US" sz="1800" dirty="0">
                <a:latin typeface="Times" pitchFamily="18" charset="0"/>
                <a:cs typeface="Times" pitchFamily="18" charset="0"/>
              </a:rPr>
              <a:t>Available: Vector of length m. If available [j] = k, there are k  instances of resource type </a:t>
            </a:r>
            <a:r>
              <a:rPr lang="en-US" altLang="en-US" sz="1800" dirty="0" err="1">
                <a:latin typeface="Times" pitchFamily="18" charset="0"/>
                <a:cs typeface="Times" pitchFamily="18" charset="0"/>
              </a:rPr>
              <a:t>Rj</a:t>
            </a:r>
            <a:r>
              <a:rPr lang="en-US" altLang="en-US" sz="1800" dirty="0">
                <a:latin typeface="Times" pitchFamily="18" charset="0"/>
                <a:cs typeface="Times" pitchFamily="18" charset="0"/>
              </a:rPr>
              <a:t> available.</a:t>
            </a:r>
          </a:p>
          <a:p>
            <a:r>
              <a:rPr lang="en-US" altLang="en-US" sz="1800" dirty="0">
                <a:latin typeface="Times" pitchFamily="18" charset="0"/>
                <a:cs typeface="Times" pitchFamily="18" charset="0"/>
              </a:rPr>
              <a:t>Max: n x m matrix. If Max [</a:t>
            </a:r>
            <a:r>
              <a:rPr lang="en-US" altLang="en-US" sz="1800" dirty="0" err="1">
                <a:latin typeface="Times" pitchFamily="18" charset="0"/>
                <a:cs typeface="Times" pitchFamily="18" charset="0"/>
              </a:rPr>
              <a:t>i,j</a:t>
            </a:r>
            <a:r>
              <a:rPr lang="en-US" altLang="en-US" sz="1800" dirty="0">
                <a:latin typeface="Times" pitchFamily="18" charset="0"/>
                <a:cs typeface="Times" pitchFamily="18" charset="0"/>
              </a:rPr>
              <a:t>] = k, then process Pi may  request at most k instances of resource type </a:t>
            </a:r>
            <a:r>
              <a:rPr lang="en-US" altLang="en-US" sz="1800" dirty="0" err="1">
                <a:latin typeface="Times" pitchFamily="18" charset="0"/>
                <a:cs typeface="Times" pitchFamily="18" charset="0"/>
              </a:rPr>
              <a:t>Rj</a:t>
            </a:r>
            <a:r>
              <a:rPr lang="en-US" altLang="en-US" sz="1800" dirty="0">
                <a:latin typeface="Times" pitchFamily="18" charset="0"/>
                <a:cs typeface="Times" pitchFamily="18" charset="0"/>
              </a:rPr>
              <a:t>.</a:t>
            </a:r>
          </a:p>
          <a:p>
            <a:r>
              <a:rPr lang="en-US" altLang="en-US" sz="1800" dirty="0">
                <a:latin typeface="Times" pitchFamily="18" charset="0"/>
                <a:cs typeface="Times" pitchFamily="18" charset="0"/>
              </a:rPr>
              <a:t>Allocation: n x m matrix. If Allocation[</a:t>
            </a:r>
            <a:r>
              <a:rPr lang="en-US" altLang="en-US" sz="1800" dirty="0" err="1">
                <a:latin typeface="Times" pitchFamily="18" charset="0"/>
                <a:cs typeface="Times" pitchFamily="18" charset="0"/>
              </a:rPr>
              <a:t>i,j</a:t>
            </a:r>
            <a:r>
              <a:rPr lang="en-US" altLang="en-US" sz="1800" dirty="0">
                <a:latin typeface="Times" pitchFamily="18" charset="0"/>
                <a:cs typeface="Times" pitchFamily="18" charset="0"/>
              </a:rPr>
              <a:t>] = k then Pi is  currently allocated k instances of </a:t>
            </a:r>
            <a:r>
              <a:rPr lang="en-US" altLang="en-US" sz="1800" dirty="0" err="1">
                <a:latin typeface="Times" pitchFamily="18" charset="0"/>
                <a:cs typeface="Times" pitchFamily="18" charset="0"/>
              </a:rPr>
              <a:t>Rj</a:t>
            </a:r>
            <a:r>
              <a:rPr lang="en-US" altLang="en-US" sz="1800" dirty="0">
                <a:latin typeface="Times" pitchFamily="18" charset="0"/>
                <a:cs typeface="Times" pitchFamily="18" charset="0"/>
              </a:rPr>
              <a:t>.</a:t>
            </a:r>
          </a:p>
          <a:p>
            <a:r>
              <a:rPr lang="en-US" altLang="en-US" sz="1800" dirty="0">
                <a:latin typeface="Times" pitchFamily="18" charset="0"/>
                <a:cs typeface="Times" pitchFamily="18" charset="0"/>
              </a:rPr>
              <a:t>Need:	n x m matrix. If Need[</a:t>
            </a:r>
            <a:r>
              <a:rPr lang="en-US" altLang="en-US" sz="1800" dirty="0" err="1">
                <a:latin typeface="Times" pitchFamily="18" charset="0"/>
                <a:cs typeface="Times" pitchFamily="18" charset="0"/>
              </a:rPr>
              <a:t>i,j</a:t>
            </a:r>
            <a:r>
              <a:rPr lang="en-US" altLang="en-US" sz="1800" dirty="0">
                <a:latin typeface="Times" pitchFamily="18" charset="0"/>
                <a:cs typeface="Times" pitchFamily="18" charset="0"/>
              </a:rPr>
              <a:t>] = k, then Pi may need k more instances of </a:t>
            </a:r>
            <a:r>
              <a:rPr lang="en-US" altLang="en-US" sz="1800" dirty="0" err="1">
                <a:latin typeface="Times" pitchFamily="18" charset="0"/>
                <a:cs typeface="Times" pitchFamily="18" charset="0"/>
              </a:rPr>
              <a:t>Rj</a:t>
            </a:r>
            <a:r>
              <a:rPr lang="en-US" altLang="en-US" sz="1800" dirty="0">
                <a:latin typeface="Times" pitchFamily="18" charset="0"/>
                <a:cs typeface="Times" pitchFamily="18" charset="0"/>
              </a:rPr>
              <a:t> to complete its task.</a:t>
            </a:r>
          </a:p>
          <a:p>
            <a:endParaRPr lang="en-US" altLang="en-US" sz="1800" dirty="0">
              <a:latin typeface="Times" pitchFamily="18" charset="0"/>
              <a:cs typeface="Times" pitchFamily="18" charset="0"/>
            </a:endParaRPr>
          </a:p>
          <a:p>
            <a:r>
              <a:rPr lang="en-US" altLang="en-US" sz="1800" dirty="0">
                <a:latin typeface="Times" pitchFamily="18" charset="0"/>
                <a:cs typeface="Times" pitchFamily="18" charset="0"/>
              </a:rPr>
              <a:t>Need [</a:t>
            </a:r>
            <a:r>
              <a:rPr lang="en-US" altLang="en-US" sz="1800" dirty="0" err="1">
                <a:latin typeface="Times" pitchFamily="18" charset="0"/>
                <a:cs typeface="Times" pitchFamily="18" charset="0"/>
              </a:rPr>
              <a:t>i,j</a:t>
            </a:r>
            <a:r>
              <a:rPr lang="en-US" altLang="en-US" sz="1800" dirty="0">
                <a:latin typeface="Times" pitchFamily="18" charset="0"/>
                <a:cs typeface="Times" pitchFamily="18" charset="0"/>
              </a:rPr>
              <a:t>] = Max[</a:t>
            </a:r>
            <a:r>
              <a:rPr lang="en-US" altLang="en-US" sz="1800" dirty="0" err="1">
                <a:latin typeface="Times" pitchFamily="18" charset="0"/>
                <a:cs typeface="Times" pitchFamily="18" charset="0"/>
              </a:rPr>
              <a:t>i,j</a:t>
            </a:r>
            <a:r>
              <a:rPr lang="en-US" altLang="en-US" sz="1800" dirty="0">
                <a:latin typeface="Times" pitchFamily="18" charset="0"/>
                <a:cs typeface="Times" pitchFamily="18" charset="0"/>
              </a:rPr>
              <a:t>] – Allocation [</a:t>
            </a:r>
            <a:r>
              <a:rPr lang="en-US" altLang="en-US" sz="1800" dirty="0" err="1">
                <a:latin typeface="Times" pitchFamily="18" charset="0"/>
                <a:cs typeface="Times" pitchFamily="18" charset="0"/>
              </a:rPr>
              <a:t>i,j</a:t>
            </a:r>
            <a:r>
              <a:rPr lang="en-US" altLang="en-US" sz="1800" dirty="0">
                <a:latin typeface="Times" pitchFamily="18" charset="0"/>
                <a:cs typeface="Times" pitchFamily="18" charset="0"/>
              </a:rPr>
              <a:t>].</a:t>
            </a:r>
          </a:p>
          <a:p>
            <a:endParaRPr lang="en-US" altLang="en-US" sz="1800" dirty="0">
              <a:latin typeface="Times" pitchFamily="18" charset="0"/>
              <a:cs typeface="Times" pitchFamily="18" charset="0"/>
            </a:endParaRPr>
          </a:p>
        </p:txBody>
      </p:sp>
    </p:spTree>
    <p:extLst>
      <p:ext uri="{BB962C8B-B14F-4D97-AF65-F5344CB8AC3E}">
        <p14:creationId xmlns:p14="http://schemas.microsoft.com/office/powerpoint/2010/main" val="18629845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1169</TotalTime>
  <Words>2862</Words>
  <Application>Microsoft Office PowerPoint</Application>
  <PresentationFormat>On-screen Show (4:3)</PresentationFormat>
  <Paragraphs>509</Paragraphs>
  <Slides>37</Slides>
  <Notes>33</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51" baseType="lpstr">
      <vt:lpstr>Arial</vt:lpstr>
      <vt:lpstr>Arial Black</vt:lpstr>
      <vt:lpstr>Calibri</vt:lpstr>
      <vt:lpstr>Cambria</vt:lpstr>
      <vt:lpstr>Casper</vt:lpstr>
      <vt:lpstr>Monotype Sorts</vt:lpstr>
      <vt:lpstr>Raleway ExtraBold</vt:lpstr>
      <vt:lpstr>Symbol</vt:lpstr>
      <vt:lpstr>Times</vt:lpstr>
      <vt:lpstr>Times New Roman</vt:lpstr>
      <vt:lpstr>Wingdings</vt:lpstr>
      <vt:lpstr>Theme1</vt:lpstr>
      <vt:lpstr>Custom Design</vt:lpstr>
      <vt:lpstr>CorelDRAW</vt:lpstr>
      <vt:lpstr>PowerPoint Presentation</vt:lpstr>
      <vt:lpstr>  Lecture 11 Deadlocks List-of-content   Deadlocks:  Deadlock avoidance-safe state, Banker’s algorithms-Safety algorithm</vt:lpstr>
      <vt:lpstr>Deadlock Avoidance</vt:lpstr>
      <vt:lpstr>Safe State</vt:lpstr>
      <vt:lpstr>Basic Facts</vt:lpstr>
      <vt:lpstr>Safe, Unsafe, Deadlock State </vt:lpstr>
      <vt:lpstr> Deadlock Avoidance Algorithms</vt:lpstr>
      <vt:lpstr>Banker’s Algorithm</vt:lpstr>
      <vt:lpstr>Data Structures for the Banker’s Algorithm</vt:lpstr>
      <vt:lpstr>Working</vt:lpstr>
      <vt:lpstr>Working</vt:lpstr>
      <vt:lpstr>Safety Algorithm</vt:lpstr>
      <vt:lpstr>Safety Algorithm</vt:lpstr>
      <vt:lpstr>Example of Banker’s Algorithm</vt:lpstr>
      <vt:lpstr>Example (Cont.)</vt:lpstr>
      <vt:lpstr>Example P1 Request (1,0,2) (Cont.)</vt:lpstr>
      <vt:lpstr>Example P1 Request (1,0,2) (Cont.)</vt:lpstr>
      <vt:lpstr>Example P1 Request (1,0,2) (Cont.)</vt:lpstr>
      <vt:lpstr>Problem-01</vt:lpstr>
      <vt:lpstr>Problem-01 cont…</vt:lpstr>
      <vt:lpstr>Solution</vt:lpstr>
      <vt:lpstr>Solution</vt:lpstr>
      <vt:lpstr>Solution</vt:lpstr>
      <vt:lpstr>Solution</vt:lpstr>
      <vt:lpstr>Problem-02</vt:lpstr>
      <vt:lpstr>Problem-02 cont…</vt:lpstr>
      <vt:lpstr>Solution</vt:lpstr>
      <vt:lpstr>Solution</vt:lpstr>
      <vt:lpstr>Solution</vt:lpstr>
      <vt:lpstr>Solution</vt:lpstr>
      <vt:lpstr>Solution</vt:lpstr>
      <vt:lpstr>Solution</vt:lpstr>
      <vt:lpstr>Solution</vt:lpstr>
      <vt:lpstr>Solution</vt:lpstr>
      <vt:lpstr>Solution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OPERATING SYSTEM</dc:title>
  <dc:creator>student</dc:creator>
  <cp:lastModifiedBy>puneet kaur</cp:lastModifiedBy>
  <cp:revision>242</cp:revision>
  <dcterms:created xsi:type="dcterms:W3CDTF">2006-08-16T00:00:00Z</dcterms:created>
  <dcterms:modified xsi:type="dcterms:W3CDTF">2022-07-25T05:05:52Z</dcterms:modified>
</cp:coreProperties>
</file>