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19"/>
  </p:notesMasterIdLst>
  <p:sldIdLst>
    <p:sldId id="363" r:id="rId3"/>
    <p:sldId id="256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3" r:id="rId14"/>
    <p:sldId id="471" r:id="rId15"/>
    <p:sldId id="472" r:id="rId16"/>
    <p:sldId id="474" r:id="rId17"/>
    <p:sldId id="4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399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4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operating-systems/" TargetMode="External"/><Relationship Id="rId3" Type="http://schemas.openxmlformats.org/officeDocument/2006/relationships/hyperlink" Target="https://www.studytonight.com/operating-system/" TargetMode="External"/><Relationship Id="rId7" Type="http://schemas.openxmlformats.org/officeDocument/2006/relationships/hyperlink" Target="https://www.guru99.com/operating-system-tutorial.html" TargetMode="External"/><Relationship Id="rId2" Type="http://schemas.openxmlformats.org/officeDocument/2006/relationships/hyperlink" Target="https://www.includehelp.com/c-programming-question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javatpoint.com/os-tutorial" TargetMode="External"/><Relationship Id="rId5" Type="http://schemas.openxmlformats.org/officeDocument/2006/relationships/hyperlink" Target="https://www.tutorialspoint.com/operating_system/index.htm" TargetMode="External"/><Relationship Id="rId4" Type="http://schemas.openxmlformats.org/officeDocument/2006/relationships/hyperlink" Target="https://computing.llnl.gov/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1531" y="5571936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45029" y="2396209"/>
            <a:ext cx="7344591" cy="329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Operating System (CST-328)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 Black" panose="020B0A04020102020204" pitchFamily="34" charset="0"/>
              </a:rPr>
              <a:t>Subject Coordinator: Er. Puneet kaur(E6913)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543800" cy="1600199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" pitchFamily="18" charset="0"/>
              </a:rPr>
              <a:t>Resource-Allocation Graph </a:t>
            </a:r>
            <a:r>
              <a:rPr lang="en-US" altLang="en-US" sz="3600" dirty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(Cont.)</a:t>
            </a:r>
            <a:br>
              <a:rPr lang="en-US" sz="3600" dirty="0">
                <a:solidFill>
                  <a:srgbClr val="C00000"/>
                </a:solidFill>
                <a:latin typeface="Times" pitchFamily="18" charset="0"/>
              </a:rPr>
            </a:br>
            <a:br>
              <a:rPr lang="en-US" sz="3600" dirty="0">
                <a:solidFill>
                  <a:srgbClr val="C00000"/>
                </a:solidFill>
                <a:latin typeface="Times" pitchFamily="18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8486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0673" y="5269467"/>
            <a:ext cx="35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18" charset="0"/>
              </a:rPr>
              <a:t>Resource allocation graph with a deadlock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32399"/>
            <a:ext cx="3254927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1"/>
            <a:ext cx="7391400" cy="1523999"/>
          </a:xfrm>
        </p:spPr>
        <p:txBody>
          <a:bodyPr/>
          <a:lstStyle/>
          <a:p>
            <a:r>
              <a:rPr lang="en-US" dirty="0">
                <a:latin typeface="Times" pitchFamily="18" charset="0"/>
              </a:rPr>
              <a:t>Resource-Allocation Graph </a:t>
            </a:r>
            <a:r>
              <a:rPr lang="en-US" altLang="en-US" dirty="0">
                <a:latin typeface="Times" pitchFamily="18" charset="0"/>
                <a:cs typeface="Times" pitchFamily="18" charset="0"/>
              </a:rPr>
              <a:t>(Cont.)</a:t>
            </a:r>
            <a:br>
              <a:rPr lang="en-US" dirty="0">
                <a:latin typeface="Times" pitchFamily="18" charset="0"/>
              </a:rPr>
            </a:br>
            <a:br>
              <a:rPr lang="en-US" dirty="0">
                <a:latin typeface="Times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7620000" cy="45720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3600"/>
            <a:ext cx="33528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562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18" charset="0"/>
              </a:rPr>
              <a:t>Resource allocation graph with a cycle but no deadlock</a:t>
            </a:r>
            <a:endParaRPr lang="en-US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337185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Basic Facts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/>
          <a:lstStyle/>
          <a:p>
            <a:pPr algn="l"/>
            <a:r>
              <a:rPr lang="en-US" altLang="en-US" sz="1800" dirty="0">
                <a:solidFill>
                  <a:schemeClr val="tx1"/>
                </a:solidFill>
                <a:latin typeface="+mn-lt"/>
                <a:cs typeface="Times" pitchFamily="18" charset="0"/>
              </a:rPr>
              <a:t>If graph contains no cycles 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cs typeface="Times" pitchFamily="18" charset="0"/>
                <a:sym typeface="Symbol" pitchFamily="18" charset="2"/>
              </a:rPr>
              <a:t> no deadlock</a:t>
            </a:r>
          </a:p>
          <a:p>
            <a:pPr algn="l"/>
            <a:r>
              <a:rPr lang="en-US" altLang="en-US" sz="1800" dirty="0">
                <a:solidFill>
                  <a:schemeClr val="tx1"/>
                </a:solidFill>
                <a:latin typeface="+mn-lt"/>
                <a:cs typeface="Times" pitchFamily="18" charset="0"/>
                <a:sym typeface="Symbol" pitchFamily="18" charset="2"/>
              </a:rPr>
              <a:t>If graph contains a cycle </a:t>
            </a:r>
          </a:p>
          <a:p>
            <a:pPr lvl="1" algn="l"/>
            <a:r>
              <a:rPr lang="en-US" altLang="en-US" sz="1800" dirty="0">
                <a:solidFill>
                  <a:schemeClr val="tx1"/>
                </a:solidFill>
                <a:cs typeface="Times" pitchFamily="18" charset="0"/>
                <a:sym typeface="Symbol" pitchFamily="18" charset="2"/>
              </a:rPr>
              <a:t>if only one instance per resource type, then deadlock</a:t>
            </a:r>
          </a:p>
          <a:p>
            <a:pPr lvl="1" algn="l"/>
            <a:r>
              <a:rPr lang="en-US" altLang="en-US" sz="1800" dirty="0">
                <a:solidFill>
                  <a:schemeClr val="tx1"/>
                </a:solidFill>
                <a:cs typeface="Times" pitchFamily="18" charset="0"/>
                <a:sym typeface="Symbol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1"/>
            <a:ext cx="7086600" cy="1295399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Important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 algn="l" fontAlgn="base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 there are n processes in the system P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…… , </a:t>
            </a:r>
            <a:r>
              <a:rPr lang="en-IN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16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where-</a:t>
            </a:r>
          </a:p>
          <a:p>
            <a:pPr lvl="0" algn="l" fontAlgn="base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P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requires x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1 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units of resource R</a:t>
            </a:r>
          </a:p>
          <a:p>
            <a:pPr lvl="0" algn="l" fontAlgn="base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P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requires x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2 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units of resource R</a:t>
            </a:r>
          </a:p>
          <a:p>
            <a:pPr lvl="0" algn="l" fontAlgn="base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P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requires x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3 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units of resource R and so on.</a:t>
            </a:r>
          </a:p>
          <a:p>
            <a:pPr algn="l" fontAlgn="base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worst case,</a:t>
            </a:r>
          </a:p>
          <a:p>
            <a:pPr algn="l" fontAlgn="base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number of units that each process holds = One less than its maximum demand</a:t>
            </a:r>
          </a:p>
          <a:p>
            <a:pPr algn="l" fontAlgn="base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</a:t>
            </a:r>
          </a:p>
          <a:p>
            <a:pPr lvl="0" algn="l" fontAlgn="base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P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holds x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– 1 units of resource R</a:t>
            </a:r>
          </a:p>
          <a:p>
            <a:pPr lvl="0" algn="l" fontAlgn="base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P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holds x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2 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1 units of resource R</a:t>
            </a:r>
          </a:p>
          <a:p>
            <a:pPr lvl="0" algn="l" fontAlgn="base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P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holds x</a:t>
            </a:r>
            <a:r>
              <a:rPr lang="en-IN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3 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1 units of resource R and so on.</a:t>
            </a:r>
          </a:p>
          <a:p>
            <a:pPr algn="l" fontAlgn="base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Now,</a:t>
            </a:r>
          </a:p>
          <a:p>
            <a:pPr algn="l" fontAlgn="base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one more unit of resource R is present in the system, then system could be ensured deadlock free.</a:t>
            </a:r>
          </a:p>
          <a:p>
            <a:pPr algn="l" fontAlgn="base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because that unit would be allocated to one of the processes and it would get execute and then release its units.</a:t>
            </a:r>
          </a:p>
          <a:p>
            <a:pPr lvl="1" algn="l"/>
            <a:endParaRPr lang="en-US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344805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Important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534400" cy="4648200"/>
          </a:xfrm>
        </p:spPr>
        <p:txBody>
          <a:bodyPr/>
          <a:lstStyle/>
          <a:p>
            <a:pPr algn="l" fontAlgn="base"/>
            <a:r>
              <a:rPr lang="en-IN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Number Of Units That Ensures Deadlock-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 fontAlgn="base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number of units of resource R that ensures deadlock</a:t>
            </a:r>
          </a:p>
          <a:p>
            <a:pPr algn="l" fontAlgn="base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(x</a:t>
            </a:r>
            <a:r>
              <a:rPr lang="en-IN" sz="1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-1) + (x</a:t>
            </a:r>
            <a:r>
              <a:rPr lang="en-IN" sz="1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-1) + (x</a:t>
            </a:r>
            <a:r>
              <a:rPr lang="en-IN" sz="1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-1) + …. + (x</a:t>
            </a:r>
            <a:r>
              <a:rPr lang="en-IN" sz="1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-1)</a:t>
            </a:r>
          </a:p>
          <a:p>
            <a:pPr algn="l" fontAlgn="base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( x</a:t>
            </a:r>
            <a:r>
              <a:rPr lang="en-IN" sz="1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+ x</a:t>
            </a:r>
            <a:r>
              <a:rPr lang="en-IN" sz="1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+ x</a:t>
            </a:r>
            <a:r>
              <a:rPr lang="en-IN" sz="1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+ …. + </a:t>
            </a:r>
            <a:r>
              <a:rPr lang="en-IN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8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) – n</a:t>
            </a:r>
          </a:p>
          <a:p>
            <a:pPr algn="l" fontAlgn="base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∑x</a:t>
            </a:r>
            <a:r>
              <a:rPr lang="en-IN" sz="1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– n</a:t>
            </a:r>
          </a:p>
          <a:p>
            <a:pPr algn="l" fontAlgn="base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Sum of max needs of all n processes – n</a:t>
            </a:r>
          </a:p>
          <a:p>
            <a:pPr algn="l" fontAlgn="base"/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IN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Minimum Number Of Units That Ensures No Deadlock-</a:t>
            </a: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 fontAlgn="base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Minimum number of units of resource R that ensures no deadlock</a:t>
            </a:r>
          </a:p>
          <a:p>
            <a:pPr algn="l" fontAlgn="base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One more than maximum number of units of resource R that ensures deadlock</a:t>
            </a:r>
          </a:p>
          <a:p>
            <a:pPr algn="l" fontAlgn="base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(∑x</a:t>
            </a:r>
            <a:r>
              <a:rPr lang="en-IN" sz="1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– n) + 1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81200"/>
            <a:ext cx="8305800" cy="36576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This lecture enables the students to understand what is a deadlock, necessary conditions for deadlock, resource allocation graph other important concepts of deadlocks.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467600" cy="3810000"/>
          </a:xfrm>
        </p:spPr>
        <p:txBody>
          <a:bodyPr/>
          <a:lstStyle/>
          <a:p>
            <a:pPr algn="l"/>
            <a:r>
              <a:rPr lang="en-US" sz="1400" dirty="0">
                <a:hlinkClick r:id="rId2"/>
              </a:rPr>
              <a:t>https://www.includehelp.com/c-programming-questions/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hlinkClick r:id="rId3"/>
              </a:rPr>
              <a:t>https://www.studytonight.com/operating-system/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u="sng" dirty="0">
                <a:solidFill>
                  <a:srgbClr val="0070C0"/>
                </a:solidFill>
                <a:hlinkClick r:id="rId4"/>
              </a:rPr>
              <a:t>https://computing.llnl.gov/tutorials/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5"/>
              </a:rPr>
              <a:t>https://www.tutorialspoint.com/operating_system/index.htm#:~:text=An%20operating%20system%20(OS)%20is,software%20in%20a%20computer%20system.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6"/>
              </a:rPr>
              <a:t>https://www.javatpoint.com/os-tutorial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7"/>
              </a:rPr>
              <a:t>https://www.guru99.com/operating-system-tutorial.html</a:t>
            </a:r>
            <a:endParaRPr lang="en-US" sz="1400" dirty="0"/>
          </a:p>
          <a:p>
            <a:pPr algn="l"/>
            <a:r>
              <a:rPr lang="en-US" sz="1400" dirty="0">
                <a:hlinkClick r:id="rId8"/>
              </a:rPr>
              <a:t>https://www.geeksforgeeks.org/operating-systems/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4876800"/>
          </a:xfrm>
        </p:spPr>
        <p:txBody>
          <a:bodyPr>
            <a:noAutofit/>
          </a:bodyPr>
          <a:lstStyle/>
          <a:p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9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Deadlocks</a:t>
            </a:r>
            <a:br>
              <a:rPr lang="en-US" sz="2800" dirty="0">
                <a:solidFill>
                  <a:srgbClr val="C00000"/>
                </a:solidFill>
              </a:rPr>
            </a:b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</a:rPr>
              <a:t>List-of-content</a:t>
            </a:r>
            <a:b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/>
              <a:t>Deadlocks</a:t>
            </a:r>
            <a:r>
              <a:rPr lang="en-US" sz="2000" b="0" dirty="0"/>
              <a:t>:  Deadlock characterization and conditions for deadlock, deadlock prevention, Deadlock avoidance-safe state, resource allocation graph algorithm, Banker’s algorithms-Safety algorithm, Deadlock detection, Recovery from deadlock. 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" pitchFamily="18" charset="0"/>
              </a:rPr>
              <a:t>Deadlocks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0"/>
            <a:ext cx="7467600" cy="4114800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+mn-lt"/>
              </a:rPr>
              <a:t>Deadlocks are a set of blocked processes each holding a resource and waiting to acquire a resource held by another process.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+mn-lt"/>
            </a:endParaRPr>
          </a:p>
          <a:p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5532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447799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" pitchFamily="18" charset="0"/>
              </a:rPr>
              <a:t>Necessary Conditions for Deadlock</a:t>
            </a:r>
            <a:br>
              <a:rPr lang="en-US" sz="3600" dirty="0">
                <a:solidFill>
                  <a:srgbClr val="C00000"/>
                </a:solidFill>
                <a:latin typeface="Times" pitchFamily="18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077200" cy="48006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There are four conditions that are necessary to achieve deadlock:</a:t>
            </a:r>
          </a:p>
          <a:p>
            <a:pPr lvl="1" algn="just"/>
            <a:r>
              <a:rPr lang="en-US" b="1" dirty="0"/>
              <a:t>Mutual Exclusion</a:t>
            </a:r>
            <a:r>
              <a:rPr lang="en-US" dirty="0"/>
              <a:t> - At least one resource must be held in a non-sharable mode; If any other process requests this resource, then that process must wait for the resource to be released.</a:t>
            </a:r>
          </a:p>
          <a:p>
            <a:pPr lvl="1" algn="just"/>
            <a:r>
              <a:rPr lang="en-US" b="1" dirty="0"/>
              <a:t>Hold and Wait</a:t>
            </a:r>
            <a:r>
              <a:rPr lang="en-US" dirty="0"/>
              <a:t> - A process must be simultaneously holding at least one resource and waiting for at least one resource that is currently being held by some other process.</a:t>
            </a:r>
          </a:p>
          <a:p>
            <a:pPr lvl="1" algn="just"/>
            <a:r>
              <a:rPr lang="en-US" b="1" dirty="0"/>
              <a:t>No preemption</a:t>
            </a:r>
            <a:r>
              <a:rPr lang="en-US" dirty="0"/>
              <a:t> - Once a process is holding a resource ( i.e. once its request has been granted ), then that resource cannot be taken away from that process until the process voluntarily releases it.</a:t>
            </a:r>
          </a:p>
          <a:p>
            <a:pPr lvl="1" algn="just"/>
            <a:r>
              <a:rPr lang="en-US" b="1" dirty="0"/>
              <a:t>Circular Wait</a:t>
            </a:r>
            <a:r>
              <a:rPr lang="en-US" dirty="0"/>
              <a:t> - A set of processes { P0, P1, P2, . . ., PN } must exist such that every P[ </a:t>
            </a:r>
            <a:r>
              <a:rPr lang="en-US" dirty="0" err="1"/>
              <a:t>i</a:t>
            </a:r>
            <a:r>
              <a:rPr lang="en-US" dirty="0"/>
              <a:t> ] is waiting for P[ ( </a:t>
            </a:r>
            <a:r>
              <a:rPr lang="en-US" dirty="0" err="1"/>
              <a:t>i</a:t>
            </a:r>
            <a:r>
              <a:rPr lang="en-US" dirty="0"/>
              <a:t> + 1 ) % ( N + 1 ) ]. ( Note that this condition implies the hold-and-wait condition, but it is easier to deal with the conditions if the four are considered separately.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90599"/>
          </a:xfrm>
        </p:spPr>
        <p:txBody>
          <a:bodyPr/>
          <a:lstStyle/>
          <a:p>
            <a:r>
              <a:rPr lang="en-IN" sz="3600" dirty="0">
                <a:solidFill>
                  <a:srgbClr val="C00000"/>
                </a:solidFill>
              </a:rPr>
              <a:t>System</a:t>
            </a:r>
            <a:r>
              <a:rPr lang="en-IN" sz="3600" spc="-80" dirty="0">
                <a:solidFill>
                  <a:srgbClr val="C00000"/>
                </a:solidFill>
              </a:rPr>
              <a:t> </a:t>
            </a:r>
            <a:r>
              <a:rPr lang="en-IN" sz="3600" spc="-5" dirty="0">
                <a:solidFill>
                  <a:srgbClr val="C00000"/>
                </a:solidFill>
              </a:rPr>
              <a:t>Model</a:t>
            </a:r>
            <a:br>
              <a:rPr lang="en-US" sz="3600" dirty="0">
                <a:solidFill>
                  <a:srgbClr val="C00000"/>
                </a:solidFill>
                <a:latin typeface="Times" pitchFamily="18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848600" cy="4191000"/>
          </a:xfrm>
        </p:spPr>
        <p:txBody>
          <a:bodyPr/>
          <a:lstStyle/>
          <a:p>
            <a:pPr marL="393700" lvl="0" algn="l">
              <a:spcBef>
                <a:spcPts val="795"/>
              </a:spcBef>
              <a:buClr>
                <a:srgbClr val="993300"/>
              </a:buClr>
              <a:buSzPct val="88888"/>
              <a:buFont typeface="Arial" pitchFamily="34" charset="0"/>
              <a:buChar char="•"/>
              <a:tabLst>
                <a:tab pos="393065" algn="l"/>
                <a:tab pos="393700" algn="l"/>
              </a:tabLst>
            </a:pPr>
            <a:r>
              <a:rPr lang="en-US" sz="1800" dirty="0">
                <a:solidFill>
                  <a:prstClr val="black"/>
                </a:solidFill>
                <a:latin typeface="+mn-lt"/>
                <a:cs typeface="Times" pitchFamily="18" charset="0"/>
              </a:rPr>
              <a:t>Resource </a:t>
            </a:r>
            <a:r>
              <a:rPr lang="en-US" sz="1800" spc="-5" dirty="0">
                <a:solidFill>
                  <a:prstClr val="black"/>
                </a:solidFill>
                <a:latin typeface="+mn-lt"/>
                <a:cs typeface="Times" pitchFamily="18" charset="0"/>
              </a:rPr>
              <a:t>types R</a:t>
            </a:r>
            <a:r>
              <a:rPr lang="en-US" sz="1800" spc="-7" baseline="-20833" dirty="0">
                <a:solidFill>
                  <a:prstClr val="black"/>
                </a:solidFill>
                <a:latin typeface="+mn-lt"/>
                <a:cs typeface="Times" pitchFamily="18" charset="0"/>
              </a:rPr>
              <a:t>1</a:t>
            </a:r>
            <a:r>
              <a:rPr lang="en-US" sz="1800" spc="-5" dirty="0">
                <a:solidFill>
                  <a:prstClr val="black"/>
                </a:solidFill>
                <a:latin typeface="+mn-lt"/>
                <a:cs typeface="Times" pitchFamily="18" charset="0"/>
              </a:rPr>
              <a:t>, </a:t>
            </a:r>
            <a:r>
              <a:rPr lang="en-US" sz="1800" dirty="0">
                <a:solidFill>
                  <a:prstClr val="black"/>
                </a:solidFill>
                <a:latin typeface="+mn-lt"/>
                <a:cs typeface="Times" pitchFamily="18" charset="0"/>
              </a:rPr>
              <a:t>R</a:t>
            </a:r>
            <a:r>
              <a:rPr lang="en-US" sz="1800" baseline="-20833" dirty="0">
                <a:solidFill>
                  <a:prstClr val="black"/>
                </a:solidFill>
                <a:latin typeface="+mn-lt"/>
                <a:cs typeface="Times" pitchFamily="18" charset="0"/>
              </a:rPr>
              <a:t>2</a:t>
            </a:r>
            <a:r>
              <a:rPr lang="en-US" sz="1800" dirty="0">
                <a:solidFill>
                  <a:prstClr val="black"/>
                </a:solidFill>
                <a:latin typeface="+mn-lt"/>
                <a:cs typeface="Times" pitchFamily="18" charset="0"/>
              </a:rPr>
              <a:t>, . . .,</a:t>
            </a:r>
            <a:r>
              <a:rPr lang="en-US" sz="1800" spc="-20" dirty="0">
                <a:solidFill>
                  <a:prstClr val="black"/>
                </a:solidFill>
                <a:latin typeface="+mn-lt"/>
                <a:cs typeface="Times" pitchFamily="18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+mn-lt"/>
                <a:cs typeface="Times" pitchFamily="18" charset="0"/>
              </a:rPr>
              <a:t>R</a:t>
            </a:r>
            <a:r>
              <a:rPr lang="en-US" sz="1800" baseline="-20833" dirty="0" err="1">
                <a:solidFill>
                  <a:prstClr val="black"/>
                </a:solidFill>
                <a:latin typeface="+mn-lt"/>
                <a:cs typeface="Times" pitchFamily="18" charset="0"/>
              </a:rPr>
              <a:t>m</a:t>
            </a:r>
            <a:endParaRPr lang="en-US" sz="1800" baseline="-20833" dirty="0">
              <a:solidFill>
                <a:prstClr val="black"/>
              </a:solidFill>
              <a:latin typeface="+mn-lt"/>
              <a:cs typeface="Times" pitchFamily="18" charset="0"/>
            </a:endParaRPr>
          </a:p>
          <a:p>
            <a:pPr marL="901065" lvl="0" algn="l">
              <a:spcBef>
                <a:spcPts val="695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+mn-lt"/>
                <a:cs typeface="Times" pitchFamily="18" charset="0"/>
              </a:rPr>
              <a:t>CPU cycles, memory space, </a:t>
            </a:r>
            <a:r>
              <a:rPr lang="en-US" sz="1800" spc="-5" dirty="0">
                <a:solidFill>
                  <a:prstClr val="black"/>
                </a:solidFill>
                <a:latin typeface="+mn-lt"/>
                <a:cs typeface="Times" pitchFamily="18" charset="0"/>
              </a:rPr>
              <a:t>I/O</a:t>
            </a:r>
            <a:r>
              <a:rPr lang="en-US" sz="1800" spc="-100" dirty="0">
                <a:solidFill>
                  <a:prstClr val="black"/>
                </a:solidFill>
                <a:latin typeface="+mn-lt"/>
                <a:cs typeface="Times" pitchFamily="18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+mn-lt"/>
                <a:cs typeface="Times" pitchFamily="18" charset="0"/>
              </a:rPr>
              <a:t>devices</a:t>
            </a:r>
          </a:p>
          <a:p>
            <a:pPr marL="393700" lvl="0" algn="l">
              <a:spcBef>
                <a:spcPts val="740"/>
              </a:spcBef>
              <a:buClr>
                <a:srgbClr val="993300"/>
              </a:buClr>
              <a:buSzPct val="88888"/>
              <a:buFont typeface="Arial" pitchFamily="34" charset="0"/>
              <a:buChar char="•"/>
              <a:tabLst>
                <a:tab pos="393065" algn="l"/>
                <a:tab pos="393700" algn="l"/>
              </a:tabLst>
            </a:pPr>
            <a:r>
              <a:rPr lang="en-US" sz="1800" dirty="0">
                <a:solidFill>
                  <a:prstClr val="black"/>
                </a:solidFill>
                <a:latin typeface="+mn-lt"/>
                <a:cs typeface="Times" pitchFamily="18" charset="0"/>
              </a:rPr>
              <a:t>Each resource </a:t>
            </a:r>
            <a:r>
              <a:rPr lang="en-US" sz="1800" spc="-5" dirty="0">
                <a:solidFill>
                  <a:prstClr val="black"/>
                </a:solidFill>
                <a:latin typeface="+mn-lt"/>
                <a:cs typeface="Times" pitchFamily="18" charset="0"/>
              </a:rPr>
              <a:t>type </a:t>
            </a:r>
            <a:r>
              <a:rPr lang="en-US" sz="1800" dirty="0" err="1">
                <a:solidFill>
                  <a:prstClr val="black"/>
                </a:solidFill>
                <a:latin typeface="+mn-lt"/>
                <a:cs typeface="Times" pitchFamily="18" charset="0"/>
              </a:rPr>
              <a:t>R</a:t>
            </a:r>
            <a:r>
              <a:rPr lang="en-US" sz="1800" baseline="-20833" dirty="0" err="1">
                <a:solidFill>
                  <a:prstClr val="black"/>
                </a:solidFill>
                <a:latin typeface="+mn-lt"/>
                <a:cs typeface="Times" pitchFamily="18" charset="0"/>
              </a:rPr>
              <a:t>i</a:t>
            </a:r>
            <a:r>
              <a:rPr lang="en-US" sz="1800" baseline="-20833" dirty="0">
                <a:solidFill>
                  <a:prstClr val="black"/>
                </a:solidFill>
                <a:latin typeface="+mn-lt"/>
                <a:cs typeface="Times" pitchFamily="18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+mn-lt"/>
                <a:cs typeface="Times" pitchFamily="18" charset="0"/>
              </a:rPr>
              <a:t>has </a:t>
            </a:r>
            <a:r>
              <a:rPr lang="en-US" sz="1800" dirty="0" err="1">
                <a:solidFill>
                  <a:prstClr val="black"/>
                </a:solidFill>
                <a:latin typeface="+mn-lt"/>
                <a:cs typeface="Times" pitchFamily="18" charset="0"/>
              </a:rPr>
              <a:t>W</a:t>
            </a:r>
            <a:r>
              <a:rPr lang="en-US" sz="1800" baseline="-20833" dirty="0" err="1">
                <a:solidFill>
                  <a:prstClr val="black"/>
                </a:solidFill>
                <a:latin typeface="+mn-lt"/>
                <a:cs typeface="Times" pitchFamily="18" charset="0"/>
              </a:rPr>
              <a:t>i</a:t>
            </a:r>
            <a:r>
              <a:rPr lang="en-US" sz="1800" spc="-37" baseline="-20833" dirty="0">
                <a:solidFill>
                  <a:prstClr val="black"/>
                </a:solidFill>
                <a:latin typeface="+mn-lt"/>
                <a:cs typeface="Times" pitchFamily="18" charset="0"/>
              </a:rPr>
              <a:t> </a:t>
            </a:r>
            <a:r>
              <a:rPr lang="en-US" sz="1800" spc="-5" dirty="0">
                <a:solidFill>
                  <a:prstClr val="black"/>
                </a:solidFill>
                <a:latin typeface="+mn-lt"/>
                <a:cs typeface="Times" pitchFamily="18" charset="0"/>
              </a:rPr>
              <a:t>instances.</a:t>
            </a:r>
            <a:endParaRPr lang="en-US" sz="1800" dirty="0">
              <a:solidFill>
                <a:prstClr val="black"/>
              </a:solidFill>
              <a:latin typeface="+mn-lt"/>
              <a:cs typeface="Times" pitchFamily="18" charset="0"/>
            </a:endParaRPr>
          </a:p>
          <a:p>
            <a:pPr marL="393700" lvl="0" algn="l">
              <a:spcBef>
                <a:spcPts val="740"/>
              </a:spcBef>
              <a:buClr>
                <a:srgbClr val="993300"/>
              </a:buClr>
              <a:buSzPct val="88888"/>
              <a:buFont typeface="Arial" pitchFamily="34" charset="0"/>
              <a:buChar char="•"/>
              <a:tabLst>
                <a:tab pos="393065" algn="l"/>
                <a:tab pos="393700" algn="l"/>
              </a:tabLst>
            </a:pPr>
            <a:r>
              <a:rPr lang="en-US" sz="1800" dirty="0">
                <a:solidFill>
                  <a:prstClr val="black"/>
                </a:solidFill>
                <a:latin typeface="+mn-lt"/>
                <a:cs typeface="Times" pitchFamily="18" charset="0"/>
              </a:rPr>
              <a:t>Each process </a:t>
            </a:r>
            <a:r>
              <a:rPr lang="en-US" sz="1800" spc="-5" dirty="0">
                <a:solidFill>
                  <a:prstClr val="black"/>
                </a:solidFill>
                <a:latin typeface="+mn-lt"/>
                <a:cs typeface="Times" pitchFamily="18" charset="0"/>
              </a:rPr>
              <a:t>utilizes </a:t>
            </a:r>
            <a:r>
              <a:rPr lang="en-US" sz="1800" dirty="0">
                <a:solidFill>
                  <a:prstClr val="black"/>
                </a:solidFill>
                <a:latin typeface="+mn-lt"/>
                <a:cs typeface="Times" pitchFamily="18" charset="0"/>
              </a:rPr>
              <a:t>a resource as</a:t>
            </a:r>
            <a:r>
              <a:rPr lang="en-US" sz="1800" spc="-30" dirty="0">
                <a:solidFill>
                  <a:prstClr val="black"/>
                </a:solidFill>
                <a:latin typeface="+mn-lt"/>
                <a:cs typeface="Times" pitchFamily="18" charset="0"/>
              </a:rPr>
              <a:t> </a:t>
            </a:r>
            <a:r>
              <a:rPr lang="en-US" sz="1800" spc="-5" dirty="0">
                <a:solidFill>
                  <a:prstClr val="black"/>
                </a:solidFill>
                <a:latin typeface="+mn-lt"/>
                <a:cs typeface="Times" pitchFamily="18" charset="0"/>
              </a:rPr>
              <a:t>follows:</a:t>
            </a:r>
            <a:endParaRPr lang="en-US" sz="1800" dirty="0">
              <a:solidFill>
                <a:prstClr val="black"/>
              </a:solidFill>
              <a:latin typeface="+mn-lt"/>
              <a:cs typeface="Times" pitchFamily="18" charset="0"/>
            </a:endParaRPr>
          </a:p>
          <a:p>
            <a:pPr marL="793750" lvl="1" indent="-286385" algn="l">
              <a:spcBef>
                <a:spcPts val="840"/>
              </a:spcBef>
              <a:buClr>
                <a:srgbClr val="CC6600"/>
              </a:buClr>
              <a:buSzPct val="80555"/>
              <a:buFont typeface="Arial" pitchFamily="34" charset="0"/>
              <a:buChar char="•"/>
              <a:tabLst>
                <a:tab pos="793115" algn="l"/>
                <a:tab pos="793750" algn="l"/>
              </a:tabLst>
            </a:pPr>
            <a:r>
              <a:rPr lang="en-US" sz="1800" dirty="0">
                <a:solidFill>
                  <a:prstClr val="black"/>
                </a:solidFill>
                <a:cs typeface="Times" pitchFamily="18" charset="0"/>
              </a:rPr>
              <a:t>request</a:t>
            </a:r>
          </a:p>
          <a:p>
            <a:pPr marL="793750" lvl="1" indent="-286385" algn="l">
              <a:spcBef>
                <a:spcPts val="740"/>
              </a:spcBef>
              <a:buClr>
                <a:srgbClr val="CC6600"/>
              </a:buClr>
              <a:buSzPct val="80555"/>
              <a:buFont typeface="Arial" pitchFamily="34" charset="0"/>
              <a:buChar char="•"/>
              <a:tabLst>
                <a:tab pos="793115" algn="l"/>
                <a:tab pos="793750" algn="l"/>
              </a:tabLst>
            </a:pPr>
            <a:r>
              <a:rPr lang="en-US" sz="1800" dirty="0">
                <a:solidFill>
                  <a:prstClr val="black"/>
                </a:solidFill>
                <a:cs typeface="Times" pitchFamily="18" charset="0"/>
              </a:rPr>
              <a:t>use</a:t>
            </a:r>
          </a:p>
          <a:p>
            <a:pPr marL="793750" lvl="1" indent="-286385" algn="l">
              <a:spcBef>
                <a:spcPts val="740"/>
              </a:spcBef>
              <a:buClr>
                <a:srgbClr val="CC6600"/>
              </a:buClr>
              <a:buSzPct val="80555"/>
              <a:buFont typeface="Arial" pitchFamily="34" charset="0"/>
              <a:buChar char="•"/>
              <a:tabLst>
                <a:tab pos="793115" algn="l"/>
                <a:tab pos="793750" algn="l"/>
              </a:tabLst>
            </a:pPr>
            <a:r>
              <a:rPr lang="en-US" sz="1800" dirty="0">
                <a:solidFill>
                  <a:prstClr val="black"/>
                </a:solidFill>
                <a:cs typeface="Times" pitchFamily="18" charset="0"/>
              </a:rPr>
              <a:t>release</a:t>
            </a:r>
          </a:p>
          <a:p>
            <a:pPr algn="l">
              <a:buFont typeface="Arial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90599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" pitchFamily="18" charset="0"/>
              </a:rPr>
              <a:t>Resource-Allocation Graph</a:t>
            </a:r>
            <a:br>
              <a:rPr lang="en-US" sz="3600" dirty="0">
                <a:solidFill>
                  <a:srgbClr val="C00000"/>
                </a:solidFill>
                <a:latin typeface="Times" pitchFamily="18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8001000" cy="41148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+mn-lt"/>
              </a:rPr>
              <a:t>In some cases deadlocks can be understood more clearly through the use of 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Resource-Allocation Graphs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having the following properties: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A set of resource categories, { R1, R2, R3, . . ., RN }, which appear as square nodes on the graph. Dots inside the resource nodes indicate specific instances of the resource. ( E.g. two dots might represent two laser printers. )</a:t>
            </a:r>
          </a:p>
          <a:p>
            <a:pPr lvl="1" algn="just"/>
            <a:endParaRPr lang="en-US" sz="1800" dirty="0">
              <a:solidFill>
                <a:schemeClr val="tx1"/>
              </a:solidFill>
            </a:endParaRP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A set of processes, { P1, P2, P3, . . ., PN }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8601"/>
            <a:ext cx="7467600" cy="1066799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+mj-lt"/>
              </a:rPr>
              <a:t>Resource-Allocation Graph</a:t>
            </a:r>
            <a:br>
              <a:rPr lang="en-US" sz="3600" dirty="0">
                <a:solidFill>
                  <a:srgbClr val="C00000"/>
                </a:solidFill>
                <a:latin typeface="+mj-lt"/>
              </a:rPr>
            </a:br>
            <a:endParaRPr lang="en-US" sz="3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382000" cy="4419600"/>
          </a:xfrm>
        </p:spPr>
        <p:txBody>
          <a:bodyPr/>
          <a:lstStyle/>
          <a:p>
            <a:pPr lvl="1" algn="just"/>
            <a:r>
              <a:rPr lang="en-US" sz="1800" b="1" dirty="0">
                <a:solidFill>
                  <a:schemeClr val="tx1"/>
                </a:solidFill>
              </a:rPr>
              <a:t>Request Edges - </a:t>
            </a:r>
            <a:r>
              <a:rPr lang="en-US" sz="1800" dirty="0">
                <a:solidFill>
                  <a:schemeClr val="tx1"/>
                </a:solidFill>
              </a:rPr>
              <a:t>A set of directed arcs from Pi to </a:t>
            </a:r>
            <a:r>
              <a:rPr lang="en-US" sz="1800" dirty="0" err="1">
                <a:solidFill>
                  <a:schemeClr val="tx1"/>
                </a:solidFill>
              </a:rPr>
              <a:t>Rj</a:t>
            </a:r>
            <a:r>
              <a:rPr lang="en-US" sz="1800" dirty="0">
                <a:solidFill>
                  <a:schemeClr val="tx1"/>
                </a:solidFill>
              </a:rPr>
              <a:t>, indicating that process Pi has requested </a:t>
            </a:r>
            <a:r>
              <a:rPr lang="en-US" sz="1800" dirty="0" err="1">
                <a:solidFill>
                  <a:schemeClr val="tx1"/>
                </a:solidFill>
              </a:rPr>
              <a:t>Rj</a:t>
            </a:r>
            <a:r>
              <a:rPr lang="en-US" sz="1800" dirty="0">
                <a:solidFill>
                  <a:schemeClr val="tx1"/>
                </a:solidFill>
              </a:rPr>
              <a:t>, and is currently waiting for that resource to become available.</a:t>
            </a:r>
          </a:p>
          <a:p>
            <a:pPr lvl="1" algn="just"/>
            <a:endParaRPr lang="en-US" sz="1800" dirty="0">
              <a:solidFill>
                <a:schemeClr val="tx1"/>
              </a:solidFill>
            </a:endParaRPr>
          </a:p>
          <a:p>
            <a:pPr lvl="1" algn="just"/>
            <a:r>
              <a:rPr lang="en-US" sz="1800" b="1" dirty="0">
                <a:solidFill>
                  <a:schemeClr val="tx1"/>
                </a:solidFill>
              </a:rPr>
              <a:t>Assignment Edges - </a:t>
            </a:r>
            <a:r>
              <a:rPr lang="en-US" sz="1800" dirty="0">
                <a:solidFill>
                  <a:schemeClr val="tx1"/>
                </a:solidFill>
              </a:rPr>
              <a:t>A set of directed arcs from </a:t>
            </a:r>
            <a:r>
              <a:rPr lang="en-US" sz="1800" dirty="0" err="1">
                <a:solidFill>
                  <a:schemeClr val="tx1"/>
                </a:solidFill>
              </a:rPr>
              <a:t>Rj</a:t>
            </a:r>
            <a:r>
              <a:rPr lang="en-US" sz="1800" dirty="0">
                <a:solidFill>
                  <a:schemeClr val="tx1"/>
                </a:solidFill>
              </a:rPr>
              <a:t> to Pi indicating that resource </a:t>
            </a:r>
            <a:r>
              <a:rPr lang="en-US" sz="1800" dirty="0" err="1">
                <a:solidFill>
                  <a:schemeClr val="tx1"/>
                </a:solidFill>
              </a:rPr>
              <a:t>Rj</a:t>
            </a:r>
            <a:r>
              <a:rPr lang="en-US" sz="1800" dirty="0">
                <a:solidFill>
                  <a:schemeClr val="tx1"/>
                </a:solidFill>
              </a:rPr>
              <a:t> has been allocated to process Pi, and that Pi is currently holding resource </a:t>
            </a:r>
            <a:r>
              <a:rPr lang="en-US" sz="1800" dirty="0" err="1">
                <a:solidFill>
                  <a:schemeClr val="tx1"/>
                </a:solidFill>
              </a:rPr>
              <a:t>Rj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 algn="just"/>
            <a:endParaRPr lang="en-US" sz="1800" dirty="0">
              <a:solidFill>
                <a:schemeClr val="tx1"/>
              </a:solidFill>
            </a:endParaRP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Note that a </a:t>
            </a:r>
            <a:r>
              <a:rPr lang="en-US" sz="1800" b="1" dirty="0">
                <a:solidFill>
                  <a:schemeClr val="tx1"/>
                </a:solidFill>
              </a:rPr>
              <a:t>request edge</a:t>
            </a:r>
            <a:r>
              <a:rPr lang="en-US" sz="1800" dirty="0">
                <a:solidFill>
                  <a:schemeClr val="tx1"/>
                </a:solidFill>
              </a:rPr>
              <a:t> can be converted into an </a:t>
            </a:r>
            <a:r>
              <a:rPr lang="en-US" sz="1800" b="1" dirty="0">
                <a:solidFill>
                  <a:schemeClr val="tx1"/>
                </a:solidFill>
              </a:rPr>
              <a:t>assignment edge</a:t>
            </a:r>
            <a:r>
              <a:rPr lang="en-US" sz="1800" dirty="0">
                <a:solidFill>
                  <a:schemeClr val="tx1"/>
                </a:solidFill>
              </a:rPr>
              <a:t> by reversing the direction of the arc when the request is granted. ( However note also that request edges point to the category box, whereas assignment edges emanate from a particular instance dot within the box. )</a:t>
            </a:r>
          </a:p>
          <a:p>
            <a:pPr lvl="1"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467600" cy="1219200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  <a:latin typeface="+mj-lt"/>
                <a:cs typeface="Times" pitchFamily="18" charset="0"/>
              </a:rPr>
              <a:t>Resource-Allocation Graph (Cont.)</a:t>
            </a:r>
            <a:endParaRPr lang="en-US" sz="36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76400"/>
            <a:ext cx="8534400" cy="4191000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endParaRPr lang="en-US" altLang="en-US" sz="1400" dirty="0">
              <a:solidFill>
                <a:schemeClr val="tx1"/>
              </a:solidFill>
              <a:latin typeface="+mn-lt"/>
              <a:cs typeface="Times" pitchFamily="18" charset="0"/>
            </a:endParaRPr>
          </a:p>
          <a:p>
            <a:pPr algn="l">
              <a:buFont typeface="Wingdings" pitchFamily="2" charset="2"/>
              <a:buChar char="q"/>
            </a:pPr>
            <a:endParaRPr lang="en-US" altLang="en-US" sz="1400" dirty="0">
              <a:solidFill>
                <a:schemeClr val="tx1"/>
              </a:solidFill>
              <a:latin typeface="+mn-lt"/>
              <a:cs typeface="Times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altLang="en-US" sz="1400" dirty="0">
                <a:solidFill>
                  <a:schemeClr val="tx1"/>
                </a:solidFill>
                <a:latin typeface="+mn-lt"/>
                <a:cs typeface="Times" pitchFamily="18" charset="0"/>
              </a:rPr>
              <a:t> Process                         </a:t>
            </a:r>
            <a:br>
              <a:rPr lang="en-US" altLang="en-US" sz="1400" dirty="0">
                <a:solidFill>
                  <a:schemeClr val="tx1"/>
                </a:solidFill>
                <a:latin typeface="+mn-lt"/>
                <a:cs typeface="Times" pitchFamily="18" charset="0"/>
              </a:rPr>
            </a:br>
            <a:br>
              <a:rPr lang="en-US" altLang="en-US" sz="1400" dirty="0">
                <a:solidFill>
                  <a:schemeClr val="tx1"/>
                </a:solidFill>
                <a:latin typeface="+mn-lt"/>
                <a:cs typeface="Times" pitchFamily="18" charset="0"/>
              </a:rPr>
            </a:br>
            <a:endParaRPr lang="en-US" altLang="en-US" sz="1400" dirty="0">
              <a:solidFill>
                <a:schemeClr val="tx1"/>
              </a:solidFill>
              <a:latin typeface="+mn-lt"/>
              <a:cs typeface="Times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altLang="en-US" sz="1400" dirty="0">
                <a:solidFill>
                  <a:schemeClr val="tx1"/>
                </a:solidFill>
                <a:latin typeface="+mn-lt"/>
                <a:cs typeface="Times" pitchFamily="18" charset="0"/>
              </a:rPr>
              <a:t> Resource Type with 4 instances</a:t>
            </a:r>
          </a:p>
          <a:p>
            <a:pPr algn="l">
              <a:buFont typeface="Wingdings" pitchFamily="2" charset="2"/>
              <a:buChar char="q"/>
            </a:pPr>
            <a:endParaRPr lang="en-US" altLang="en-US" sz="1400" dirty="0">
              <a:solidFill>
                <a:schemeClr val="tx1"/>
              </a:solidFill>
              <a:latin typeface="+mn-lt"/>
              <a:cs typeface="Times" pitchFamily="18" charset="0"/>
            </a:endParaRPr>
          </a:p>
          <a:p>
            <a:pPr algn="l">
              <a:buFont typeface="Wingdings" pitchFamily="2" charset="2"/>
              <a:buChar char="q"/>
            </a:pPr>
            <a:endParaRPr lang="en-US" altLang="en-US" sz="1400" dirty="0">
              <a:solidFill>
                <a:schemeClr val="tx1"/>
              </a:solidFill>
              <a:latin typeface="+mn-lt"/>
              <a:cs typeface="Times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altLang="en-US" sz="1400" i="1" dirty="0">
                <a:solidFill>
                  <a:schemeClr val="tx1"/>
                </a:solidFill>
                <a:latin typeface="+mn-lt"/>
                <a:cs typeface="Times" pitchFamily="18" charset="0"/>
              </a:rPr>
              <a:t> P</a:t>
            </a:r>
            <a:r>
              <a:rPr lang="en-US" altLang="en-US" sz="1400" i="1" baseline="-25000" dirty="0">
                <a:solidFill>
                  <a:schemeClr val="tx1"/>
                </a:solidFill>
                <a:latin typeface="+mn-lt"/>
                <a:cs typeface="Times" pitchFamily="18" charset="0"/>
              </a:rPr>
              <a:t>i</a:t>
            </a:r>
            <a:r>
              <a:rPr lang="en-US" altLang="en-US" sz="1400" i="1" dirty="0">
                <a:solidFill>
                  <a:schemeClr val="tx1"/>
                </a:solidFill>
                <a:latin typeface="+mn-lt"/>
                <a:cs typeface="Times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+mn-lt"/>
                <a:cs typeface="Times" pitchFamily="18" charset="0"/>
              </a:rPr>
              <a:t>requests instance of </a:t>
            </a:r>
            <a:r>
              <a:rPr lang="en-US" altLang="en-US" sz="1400" i="1" dirty="0" err="1">
                <a:solidFill>
                  <a:schemeClr val="tx1"/>
                </a:solidFill>
                <a:latin typeface="+mn-lt"/>
                <a:cs typeface="Times" pitchFamily="18" charset="0"/>
              </a:rPr>
              <a:t>R</a:t>
            </a:r>
            <a:r>
              <a:rPr lang="en-US" altLang="en-US" sz="1400" i="1" baseline="-25000" dirty="0" err="1">
                <a:solidFill>
                  <a:schemeClr val="tx1"/>
                </a:solidFill>
                <a:latin typeface="+mn-lt"/>
                <a:cs typeface="Times" pitchFamily="18" charset="0"/>
              </a:rPr>
              <a:t>j</a:t>
            </a:r>
            <a:endParaRPr lang="en-US" altLang="en-US" sz="1400" dirty="0">
              <a:solidFill>
                <a:schemeClr val="tx1"/>
              </a:solidFill>
              <a:latin typeface="+mn-lt"/>
              <a:cs typeface="Times" pitchFamily="18" charset="0"/>
            </a:endParaRPr>
          </a:p>
          <a:p>
            <a:pPr algn="l">
              <a:buFont typeface="Wingdings" pitchFamily="2" charset="2"/>
              <a:buChar char="q"/>
            </a:pPr>
            <a:endParaRPr lang="en-US" altLang="en-US" sz="1400" dirty="0">
              <a:solidFill>
                <a:schemeClr val="tx1"/>
              </a:solidFill>
              <a:latin typeface="+mn-lt"/>
              <a:cs typeface="Times" pitchFamily="18" charset="0"/>
            </a:endParaRPr>
          </a:p>
          <a:p>
            <a:pPr algn="l">
              <a:buFont typeface="Wingdings" pitchFamily="2" charset="2"/>
              <a:buChar char="q"/>
            </a:pPr>
            <a:endParaRPr lang="en-US" altLang="en-US" sz="1400" dirty="0">
              <a:solidFill>
                <a:schemeClr val="tx1"/>
              </a:solidFill>
              <a:latin typeface="+mn-lt"/>
              <a:cs typeface="Times" pitchFamily="18" charset="0"/>
            </a:endParaRPr>
          </a:p>
          <a:p>
            <a:pPr algn="l">
              <a:buFont typeface="Wingdings" pitchFamily="2" charset="2"/>
              <a:buChar char="q"/>
            </a:pPr>
            <a:endParaRPr lang="en-US" altLang="en-US" sz="1400" i="1" dirty="0">
              <a:solidFill>
                <a:schemeClr val="tx1"/>
              </a:solidFill>
              <a:latin typeface="+mn-lt"/>
              <a:cs typeface="Times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altLang="en-US" sz="1400" i="1" dirty="0">
                <a:solidFill>
                  <a:schemeClr val="tx1"/>
                </a:solidFill>
                <a:latin typeface="+mn-lt"/>
                <a:cs typeface="Times" pitchFamily="18" charset="0"/>
              </a:rPr>
              <a:t> P</a:t>
            </a:r>
            <a:r>
              <a:rPr lang="en-US" altLang="en-US" sz="1400" i="1" baseline="-25000" dirty="0">
                <a:solidFill>
                  <a:schemeClr val="tx1"/>
                </a:solidFill>
                <a:latin typeface="+mn-lt"/>
                <a:cs typeface="Times" pitchFamily="18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latin typeface="+mn-lt"/>
                <a:cs typeface="Times" pitchFamily="18" charset="0"/>
              </a:rPr>
              <a:t> is holding an instance of </a:t>
            </a:r>
            <a:r>
              <a:rPr lang="en-US" altLang="en-US" sz="1400" i="1" dirty="0" err="1">
                <a:solidFill>
                  <a:schemeClr val="tx1"/>
                </a:solidFill>
                <a:latin typeface="+mn-lt"/>
                <a:cs typeface="Times" pitchFamily="18" charset="0"/>
              </a:rPr>
              <a:t>R</a:t>
            </a:r>
            <a:r>
              <a:rPr lang="en-US" altLang="en-US" sz="1400" i="1" baseline="-25000" dirty="0" err="1">
                <a:solidFill>
                  <a:schemeClr val="tx1"/>
                </a:solidFill>
                <a:latin typeface="+mn-lt"/>
                <a:cs typeface="Times" pitchFamily="18" charset="0"/>
              </a:rPr>
              <a:t>j</a:t>
            </a:r>
            <a:endParaRPr lang="en-US" altLang="en-US" sz="1400" i="1" dirty="0">
              <a:solidFill>
                <a:schemeClr val="tx1"/>
              </a:solidFill>
              <a:latin typeface="+mn-lt"/>
              <a:cs typeface="Times" pitchFamily="18" charset="0"/>
            </a:endParaRPr>
          </a:p>
          <a:p>
            <a:pPr algn="l">
              <a:buFont typeface="Wingdings" pitchFamily="2" charset="2"/>
              <a:buChar char="q"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600200" y="2133600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819400" y="3581400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i="1">
                <a:latin typeface="Helvetica" pitchFamily="-84" charset="0"/>
              </a:rPr>
              <a:t>P</a:t>
            </a:r>
            <a:r>
              <a:rPr lang="en-US" altLang="en-US" i="1" baseline="-25000">
                <a:latin typeface="Helvetica" pitchFamily="-84" charset="0"/>
              </a:rPr>
              <a:t>i</a:t>
            </a:r>
            <a:endParaRPr lang="en-US" altLang="en-US" i="1">
              <a:latin typeface="Helvetica" pitchFamily="-84" charset="0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3352800" y="2819400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733800" y="3657600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3528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114800" y="3733800"/>
            <a:ext cx="533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 dirty="0" err="1">
                <a:latin typeface="Helvetica" pitchFamily="-84" charset="0"/>
              </a:rPr>
              <a:t>R</a:t>
            </a:r>
            <a:r>
              <a:rPr lang="en-US" altLang="en-US" sz="1400" i="1" baseline="-25000" dirty="0" err="1">
                <a:latin typeface="Helvetica" pitchFamily="-84" charset="0"/>
              </a:rPr>
              <a:t>j</a:t>
            </a:r>
            <a:endParaRPr lang="en-US" altLang="en-US" sz="1400" i="1" dirty="0">
              <a:latin typeface="Helvetica" pitchFamily="-8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800600"/>
            <a:ext cx="1447800" cy="87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399"/>
            <a:ext cx="7162800" cy="1371601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" pitchFamily="18" charset="0"/>
              </a:rPr>
              <a:t>Resource-Allocation Graph </a:t>
            </a:r>
            <a:r>
              <a:rPr lang="en-US" altLang="en-US" sz="3600" dirty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(Cont.)</a:t>
            </a:r>
            <a:br>
              <a:rPr lang="en-US" sz="3600" dirty="0">
                <a:solidFill>
                  <a:srgbClr val="C00000"/>
                </a:solidFill>
                <a:latin typeface="Times" pitchFamily="18" charset="0"/>
              </a:rPr>
            </a:br>
            <a:br>
              <a:rPr lang="en-US" sz="3600" dirty="0">
                <a:solidFill>
                  <a:srgbClr val="C00000"/>
                </a:solidFill>
                <a:latin typeface="Times" pitchFamily="18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495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b="1" dirty="0">
                <a:solidFill>
                  <a:schemeClr val="tx1"/>
                </a:solidFill>
                <a:latin typeface="Times" pitchFamily="18" charset="0"/>
              </a:rPr>
              <a:t>Resource allocation graph</a:t>
            </a:r>
            <a:endParaRPr lang="en-US" sz="1800" dirty="0">
              <a:solidFill>
                <a:schemeClr val="tx1"/>
              </a:solidFill>
              <a:latin typeface="Times" pitchFamily="18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32399"/>
            <a:ext cx="35623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1211</TotalTime>
  <Words>1050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Black</vt:lpstr>
      <vt:lpstr>Calibri</vt:lpstr>
      <vt:lpstr>Cambria</vt:lpstr>
      <vt:lpstr>Casper</vt:lpstr>
      <vt:lpstr>Helvetica</vt:lpstr>
      <vt:lpstr>Raleway ExtraBold</vt:lpstr>
      <vt:lpstr>Times</vt:lpstr>
      <vt:lpstr>Times New Roman</vt:lpstr>
      <vt:lpstr>Verdana</vt:lpstr>
      <vt:lpstr>Wingdings</vt:lpstr>
      <vt:lpstr>Theme1</vt:lpstr>
      <vt:lpstr>Custom Design</vt:lpstr>
      <vt:lpstr>CorelDRAW</vt:lpstr>
      <vt:lpstr>PowerPoint Presentation</vt:lpstr>
      <vt:lpstr>  Lecture 9   Deadlocks  List-of-content  Deadlocks:  Deadlock characterization and conditions for deadlock, deadlock prevention, Deadlock avoidance-safe state, resource allocation graph algorithm, Banker’s algorithms-Safety algorithm, Deadlock detection, Recovery from deadlock. </vt:lpstr>
      <vt:lpstr>Deadlocks </vt:lpstr>
      <vt:lpstr>Necessary Conditions for Deadlock </vt:lpstr>
      <vt:lpstr>System Model </vt:lpstr>
      <vt:lpstr>Resource-Allocation Graph </vt:lpstr>
      <vt:lpstr>Resource-Allocation Graph </vt:lpstr>
      <vt:lpstr>Resource-Allocation Graph (Cont.)</vt:lpstr>
      <vt:lpstr>Resource-Allocation Graph (Cont.)  </vt:lpstr>
      <vt:lpstr>Resource-Allocation Graph (Cont.)  </vt:lpstr>
      <vt:lpstr>Resource-Allocation Graph (Cont.)  </vt:lpstr>
      <vt:lpstr>Basic Facts</vt:lpstr>
      <vt:lpstr>Important Concept</vt:lpstr>
      <vt:lpstr>Important Concept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247</cp:revision>
  <dcterms:created xsi:type="dcterms:W3CDTF">2006-08-16T00:00:00Z</dcterms:created>
  <dcterms:modified xsi:type="dcterms:W3CDTF">2022-07-25T05:04:59Z</dcterms:modified>
</cp:coreProperties>
</file>