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29" r:id="rId2"/>
  </p:sldMasterIdLst>
  <p:notesMasterIdLst>
    <p:notesMasterId r:id="rId20"/>
  </p:notesMasterIdLst>
  <p:sldIdLst>
    <p:sldId id="328" r:id="rId3"/>
    <p:sldId id="335" r:id="rId4"/>
    <p:sldId id="378" r:id="rId5"/>
    <p:sldId id="383" r:id="rId6"/>
    <p:sldId id="371" r:id="rId7"/>
    <p:sldId id="384" r:id="rId8"/>
    <p:sldId id="379" r:id="rId9"/>
    <p:sldId id="372" r:id="rId10"/>
    <p:sldId id="373" r:id="rId11"/>
    <p:sldId id="376" r:id="rId12"/>
    <p:sldId id="377" r:id="rId13"/>
    <p:sldId id="374" r:id="rId14"/>
    <p:sldId id="385" r:id="rId15"/>
    <p:sldId id="386" r:id="rId16"/>
    <p:sldId id="333" r:id="rId17"/>
    <p:sldId id="387" r:id="rId18"/>
    <p:sldId id="33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67" autoAdjust="0"/>
  </p:normalViewPr>
  <p:slideViewPr>
    <p:cSldViewPr>
      <p:cViewPr varScale="1">
        <p:scale>
          <a:sx n="61" d="100"/>
          <a:sy n="61" d="100"/>
        </p:scale>
        <p:origin x="144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D1800-8745-41CE-98C4-1A8E9683EFA4}" type="datetimeFigureOut">
              <a:rPr lang="en-US" smtClean="0"/>
              <a:pPr/>
              <a:t>7/25/2022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01827B-6B51-4CBA-A430-640550FD218B}" type="slidenum">
              <a:rPr lang="en-US" smtClean="0"/>
              <a:pPr/>
              <a:t>‹#›</a:t>
            </a:fld>
            <a:endParaRPr lang="en-US"/>
          </a:p>
        </p:txBody>
      </p:sp>
    </p:spTree>
    <p:extLst>
      <p:ext uri="{BB962C8B-B14F-4D97-AF65-F5344CB8AC3E}">
        <p14:creationId xmlns:p14="http://schemas.microsoft.com/office/powerpoint/2010/main" val="400601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extBox 9"/>
          <p:cNvSpPr txBox="1">
            <a:spLocks noChangeArrowheads="1"/>
          </p:cNvSpPr>
          <p:nvPr/>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990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85800" y="1524000"/>
            <a:ext cx="3886200" cy="4648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724400" y="1524000"/>
            <a:ext cx="3886200" cy="4648200"/>
          </a:xfrm>
          <a:prstGeom prst="rect">
            <a:avLst/>
          </a:prstGeom>
        </p:spPr>
        <p:txBody>
          <a:bodyPr/>
          <a:lstStyle/>
          <a:p>
            <a:r>
              <a:rPr lang="en-US"/>
              <a:t>Click icon to add clip art</a:t>
            </a:r>
          </a:p>
        </p:txBody>
      </p:sp>
      <p:sp>
        <p:nvSpPr>
          <p:cNvPr id="5" name="Date Placeholder 4"/>
          <p:cNvSpPr>
            <a:spLocks noGrp="1"/>
          </p:cNvSpPr>
          <p:nvPr>
            <p:ph type="dt" sz="half" idx="10"/>
          </p:nvPr>
        </p:nvSpPr>
        <p:spPr>
          <a:xfrm>
            <a:off x="685800" y="6248400"/>
            <a:ext cx="2362200" cy="457200"/>
          </a:xfrm>
          <a:prstGeom prst="rect">
            <a:avLst/>
          </a:prstGeom>
        </p:spPr>
        <p:txBody>
          <a:bodyPr/>
          <a:lstStyle>
            <a:lvl1pPr>
              <a:defRPr/>
            </a:lvl1pPr>
          </a:lstStyle>
          <a:p>
            <a:fld id="{1D8BD707-D9CF-40AE-B4C6-C98DA3205C09}" type="datetimeFigureOut">
              <a:rPr lang="en-US" smtClean="0"/>
              <a:pPr/>
              <a:t>7/25/2022</a:t>
            </a:fld>
            <a:endParaRPr lang="en-US" dirty="0"/>
          </a:p>
        </p:txBody>
      </p:sp>
      <p:sp>
        <p:nvSpPr>
          <p:cNvPr id="6" name="Footer Placeholder 5"/>
          <p:cNvSpPr>
            <a:spLocks noGrp="1"/>
          </p:cNvSpPr>
          <p:nvPr>
            <p:ph type="ftr" sz="quarter" idx="11"/>
          </p:nvPr>
        </p:nvSpPr>
        <p:spPr>
          <a:xfrm>
            <a:off x="2743200" y="6553200"/>
            <a:ext cx="3810000" cy="30480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76085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55663" y="762000"/>
            <a:ext cx="8288337" cy="533400"/>
          </a:xfrm>
          <a:prstGeom prst="rect">
            <a:avLst/>
          </a:prstGeom>
        </p:spPr>
        <p:txBody>
          <a:bodyPr/>
          <a:lstStyle/>
          <a:p>
            <a:r>
              <a:rPr lang="en-US"/>
              <a:t>Click to edit Master title style</a:t>
            </a:r>
            <a:endParaRPr lang="he-IL"/>
          </a:p>
        </p:txBody>
      </p:sp>
      <p:sp>
        <p:nvSpPr>
          <p:cNvPr id="3" name="Rectangle 6"/>
          <p:cNvSpPr>
            <a:spLocks noGrp="1" noChangeArrowheads="1"/>
          </p:cNvSpPr>
          <p:nvPr>
            <p:ph type="ftr" sz="quarter" idx="10"/>
          </p:nvPr>
        </p:nvSpPr>
        <p:spPr>
          <a:xfrm>
            <a:off x="3124200" y="6400800"/>
            <a:ext cx="2895600" cy="457200"/>
          </a:xfrm>
          <a:prstGeom prst="rect">
            <a:avLst/>
          </a:prstGeom>
          <a:ln/>
        </p:spPr>
        <p:txBody>
          <a:bodyPr/>
          <a:lstStyle>
            <a:lvl1pPr>
              <a:defRPr/>
            </a:lvl1pPr>
          </a:lstStyle>
          <a:p>
            <a:pPr>
              <a:defRPr/>
            </a:pPr>
            <a:r>
              <a:rPr lang="en-US" altLang="en-US"/>
              <a:t>A. Frank - P.  Weisberg</a:t>
            </a:r>
          </a:p>
        </p:txBody>
      </p:sp>
    </p:spTree>
    <p:extLst>
      <p:ext uri="{BB962C8B-B14F-4D97-AF65-F5344CB8AC3E}">
        <p14:creationId xmlns:p14="http://schemas.microsoft.com/office/powerpoint/2010/main" val="1119828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7/25/2022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7/25/2022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9"/>
          <p:cNvSpPr txBox="1">
            <a:spLocks noChangeArrowheads="1"/>
          </p:cNvSpPr>
          <p:nvPr/>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7/25/2022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
        <p:nvSpPr>
          <p:cNvPr id="5" name="TextBox 9"/>
          <p:cNvSpPr txBox="1">
            <a:spLocks noChangeArrowheads="1"/>
          </p:cNvSpPr>
          <p:nvPr/>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r>
              <a:rPr lang="en-US"/>
              <a:t>Click icon to add picture</a:t>
            </a:r>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10" name="TextBox 9"/>
          <p:cNvSpPr txBox="1">
            <a:spLocks noChangeArrowheads="1"/>
          </p:cNvSpPr>
          <p:nvPr/>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
        <p:nvSpPr>
          <p:cNvPr id="4" name="TextBox 9"/>
          <p:cNvSpPr txBox="1">
            <a:spLocks noChangeArrowheads="1"/>
          </p:cNvSpPr>
          <p:nvPr/>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
        <p:nvSpPr>
          <p:cNvPr id="6" name="TextBox 5"/>
          <p:cNvSpPr txBox="1">
            <a:spLocks noChangeArrowheads="1"/>
          </p:cNvSpPr>
          <p:nvPr/>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7/25/2022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a:t>
            </a:r>
            <a:r>
              <a:rPr lang="en-US" sz="2000" b="1" baseline="0" dirty="0" err="1">
                <a:solidFill>
                  <a:schemeClr val="tx1"/>
                </a:solidFill>
                <a:latin typeface="Calibri" pitchFamily="34" charset="0"/>
              </a:rPr>
              <a:t>UIE</a:t>
            </a:r>
            <a:r>
              <a:rPr lang="en-US" sz="2000" b="1" baseline="0" dirty="0">
                <a:solidFill>
                  <a:schemeClr val="tx1"/>
                </a:solidFill>
                <a:latin typeface="Calibri" pitchFamily="34" charset="0"/>
              </a:rPr>
              <a:t>)</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5"/>
          </p:cNvPr>
          <p:cNvPicPr>
            <a:picLocks noChangeAspect="1" noChangeArrowheads="1"/>
          </p:cNvPicPr>
          <p:nvPr/>
        </p:nvPicPr>
        <p:blipFill>
          <a:blip r:embed="rId16"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41" r:id="rId12"/>
    <p:sldLayoutId id="2147483842" r:id="rId13"/>
  </p:sldLayoutIdLst>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7/25/2022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Rnfu5qyysro" TargetMode="External"/><Relationship Id="rId2" Type="http://schemas.openxmlformats.org/officeDocument/2006/relationships/hyperlink" Target="https://www.youtube.com/watch?v=DdUeTN0qfuE"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hyperlink" Target="https://www.cs.uic.edu/~jbell/CourseNotes/OperatingSystems/8_MainMemory.html#:~:text=8.3%20Contiguous%20Memory%20Allocation,allocated%20to%20processes%20as%20needed" TargetMode="External"/><Relationship Id="rId3" Type="http://schemas.openxmlformats.org/officeDocument/2006/relationships/hyperlink" Target="https://www.studytonight.com/operating-system/memory-management" TargetMode="External"/><Relationship Id="rId7" Type="http://schemas.openxmlformats.org/officeDocument/2006/relationships/hyperlink" Target="http://www2.latech.edu/~box/os/ch08.pdf" TargetMode="External"/><Relationship Id="rId2" Type="http://schemas.openxmlformats.org/officeDocument/2006/relationships/hyperlink" Target="https://www.tutorialspoint.com/operating_system/os_memory_management.htm" TargetMode="External"/><Relationship Id="rId1" Type="http://schemas.openxmlformats.org/officeDocument/2006/relationships/slideLayout" Target="../slideLayouts/slideLayout12.xml"/><Relationship Id="rId6" Type="http://schemas.openxmlformats.org/officeDocument/2006/relationships/hyperlink" Target="https://www.javatpoint.com/os-memory-management-introduction" TargetMode="External"/><Relationship Id="rId5" Type="http://schemas.openxmlformats.org/officeDocument/2006/relationships/hyperlink" Target="https://www.geeksforgeeks.org/partition-allocation-methods-in-memory-management/" TargetMode="External"/><Relationship Id="rId4" Type="http://schemas.openxmlformats.org/officeDocument/2006/relationships/hyperlink" Target="https://www.guru99.com/os-memory-management.html" TargetMode="External"/><Relationship Id="rId9" Type="http://schemas.openxmlformats.org/officeDocument/2006/relationships/hyperlink" Target="http://www.csdl.tamu.edu/~furuta/courses/99a_410/slides/chap0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4927756"/>
            <a:ext cx="9147315"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p:nvSpPr>
        <p:spPr>
          <a:xfrm>
            <a:off x="226648" y="5283739"/>
            <a:ext cx="3428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Slide Number Placeholder 2"/>
          <p:cNvSpPr txBox="1">
            <a:spLocks/>
          </p:cNvSpPr>
          <p:nvPr/>
        </p:nvSpPr>
        <p:spPr>
          <a:xfrm>
            <a:off x="6572250" y="5738813"/>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7130143" y="5312160"/>
            <a:ext cx="968829"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57591" y="3198541"/>
          <a:ext cx="2477292" cy="2361044"/>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4"/>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57591" y="3198541"/>
                        <a:ext cx="2477292"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5284078" y="808530"/>
            <a:ext cx="3859922"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sp>
        <p:nvSpPr>
          <p:cNvPr id="45" name="Rectangle 44"/>
          <p:cNvSpPr/>
          <p:nvPr/>
        </p:nvSpPr>
        <p:spPr>
          <a:xfrm>
            <a:off x="1593056" y="2376394"/>
            <a:ext cx="5122069"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57591" y="80792"/>
            <a:ext cx="3652047" cy="1455476"/>
          </a:xfrm>
          <a:prstGeom prst="rect">
            <a:avLst/>
          </a:prstGeom>
        </p:spPr>
      </p:pic>
      <p:sp>
        <p:nvSpPr>
          <p:cNvPr id="43" name="Right Triangle 42"/>
          <p:cNvSpPr/>
          <p:nvPr/>
        </p:nvSpPr>
        <p:spPr>
          <a:xfrm rot="10800000" flipV="1">
            <a:off x="7372348" y="4857750"/>
            <a:ext cx="1774967"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p:cNvSpPr txBox="1">
            <a:spLocks noChangeArrowheads="1"/>
          </p:cNvSpPr>
          <p:nvPr/>
        </p:nvSpPr>
        <p:spPr bwMode="auto">
          <a:xfrm>
            <a:off x="5161019" y="5371921"/>
            <a:ext cx="3696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dirty="0">
              <a:solidFill>
                <a:prstClr val="black"/>
              </a:solidFill>
              <a:latin typeface="Casper" panose="02000506000000020004" pitchFamily="2" charset="0"/>
            </a:endParaRPr>
          </a:p>
          <a:p>
            <a:pPr eaLnBrk="1" hangingPunct="1"/>
            <a:endParaRPr lang="en-US" sz="1200" b="1" dirty="0">
              <a:latin typeface="Casper" panose="02000506000000020004" pitchFamily="2" charset="0"/>
            </a:endParaRPr>
          </a:p>
        </p:txBody>
      </p:sp>
      <p:sp>
        <p:nvSpPr>
          <p:cNvPr id="52" name="Rectangle 51"/>
          <p:cNvSpPr/>
          <p:nvPr/>
        </p:nvSpPr>
        <p:spPr>
          <a:xfrm>
            <a:off x="5164336" y="5389985"/>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p:cNvSpPr txBox="1">
            <a:spLocks noChangeArrowheads="1"/>
          </p:cNvSpPr>
          <p:nvPr/>
        </p:nvSpPr>
        <p:spPr bwMode="auto">
          <a:xfrm>
            <a:off x="-344409" y="5367867"/>
            <a:ext cx="4824032"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b="1" dirty="0">
                <a:solidFill>
                  <a:prstClr val="black">
                    <a:lumMod val="85000"/>
                    <a:lumOff val="15000"/>
                  </a:prstClr>
                </a:solidFill>
                <a:latin typeface="Times New Roman" panose="02020603050405020304" pitchFamily="18" charset="0"/>
                <a:cs typeface="Times New Roman" panose="02020603050405020304" pitchFamily="18" charset="0"/>
              </a:rPr>
              <a:t>Introduction to Operating System</a:t>
            </a:r>
          </a:p>
          <a:p>
            <a:pPr eaLnBrk="1" hangingPunct="1"/>
            <a:endParaRPr lang="en-US" sz="1200" dirty="0">
              <a:latin typeface="Raleway ExtraBold" pitchFamily="34" charset="-52"/>
            </a:endParaRPr>
          </a:p>
        </p:txBody>
      </p:sp>
      <p:sp>
        <p:nvSpPr>
          <p:cNvPr id="2" name="TextBox 1"/>
          <p:cNvSpPr txBox="1"/>
          <p:nvPr/>
        </p:nvSpPr>
        <p:spPr>
          <a:xfrm>
            <a:off x="2903893" y="5579669"/>
            <a:ext cx="1373089" cy="300082"/>
          </a:xfrm>
          <a:prstGeom prst="rect">
            <a:avLst/>
          </a:prstGeom>
          <a:noFill/>
        </p:spPr>
        <p:txBody>
          <a:bodyPr wrap="square" rtlCol="0">
            <a:spAutoFit/>
          </a:bodyPr>
          <a:lstStyle/>
          <a:p>
            <a:r>
              <a:rPr lang="en-US" sz="1350" dirty="0"/>
              <a:t>Font size 24 </a:t>
            </a:r>
          </a:p>
        </p:txBody>
      </p:sp>
      <p:sp>
        <p:nvSpPr>
          <p:cNvPr id="26" name="TextBox 25"/>
          <p:cNvSpPr txBox="1">
            <a:spLocks noChangeArrowheads="1"/>
          </p:cNvSpPr>
          <p:nvPr/>
        </p:nvSpPr>
        <p:spPr bwMode="auto">
          <a:xfrm>
            <a:off x="1045029" y="2396209"/>
            <a:ext cx="7344591" cy="418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sz="2400" b="1" dirty="0">
                <a:latin typeface="Arial Black" panose="020B0A04020102020204" pitchFamily="34" charset="0"/>
                <a:ea typeface="Karla" pitchFamily="2" charset="0"/>
                <a:cs typeface="Karla" pitchFamily="2" charset="0"/>
              </a:rPr>
              <a:t>UNIVERSITY INSTITUTEOF ENGINEERING</a:t>
            </a:r>
          </a:p>
          <a:p>
            <a:pPr algn="ctr" defTabSz="466725">
              <a:lnSpc>
                <a:spcPct val="90000"/>
              </a:lnSpc>
              <a:spcBef>
                <a:spcPct val="0"/>
              </a:spcBef>
              <a:spcAft>
                <a:spcPct val="35000"/>
              </a:spcAft>
            </a:pPr>
            <a:r>
              <a:rPr lang="en-US" sz="2400" b="1" dirty="0">
                <a:latin typeface="Arial Black" panose="020B0A04020102020204" pitchFamily="34" charset="0"/>
              </a:rPr>
              <a:t>Bachelor of Engineering (Computer Science &amp; Engineering) </a:t>
            </a:r>
          </a:p>
          <a:p>
            <a:pPr algn="ctr" defTabSz="466725">
              <a:lnSpc>
                <a:spcPct val="90000"/>
              </a:lnSpc>
              <a:spcBef>
                <a:spcPct val="0"/>
              </a:spcBef>
              <a:spcAft>
                <a:spcPct val="35000"/>
              </a:spcAft>
            </a:pPr>
            <a:r>
              <a:rPr lang="en-US" sz="2400" b="1" dirty="0">
                <a:latin typeface="Arial Black" panose="020B0A04020102020204" pitchFamily="34" charset="0"/>
              </a:rPr>
              <a:t>Operating System (CST-328)</a:t>
            </a:r>
          </a:p>
          <a:p>
            <a:pPr algn="ctr" defTabSz="466725">
              <a:lnSpc>
                <a:spcPct val="90000"/>
              </a:lnSpc>
              <a:spcBef>
                <a:spcPct val="0"/>
              </a:spcBef>
              <a:spcAft>
                <a:spcPct val="35000"/>
              </a:spcAft>
            </a:pPr>
            <a:endParaRPr lang="en-US" sz="2400" b="1" dirty="0">
              <a:latin typeface="Arial Black" panose="020B0A04020102020204" pitchFamily="34" charset="0"/>
            </a:endParaRPr>
          </a:p>
          <a:p>
            <a:pPr algn="ctr" defTabSz="466725">
              <a:lnSpc>
                <a:spcPct val="90000"/>
              </a:lnSpc>
              <a:spcBef>
                <a:spcPct val="0"/>
              </a:spcBef>
              <a:spcAft>
                <a:spcPct val="35000"/>
              </a:spcAft>
            </a:pPr>
            <a:r>
              <a:rPr lang="en-US" b="1" dirty="0">
                <a:latin typeface="Arial Black" panose="020B0A04020102020204" pitchFamily="34" charset="0"/>
              </a:rPr>
              <a:t>Subject Coordinator: Er. Puneet kaur (E6913)</a:t>
            </a:r>
          </a:p>
          <a:p>
            <a:pPr algn="ctr" defTabSz="466725">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725">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725">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200" dirty="0">
              <a:latin typeface="Raleway ExtraBold" pitchFamily="34" charset="-52"/>
            </a:endParaRPr>
          </a:p>
        </p:txBody>
      </p:sp>
    </p:spTree>
    <p:extLst>
      <p:ext uri="{BB962C8B-B14F-4D97-AF65-F5344CB8AC3E}">
        <p14:creationId xmlns:p14="http://schemas.microsoft.com/office/powerpoint/2010/main" val="13852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456" y="381000"/>
            <a:ext cx="7924800" cy="609600"/>
          </a:xfrm>
        </p:spPr>
        <p:txBody>
          <a:bodyPr/>
          <a:lstStyle/>
          <a:p>
            <a:br>
              <a:rPr lang="en-US" sz="4000" b="0" dirty="0">
                <a:solidFill>
                  <a:srgbClr val="C00000"/>
                </a:solidFill>
                <a:latin typeface="Times" pitchFamily="18" charset="0"/>
                <a:cs typeface="Times" pitchFamily="18" charset="0"/>
              </a:rPr>
            </a:br>
            <a:r>
              <a:rPr lang="en-US" sz="4000" dirty="0">
                <a:solidFill>
                  <a:srgbClr val="C00000"/>
                </a:solidFill>
                <a:latin typeface="Times" pitchFamily="18" charset="0"/>
                <a:cs typeface="Times" pitchFamily="18" charset="0"/>
              </a:rPr>
              <a:t>Base and Limit Registers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828800"/>
            <a:ext cx="3667125"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4800" y="1676400"/>
            <a:ext cx="3657600" cy="2862322"/>
          </a:xfrm>
          <a:prstGeom prst="rect">
            <a:avLst/>
          </a:prstGeom>
          <a:noFill/>
        </p:spPr>
        <p:txBody>
          <a:bodyPr wrap="square" rtlCol="0">
            <a:spAutoFit/>
          </a:bodyPr>
          <a:lstStyle/>
          <a:p>
            <a:pPr algn="just"/>
            <a:endParaRPr lang="en-US" dirty="0">
              <a:latin typeface="Times" pitchFamily="18" charset="0"/>
            </a:endParaRPr>
          </a:p>
          <a:p>
            <a:pPr marL="285750" indent="-285750" algn="just">
              <a:buFont typeface="Arial" pitchFamily="34" charset="0"/>
              <a:buChar char="•"/>
            </a:pPr>
            <a:r>
              <a:rPr lang="en-US" dirty="0">
                <a:latin typeface="Times" pitchFamily="18" charset="0"/>
              </a:rPr>
              <a:t>A pair of </a:t>
            </a:r>
            <a:r>
              <a:rPr lang="en-US" b="1" dirty="0">
                <a:latin typeface="Times" pitchFamily="18" charset="0"/>
              </a:rPr>
              <a:t>base </a:t>
            </a:r>
            <a:r>
              <a:rPr lang="en-US" dirty="0">
                <a:latin typeface="Times" pitchFamily="18" charset="0"/>
              </a:rPr>
              <a:t>and </a:t>
            </a:r>
            <a:r>
              <a:rPr lang="en-US" b="1" dirty="0">
                <a:latin typeface="Times" pitchFamily="18" charset="0"/>
              </a:rPr>
              <a:t>limit registers </a:t>
            </a:r>
            <a:r>
              <a:rPr lang="en-US" dirty="0">
                <a:latin typeface="Times" pitchFamily="18" charset="0"/>
              </a:rPr>
              <a:t>define the logical address space</a:t>
            </a:r>
          </a:p>
          <a:p>
            <a:pPr algn="just"/>
            <a:r>
              <a:rPr lang="en-US" dirty="0">
                <a:latin typeface="Times" pitchFamily="18" charset="0"/>
              </a:rPr>
              <a:t> </a:t>
            </a:r>
          </a:p>
          <a:p>
            <a:pPr algn="just"/>
            <a:endParaRPr lang="en-US" dirty="0">
              <a:latin typeface="Times" pitchFamily="18" charset="0"/>
            </a:endParaRPr>
          </a:p>
          <a:p>
            <a:pPr marL="285750" indent="-285750" algn="just">
              <a:buFont typeface="Arial" pitchFamily="34" charset="0"/>
              <a:buChar char="•"/>
            </a:pPr>
            <a:r>
              <a:rPr lang="en-US" dirty="0">
                <a:latin typeface="Times" pitchFamily="18" charset="0"/>
              </a:rPr>
              <a:t>CPU must check every memory access generated in user mode to be sure it is between base and limit for that user</a:t>
            </a:r>
          </a:p>
          <a:p>
            <a:endParaRPr lang="en-US" dirty="0"/>
          </a:p>
        </p:txBody>
      </p:sp>
    </p:spTree>
    <p:extLst>
      <p:ext uri="{BB962C8B-B14F-4D97-AF65-F5344CB8AC3E}">
        <p14:creationId xmlns:p14="http://schemas.microsoft.com/office/powerpoint/2010/main" val="2661883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943" y="457200"/>
            <a:ext cx="7924800" cy="609600"/>
          </a:xfrm>
        </p:spPr>
        <p:txBody>
          <a:bodyPr/>
          <a:lstStyle/>
          <a:p>
            <a:r>
              <a:rPr lang="en-US" sz="4000" dirty="0">
                <a:solidFill>
                  <a:srgbClr val="C00000"/>
                </a:solidFill>
                <a:latin typeface="Times" pitchFamily="18" charset="0"/>
                <a:cs typeface="Times" pitchFamily="18" charset="0"/>
              </a:rPr>
              <a:t>Hardware Address Protection</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28632"/>
            <a:ext cx="6900074" cy="370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1191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C00000"/>
                </a:solidFill>
                <a:latin typeface="Times" pitchFamily="18" charset="0"/>
              </a:rPr>
              <a:t>Process Address Space</a:t>
            </a:r>
            <a:br>
              <a:rPr lang="en-US" sz="4000" b="1" dirty="0">
                <a:solidFill>
                  <a:srgbClr val="C00000"/>
                </a:solidFill>
                <a:latin typeface="Times" pitchFamily="18" charset="0"/>
              </a:rPr>
            </a:br>
            <a:endParaRPr lang="en-US" sz="4000" b="1" dirty="0">
              <a:solidFill>
                <a:srgbClr val="C00000"/>
              </a:solidFill>
              <a:latin typeface="Times" pitchFamily="18" charset="0"/>
            </a:endParaRPr>
          </a:p>
        </p:txBody>
      </p:sp>
      <p:sp>
        <p:nvSpPr>
          <p:cNvPr id="3" name="Content Placeholder 2"/>
          <p:cNvSpPr>
            <a:spLocks noGrp="1"/>
          </p:cNvSpPr>
          <p:nvPr>
            <p:ph idx="1"/>
          </p:nvPr>
        </p:nvSpPr>
        <p:spPr>
          <a:xfrm>
            <a:off x="914400" y="1371600"/>
            <a:ext cx="8001000" cy="4876800"/>
          </a:xfrm>
        </p:spPr>
        <p:txBody>
          <a:bodyPr>
            <a:normAutofit/>
          </a:bodyPr>
          <a:lstStyle/>
          <a:p>
            <a:endParaRPr lang="en-US" sz="1900" b="1" dirty="0">
              <a:latin typeface="Times" pitchFamily="18" charset="0"/>
              <a:cs typeface="Times" pitchFamily="18" charset="0"/>
            </a:endParaRPr>
          </a:p>
          <a:p>
            <a:r>
              <a:rPr lang="en-US" sz="1900" b="1" dirty="0">
                <a:latin typeface="Times" pitchFamily="18" charset="0"/>
                <a:cs typeface="Times" pitchFamily="18" charset="0"/>
              </a:rPr>
              <a:t>Logical address </a:t>
            </a:r>
            <a:r>
              <a:rPr lang="en-US" sz="1900" dirty="0">
                <a:latin typeface="Times" pitchFamily="18" charset="0"/>
                <a:cs typeface="Times" pitchFamily="18" charset="0"/>
              </a:rPr>
              <a:t>– generated by the CPU; also referred to as </a:t>
            </a:r>
            <a:r>
              <a:rPr lang="en-US" sz="1900" b="1" dirty="0">
                <a:latin typeface="Times" pitchFamily="18" charset="0"/>
                <a:cs typeface="Times" pitchFamily="18" charset="0"/>
              </a:rPr>
              <a:t>virtual address </a:t>
            </a:r>
            <a:endParaRPr lang="en-US" sz="1900" dirty="0">
              <a:latin typeface="Times" pitchFamily="18" charset="0"/>
              <a:cs typeface="Times" pitchFamily="18" charset="0"/>
            </a:endParaRPr>
          </a:p>
          <a:p>
            <a:r>
              <a:rPr lang="en-US" sz="1900" b="1" dirty="0">
                <a:latin typeface="Times" pitchFamily="18" charset="0"/>
                <a:cs typeface="Times" pitchFamily="18" charset="0"/>
              </a:rPr>
              <a:t>Physical address </a:t>
            </a:r>
            <a:r>
              <a:rPr lang="en-US" sz="1900" dirty="0">
                <a:latin typeface="Times" pitchFamily="18" charset="0"/>
                <a:cs typeface="Times" pitchFamily="18" charset="0"/>
              </a:rPr>
              <a:t>– address seen by the memory unit </a:t>
            </a:r>
          </a:p>
          <a:p>
            <a:pPr marL="0" indent="0">
              <a:buNone/>
            </a:pPr>
            <a:endParaRPr lang="en-US" sz="1900" dirty="0">
              <a:latin typeface="Times" pitchFamily="18" charset="0"/>
              <a:cs typeface="Times" pitchFamily="18" charset="0"/>
            </a:endParaRPr>
          </a:p>
          <a:p>
            <a:r>
              <a:rPr lang="en-US" sz="1900" dirty="0">
                <a:latin typeface="Times" pitchFamily="18" charset="0"/>
                <a:cs typeface="Times" pitchFamily="18" charset="0"/>
              </a:rPr>
              <a:t>Logical and physical addresses are the same in compile-time and load-time address-binding schemes; logical (virtual) and physical addresses differ in execution-time address-binding scheme </a:t>
            </a:r>
          </a:p>
          <a:p>
            <a:endParaRPr lang="en-US" sz="1900" dirty="0">
              <a:latin typeface="Times" pitchFamily="18" charset="0"/>
              <a:cs typeface="Times" pitchFamily="18" charset="0"/>
            </a:endParaRPr>
          </a:p>
          <a:p>
            <a:pPr marL="0" indent="0" algn="just">
              <a:buNone/>
            </a:pPr>
            <a:r>
              <a:rPr lang="en-US" sz="1900" dirty="0">
                <a:latin typeface="Times" pitchFamily="18" charset="0"/>
                <a:cs typeface="Times" pitchFamily="18" charset="0"/>
              </a:rPr>
              <a:t>The set of all logical addresses generated by a program is referred to as a </a:t>
            </a:r>
            <a:r>
              <a:rPr lang="en-US" sz="1900" b="1" dirty="0">
                <a:latin typeface="Times" pitchFamily="18" charset="0"/>
                <a:cs typeface="Times" pitchFamily="18" charset="0"/>
              </a:rPr>
              <a:t>logical address space. </a:t>
            </a:r>
          </a:p>
          <a:p>
            <a:pPr marL="0" indent="0">
              <a:buNone/>
            </a:pPr>
            <a:endParaRPr lang="en-US" sz="1900" dirty="0">
              <a:latin typeface="Times" pitchFamily="18" charset="0"/>
              <a:cs typeface="Times" pitchFamily="18" charset="0"/>
            </a:endParaRPr>
          </a:p>
          <a:p>
            <a:pPr marL="0" indent="0">
              <a:buNone/>
            </a:pPr>
            <a:r>
              <a:rPr lang="en-US" sz="1900" dirty="0">
                <a:latin typeface="Times" pitchFamily="18" charset="0"/>
                <a:cs typeface="Times" pitchFamily="18" charset="0"/>
              </a:rPr>
              <a:t>The set of all physical addresses corresponding to these logical addresses is referred to as a </a:t>
            </a:r>
            <a:r>
              <a:rPr lang="en-US" sz="1900" b="1" dirty="0">
                <a:latin typeface="Times" pitchFamily="18" charset="0"/>
                <a:cs typeface="Times" pitchFamily="18" charset="0"/>
              </a:rPr>
              <a:t>physical address space.</a:t>
            </a:r>
          </a:p>
          <a:p>
            <a:pPr marL="0" indent="0">
              <a:buNone/>
            </a:pPr>
            <a:endParaRPr lang="en-US" sz="1800" b="1" dirty="0">
              <a:latin typeface="Times" pitchFamily="18" charset="0"/>
            </a:endParaRPr>
          </a:p>
          <a:p>
            <a:pPr marL="0" indent="0">
              <a:buNone/>
            </a:pPr>
            <a:endParaRPr lang="en-US" sz="1400" dirty="0">
              <a:latin typeface="Times" pitchFamily="18" charset="0"/>
            </a:endParaRPr>
          </a:p>
          <a:p>
            <a:pPr marL="0" indent="0">
              <a:buNone/>
            </a:pPr>
            <a:endParaRPr lang="en-US" sz="1400" dirty="0">
              <a:latin typeface="Times" pitchFamily="18" charset="0"/>
            </a:endParaRPr>
          </a:p>
        </p:txBody>
      </p:sp>
    </p:spTree>
    <p:extLst>
      <p:ext uri="{BB962C8B-B14F-4D97-AF65-F5344CB8AC3E}">
        <p14:creationId xmlns:p14="http://schemas.microsoft.com/office/powerpoint/2010/main" val="4246622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1219200"/>
          </a:xfrm>
        </p:spPr>
        <p:txBody>
          <a:bodyPr>
            <a:noAutofit/>
          </a:bodyPr>
          <a:lstStyle/>
          <a:p>
            <a:r>
              <a:rPr lang="en-US" sz="3200" b="1" dirty="0">
                <a:solidFill>
                  <a:srgbClr val="C00000"/>
                </a:solidFill>
                <a:latin typeface="Times" pitchFamily="18" charset="0"/>
              </a:rPr>
              <a:t>Physical Address Vs Physical Address Space</a:t>
            </a:r>
            <a:br>
              <a:rPr lang="en-US" sz="3200" b="1" dirty="0">
                <a:solidFill>
                  <a:srgbClr val="C00000"/>
                </a:solidFill>
                <a:latin typeface="Times" pitchFamily="18" charset="0"/>
              </a:rPr>
            </a:br>
            <a:endParaRPr lang="en-US" sz="3200" b="1" dirty="0">
              <a:solidFill>
                <a:srgbClr val="C00000"/>
              </a:solidFill>
              <a:latin typeface="Times" pitchFamily="18" charset="0"/>
            </a:endParaRPr>
          </a:p>
        </p:txBody>
      </p:sp>
      <p:sp>
        <p:nvSpPr>
          <p:cNvPr id="3" name="Content Placeholder 2"/>
          <p:cNvSpPr>
            <a:spLocks noGrp="1"/>
          </p:cNvSpPr>
          <p:nvPr>
            <p:ph idx="1"/>
          </p:nvPr>
        </p:nvSpPr>
        <p:spPr>
          <a:xfrm>
            <a:off x="228600" y="1371600"/>
            <a:ext cx="8686800" cy="4876800"/>
          </a:xfrm>
        </p:spPr>
        <p:txBody>
          <a:bodyPr>
            <a:normAutofit lnSpcReduction="10000"/>
          </a:bodyPr>
          <a:lstStyle/>
          <a:p>
            <a:r>
              <a:rPr lang="en-US" sz="1600" b="0" i="0" dirty="0">
                <a:solidFill>
                  <a:srgbClr val="000000"/>
                </a:solidFill>
                <a:effectLst/>
                <a:latin typeface="Verdana" panose="020B0604030504040204" pitchFamily="34" charset="0"/>
                <a:ea typeface="Verdana" panose="020B0604030504040204" pitchFamily="34" charset="0"/>
              </a:rPr>
              <a:t>Physical address space in a system can be defined as the size of the main memory. It is really important to compare the process size with the physical address space. The process size must be less than the physical address space.</a:t>
            </a:r>
          </a:p>
          <a:p>
            <a:endParaRPr lang="en-US" sz="1600" b="0" i="0" dirty="0">
              <a:solidFill>
                <a:srgbClr val="000000"/>
              </a:solidFill>
              <a:effectLst/>
              <a:latin typeface="Verdana" panose="020B0604030504040204" pitchFamily="34" charset="0"/>
              <a:ea typeface="Verdana" panose="020B0604030504040204" pitchFamily="34" charset="0"/>
              <a:cs typeface="Times" panose="02020603050405020304" pitchFamily="18" charset="0"/>
            </a:endParaRPr>
          </a:p>
          <a:p>
            <a:r>
              <a:rPr lang="en-US" sz="1600" b="0" i="0" dirty="0">
                <a:solidFill>
                  <a:srgbClr val="000000"/>
                </a:solidFill>
                <a:effectLst/>
                <a:latin typeface="Verdana" panose="020B0604030504040204" pitchFamily="34" charset="0"/>
                <a:ea typeface="Verdana" panose="020B0604030504040204" pitchFamily="34" charset="0"/>
                <a:cs typeface="Times" panose="02020603050405020304" pitchFamily="18" charset="0"/>
              </a:rPr>
              <a:t>Physical Address Space = Size of the Main Memory</a:t>
            </a:r>
            <a:br>
              <a:rPr lang="en-US" sz="1600" dirty="0">
                <a:latin typeface="Verdana" panose="020B0604030504040204" pitchFamily="34" charset="0"/>
                <a:ea typeface="Verdana" panose="020B0604030504040204" pitchFamily="34" charset="0"/>
                <a:cs typeface="Times" panose="02020603050405020304" pitchFamily="18" charset="0"/>
              </a:rPr>
            </a:br>
            <a:r>
              <a:rPr lang="en-US" sz="1600" b="0" i="0" dirty="0">
                <a:solidFill>
                  <a:srgbClr val="000000"/>
                </a:solidFill>
                <a:effectLst/>
                <a:latin typeface="Verdana" panose="020B0604030504040204" pitchFamily="34" charset="0"/>
                <a:ea typeface="Verdana" panose="020B0604030504040204" pitchFamily="34" charset="0"/>
                <a:cs typeface="Times" panose="02020603050405020304" pitchFamily="18" charset="0"/>
              </a:rPr>
              <a:t>If, physical address space = 64 KB = 2 ^ 6 KB = 2 ^ 6 X 2 ^ 10 Bytes = 2 ^ 16 bytes</a:t>
            </a:r>
            <a:br>
              <a:rPr lang="en-US" sz="1600" dirty="0">
                <a:latin typeface="Verdana" panose="020B0604030504040204" pitchFamily="34" charset="0"/>
                <a:ea typeface="Verdana" panose="020B0604030504040204" pitchFamily="34" charset="0"/>
                <a:cs typeface="Times" panose="02020603050405020304" pitchFamily="18" charset="0"/>
              </a:rPr>
            </a:br>
            <a:br>
              <a:rPr lang="en-US" sz="1600" dirty="0">
                <a:latin typeface="Verdana" panose="020B0604030504040204" pitchFamily="34" charset="0"/>
                <a:ea typeface="Verdana" panose="020B0604030504040204" pitchFamily="34" charset="0"/>
                <a:cs typeface="Times" panose="02020603050405020304" pitchFamily="18" charset="0"/>
              </a:rPr>
            </a:br>
            <a:r>
              <a:rPr lang="en-US" sz="1600" b="0" i="0" dirty="0">
                <a:solidFill>
                  <a:srgbClr val="000000"/>
                </a:solidFill>
                <a:effectLst/>
                <a:latin typeface="Verdana" panose="020B0604030504040204" pitchFamily="34" charset="0"/>
                <a:ea typeface="Verdana" panose="020B0604030504040204" pitchFamily="34" charset="0"/>
                <a:cs typeface="Times" panose="02020603050405020304" pitchFamily="18" charset="0"/>
              </a:rPr>
              <a:t>Let us consider,</a:t>
            </a:r>
            <a:br>
              <a:rPr lang="en-US" sz="1600" dirty="0">
                <a:latin typeface="Verdana" panose="020B0604030504040204" pitchFamily="34" charset="0"/>
                <a:ea typeface="Verdana" panose="020B0604030504040204" pitchFamily="34" charset="0"/>
                <a:cs typeface="Times" panose="02020603050405020304" pitchFamily="18" charset="0"/>
              </a:rPr>
            </a:br>
            <a:r>
              <a:rPr lang="en-US" sz="1600" b="0" i="0" dirty="0">
                <a:solidFill>
                  <a:srgbClr val="000000"/>
                </a:solidFill>
                <a:effectLst/>
                <a:latin typeface="Verdana" panose="020B0604030504040204" pitchFamily="34" charset="0"/>
                <a:ea typeface="Verdana" panose="020B0604030504040204" pitchFamily="34" charset="0"/>
                <a:cs typeface="Times" panose="02020603050405020304" pitchFamily="18" charset="0"/>
              </a:rPr>
              <a:t>word size = 8 Bytes = 2 ^ 3 Bytes</a:t>
            </a:r>
            <a:br>
              <a:rPr lang="en-US" sz="1600" dirty="0">
                <a:latin typeface="Verdana" panose="020B0604030504040204" pitchFamily="34" charset="0"/>
                <a:ea typeface="Verdana" panose="020B0604030504040204" pitchFamily="34" charset="0"/>
                <a:cs typeface="Times" panose="02020603050405020304" pitchFamily="18" charset="0"/>
              </a:rPr>
            </a:br>
            <a:br>
              <a:rPr lang="en-US" sz="1600" dirty="0">
                <a:latin typeface="Verdana" panose="020B0604030504040204" pitchFamily="34" charset="0"/>
                <a:ea typeface="Verdana" panose="020B0604030504040204" pitchFamily="34" charset="0"/>
                <a:cs typeface="Times" panose="02020603050405020304" pitchFamily="18" charset="0"/>
              </a:rPr>
            </a:br>
            <a:r>
              <a:rPr lang="en-US" sz="1600" b="0" i="0" dirty="0">
                <a:solidFill>
                  <a:srgbClr val="000000"/>
                </a:solidFill>
                <a:effectLst/>
                <a:latin typeface="Verdana" panose="020B0604030504040204" pitchFamily="34" charset="0"/>
                <a:ea typeface="Verdana" panose="020B0604030504040204" pitchFamily="34" charset="0"/>
                <a:cs typeface="Times" panose="02020603050405020304" pitchFamily="18" charset="0"/>
              </a:rPr>
              <a:t>Hence,</a:t>
            </a:r>
            <a:br>
              <a:rPr lang="en-US" sz="1600" dirty="0">
                <a:latin typeface="Verdana" panose="020B0604030504040204" pitchFamily="34" charset="0"/>
                <a:ea typeface="Verdana" panose="020B0604030504040204" pitchFamily="34" charset="0"/>
                <a:cs typeface="Times" panose="02020603050405020304" pitchFamily="18" charset="0"/>
              </a:rPr>
            </a:br>
            <a:r>
              <a:rPr lang="en-US" sz="1600" b="0" i="0" dirty="0">
                <a:solidFill>
                  <a:srgbClr val="000000"/>
                </a:solidFill>
                <a:effectLst/>
                <a:latin typeface="Verdana" panose="020B0604030504040204" pitchFamily="34" charset="0"/>
                <a:ea typeface="Verdana" panose="020B0604030504040204" pitchFamily="34" charset="0"/>
                <a:cs typeface="Times" panose="02020603050405020304" pitchFamily="18" charset="0"/>
              </a:rPr>
              <a:t>Physical address space (in words) = (2 ^ 16) / (2 ^ 3) = 2 ^ 13 Words</a:t>
            </a:r>
            <a:br>
              <a:rPr lang="en-US" sz="1600" dirty="0">
                <a:latin typeface="Verdana" panose="020B0604030504040204" pitchFamily="34" charset="0"/>
                <a:ea typeface="Verdana" panose="020B0604030504040204" pitchFamily="34" charset="0"/>
                <a:cs typeface="Times" panose="02020603050405020304" pitchFamily="18" charset="0"/>
              </a:rPr>
            </a:br>
            <a:br>
              <a:rPr lang="en-US" sz="1600" dirty="0">
                <a:latin typeface="Verdana" panose="020B0604030504040204" pitchFamily="34" charset="0"/>
                <a:ea typeface="Verdana" panose="020B0604030504040204" pitchFamily="34" charset="0"/>
                <a:cs typeface="Times" panose="02020603050405020304" pitchFamily="18" charset="0"/>
              </a:rPr>
            </a:br>
            <a:r>
              <a:rPr lang="en-US" sz="1600" b="0" i="0" dirty="0">
                <a:solidFill>
                  <a:srgbClr val="000000"/>
                </a:solidFill>
                <a:effectLst/>
                <a:latin typeface="Verdana" panose="020B0604030504040204" pitchFamily="34" charset="0"/>
                <a:ea typeface="Verdana" panose="020B0604030504040204" pitchFamily="34" charset="0"/>
                <a:cs typeface="Times" panose="02020603050405020304" pitchFamily="18" charset="0"/>
              </a:rPr>
              <a:t>Therefore,</a:t>
            </a:r>
            <a:br>
              <a:rPr lang="en-US" sz="1600" dirty="0">
                <a:latin typeface="Verdana" panose="020B0604030504040204" pitchFamily="34" charset="0"/>
                <a:ea typeface="Verdana" panose="020B0604030504040204" pitchFamily="34" charset="0"/>
                <a:cs typeface="Times" panose="02020603050405020304" pitchFamily="18" charset="0"/>
              </a:rPr>
            </a:br>
            <a:r>
              <a:rPr lang="en-US" sz="1600" b="0" i="0" dirty="0">
                <a:solidFill>
                  <a:srgbClr val="000000"/>
                </a:solidFill>
                <a:effectLst/>
                <a:latin typeface="Verdana" panose="020B0604030504040204" pitchFamily="34" charset="0"/>
                <a:ea typeface="Verdana" panose="020B0604030504040204" pitchFamily="34" charset="0"/>
                <a:cs typeface="Times" panose="02020603050405020304" pitchFamily="18" charset="0"/>
              </a:rPr>
              <a:t>Physical Address = 13 bits</a:t>
            </a:r>
            <a:br>
              <a:rPr lang="en-US" sz="1600" dirty="0">
                <a:latin typeface="Verdana" panose="020B0604030504040204" pitchFamily="34" charset="0"/>
                <a:ea typeface="Verdana" panose="020B0604030504040204" pitchFamily="34" charset="0"/>
                <a:cs typeface="Times" panose="02020603050405020304" pitchFamily="18" charset="0"/>
              </a:rPr>
            </a:br>
            <a:br>
              <a:rPr lang="en-US" sz="1600" dirty="0">
                <a:latin typeface="Verdana" panose="020B0604030504040204" pitchFamily="34" charset="0"/>
                <a:ea typeface="Verdana" panose="020B0604030504040204" pitchFamily="34" charset="0"/>
                <a:cs typeface="Times" panose="02020603050405020304" pitchFamily="18" charset="0"/>
              </a:rPr>
            </a:br>
            <a:r>
              <a:rPr lang="en-US" sz="1600" b="0" i="0" dirty="0">
                <a:solidFill>
                  <a:srgbClr val="000000"/>
                </a:solidFill>
                <a:effectLst/>
                <a:latin typeface="Verdana" panose="020B0604030504040204" pitchFamily="34" charset="0"/>
                <a:ea typeface="Verdana" panose="020B0604030504040204" pitchFamily="34" charset="0"/>
                <a:cs typeface="Times" panose="02020603050405020304" pitchFamily="18" charset="0"/>
              </a:rPr>
              <a:t>In General,</a:t>
            </a:r>
            <a:br>
              <a:rPr lang="en-US" sz="1600" dirty="0">
                <a:latin typeface="Verdana" panose="020B0604030504040204" pitchFamily="34" charset="0"/>
                <a:ea typeface="Verdana" panose="020B0604030504040204" pitchFamily="34" charset="0"/>
                <a:cs typeface="Times" panose="02020603050405020304" pitchFamily="18" charset="0"/>
              </a:rPr>
            </a:br>
            <a:r>
              <a:rPr lang="en-US" sz="1600" b="0" i="0" dirty="0">
                <a:solidFill>
                  <a:srgbClr val="000000"/>
                </a:solidFill>
                <a:effectLst/>
                <a:latin typeface="Verdana" panose="020B0604030504040204" pitchFamily="34" charset="0"/>
                <a:ea typeface="Verdana" panose="020B0604030504040204" pitchFamily="34" charset="0"/>
                <a:cs typeface="Times" panose="02020603050405020304" pitchFamily="18" charset="0"/>
              </a:rPr>
              <a:t>If, Physical Address Space = N Words</a:t>
            </a:r>
            <a:br>
              <a:rPr lang="en-US" sz="1600" dirty="0">
                <a:latin typeface="Verdana" panose="020B0604030504040204" pitchFamily="34" charset="0"/>
                <a:ea typeface="Verdana" panose="020B0604030504040204" pitchFamily="34" charset="0"/>
                <a:cs typeface="Times" panose="02020603050405020304" pitchFamily="18" charset="0"/>
              </a:rPr>
            </a:br>
            <a:br>
              <a:rPr lang="en-US" sz="1600" dirty="0">
                <a:latin typeface="Verdana" panose="020B0604030504040204" pitchFamily="34" charset="0"/>
                <a:ea typeface="Verdana" panose="020B0604030504040204" pitchFamily="34" charset="0"/>
                <a:cs typeface="Times" panose="02020603050405020304" pitchFamily="18" charset="0"/>
              </a:rPr>
            </a:br>
            <a:r>
              <a:rPr lang="en-US" sz="1600" b="0" i="0" dirty="0">
                <a:solidFill>
                  <a:srgbClr val="000000"/>
                </a:solidFill>
                <a:effectLst/>
                <a:latin typeface="Verdana" panose="020B0604030504040204" pitchFamily="34" charset="0"/>
                <a:ea typeface="Verdana" panose="020B0604030504040204" pitchFamily="34" charset="0"/>
                <a:cs typeface="Times" panose="02020603050405020304" pitchFamily="18" charset="0"/>
              </a:rPr>
              <a:t>then, Physical Address = log</a:t>
            </a:r>
            <a:r>
              <a:rPr lang="en-US" sz="1600" b="0" i="0" baseline="-25000" dirty="0">
                <a:solidFill>
                  <a:srgbClr val="000000"/>
                </a:solidFill>
                <a:effectLst/>
                <a:latin typeface="Verdana" panose="020B0604030504040204" pitchFamily="34" charset="0"/>
                <a:ea typeface="Verdana" panose="020B0604030504040204" pitchFamily="34" charset="0"/>
                <a:cs typeface="Times" panose="02020603050405020304" pitchFamily="18" charset="0"/>
              </a:rPr>
              <a:t>2</a:t>
            </a:r>
            <a:r>
              <a:rPr lang="en-US" sz="1600" b="0" i="0" dirty="0">
                <a:solidFill>
                  <a:srgbClr val="000000"/>
                </a:solidFill>
                <a:effectLst/>
                <a:latin typeface="Verdana" panose="020B0604030504040204" pitchFamily="34" charset="0"/>
                <a:ea typeface="Verdana" panose="020B0604030504040204" pitchFamily="34" charset="0"/>
                <a:cs typeface="Times" panose="02020603050405020304" pitchFamily="18" charset="0"/>
              </a:rPr>
              <a:t> N</a:t>
            </a:r>
            <a:endParaRPr lang="en-US" sz="2000" dirty="0">
              <a:latin typeface="Verdana" panose="020B0604030504040204" pitchFamily="34" charset="0"/>
              <a:ea typeface="Verdana" panose="020B0604030504040204" pitchFamily="34" charset="0"/>
              <a:cs typeface="Times" panose="02020603050405020304" pitchFamily="18" charset="0"/>
            </a:endParaRPr>
          </a:p>
        </p:txBody>
      </p:sp>
    </p:spTree>
    <p:extLst>
      <p:ext uri="{BB962C8B-B14F-4D97-AF65-F5344CB8AC3E}">
        <p14:creationId xmlns:p14="http://schemas.microsoft.com/office/powerpoint/2010/main" val="131483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1066800"/>
          </a:xfrm>
        </p:spPr>
        <p:txBody>
          <a:bodyPr>
            <a:noAutofit/>
          </a:bodyPr>
          <a:lstStyle/>
          <a:p>
            <a:r>
              <a:rPr lang="en-US" sz="3200" dirty="0">
                <a:solidFill>
                  <a:srgbClr val="C00000"/>
                </a:solidFill>
                <a:latin typeface="Times" pitchFamily="18" charset="0"/>
              </a:rPr>
              <a:t>Logical</a:t>
            </a:r>
            <a:r>
              <a:rPr lang="en-US" sz="3200" b="1" dirty="0">
                <a:solidFill>
                  <a:srgbClr val="C00000"/>
                </a:solidFill>
                <a:latin typeface="Times" pitchFamily="18" charset="0"/>
              </a:rPr>
              <a:t> Address  vs </a:t>
            </a:r>
            <a:r>
              <a:rPr lang="en-US" sz="3200" dirty="0">
                <a:solidFill>
                  <a:srgbClr val="C00000"/>
                </a:solidFill>
                <a:latin typeface="Times" pitchFamily="18" charset="0"/>
              </a:rPr>
              <a:t>Logical</a:t>
            </a:r>
            <a:r>
              <a:rPr lang="en-US" sz="3200" b="1" dirty="0">
                <a:solidFill>
                  <a:srgbClr val="C00000"/>
                </a:solidFill>
                <a:latin typeface="Times" pitchFamily="18" charset="0"/>
              </a:rPr>
              <a:t> Address Space</a:t>
            </a:r>
            <a:br>
              <a:rPr lang="en-US" sz="3200" b="1" dirty="0">
                <a:solidFill>
                  <a:srgbClr val="C00000"/>
                </a:solidFill>
                <a:latin typeface="Times" pitchFamily="18" charset="0"/>
              </a:rPr>
            </a:br>
            <a:endParaRPr lang="en-US" sz="3200" b="1" dirty="0">
              <a:solidFill>
                <a:srgbClr val="C00000"/>
              </a:solidFill>
              <a:latin typeface="Times" pitchFamily="18" charset="0"/>
            </a:endParaRPr>
          </a:p>
        </p:txBody>
      </p:sp>
      <p:sp>
        <p:nvSpPr>
          <p:cNvPr id="3" name="Content Placeholder 2"/>
          <p:cNvSpPr>
            <a:spLocks noGrp="1"/>
          </p:cNvSpPr>
          <p:nvPr>
            <p:ph idx="1"/>
          </p:nvPr>
        </p:nvSpPr>
        <p:spPr>
          <a:xfrm>
            <a:off x="304800" y="1524000"/>
            <a:ext cx="8610600" cy="4724400"/>
          </a:xfrm>
        </p:spPr>
        <p:txBody>
          <a:bodyPr>
            <a:normAutofit/>
          </a:bodyPr>
          <a:lstStyle/>
          <a:p>
            <a:r>
              <a:rPr lang="en-US" sz="1800" b="0" i="0" dirty="0">
                <a:solidFill>
                  <a:srgbClr val="000000"/>
                </a:solidFill>
                <a:effectLst/>
                <a:latin typeface="Verdana" panose="020B0604030504040204" pitchFamily="34" charset="0"/>
                <a:ea typeface="Verdana" panose="020B0604030504040204" pitchFamily="34" charset="0"/>
              </a:rPr>
              <a:t>Logical address space can be defined as the size of the process. The size of the process should be less enough so that it can reside in the main memory.</a:t>
            </a:r>
          </a:p>
          <a:p>
            <a:r>
              <a:rPr lang="en-US" sz="1800" b="0" i="0" dirty="0">
                <a:solidFill>
                  <a:srgbClr val="000000"/>
                </a:solidFill>
                <a:effectLst/>
                <a:latin typeface="Verdana" panose="020B0604030504040204" pitchFamily="34" charset="0"/>
                <a:ea typeface="Verdana" panose="020B0604030504040204" pitchFamily="34" charset="0"/>
              </a:rPr>
              <a:t>Logical Address Space = 128 MB = (2 ^ 7 X 2 ^ 20) Bytes = 2 ^ 27 Bytes</a:t>
            </a:r>
            <a:br>
              <a:rPr lang="en-US" sz="1800" dirty="0">
                <a:latin typeface="Verdana" panose="020B0604030504040204" pitchFamily="34" charset="0"/>
                <a:ea typeface="Verdana" panose="020B0604030504040204" pitchFamily="34" charset="0"/>
              </a:rPr>
            </a:br>
            <a:r>
              <a:rPr lang="en-US" sz="1800" b="0" i="0" dirty="0">
                <a:solidFill>
                  <a:srgbClr val="000000"/>
                </a:solidFill>
                <a:effectLst/>
                <a:latin typeface="Verdana" panose="020B0604030504040204" pitchFamily="34" charset="0"/>
                <a:ea typeface="Verdana" panose="020B0604030504040204" pitchFamily="34" charset="0"/>
              </a:rPr>
              <a:t>Word size = 4 Bytes = 2 ^ 2 Bytes</a:t>
            </a:r>
            <a:br>
              <a:rPr lang="en-US" sz="1800" dirty="0">
                <a:latin typeface="Verdana" panose="020B0604030504040204" pitchFamily="34" charset="0"/>
                <a:ea typeface="Verdana" panose="020B0604030504040204" pitchFamily="34" charset="0"/>
              </a:rPr>
            </a:br>
            <a:br>
              <a:rPr lang="en-US" sz="1800" dirty="0">
                <a:latin typeface="Verdana" panose="020B0604030504040204" pitchFamily="34" charset="0"/>
                <a:ea typeface="Verdana" panose="020B0604030504040204" pitchFamily="34" charset="0"/>
              </a:rPr>
            </a:br>
            <a:r>
              <a:rPr lang="en-US" sz="1800" b="0" i="0" dirty="0">
                <a:solidFill>
                  <a:srgbClr val="000000"/>
                </a:solidFill>
                <a:effectLst/>
                <a:latin typeface="Verdana" panose="020B0604030504040204" pitchFamily="34" charset="0"/>
                <a:ea typeface="Verdana" panose="020B0604030504040204" pitchFamily="34" charset="0"/>
              </a:rPr>
              <a:t>Logical Address Space (in words) = (2 ^ 27) / (2 ^ 2) = 2 ^ 25 Words</a:t>
            </a:r>
            <a:br>
              <a:rPr lang="en-US" sz="1800" dirty="0">
                <a:latin typeface="Verdana" panose="020B0604030504040204" pitchFamily="34" charset="0"/>
                <a:ea typeface="Verdana" panose="020B0604030504040204" pitchFamily="34" charset="0"/>
              </a:rPr>
            </a:br>
            <a:r>
              <a:rPr lang="en-US" sz="1800" b="0" i="0" dirty="0">
                <a:solidFill>
                  <a:srgbClr val="000000"/>
                </a:solidFill>
                <a:effectLst/>
                <a:latin typeface="Verdana" panose="020B0604030504040204" pitchFamily="34" charset="0"/>
                <a:ea typeface="Verdana" panose="020B0604030504040204" pitchFamily="34" charset="0"/>
              </a:rPr>
              <a:t>Logical Address = 25 Bits</a:t>
            </a:r>
            <a:br>
              <a:rPr lang="en-US" sz="1800" dirty="0">
                <a:latin typeface="Verdana" panose="020B0604030504040204" pitchFamily="34" charset="0"/>
                <a:ea typeface="Verdana" panose="020B0604030504040204" pitchFamily="34" charset="0"/>
              </a:rPr>
            </a:br>
            <a:br>
              <a:rPr lang="en-US" sz="1800" dirty="0">
                <a:latin typeface="Verdana" panose="020B0604030504040204" pitchFamily="34" charset="0"/>
                <a:ea typeface="Verdana" panose="020B0604030504040204" pitchFamily="34" charset="0"/>
              </a:rPr>
            </a:br>
            <a:r>
              <a:rPr lang="en-US" sz="1800" b="0" i="0" dirty="0">
                <a:solidFill>
                  <a:srgbClr val="000000"/>
                </a:solidFill>
                <a:effectLst/>
                <a:latin typeface="Verdana" panose="020B0604030504040204" pitchFamily="34" charset="0"/>
                <a:ea typeface="Verdana" panose="020B0604030504040204" pitchFamily="34" charset="0"/>
              </a:rPr>
              <a:t>In general,</a:t>
            </a:r>
            <a:br>
              <a:rPr lang="en-US" sz="1800" dirty="0">
                <a:latin typeface="Verdana" panose="020B0604030504040204" pitchFamily="34" charset="0"/>
                <a:ea typeface="Verdana" panose="020B0604030504040204" pitchFamily="34" charset="0"/>
              </a:rPr>
            </a:br>
            <a:r>
              <a:rPr lang="en-US" sz="1800" b="0" i="0" dirty="0">
                <a:solidFill>
                  <a:srgbClr val="000000"/>
                </a:solidFill>
                <a:effectLst/>
                <a:latin typeface="Verdana" panose="020B0604030504040204" pitchFamily="34" charset="0"/>
                <a:ea typeface="Verdana" panose="020B0604030504040204" pitchFamily="34" charset="0"/>
              </a:rPr>
              <a:t>If, logical address space = L words</a:t>
            </a:r>
            <a:br>
              <a:rPr lang="en-US" sz="1800" dirty="0">
                <a:latin typeface="Verdana" panose="020B0604030504040204" pitchFamily="34" charset="0"/>
                <a:ea typeface="Verdana" panose="020B0604030504040204" pitchFamily="34" charset="0"/>
              </a:rPr>
            </a:br>
            <a:r>
              <a:rPr lang="en-US" sz="1800" b="0" i="0" dirty="0">
                <a:solidFill>
                  <a:srgbClr val="000000"/>
                </a:solidFill>
                <a:effectLst/>
                <a:latin typeface="Verdana" panose="020B0604030504040204" pitchFamily="34" charset="0"/>
                <a:ea typeface="Verdana" panose="020B0604030504040204" pitchFamily="34" charset="0"/>
              </a:rPr>
              <a:t>Then, Logical Address = Log</a:t>
            </a:r>
            <a:r>
              <a:rPr lang="en-US" sz="1800" b="0" i="0" baseline="-25000" dirty="0">
                <a:solidFill>
                  <a:srgbClr val="000000"/>
                </a:solidFill>
                <a:effectLst/>
                <a:latin typeface="Verdana" panose="020B0604030504040204" pitchFamily="34" charset="0"/>
                <a:ea typeface="Verdana" panose="020B0604030504040204" pitchFamily="34" charset="0"/>
              </a:rPr>
              <a:t>2</a:t>
            </a:r>
            <a:r>
              <a:rPr lang="en-US" sz="1800" b="0" i="0" dirty="0">
                <a:solidFill>
                  <a:srgbClr val="000000"/>
                </a:solidFill>
                <a:effectLst/>
                <a:latin typeface="Verdana" panose="020B0604030504040204" pitchFamily="34" charset="0"/>
                <a:ea typeface="Verdana" panose="020B0604030504040204" pitchFamily="34" charset="0"/>
              </a:rPr>
              <a:t>L bits</a:t>
            </a:r>
            <a:endParaRPr lang="en-US"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78353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599"/>
            <a:ext cx="7315200" cy="1066801"/>
          </a:xfrm>
        </p:spPr>
        <p:txBody>
          <a:bodyPr/>
          <a:lstStyle/>
          <a:p>
            <a:r>
              <a:rPr lang="en-US" dirty="0">
                <a:solidFill>
                  <a:srgbClr val="C00000"/>
                </a:solidFill>
              </a:rPr>
              <a:t>Conclusion</a:t>
            </a:r>
          </a:p>
        </p:txBody>
      </p:sp>
      <p:sp>
        <p:nvSpPr>
          <p:cNvPr id="3" name="Subtitle 2"/>
          <p:cNvSpPr>
            <a:spLocks noGrp="1"/>
          </p:cNvSpPr>
          <p:nvPr>
            <p:ph type="subTitle" idx="1"/>
          </p:nvPr>
        </p:nvSpPr>
        <p:spPr>
          <a:xfrm>
            <a:off x="990600" y="1676400"/>
            <a:ext cx="7543800" cy="3962400"/>
          </a:xfrm>
        </p:spPr>
        <p:txBody>
          <a:bodyPr/>
          <a:lstStyle/>
          <a:p>
            <a:pPr algn="l"/>
            <a:endParaRPr lang="en-US" sz="2400" dirty="0">
              <a:solidFill>
                <a:schemeClr val="tx1"/>
              </a:solidFill>
            </a:endParaRPr>
          </a:p>
          <a:p>
            <a:pPr algn="l"/>
            <a:r>
              <a:rPr lang="en-US" sz="2400" dirty="0">
                <a:solidFill>
                  <a:schemeClr val="tx1"/>
                </a:solidFill>
              </a:rPr>
              <a:t>This lecture makes the student familiar with Memory management topics like logical memory, physical memory, virtual memory, dynamic linking, dynamic loading and process address space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599"/>
            <a:ext cx="7315200" cy="1066801"/>
          </a:xfrm>
        </p:spPr>
        <p:txBody>
          <a:bodyPr/>
          <a:lstStyle/>
          <a:p>
            <a:r>
              <a:rPr lang="en-US" dirty="0">
                <a:solidFill>
                  <a:srgbClr val="C00000"/>
                </a:solidFill>
              </a:rPr>
              <a:t>Video Links</a:t>
            </a:r>
          </a:p>
        </p:txBody>
      </p:sp>
      <p:sp>
        <p:nvSpPr>
          <p:cNvPr id="3" name="Subtitle 2"/>
          <p:cNvSpPr>
            <a:spLocks noGrp="1"/>
          </p:cNvSpPr>
          <p:nvPr>
            <p:ph type="subTitle" idx="1"/>
          </p:nvPr>
        </p:nvSpPr>
        <p:spPr>
          <a:xfrm>
            <a:off x="990600" y="1676400"/>
            <a:ext cx="7543800" cy="3962400"/>
          </a:xfrm>
        </p:spPr>
        <p:txBody>
          <a:bodyPr/>
          <a:lstStyle/>
          <a:p>
            <a:pPr>
              <a:lnSpc>
                <a:spcPct val="107000"/>
              </a:lnSpc>
              <a:spcAft>
                <a:spcPts val="800"/>
              </a:spcAft>
            </a:pPr>
            <a:endPar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endParaRPr>
          </a:p>
          <a:p>
            <a:pPr>
              <a:lnSpc>
                <a:spcPct val="107000"/>
              </a:lnSpc>
              <a:spcAft>
                <a:spcPts val="800"/>
              </a:spcAft>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https://www.youtube.com/watch?v=DdUeTN0qfuE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https://www.youtube.com/watch?v=Rnfu5qyysro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4736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066799"/>
          </a:xfrm>
        </p:spPr>
        <p:txBody>
          <a:bodyPr/>
          <a:lstStyle/>
          <a:p>
            <a:r>
              <a:rPr lang="en-US" dirty="0">
                <a:solidFill>
                  <a:srgbClr val="C00000"/>
                </a:solidFill>
                <a:latin typeface="Times New Roman" pitchFamily="18" charset="0"/>
                <a:cs typeface="Times New Roman" pitchFamily="18" charset="0"/>
              </a:rPr>
              <a:t>References</a:t>
            </a:r>
            <a:endParaRPr lang="en-US" dirty="0"/>
          </a:p>
        </p:txBody>
      </p:sp>
      <p:sp>
        <p:nvSpPr>
          <p:cNvPr id="3" name="Subtitle 2"/>
          <p:cNvSpPr>
            <a:spLocks noGrp="1"/>
          </p:cNvSpPr>
          <p:nvPr>
            <p:ph type="subTitle" idx="1"/>
          </p:nvPr>
        </p:nvSpPr>
        <p:spPr>
          <a:xfrm>
            <a:off x="838200" y="1828800"/>
            <a:ext cx="7467600" cy="3810000"/>
          </a:xfrm>
        </p:spPr>
        <p:txBody>
          <a:bodyPr/>
          <a:lstStyle/>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2"/>
              </a:rPr>
              <a:t>https://www.tutorialspoint.com/operating_system/os_memory_management.htm</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3"/>
              </a:rPr>
              <a:t>https://www.studytonight.com/operating-system/memory-management</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4"/>
              </a:rPr>
              <a:t>https://www.guru99.com/os-memory-management.html</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5"/>
              </a:rPr>
              <a:t>https://www.geeksforgeeks.org/partition-allocation-methods-in-memory-management/</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6"/>
              </a:rPr>
              <a:t>https://www.javatpoint.com/os-memory-management-introduction</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7"/>
              </a:rPr>
              <a:t>http://www2.latech.edu/~box/os/ch08.pdf</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8"/>
              </a:rPr>
              <a:t>https://www.cs.uic.edu/~jbell/CourseNotes/OperatingSystems/8_MainMemory.html#:~:text=8.3%20Contiguous%20Memory%20Allocation,allocated%20to%20processes%20as%20needed</a:t>
            </a:r>
            <a:r>
              <a:rPr lang="en-US" sz="1400" dirty="0">
                <a:effectLst/>
                <a:latin typeface="Calibri" panose="020F0502020204030204" pitchFamily="34" charset="0"/>
                <a:ea typeface="Calibri" panose="020F0502020204030204" pitchFamily="34" charset="0"/>
                <a:cs typeface="Raavi" panose="020B0502040204020203" pitchFamily="34" charset="0"/>
              </a:rPr>
              <a:t>.</a:t>
            </a:r>
            <a:endParaRPr lang="en-IN" sz="1400" dirty="0">
              <a:effectLst/>
              <a:latin typeface="Calibri" panose="020F0502020204030204" pitchFamily="34" charset="0"/>
              <a:ea typeface="Calibri" panose="020F0502020204030204" pitchFamily="34" charset="0"/>
              <a:cs typeface="Raavi" panose="020B0502040204020203" pitchFamily="34" charset="0"/>
            </a:endParaRPr>
          </a:p>
          <a:p>
            <a:pPr>
              <a:lnSpc>
                <a:spcPct val="107000"/>
              </a:lnSpc>
              <a:spcAft>
                <a:spcPts val="800"/>
              </a:spcAft>
            </a:pPr>
            <a:r>
              <a:rPr lang="en-US" sz="1400" u="sng" dirty="0">
                <a:solidFill>
                  <a:srgbClr val="0563C1"/>
                </a:solidFill>
                <a:effectLst/>
                <a:latin typeface="Calibri" panose="020F0502020204030204" pitchFamily="34" charset="0"/>
                <a:ea typeface="Calibri" panose="020F0502020204030204" pitchFamily="34" charset="0"/>
                <a:cs typeface="Raavi" panose="020B0502040204020203" pitchFamily="34" charset="0"/>
                <a:hlinkClick r:id="rId9"/>
              </a:rPr>
              <a:t>http://www.csdl.tamu.edu/~furuta/courses/99a_410/slides/chap08</a:t>
            </a:r>
            <a:endParaRPr lang="en-IN" sz="1400" dirty="0">
              <a:effectLst/>
              <a:latin typeface="Calibri" panose="020F0502020204030204" pitchFamily="34" charset="0"/>
              <a:ea typeface="Calibri" panose="020F0502020204030204" pitchFamily="34" charset="0"/>
              <a:cs typeface="Raav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914401"/>
            <a:ext cx="7772400" cy="4876800"/>
          </a:xfrm>
        </p:spPr>
        <p:txBody>
          <a:bodyPr>
            <a:noAutofit/>
          </a:bodyPr>
          <a:lstStyle/>
          <a:p>
            <a:br>
              <a:rPr lang="en-US" sz="1200" dirty="0">
                <a:latin typeface="Times New Roman" pitchFamily="18" charset="0"/>
                <a:cs typeface="Times New Roman" pitchFamily="18" charset="0"/>
              </a:rPr>
            </a:br>
            <a:r>
              <a:rPr lang="en-US" sz="2800" dirty="0">
                <a:solidFill>
                  <a:srgbClr val="C00000"/>
                </a:solidFill>
                <a:latin typeface="Times New Roman" pitchFamily="18" charset="0"/>
                <a:cs typeface="Times New Roman" pitchFamily="18" charset="0"/>
              </a:rPr>
              <a:t>Chapter 4</a:t>
            </a:r>
            <a:br>
              <a:rPr lang="en-US" sz="28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r>
              <a:rPr lang="en-US" sz="2800" dirty="0">
                <a:solidFill>
                  <a:srgbClr val="C00000"/>
                </a:solidFill>
                <a:latin typeface="Times New Roman" pitchFamily="18" charset="0"/>
                <a:cs typeface="Times New Roman" pitchFamily="18" charset="0"/>
              </a:rPr>
              <a:t>(</a:t>
            </a:r>
            <a:r>
              <a:rPr lang="en-US" sz="2800" dirty="0">
                <a:solidFill>
                  <a:srgbClr val="C00000"/>
                </a:solidFill>
              </a:rPr>
              <a:t>Memory Management</a:t>
            </a:r>
            <a:r>
              <a:rPr lang="en-US" sz="2800" dirty="0">
                <a:solidFill>
                  <a:srgbClr val="C00000"/>
                </a:solidFill>
                <a:latin typeface="Times New Roman" pitchFamily="18" charset="0"/>
                <a:cs typeface="Times New Roman" pitchFamily="18" charset="0"/>
              </a:rPr>
              <a:t>)</a:t>
            </a:r>
            <a:br>
              <a:rPr lang="en-US" sz="2800" dirty="0">
                <a:solidFill>
                  <a:srgbClr val="C00000"/>
                </a:solidFill>
                <a:latin typeface="Times New Roman" pitchFamily="18" charset="0"/>
                <a:cs typeface="Times New Roman" pitchFamily="18" charset="0"/>
              </a:rPr>
            </a:br>
            <a:br>
              <a:rPr lang="en-US" sz="28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br>
              <a:rPr lang="en-US" sz="1200" dirty="0">
                <a:solidFill>
                  <a:srgbClr val="C00000"/>
                </a:solidFill>
                <a:latin typeface="Times New Roman" pitchFamily="18" charset="0"/>
                <a:cs typeface="Times New Roman" pitchFamily="18" charset="0"/>
              </a:rPr>
            </a:br>
            <a:r>
              <a:rPr lang="en-US" sz="2000" dirty="0"/>
              <a:t>Memory Management: </a:t>
            </a:r>
            <a:r>
              <a:rPr lang="en-US" sz="2000" b="0" dirty="0"/>
              <a:t>Address binding, logical versus physical address space, dynamic loading, Swapping, contiguous memory allocation, Fragmentation, Paging, Segmentation, Segmentation with Paging, Virtual Memory Concept, Demand Paging, Page Replacement, Page Replacement Algorithms.</a:t>
            </a:r>
            <a:endParaRPr lang="en-US" sz="2000" b="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924800" cy="609600"/>
          </a:xfrm>
        </p:spPr>
        <p:txBody>
          <a:bodyPr/>
          <a:lstStyle/>
          <a:p>
            <a:r>
              <a:rPr lang="en-US" sz="4000" dirty="0">
                <a:solidFill>
                  <a:srgbClr val="C00000"/>
                </a:solidFill>
                <a:latin typeface="Times" pitchFamily="18" charset="0"/>
                <a:cs typeface="Times" pitchFamily="18" charset="0"/>
              </a:rPr>
              <a:t>Address Binding </a:t>
            </a:r>
          </a:p>
        </p:txBody>
      </p:sp>
      <p:sp>
        <p:nvSpPr>
          <p:cNvPr id="3" name="Content Placeholder 2"/>
          <p:cNvSpPr>
            <a:spLocks noGrp="1"/>
          </p:cNvSpPr>
          <p:nvPr>
            <p:ph idx="1"/>
          </p:nvPr>
        </p:nvSpPr>
        <p:spPr>
          <a:xfrm>
            <a:off x="914400" y="1219200"/>
            <a:ext cx="8001000" cy="5257800"/>
          </a:xfrm>
        </p:spPr>
        <p:txBody>
          <a:bodyPr>
            <a:normAutofit lnSpcReduction="10000"/>
          </a:bodyPr>
          <a:lstStyle/>
          <a:p>
            <a:pPr marL="0" indent="0" algn="just">
              <a:buNone/>
            </a:pPr>
            <a:r>
              <a:rPr lang="en-US" sz="1800" b="1" dirty="0">
                <a:latin typeface="Times" pitchFamily="18" charset="0"/>
                <a:cs typeface="Times" pitchFamily="18" charset="0"/>
              </a:rPr>
              <a:t>Address binding</a:t>
            </a:r>
            <a:r>
              <a:rPr lang="en-US" sz="1800" dirty="0">
                <a:latin typeface="Times" pitchFamily="18" charset="0"/>
                <a:cs typeface="Times" pitchFamily="18" charset="0"/>
              </a:rPr>
              <a:t> is the process of mapping the program's logical or virtual </a:t>
            </a:r>
            <a:r>
              <a:rPr lang="en-US" sz="1800" b="1" dirty="0">
                <a:latin typeface="Times" pitchFamily="18" charset="0"/>
                <a:cs typeface="Times" pitchFamily="18" charset="0"/>
              </a:rPr>
              <a:t>addresses</a:t>
            </a:r>
            <a:r>
              <a:rPr lang="en-US" sz="1800" dirty="0">
                <a:latin typeface="Times" pitchFamily="18" charset="0"/>
                <a:cs typeface="Times" pitchFamily="18" charset="0"/>
              </a:rPr>
              <a:t> to corresponding physical or main memory </a:t>
            </a:r>
            <a:r>
              <a:rPr lang="en-US" sz="1800" b="1" dirty="0">
                <a:latin typeface="Times" pitchFamily="18" charset="0"/>
                <a:cs typeface="Times" pitchFamily="18" charset="0"/>
              </a:rPr>
              <a:t>addresses</a:t>
            </a:r>
          </a:p>
          <a:p>
            <a:pPr algn="just"/>
            <a:endParaRPr lang="en-US" sz="1800" b="1" dirty="0">
              <a:latin typeface="Times" pitchFamily="18" charset="0"/>
              <a:cs typeface="Times" pitchFamily="18" charset="0"/>
            </a:endParaRPr>
          </a:p>
          <a:p>
            <a:pPr marL="0" indent="0" algn="just">
              <a:buNone/>
            </a:pPr>
            <a:r>
              <a:rPr lang="en-US" sz="1800" b="1" dirty="0">
                <a:latin typeface="Times" pitchFamily="18" charset="0"/>
              </a:rPr>
              <a:t>Compile time</a:t>
            </a:r>
            <a:r>
              <a:rPr lang="en-US" sz="1800" dirty="0">
                <a:latin typeface="Times" pitchFamily="18" charset="0"/>
              </a:rPr>
              <a:t>. The compiler translates symbolic addresses to absolute addresses. If you know at compile time where the process will reside in memory, then absolute code can be generated (Static).</a:t>
            </a:r>
          </a:p>
          <a:p>
            <a:pPr marL="0" indent="0" algn="just">
              <a:buNone/>
            </a:pPr>
            <a:endParaRPr lang="en-US" sz="1800" dirty="0">
              <a:latin typeface="Times" pitchFamily="18" charset="0"/>
            </a:endParaRPr>
          </a:p>
          <a:p>
            <a:pPr marL="0" indent="0" algn="just">
              <a:buNone/>
            </a:pPr>
            <a:r>
              <a:rPr lang="en-US" sz="1800" b="1" dirty="0">
                <a:latin typeface="Times" pitchFamily="18" charset="0"/>
              </a:rPr>
              <a:t>Load time</a:t>
            </a:r>
            <a:r>
              <a:rPr lang="en-US" sz="1800" dirty="0">
                <a:latin typeface="Times" pitchFamily="18" charset="0"/>
              </a:rPr>
              <a:t>. The compiler translates symbolic addresses to relative (</a:t>
            </a:r>
            <a:r>
              <a:rPr lang="en-US" sz="1800" dirty="0" err="1">
                <a:latin typeface="Times" pitchFamily="18" charset="0"/>
              </a:rPr>
              <a:t>relocatable</a:t>
            </a:r>
            <a:r>
              <a:rPr lang="en-US" sz="1800" dirty="0">
                <a:latin typeface="Times" pitchFamily="18" charset="0"/>
              </a:rPr>
              <a:t>) addresses. The loader translates these to absolute addresses. If it is not known at compile time where the process will reside in memory, then the compiler must generate </a:t>
            </a:r>
            <a:r>
              <a:rPr lang="en-US" sz="1800" dirty="0" err="1">
                <a:latin typeface="Times" pitchFamily="18" charset="0"/>
              </a:rPr>
              <a:t>relocatable</a:t>
            </a:r>
            <a:r>
              <a:rPr lang="en-US" sz="1800" dirty="0">
                <a:latin typeface="Times" pitchFamily="18" charset="0"/>
              </a:rPr>
              <a:t> code (Static).</a:t>
            </a:r>
          </a:p>
          <a:p>
            <a:pPr marL="0" indent="0" algn="just">
              <a:buNone/>
            </a:pPr>
            <a:endParaRPr lang="en-US" sz="1800" dirty="0">
              <a:latin typeface="Times" pitchFamily="18" charset="0"/>
            </a:endParaRPr>
          </a:p>
          <a:p>
            <a:pPr marL="0" indent="0" algn="just">
              <a:buNone/>
            </a:pPr>
            <a:r>
              <a:rPr lang="en-US" sz="1600" b="1" dirty="0">
                <a:latin typeface="Times" pitchFamily="18" charset="0"/>
                <a:cs typeface="Times" pitchFamily="18" charset="0"/>
              </a:rPr>
              <a:t>Relocatable means that the program image can reside anywhere in physical memory.</a:t>
            </a:r>
          </a:p>
          <a:p>
            <a:pPr marL="0" indent="0" algn="just">
              <a:buNone/>
            </a:pPr>
            <a:endParaRPr lang="en-US" sz="1800" dirty="0">
              <a:latin typeface="Times" pitchFamily="18" charset="0"/>
            </a:endParaRPr>
          </a:p>
          <a:p>
            <a:pPr marL="0" indent="0" algn="just">
              <a:buNone/>
            </a:pPr>
            <a:r>
              <a:rPr lang="en-US" sz="1800" b="1" dirty="0">
                <a:latin typeface="Times" pitchFamily="18" charset="0"/>
              </a:rPr>
              <a:t>Execution time</a:t>
            </a:r>
            <a:r>
              <a:rPr lang="en-US" sz="1800" dirty="0">
                <a:latin typeface="Times" pitchFamily="18" charset="0"/>
              </a:rPr>
              <a:t>. If the process can be moved during its execution from one memory segment to another, then binding must be delayed until run time. The absolute addresses are generated by hardware. Most general-purpose OSs use this method (Dynamic).</a:t>
            </a:r>
          </a:p>
        </p:txBody>
      </p:sp>
    </p:spTree>
    <p:extLst>
      <p:ext uri="{BB962C8B-B14F-4D97-AF65-F5344CB8AC3E}">
        <p14:creationId xmlns:p14="http://schemas.microsoft.com/office/powerpoint/2010/main" val="1651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388" y="1404938"/>
            <a:ext cx="3705225"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842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br>
              <a:rPr lang="en-US" sz="4000" b="1" dirty="0">
                <a:solidFill>
                  <a:srgbClr val="C00000"/>
                </a:solidFill>
                <a:latin typeface="Times" pitchFamily="18" charset="0"/>
              </a:rPr>
            </a:br>
            <a:r>
              <a:rPr lang="en-US" sz="4000" b="1" dirty="0">
                <a:solidFill>
                  <a:srgbClr val="C00000"/>
                </a:solidFill>
                <a:latin typeface="Times" pitchFamily="18" charset="0"/>
              </a:rPr>
              <a:t>Memory Management</a:t>
            </a:r>
            <a:br>
              <a:rPr lang="en-US" sz="4000" b="1" dirty="0">
                <a:solidFill>
                  <a:srgbClr val="C00000"/>
                </a:solidFill>
                <a:latin typeface="Times" pitchFamily="18" charset="0"/>
              </a:rPr>
            </a:br>
            <a:endParaRPr lang="en-US" sz="4000" dirty="0">
              <a:solidFill>
                <a:srgbClr val="C00000"/>
              </a:solidFill>
              <a:latin typeface="Times" pitchFamily="18" charset="0"/>
            </a:endParaRPr>
          </a:p>
        </p:txBody>
      </p:sp>
      <p:sp>
        <p:nvSpPr>
          <p:cNvPr id="3" name="Content Placeholder 2"/>
          <p:cNvSpPr>
            <a:spLocks noGrp="1"/>
          </p:cNvSpPr>
          <p:nvPr>
            <p:ph idx="1"/>
          </p:nvPr>
        </p:nvSpPr>
        <p:spPr/>
        <p:txBody>
          <a:bodyPr>
            <a:normAutofit/>
          </a:bodyPr>
          <a:lstStyle/>
          <a:p>
            <a:pPr algn="just"/>
            <a:endParaRPr lang="en-US" sz="1800" dirty="0">
              <a:latin typeface="Times" pitchFamily="18" charset="0"/>
            </a:endParaRPr>
          </a:p>
          <a:p>
            <a:pPr algn="just"/>
            <a:endParaRPr lang="en-US" sz="1800" dirty="0">
              <a:latin typeface="Times" pitchFamily="18" charset="0"/>
            </a:endParaRPr>
          </a:p>
          <a:p>
            <a:pPr marL="0" indent="0" algn="just">
              <a:buNone/>
            </a:pPr>
            <a:r>
              <a:rPr lang="en-US" sz="1800" dirty="0">
                <a:latin typeface="Times" pitchFamily="18" charset="0"/>
              </a:rPr>
              <a:t>Main Memory refers to a physical memory that is the internal memory to the computer. The word main is used to distinguish it from external mass storage devices such as disk drives. Main memory is also known as RAM. </a:t>
            </a:r>
          </a:p>
          <a:p>
            <a:pPr marL="0" indent="0" algn="just">
              <a:buNone/>
            </a:pPr>
            <a:endParaRPr lang="en-US" sz="1800" dirty="0">
              <a:latin typeface="Times" pitchFamily="18" charset="0"/>
            </a:endParaRPr>
          </a:p>
          <a:p>
            <a:pPr algn="just"/>
            <a:endParaRPr lang="en-US" sz="1800" dirty="0">
              <a:latin typeface="Times" pitchFamily="18" charset="0"/>
            </a:endParaRPr>
          </a:p>
        </p:txBody>
      </p:sp>
    </p:spTree>
    <p:extLst>
      <p:ext uri="{BB962C8B-B14F-4D97-AF65-F5344CB8AC3E}">
        <p14:creationId xmlns:p14="http://schemas.microsoft.com/office/powerpoint/2010/main" val="107117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br>
              <a:rPr lang="en-US" sz="4000" b="1" dirty="0">
                <a:solidFill>
                  <a:srgbClr val="C00000"/>
                </a:solidFill>
                <a:latin typeface="Times" pitchFamily="18" charset="0"/>
              </a:rPr>
            </a:br>
            <a:r>
              <a:rPr lang="en-US" sz="4000" b="1" dirty="0">
                <a:solidFill>
                  <a:srgbClr val="C00000"/>
                </a:solidFill>
                <a:latin typeface="Times" pitchFamily="18" charset="0"/>
              </a:rPr>
              <a:t>Memory Management</a:t>
            </a:r>
            <a:br>
              <a:rPr lang="en-US" sz="4000" b="1" dirty="0">
                <a:solidFill>
                  <a:srgbClr val="C00000"/>
                </a:solidFill>
                <a:latin typeface="Times" pitchFamily="18" charset="0"/>
              </a:rPr>
            </a:br>
            <a:endParaRPr lang="en-US" sz="4000" dirty="0">
              <a:solidFill>
                <a:srgbClr val="C00000"/>
              </a:solidFill>
              <a:latin typeface="Times" pitchFamily="18" charset="0"/>
            </a:endParaRPr>
          </a:p>
        </p:txBody>
      </p:sp>
      <p:sp>
        <p:nvSpPr>
          <p:cNvPr id="3" name="Content Placeholder 2"/>
          <p:cNvSpPr>
            <a:spLocks noGrp="1"/>
          </p:cNvSpPr>
          <p:nvPr>
            <p:ph idx="1"/>
          </p:nvPr>
        </p:nvSpPr>
        <p:spPr/>
        <p:txBody>
          <a:bodyPr>
            <a:normAutofit/>
          </a:bodyPr>
          <a:lstStyle/>
          <a:p>
            <a:pPr algn="just"/>
            <a:r>
              <a:rPr lang="en-US" sz="1800">
                <a:latin typeface="Times" pitchFamily="18" charset="0"/>
              </a:rPr>
              <a:t>At </a:t>
            </a:r>
            <a:r>
              <a:rPr lang="en-US" sz="1800" dirty="0">
                <a:latin typeface="Times" pitchFamily="18" charset="0"/>
              </a:rPr>
              <a:t>times one program is dependent on some other program. In such a case, rather than loading all the dependent programs, CPU links the dependent programs to the main executing program when its required. This mechanism is known as </a:t>
            </a:r>
            <a:r>
              <a:rPr lang="en-US" sz="1800" b="1" dirty="0">
                <a:solidFill>
                  <a:srgbClr val="C00000"/>
                </a:solidFill>
                <a:latin typeface="Times" pitchFamily="18" charset="0"/>
              </a:rPr>
              <a:t>Dynamic Linking</a:t>
            </a:r>
            <a:r>
              <a:rPr lang="en-US" sz="1800" dirty="0">
                <a:solidFill>
                  <a:srgbClr val="C00000"/>
                </a:solidFill>
                <a:latin typeface="Times" pitchFamily="18" charset="0"/>
              </a:rPr>
              <a:t>.</a:t>
            </a:r>
          </a:p>
          <a:p>
            <a:pPr algn="just"/>
            <a:endParaRPr lang="en-US" sz="1800" dirty="0">
              <a:solidFill>
                <a:srgbClr val="C00000"/>
              </a:solidFill>
              <a:latin typeface="Times" pitchFamily="18" charset="0"/>
            </a:endParaRPr>
          </a:p>
          <a:p>
            <a:pPr algn="just"/>
            <a:r>
              <a:rPr lang="en-US" sz="1800" dirty="0">
                <a:latin typeface="Times" pitchFamily="18" charset="0"/>
              </a:rPr>
              <a:t>Linking postponed until execution time.</a:t>
            </a:r>
          </a:p>
          <a:p>
            <a:pPr algn="just"/>
            <a:r>
              <a:rPr lang="en-US" sz="1800" dirty="0">
                <a:latin typeface="Times" pitchFamily="18" charset="0"/>
              </a:rPr>
              <a:t>Small piece of code, stub, used to locate the appropriate memory-resident library routine.</a:t>
            </a:r>
          </a:p>
          <a:p>
            <a:pPr algn="just"/>
            <a:r>
              <a:rPr lang="en-US" sz="1800" dirty="0">
                <a:latin typeface="Times" pitchFamily="18" charset="0"/>
              </a:rPr>
              <a:t>Stub replaces itself with the address of the routine, and executes the routine.</a:t>
            </a:r>
          </a:p>
          <a:p>
            <a:pPr algn="just"/>
            <a:r>
              <a:rPr lang="en-US" sz="1800" dirty="0">
                <a:latin typeface="Times" pitchFamily="18" charset="0"/>
              </a:rPr>
              <a:t>Operating system needed to check if routine is in processes’ memory address.</a:t>
            </a:r>
          </a:p>
          <a:p>
            <a:pPr algn="just"/>
            <a:r>
              <a:rPr lang="en-US" sz="1800" dirty="0">
                <a:latin typeface="Times" pitchFamily="18" charset="0"/>
              </a:rPr>
              <a:t>Dynamic linking is particularly useful for libraries.</a:t>
            </a:r>
          </a:p>
          <a:p>
            <a:pPr algn="just"/>
            <a:endParaRPr lang="en-US" sz="1800" dirty="0">
              <a:latin typeface="Times" pitchFamily="18" charset="0"/>
            </a:endParaRPr>
          </a:p>
        </p:txBody>
      </p:sp>
    </p:spTree>
    <p:extLst>
      <p:ext uri="{BB962C8B-B14F-4D97-AF65-F5344CB8AC3E}">
        <p14:creationId xmlns:p14="http://schemas.microsoft.com/office/powerpoint/2010/main" val="3662018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br>
              <a:rPr lang="en-US" sz="4000" b="1" dirty="0">
                <a:solidFill>
                  <a:srgbClr val="C00000"/>
                </a:solidFill>
                <a:latin typeface="Times" pitchFamily="18" charset="0"/>
              </a:rPr>
            </a:br>
            <a:r>
              <a:rPr lang="en-US" sz="4000" b="1" dirty="0">
                <a:solidFill>
                  <a:srgbClr val="C00000"/>
                </a:solidFill>
                <a:latin typeface="Times" pitchFamily="18" charset="0"/>
              </a:rPr>
              <a:t>Memory Management</a:t>
            </a:r>
            <a:br>
              <a:rPr lang="en-US" sz="4000" b="1" dirty="0">
                <a:solidFill>
                  <a:srgbClr val="C00000"/>
                </a:solidFill>
                <a:latin typeface="Times" pitchFamily="18" charset="0"/>
              </a:rPr>
            </a:br>
            <a:endParaRPr lang="en-US" sz="4000" dirty="0">
              <a:solidFill>
                <a:srgbClr val="C00000"/>
              </a:solidFill>
              <a:latin typeface="Times" pitchFamily="18" charset="0"/>
            </a:endParaRPr>
          </a:p>
        </p:txBody>
      </p:sp>
      <p:sp>
        <p:nvSpPr>
          <p:cNvPr id="3" name="Content Placeholder 2"/>
          <p:cNvSpPr>
            <a:spLocks noGrp="1"/>
          </p:cNvSpPr>
          <p:nvPr>
            <p:ph idx="1"/>
          </p:nvPr>
        </p:nvSpPr>
        <p:spPr/>
        <p:txBody>
          <a:bodyPr>
            <a:normAutofit/>
          </a:bodyPr>
          <a:lstStyle/>
          <a:p>
            <a:pPr algn="just"/>
            <a:r>
              <a:rPr lang="en-US" sz="1800" dirty="0">
                <a:latin typeface="Times" pitchFamily="18" charset="0"/>
              </a:rPr>
              <a:t>All the programs are loaded in the main memory for execution. Sometimes complete program is loaded into the memory, but some times a certain part or routine of the program is loaded into the main memory only when it is called by the program, this mechanism is called </a:t>
            </a:r>
            <a:r>
              <a:rPr lang="en-US" sz="1800" b="1" dirty="0">
                <a:solidFill>
                  <a:srgbClr val="C00000"/>
                </a:solidFill>
                <a:latin typeface="Times" pitchFamily="18" charset="0"/>
              </a:rPr>
              <a:t>Dynamic Loading</a:t>
            </a:r>
            <a:r>
              <a:rPr lang="en-US" sz="1800" dirty="0">
                <a:latin typeface="Times" pitchFamily="18" charset="0"/>
              </a:rPr>
              <a:t>, this enhance the performance.</a:t>
            </a:r>
          </a:p>
          <a:p>
            <a:pPr algn="just"/>
            <a:endParaRPr lang="en-US" sz="1800" dirty="0">
              <a:latin typeface="Times" pitchFamily="18" charset="0"/>
            </a:endParaRPr>
          </a:p>
          <a:p>
            <a:pPr lvl="1"/>
            <a:r>
              <a:rPr lang="en-US" sz="1800" dirty="0">
                <a:latin typeface="Times" pitchFamily="18" charset="0"/>
              </a:rPr>
              <a:t>Routine is not loaded until it is called</a:t>
            </a:r>
          </a:p>
          <a:p>
            <a:pPr lvl="1"/>
            <a:r>
              <a:rPr lang="en-US" sz="1800" dirty="0">
                <a:latin typeface="Times" pitchFamily="18" charset="0"/>
              </a:rPr>
              <a:t>Better memory-space utilization; unused routine is never loaded.</a:t>
            </a:r>
          </a:p>
          <a:p>
            <a:pPr lvl="1"/>
            <a:r>
              <a:rPr lang="en-US" sz="1800" dirty="0">
                <a:latin typeface="Times" pitchFamily="18" charset="0"/>
              </a:rPr>
              <a:t>Useful when large amounts of code are needed to handle infrequently occurring cases.</a:t>
            </a:r>
          </a:p>
          <a:p>
            <a:pPr lvl="1"/>
            <a:r>
              <a:rPr lang="en-US" sz="1800" dirty="0">
                <a:latin typeface="Times" pitchFamily="18" charset="0"/>
              </a:rPr>
              <a:t>No special support from the OS is required - implemented through program design.</a:t>
            </a:r>
          </a:p>
          <a:p>
            <a:pPr algn="just"/>
            <a:endParaRPr lang="en-US" sz="1800" dirty="0">
              <a:latin typeface="Times" pitchFamily="18" charset="0"/>
            </a:endParaRPr>
          </a:p>
          <a:p>
            <a:pPr algn="just"/>
            <a:endParaRPr lang="en-US" sz="1800" dirty="0">
              <a:latin typeface="Times" pitchFamily="18" charset="0"/>
            </a:endParaRPr>
          </a:p>
        </p:txBody>
      </p:sp>
    </p:spTree>
    <p:extLst>
      <p:ext uri="{BB962C8B-B14F-4D97-AF65-F5344CB8AC3E}">
        <p14:creationId xmlns:p14="http://schemas.microsoft.com/office/powerpoint/2010/main" val="621362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C00000"/>
                </a:solidFill>
                <a:latin typeface="Times" pitchFamily="18" charset="0"/>
              </a:rPr>
              <a:t>Process Address Space</a:t>
            </a:r>
            <a:br>
              <a:rPr lang="en-US" sz="4000" b="1" dirty="0">
                <a:solidFill>
                  <a:srgbClr val="C00000"/>
                </a:solidFill>
                <a:latin typeface="Times" pitchFamily="18" charset="0"/>
              </a:rPr>
            </a:br>
            <a:endParaRPr lang="en-US" sz="4000" b="1" dirty="0">
              <a:solidFill>
                <a:srgbClr val="C00000"/>
              </a:solidFill>
              <a:latin typeface="Times" pitchFamily="18" charset="0"/>
            </a:endParaRPr>
          </a:p>
        </p:txBody>
      </p:sp>
      <p:sp>
        <p:nvSpPr>
          <p:cNvPr id="3" name="Content Placeholder 2"/>
          <p:cNvSpPr>
            <a:spLocks noGrp="1"/>
          </p:cNvSpPr>
          <p:nvPr>
            <p:ph idx="1"/>
          </p:nvPr>
        </p:nvSpPr>
        <p:spPr/>
        <p:txBody>
          <a:bodyPr>
            <a:normAutofit/>
          </a:bodyPr>
          <a:lstStyle/>
          <a:p>
            <a:r>
              <a:rPr lang="en-US" sz="1800" dirty="0">
                <a:latin typeface="Times" pitchFamily="18" charset="0"/>
              </a:rPr>
              <a:t>The process address space is the set of logical addresses that a process references in its code. For example, when 32-bit addressing is in use, addresses can range from 0 to 0x7fffffff; that is, 2</a:t>
            </a:r>
            <a:r>
              <a:rPr lang="en-US" sz="1800" baseline="42000" dirty="0">
                <a:latin typeface="Times" pitchFamily="18" charset="0"/>
              </a:rPr>
              <a:t>31</a:t>
            </a:r>
            <a:r>
              <a:rPr lang="en-US" sz="1800" dirty="0">
                <a:latin typeface="Times" pitchFamily="18" charset="0"/>
              </a:rPr>
              <a:t> possible numbers, for a total theoretical size of 2 gigabytes.</a:t>
            </a:r>
          </a:p>
          <a:p>
            <a:endParaRPr lang="en-US" sz="1800" dirty="0">
              <a:latin typeface="Times" pitchFamily="18" charset="0"/>
            </a:endParaRPr>
          </a:p>
          <a:p>
            <a:r>
              <a:rPr lang="en-US" sz="1800" dirty="0">
                <a:latin typeface="Times" pitchFamily="18" charset="0"/>
              </a:rPr>
              <a:t>The operating system takes care of mapping the logical addresses to physical addresses at the time of memory allocation to the program. </a:t>
            </a:r>
          </a:p>
        </p:txBody>
      </p:sp>
    </p:spTree>
    <p:extLst>
      <p:ext uri="{BB962C8B-B14F-4D97-AF65-F5344CB8AC3E}">
        <p14:creationId xmlns:p14="http://schemas.microsoft.com/office/powerpoint/2010/main" val="311675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C00000"/>
                </a:solidFill>
                <a:latin typeface="Times" pitchFamily="18" charset="0"/>
              </a:rPr>
              <a:t>Process Address Space</a:t>
            </a:r>
            <a:br>
              <a:rPr lang="en-US" sz="4000" b="1" dirty="0">
                <a:solidFill>
                  <a:srgbClr val="C00000"/>
                </a:solidFill>
                <a:latin typeface="Times" pitchFamily="18" charset="0"/>
              </a:rPr>
            </a:br>
            <a:endParaRPr lang="en-US" sz="4000" b="1" dirty="0">
              <a:solidFill>
                <a:srgbClr val="C00000"/>
              </a:solidFill>
              <a:latin typeface="Times" pitchFamily="18" charset="0"/>
            </a:endParaRPr>
          </a:p>
        </p:txBody>
      </p:sp>
      <p:sp>
        <p:nvSpPr>
          <p:cNvPr id="3" name="Content Placeholder 2"/>
          <p:cNvSpPr>
            <a:spLocks noGrp="1"/>
          </p:cNvSpPr>
          <p:nvPr>
            <p:ph idx="1"/>
          </p:nvPr>
        </p:nvSpPr>
        <p:spPr/>
        <p:txBody>
          <a:bodyPr>
            <a:normAutofit/>
          </a:bodyPr>
          <a:lstStyle/>
          <a:p>
            <a:pPr marL="0" indent="0">
              <a:buNone/>
            </a:pPr>
            <a:r>
              <a:rPr lang="en-US" sz="1800" dirty="0">
                <a:latin typeface="Times" pitchFamily="18" charset="0"/>
              </a:rPr>
              <a:t>There are three types of addresses used in a program before and after memory is allocated −</a:t>
            </a:r>
          </a:p>
          <a:p>
            <a:pPr marL="0" indent="0">
              <a:buNone/>
            </a:pPr>
            <a:endParaRPr lang="en-US" sz="1800" dirty="0">
              <a:latin typeface="Times" pitchFamily="18" charset="0"/>
            </a:endParaRPr>
          </a:p>
          <a:p>
            <a:pPr marL="0" indent="0">
              <a:buNone/>
            </a:pPr>
            <a:r>
              <a:rPr lang="en-US" sz="1800" b="1" dirty="0">
                <a:latin typeface="Times" pitchFamily="18" charset="0"/>
              </a:rPr>
              <a:t>Symbolic addresses</a:t>
            </a:r>
            <a:endParaRPr lang="en-US" sz="1800" dirty="0">
              <a:latin typeface="Times" pitchFamily="18" charset="0"/>
            </a:endParaRPr>
          </a:p>
          <a:p>
            <a:pPr marL="0" indent="0">
              <a:buNone/>
            </a:pPr>
            <a:r>
              <a:rPr lang="en-US" sz="1800" dirty="0">
                <a:latin typeface="Times" pitchFamily="18" charset="0"/>
              </a:rPr>
              <a:t>	The addresses used in a source code. The variable names, constants, and instruction labels are the basic elements of the symbolic address space.</a:t>
            </a:r>
          </a:p>
          <a:p>
            <a:pPr marL="0" indent="0">
              <a:buNone/>
            </a:pPr>
            <a:r>
              <a:rPr lang="en-US" sz="1800" b="1" dirty="0">
                <a:latin typeface="Times" pitchFamily="18" charset="0"/>
              </a:rPr>
              <a:t>Relative addresses</a:t>
            </a:r>
            <a:endParaRPr lang="en-US" sz="1800" dirty="0">
              <a:latin typeface="Times" pitchFamily="18" charset="0"/>
            </a:endParaRPr>
          </a:p>
          <a:p>
            <a:pPr marL="0" indent="0">
              <a:buNone/>
            </a:pPr>
            <a:r>
              <a:rPr lang="en-US" sz="1800" dirty="0">
                <a:latin typeface="Times" pitchFamily="18" charset="0"/>
              </a:rPr>
              <a:t>	At the time of compilation, a compiler converts symbolic addresses into relative addresses.</a:t>
            </a:r>
          </a:p>
          <a:p>
            <a:pPr marL="0" indent="0">
              <a:buNone/>
            </a:pPr>
            <a:r>
              <a:rPr lang="en-US" sz="1800" b="1" dirty="0">
                <a:latin typeface="Times" pitchFamily="18" charset="0"/>
              </a:rPr>
              <a:t>Physical addresses</a:t>
            </a:r>
            <a:endParaRPr lang="en-US" sz="1800" dirty="0">
              <a:latin typeface="Times" pitchFamily="18" charset="0"/>
            </a:endParaRPr>
          </a:p>
          <a:p>
            <a:pPr marL="0" indent="0">
              <a:buNone/>
            </a:pPr>
            <a:r>
              <a:rPr lang="en-US" sz="1800" dirty="0">
                <a:latin typeface="Times" pitchFamily="18" charset="0"/>
              </a:rPr>
              <a:t>	The loader generates these addresses at the time when a program is loaded into main memory.</a:t>
            </a:r>
          </a:p>
          <a:p>
            <a:pPr marL="0" indent="0">
              <a:buNone/>
            </a:pPr>
            <a:endParaRPr lang="en-US" sz="1800" dirty="0">
              <a:latin typeface="Times" pitchFamily="18" charset="0"/>
            </a:endParaRPr>
          </a:p>
          <a:p>
            <a:pPr marL="0" indent="0">
              <a:buNone/>
            </a:pPr>
            <a:r>
              <a:rPr lang="en-US" sz="1400" dirty="0">
                <a:latin typeface="Times" pitchFamily="18" charset="0"/>
              </a:rPr>
              <a:t>Note: Virtual and physical addresses are the same in compile-time and load-time address-binding schemes.</a:t>
            </a:r>
          </a:p>
        </p:txBody>
      </p:sp>
    </p:spTree>
    <p:extLst>
      <p:ext uri="{BB962C8B-B14F-4D97-AF65-F5344CB8AC3E}">
        <p14:creationId xmlns:p14="http://schemas.microsoft.com/office/powerpoint/2010/main" val="530436265"/>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841</TotalTime>
  <Words>1338</Words>
  <Application>Microsoft Office PowerPoint</Application>
  <PresentationFormat>On-screen Show (4:3)</PresentationFormat>
  <Paragraphs>97</Paragraphs>
  <Slides>17</Slides>
  <Notes>0</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30" baseType="lpstr">
      <vt:lpstr>Arial</vt:lpstr>
      <vt:lpstr>Arial Black</vt:lpstr>
      <vt:lpstr>Calibri</vt:lpstr>
      <vt:lpstr>Cambria</vt:lpstr>
      <vt:lpstr>Casper</vt:lpstr>
      <vt:lpstr>Raleway ExtraBold</vt:lpstr>
      <vt:lpstr>Times</vt:lpstr>
      <vt:lpstr>Times New Roman</vt:lpstr>
      <vt:lpstr>Verdana</vt:lpstr>
      <vt:lpstr>Wingdings</vt:lpstr>
      <vt:lpstr>Theme1</vt:lpstr>
      <vt:lpstr>Custom Design</vt:lpstr>
      <vt:lpstr>CorelDRAW</vt:lpstr>
      <vt:lpstr>PowerPoint Presentation</vt:lpstr>
      <vt:lpstr> Chapter 4   (Memory Management)      Memory Management: Address binding, logical versus physical address space, dynamic loading, Swapping, contiguous memory allocation, Fragmentation, Paging, Segmentation, Segmentation with Paging, Virtual Memory Concept, Demand Paging, Page Replacement, Page Replacement Algorithms.</vt:lpstr>
      <vt:lpstr>Address Binding </vt:lpstr>
      <vt:lpstr>PowerPoint Presentation</vt:lpstr>
      <vt:lpstr> Memory Management </vt:lpstr>
      <vt:lpstr> Memory Management </vt:lpstr>
      <vt:lpstr> Memory Management </vt:lpstr>
      <vt:lpstr>Process Address Space </vt:lpstr>
      <vt:lpstr>Process Address Space </vt:lpstr>
      <vt:lpstr> Base and Limit Registers </vt:lpstr>
      <vt:lpstr>Hardware Address Protection</vt:lpstr>
      <vt:lpstr>Process Address Space </vt:lpstr>
      <vt:lpstr>Physical Address Vs Physical Address Space </vt:lpstr>
      <vt:lpstr>Logical Address  vs Logical Address Space </vt:lpstr>
      <vt:lpstr>Conclusion</vt:lpstr>
      <vt:lpstr>Video Links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OPERATING SYSTEM</dc:title>
  <dc:creator>student</dc:creator>
  <cp:lastModifiedBy>puneet kaur</cp:lastModifiedBy>
  <cp:revision>167</cp:revision>
  <dcterms:created xsi:type="dcterms:W3CDTF">2006-08-16T00:00:00Z</dcterms:created>
  <dcterms:modified xsi:type="dcterms:W3CDTF">2022-07-25T05:32:23Z</dcterms:modified>
</cp:coreProperties>
</file>