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9" r:id="rId2"/>
  </p:sldMasterIdLst>
  <p:notesMasterIdLst>
    <p:notesMasterId r:id="rId18"/>
  </p:notesMasterIdLst>
  <p:sldIdLst>
    <p:sldId id="328" r:id="rId3"/>
    <p:sldId id="335" r:id="rId4"/>
    <p:sldId id="375" r:id="rId5"/>
    <p:sldId id="385" r:id="rId6"/>
    <p:sldId id="386" r:id="rId7"/>
    <p:sldId id="387" r:id="rId8"/>
    <p:sldId id="380" r:id="rId9"/>
    <p:sldId id="388" r:id="rId10"/>
    <p:sldId id="389" r:id="rId11"/>
    <p:sldId id="390" r:id="rId12"/>
    <p:sldId id="391" r:id="rId13"/>
    <p:sldId id="392" r:id="rId14"/>
    <p:sldId id="333" r:id="rId15"/>
    <p:sldId id="394" r:id="rId16"/>
    <p:sldId id="39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7" autoAdjust="0"/>
  </p:normalViewPr>
  <p:slideViewPr>
    <p:cSldViewPr>
      <p:cViewPr varScale="1">
        <p:scale>
          <a:sx n="61" d="100"/>
          <a:sy n="61" d="100"/>
        </p:scale>
        <p:origin x="14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1800-8745-41CE-98C4-1A8E9683EFA4}" type="datetimeFigureOut">
              <a:rPr lang="en-US" smtClean="0"/>
              <a:pPr/>
              <a:t>7/25/2022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1827B-6B51-4CBA-A430-640550FD218B}" type="slidenum">
              <a:rPr lang="en-US" smtClean="0"/>
              <a:pPr/>
              <a:t>‹#›</a:t>
            </a:fld>
            <a:endParaRPr lang="en-US"/>
          </a:p>
        </p:txBody>
      </p:sp>
    </p:spTree>
    <p:extLst>
      <p:ext uri="{BB962C8B-B14F-4D97-AF65-F5344CB8AC3E}">
        <p14:creationId xmlns:p14="http://schemas.microsoft.com/office/powerpoint/2010/main" val="400601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90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64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24400" y="1524000"/>
            <a:ext cx="3886200" cy="4648200"/>
          </a:xfrm>
          <a:prstGeom prst="rect">
            <a:avLst/>
          </a:prstGeom>
        </p:spPr>
        <p:txBody>
          <a:bodyPr/>
          <a:lstStyle/>
          <a:p>
            <a:r>
              <a:rPr lang="en-US"/>
              <a:t>Click icon to add clip art</a:t>
            </a:r>
          </a:p>
        </p:txBody>
      </p:sp>
      <p:sp>
        <p:nvSpPr>
          <p:cNvPr id="5" name="Date Placeholder 4"/>
          <p:cNvSpPr>
            <a:spLocks noGrp="1"/>
          </p:cNvSpPr>
          <p:nvPr>
            <p:ph type="dt" sz="half" idx="10"/>
          </p:nvPr>
        </p:nvSpPr>
        <p:spPr>
          <a:xfrm>
            <a:off x="685800" y="6248400"/>
            <a:ext cx="2362200" cy="457200"/>
          </a:xfrm>
          <a:prstGeom prst="rect">
            <a:avLst/>
          </a:prstGeom>
        </p:spPr>
        <p:txBody>
          <a:bodyPr/>
          <a:lstStyle>
            <a:lvl1pPr>
              <a:defRPr/>
            </a:lvl1p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2743200" y="6553200"/>
            <a:ext cx="3810000" cy="3048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608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5663" y="762000"/>
            <a:ext cx="8288337" cy="533400"/>
          </a:xfrm>
          <a:prstGeom prst="rect">
            <a:avLst/>
          </a:prstGeom>
        </p:spPr>
        <p:txBody>
          <a:bodyPr/>
          <a:lstStyle/>
          <a:p>
            <a:r>
              <a:rPr lang="en-US"/>
              <a:t>Click to edit Master title style</a:t>
            </a:r>
            <a:endParaRPr lang="he-IL"/>
          </a:p>
        </p:txBody>
      </p:sp>
      <p:sp>
        <p:nvSpPr>
          <p:cNvPr id="3" name="Rectangle 6"/>
          <p:cNvSpPr>
            <a:spLocks noGrp="1" noChangeArrowheads="1"/>
          </p:cNvSpPr>
          <p:nvPr>
            <p:ph type="ftr" sz="quarter" idx="10"/>
          </p:nvPr>
        </p:nvSpPr>
        <p:spPr>
          <a:xfrm>
            <a:off x="3124200" y="6400800"/>
            <a:ext cx="2895600" cy="457200"/>
          </a:xfrm>
          <a:prstGeom prst="rect">
            <a:avLst/>
          </a:prstGeom>
          <a:ln/>
        </p:spPr>
        <p:txBody>
          <a:bodyPr/>
          <a:lstStyle>
            <a:lvl1pPr>
              <a:defRPr/>
            </a:lvl1pPr>
          </a:lstStyle>
          <a:p>
            <a:pPr>
              <a:defRPr/>
            </a:pPr>
            <a:r>
              <a:rPr lang="en-US" altLang="en-US"/>
              <a:t>A. Frank - P.  Weisberg</a:t>
            </a:r>
          </a:p>
        </p:txBody>
      </p:sp>
    </p:spTree>
    <p:extLst>
      <p:ext uri="{BB962C8B-B14F-4D97-AF65-F5344CB8AC3E}">
        <p14:creationId xmlns:p14="http://schemas.microsoft.com/office/powerpoint/2010/main" val="111982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9"/>
          <p:cNvSpPr txBox="1">
            <a:spLocks noChangeArrowheads="1"/>
          </p:cNvSpPr>
          <p:nvPr/>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
        <p:nvSpPr>
          <p:cNvPr id="5" name="TextBox 9"/>
          <p:cNvSpPr txBox="1">
            <a:spLocks noChangeArrowheads="1"/>
          </p:cNvSpPr>
          <p:nvPr/>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r>
              <a:rPr lang="en-US"/>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10"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
        <p:nvSpPr>
          <p:cNvPr id="4" name="TextBox 9"/>
          <p:cNvSpPr txBox="1">
            <a:spLocks noChangeArrowheads="1"/>
          </p:cNvSpPr>
          <p:nvPr/>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extBox 5"/>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5"/>
          </p:cNvPr>
          <p:cNvPicPr>
            <a:picLocks noChangeAspect="1" noChangeArrowheads="1"/>
          </p:cNvPicPr>
          <p:nvPr/>
        </p:nvPicPr>
        <p:blipFill>
          <a:blip r:embed="rId16"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41" r:id="rId12"/>
    <p:sldLayoutId id="2147483842" r:id="rId13"/>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nUyF-S_jPgg" TargetMode="External"/><Relationship Id="rId2" Type="http://schemas.openxmlformats.org/officeDocument/2006/relationships/hyperlink" Target="https://www.youtube.com/watch?v=Rnfu5qyysro"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hyperlink" Target="https://www.cs.uic.edu/~jbell/CourseNotes/OperatingSystems/8_MainMemory.html#:~:text=8.3%20Contiguous%20Memory%20Allocation,allocated%20to%20processes%20as%20needed" TargetMode="External"/><Relationship Id="rId3" Type="http://schemas.openxmlformats.org/officeDocument/2006/relationships/hyperlink" Target="https://www.studytonight.com/operating-system/memory-management" TargetMode="External"/><Relationship Id="rId7" Type="http://schemas.openxmlformats.org/officeDocument/2006/relationships/hyperlink" Target="http://www2.latech.edu/~box/os/ch08.pdf" TargetMode="External"/><Relationship Id="rId2" Type="http://schemas.openxmlformats.org/officeDocument/2006/relationships/hyperlink" Target="https://www.tutorialspoint.com/operating_system/os_memory_management.htm" TargetMode="External"/><Relationship Id="rId1" Type="http://schemas.openxmlformats.org/officeDocument/2006/relationships/slideLayout" Target="../slideLayouts/slideLayout12.xml"/><Relationship Id="rId6" Type="http://schemas.openxmlformats.org/officeDocument/2006/relationships/hyperlink" Target="https://www.javatpoint.com/os-memory-management-introduction" TargetMode="External"/><Relationship Id="rId5" Type="http://schemas.openxmlformats.org/officeDocument/2006/relationships/hyperlink" Target="https://www.geeksforgeeks.org/partition-allocation-methods-in-memory-management/" TargetMode="External"/><Relationship Id="rId4" Type="http://schemas.openxmlformats.org/officeDocument/2006/relationships/hyperlink" Target="https://www.guru99.com/os-memory-management.html" TargetMode="External"/><Relationship Id="rId9" Type="http://schemas.openxmlformats.org/officeDocument/2006/relationships/hyperlink" Target="http://www.csdl.tamu.edu/~furuta/courses/99a_410/slides/chap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4"/>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2"/>
            <a:ext cx="3652047" cy="1455476"/>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344409" y="5367867"/>
            <a:ext cx="482403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Introduction to Operating System</a:t>
            </a:r>
          </a:p>
          <a:p>
            <a:pPr eaLnBrk="1" hangingPunct="1"/>
            <a:endParaRPr lang="en-US" sz="1200" dirty="0">
              <a:latin typeface="Raleway ExtraBold" pitchFamily="34" charset="-52"/>
            </a:endParaRPr>
          </a:p>
        </p:txBody>
      </p:sp>
      <p:sp>
        <p:nvSpPr>
          <p:cNvPr id="2" name="TextBox 1"/>
          <p:cNvSpPr txBox="1"/>
          <p:nvPr/>
        </p:nvSpPr>
        <p:spPr>
          <a:xfrm>
            <a:off x="2903893" y="5579669"/>
            <a:ext cx="1373089" cy="300082"/>
          </a:xfrm>
          <a:prstGeom prst="rect">
            <a:avLst/>
          </a:prstGeom>
          <a:noFill/>
        </p:spPr>
        <p:txBody>
          <a:bodyPr wrap="square" rtlCol="0">
            <a:spAutoFit/>
          </a:bodyPr>
          <a:lstStyle/>
          <a:p>
            <a:r>
              <a:rPr lang="en-US" sz="1350" dirty="0"/>
              <a:t>Font size 24 </a:t>
            </a:r>
          </a:p>
        </p:txBody>
      </p:sp>
      <p:sp>
        <p:nvSpPr>
          <p:cNvPr id="26" name="TextBox 25"/>
          <p:cNvSpPr txBox="1">
            <a:spLocks noChangeArrowheads="1"/>
          </p:cNvSpPr>
          <p:nvPr/>
        </p:nvSpPr>
        <p:spPr bwMode="auto">
          <a:xfrm>
            <a:off x="1045029" y="2396209"/>
            <a:ext cx="7344591" cy="372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UNIVERSITY INSTITUTEOF ENGINEERING</a:t>
            </a:r>
          </a:p>
          <a:p>
            <a:pPr algn="ctr" defTabSz="466725">
              <a:lnSpc>
                <a:spcPct val="90000"/>
              </a:lnSpc>
              <a:spcBef>
                <a:spcPct val="0"/>
              </a:spcBef>
              <a:spcAft>
                <a:spcPct val="35000"/>
              </a:spcAft>
            </a:pPr>
            <a:r>
              <a:rPr lang="en-US" sz="24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400" b="1" dirty="0">
                <a:latin typeface="Arial Black" panose="020B0A04020102020204" pitchFamily="34" charset="0"/>
              </a:rPr>
              <a:t>Operating System (CST-328)</a:t>
            </a:r>
          </a:p>
          <a:p>
            <a:pPr algn="ctr" defTabSz="466725">
              <a:lnSpc>
                <a:spcPct val="90000"/>
              </a:lnSpc>
              <a:spcBef>
                <a:spcPct val="0"/>
              </a:spcBef>
              <a:spcAft>
                <a:spcPct val="35000"/>
              </a:spcAft>
            </a:pPr>
            <a:endParaRPr lang="en-US" sz="2400"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a:t>
            </a:r>
            <a:r>
              <a:rPr lang="en-US" b="1">
                <a:latin typeface="Arial Black" panose="020B0A04020102020204" pitchFamily="34" charset="0"/>
              </a:rPr>
              <a:t>Puneet kaur (E6913)</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200" dirty="0">
              <a:latin typeface="Raleway ExtraBold" pitchFamily="34" charset="-52"/>
            </a:endParaRP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62000" y="1604962"/>
            <a:ext cx="8284464" cy="14169378"/>
          </a:xfrm>
        </p:spPr>
        <p:txBody>
          <a:bodyPr>
            <a:normAutofit/>
          </a:bodyPr>
          <a:lstStyle/>
          <a:p>
            <a:pPr marL="0" indent="0">
              <a:buNone/>
            </a:pPr>
            <a:r>
              <a:rPr lang="en-US" sz="1800" b="0" i="0" dirty="0">
                <a:effectLst/>
                <a:latin typeface="Times" panose="02020603050405020304" pitchFamily="18" charset="0"/>
                <a:cs typeface="Times" panose="02020603050405020304" pitchFamily="18" charset="0"/>
              </a:rPr>
              <a:t>Allocate the process to the partition which is the largest sufficient among the freely available partitions available in the main memory. It is opposite to the best fit algorithm. It search the entire list of hole to find the largest hole and allocate it to process.</a:t>
            </a:r>
          </a:p>
          <a:p>
            <a:pPr marL="0" indent="0">
              <a:buNone/>
            </a:pPr>
            <a:endParaRPr lang="en-US" sz="3200" dirty="0">
              <a:latin typeface="Times" panose="02020603050405020304" pitchFamily="18" charset="0"/>
              <a:cs typeface="Times" panose="02020603050405020304" pitchFamily="18" charset="0"/>
            </a:endParaRPr>
          </a:p>
        </p:txBody>
      </p:sp>
      <p:sp>
        <p:nvSpPr>
          <p:cNvPr id="3" name="Text Placeholder 2"/>
          <p:cNvSpPr>
            <a:spLocks noGrp="1"/>
          </p:cNvSpPr>
          <p:nvPr>
            <p:ph type="body" sz="quarter" idx="10"/>
          </p:nvPr>
        </p:nvSpPr>
        <p:spPr/>
        <p:txBody>
          <a:bodyPr>
            <a:noAutofit/>
          </a:bodyPr>
          <a:lstStyle/>
          <a:p>
            <a:r>
              <a:rPr lang="en-US" sz="4000" dirty="0"/>
              <a:t> </a:t>
            </a:r>
            <a:r>
              <a:rPr lang="en-IN" sz="2800" dirty="0">
                <a:latin typeface="Roboto"/>
              </a:rPr>
              <a:t>Worst</a:t>
            </a:r>
            <a:r>
              <a:rPr lang="en-IN" sz="2800" i="0" dirty="0">
                <a:effectLst/>
                <a:latin typeface="Roboto"/>
              </a:rPr>
              <a:t> Fit</a:t>
            </a:r>
            <a:r>
              <a:rPr lang="en-IN" sz="2800" dirty="0">
                <a:latin typeface="Roboto"/>
              </a:rPr>
              <a:t> Allocation</a:t>
            </a:r>
            <a:endParaRPr lang="en-US" sz="2800" dirty="0">
              <a:latin typeface="Times" pitchFamily="18" charset="0"/>
            </a:endParaRPr>
          </a:p>
        </p:txBody>
      </p:sp>
      <p:pic>
        <p:nvPicPr>
          <p:cNvPr id="10242" name="Picture 2">
            <a:extLst>
              <a:ext uri="{FF2B5EF4-FFF2-40B4-BE49-F238E27FC236}">
                <a16:creationId xmlns:a16="http://schemas.microsoft.com/office/drawing/2014/main" id="{82EDF484-FE78-43E9-B662-EB89A5DDF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67000"/>
            <a:ext cx="57912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42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62000" y="1604962"/>
            <a:ext cx="8284464" cy="14169378"/>
          </a:xfrm>
        </p:spPr>
        <p:txBody>
          <a:bodyPr>
            <a:normAutofit/>
          </a:bodyPr>
          <a:lstStyle/>
          <a:p>
            <a:pPr marL="0" indent="0">
              <a:buNone/>
            </a:pPr>
            <a:r>
              <a:rPr lang="en-US" sz="1800" b="1" i="0" dirty="0">
                <a:effectLst/>
                <a:latin typeface="Times" panose="02020603050405020304" pitchFamily="18" charset="0"/>
                <a:cs typeface="Times" panose="02020603050405020304" pitchFamily="18" charset="0"/>
              </a:rPr>
              <a:t>Que: </a:t>
            </a:r>
            <a:r>
              <a:rPr lang="en-US" sz="1800" b="0" i="0" dirty="0">
                <a:effectLst/>
                <a:latin typeface="Times" panose="02020603050405020304" pitchFamily="18" charset="0"/>
                <a:cs typeface="Times" panose="02020603050405020304" pitchFamily="18" charset="0"/>
              </a:rPr>
              <a:t>Consider the requests from processes in given order 300K, 25K, 125K and 50K. Let there be two blocks of memory available of size 150K followed by a block size 350K.</a:t>
            </a:r>
            <a:br>
              <a:rPr lang="en-US" sz="1800" dirty="0">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Which of the following partition allocation schemes can satisfy above requests?</a:t>
            </a:r>
            <a:br>
              <a:rPr lang="en-US" sz="1800" dirty="0">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A) Best fit but not first fit.</a:t>
            </a:r>
            <a:br>
              <a:rPr lang="en-US" sz="1800" dirty="0">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B) First fit but not best fit.</a:t>
            </a:r>
            <a:br>
              <a:rPr lang="en-US" sz="1800" dirty="0">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C) Both First fit &amp; Best fit.</a:t>
            </a:r>
            <a:br>
              <a:rPr lang="en-US" sz="1800" dirty="0">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D) neither first fit nor best fit.</a:t>
            </a:r>
          </a:p>
          <a:p>
            <a:pPr marL="0" indent="0">
              <a:buNone/>
            </a:pPr>
            <a:endParaRPr lang="en-US" sz="1800" b="1" dirty="0">
              <a:latin typeface="Times" panose="02020603050405020304" pitchFamily="18" charset="0"/>
              <a:cs typeface="Times" panose="02020603050405020304" pitchFamily="18" charset="0"/>
            </a:endParaRPr>
          </a:p>
        </p:txBody>
      </p:sp>
      <p:sp>
        <p:nvSpPr>
          <p:cNvPr id="3" name="Text Placeholder 2"/>
          <p:cNvSpPr>
            <a:spLocks noGrp="1"/>
          </p:cNvSpPr>
          <p:nvPr>
            <p:ph type="body" sz="quarter" idx="10"/>
          </p:nvPr>
        </p:nvSpPr>
        <p:spPr/>
        <p:txBody>
          <a:bodyPr>
            <a:noAutofit/>
          </a:bodyPr>
          <a:lstStyle/>
          <a:p>
            <a:r>
              <a:rPr lang="en-US" sz="4000" dirty="0"/>
              <a:t>Example Exercise</a:t>
            </a:r>
            <a:endParaRPr lang="en-US" sz="2800" dirty="0">
              <a:latin typeface="Times" pitchFamily="18" charset="0"/>
            </a:endParaRPr>
          </a:p>
        </p:txBody>
      </p:sp>
    </p:spTree>
    <p:extLst>
      <p:ext uri="{BB962C8B-B14F-4D97-AF65-F5344CB8AC3E}">
        <p14:creationId xmlns:p14="http://schemas.microsoft.com/office/powerpoint/2010/main" val="299073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62000" y="1604962"/>
            <a:ext cx="8284464" cy="14169378"/>
          </a:xfrm>
        </p:spPr>
        <p:txBody>
          <a:bodyPr>
            <a:normAutofit/>
          </a:bodyPr>
          <a:lstStyle/>
          <a:p>
            <a:pPr algn="l" fontAlgn="base"/>
            <a:r>
              <a:rPr lang="en-US" sz="1800" b="1" i="0" dirty="0">
                <a:effectLst/>
                <a:latin typeface="Times" panose="02020603050405020304" pitchFamily="18" charset="0"/>
                <a:cs typeface="Times" panose="02020603050405020304" pitchFamily="18" charset="0"/>
              </a:rPr>
              <a:t>Best Fit:</a:t>
            </a:r>
            <a:br>
              <a:rPr lang="en-US" sz="1800" b="0" i="0" dirty="0">
                <a:effectLst/>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300K is allocated from block of size 350K. 50 is left in the block.</a:t>
            </a:r>
            <a:br>
              <a:rPr lang="en-US" sz="1800" b="0" i="0" dirty="0">
                <a:effectLst/>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25K is allocated from the remaining 50K block. 25K is left in the block.</a:t>
            </a:r>
            <a:br>
              <a:rPr lang="en-US" sz="1800" b="0" i="0" dirty="0">
                <a:effectLst/>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125K is allocated from 150 K block. 25K is left in this block also.</a:t>
            </a:r>
            <a:br>
              <a:rPr lang="en-US" sz="1800" b="0" i="0" dirty="0">
                <a:effectLst/>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50K can’t be allocated even if there is 25K + 25K space available.</a:t>
            </a:r>
          </a:p>
          <a:p>
            <a:pPr marL="0" indent="0" algn="l" fontAlgn="base">
              <a:buNone/>
            </a:pPr>
            <a:endParaRPr lang="en-US" sz="1800" b="0" i="0" dirty="0">
              <a:effectLst/>
              <a:latin typeface="Times" panose="02020603050405020304" pitchFamily="18" charset="0"/>
              <a:cs typeface="Times" panose="02020603050405020304" pitchFamily="18" charset="0"/>
            </a:endParaRPr>
          </a:p>
          <a:p>
            <a:pPr algn="l" fontAlgn="base"/>
            <a:r>
              <a:rPr lang="en-US" sz="1800" b="1" i="0" dirty="0">
                <a:effectLst/>
                <a:latin typeface="Times" panose="02020603050405020304" pitchFamily="18" charset="0"/>
                <a:cs typeface="Times" panose="02020603050405020304" pitchFamily="18" charset="0"/>
              </a:rPr>
              <a:t>First Fit:</a:t>
            </a:r>
            <a:br>
              <a:rPr lang="en-US" sz="1800" b="0" i="0" dirty="0">
                <a:effectLst/>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300K request is allocated from 350K block, 50K is left out.</a:t>
            </a:r>
            <a:br>
              <a:rPr lang="en-US" sz="1800" b="0" i="0" dirty="0">
                <a:effectLst/>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25K is be allocated from 150K block, 125K is left out.</a:t>
            </a:r>
            <a:br>
              <a:rPr lang="en-US" sz="1800" b="0" i="0" dirty="0">
                <a:effectLst/>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Then 125K and 50K are allocated to remaining left out partitions.</a:t>
            </a:r>
            <a:br>
              <a:rPr lang="en-US" sz="1800" b="0" i="0" dirty="0">
                <a:effectLst/>
                <a:latin typeface="Times" panose="02020603050405020304" pitchFamily="18" charset="0"/>
                <a:cs typeface="Times" panose="02020603050405020304" pitchFamily="18" charset="0"/>
              </a:rPr>
            </a:br>
            <a:r>
              <a:rPr lang="en-US" sz="1800" b="0" i="0" dirty="0">
                <a:effectLst/>
                <a:latin typeface="Times" panose="02020603050405020304" pitchFamily="18" charset="0"/>
                <a:cs typeface="Times" panose="02020603050405020304" pitchFamily="18" charset="0"/>
              </a:rPr>
              <a:t>So, first fit can handle requests.</a:t>
            </a:r>
          </a:p>
          <a:p>
            <a:pPr marL="0" indent="0" algn="l" fontAlgn="base">
              <a:buNone/>
            </a:pPr>
            <a:endParaRPr lang="en-US" sz="1800" b="0" i="0" dirty="0">
              <a:effectLst/>
              <a:latin typeface="Times" panose="02020603050405020304" pitchFamily="18" charset="0"/>
              <a:cs typeface="Times" panose="02020603050405020304" pitchFamily="18" charset="0"/>
            </a:endParaRPr>
          </a:p>
          <a:p>
            <a:pPr algn="l" fontAlgn="base"/>
            <a:r>
              <a:rPr lang="en-US" sz="1800" b="1" i="0" dirty="0">
                <a:effectLst/>
                <a:latin typeface="Times" panose="02020603050405020304" pitchFamily="18" charset="0"/>
                <a:cs typeface="Times" panose="02020603050405020304" pitchFamily="18" charset="0"/>
              </a:rPr>
              <a:t>So option B is the correct choice.</a:t>
            </a:r>
          </a:p>
          <a:p>
            <a:pPr marL="0" indent="0">
              <a:buNone/>
            </a:pPr>
            <a:endParaRPr lang="en-US" sz="2400" b="1" dirty="0">
              <a:latin typeface="Times" panose="02020603050405020304" pitchFamily="18" charset="0"/>
              <a:cs typeface="Times" panose="02020603050405020304" pitchFamily="18" charset="0"/>
            </a:endParaRPr>
          </a:p>
        </p:txBody>
      </p:sp>
      <p:sp>
        <p:nvSpPr>
          <p:cNvPr id="3" name="Text Placeholder 2"/>
          <p:cNvSpPr>
            <a:spLocks noGrp="1"/>
          </p:cNvSpPr>
          <p:nvPr>
            <p:ph type="body" sz="quarter" idx="10"/>
          </p:nvPr>
        </p:nvSpPr>
        <p:spPr/>
        <p:txBody>
          <a:bodyPr>
            <a:noAutofit/>
          </a:bodyPr>
          <a:lstStyle/>
          <a:p>
            <a:r>
              <a:rPr lang="en-US" sz="4000" dirty="0"/>
              <a:t>Solution</a:t>
            </a:r>
            <a:endParaRPr lang="en-US" sz="2800" dirty="0">
              <a:latin typeface="Times" pitchFamily="18" charset="0"/>
            </a:endParaRPr>
          </a:p>
        </p:txBody>
      </p:sp>
    </p:spTree>
    <p:extLst>
      <p:ext uri="{BB962C8B-B14F-4D97-AF65-F5344CB8AC3E}">
        <p14:creationId xmlns:p14="http://schemas.microsoft.com/office/powerpoint/2010/main" val="150202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Conclusion</a:t>
            </a:r>
          </a:p>
        </p:txBody>
      </p:sp>
      <p:sp>
        <p:nvSpPr>
          <p:cNvPr id="3" name="Subtitle 2"/>
          <p:cNvSpPr>
            <a:spLocks noGrp="1"/>
          </p:cNvSpPr>
          <p:nvPr>
            <p:ph type="subTitle" idx="1"/>
          </p:nvPr>
        </p:nvSpPr>
        <p:spPr>
          <a:xfrm>
            <a:off x="990600" y="1676400"/>
            <a:ext cx="7543800" cy="3962400"/>
          </a:xfrm>
        </p:spPr>
        <p:txBody>
          <a:bodyPr/>
          <a:lstStyle/>
          <a:p>
            <a:pPr algn="l"/>
            <a:endParaRPr lang="en-US" sz="2400" dirty="0">
              <a:solidFill>
                <a:schemeClr val="tx1"/>
              </a:solidFill>
            </a:endParaRPr>
          </a:p>
          <a:p>
            <a:pPr algn="l"/>
            <a:r>
              <a:rPr lang="en-US" sz="2400" dirty="0">
                <a:solidFill>
                  <a:schemeClr val="tx1"/>
                </a:solidFill>
              </a:rPr>
              <a:t>This lecture makes the student familiar with Memory allocation techniques like contiguous allocation, partitioned allocation and dynamic </a:t>
            </a:r>
            <a:r>
              <a:rPr lang="en-US" sz="2400">
                <a:solidFill>
                  <a:schemeClr val="tx1"/>
                </a:solidFill>
              </a:rPr>
              <a:t>allocation techniques.</a:t>
            </a:r>
            <a:endParaRPr lang="en-US" sz="2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Video Link</a:t>
            </a:r>
          </a:p>
        </p:txBody>
      </p:sp>
      <p:sp>
        <p:nvSpPr>
          <p:cNvPr id="3" name="Subtitle 2"/>
          <p:cNvSpPr>
            <a:spLocks noGrp="1"/>
          </p:cNvSpPr>
          <p:nvPr>
            <p:ph type="subTitle" idx="1"/>
          </p:nvPr>
        </p:nvSpPr>
        <p:spPr>
          <a:xfrm>
            <a:off x="990600" y="1676400"/>
            <a:ext cx="7543800" cy="3962400"/>
          </a:xfrm>
        </p:spPr>
        <p:txBody>
          <a:bodyPr/>
          <a:lstStyle/>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https://www.youtube.com/watch?v=Rnfu5qyysro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https://www.youtube.com/watch?v=nUyF-S_jPgg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780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838200" y="1828800"/>
            <a:ext cx="7467600" cy="3810000"/>
          </a:xfrm>
        </p:spPr>
        <p:txBody>
          <a:bodyPr/>
          <a:lstStyle/>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2"/>
              </a:rPr>
              <a:t>https://www.tutorialspoint.com/operating_system/os_memory_management.htm</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3"/>
              </a:rPr>
              <a:t>https://www.studytonight.com/operating-system/memory-management</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4"/>
              </a:rPr>
              <a:t>https://www.guru99.com/os-memory-management.html</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5"/>
              </a:rPr>
              <a:t>https://www.geeksforgeeks.org/partition-allocation-methods-in-memory-management/</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6"/>
              </a:rPr>
              <a:t>https://www.javatpoint.com/os-memory-management-introduction</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7"/>
              </a:rPr>
              <a:t>http://www2.latech.edu/~box/os/ch08.pdf</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8"/>
              </a:rPr>
              <a:t>https://www.cs.uic.edu/~jbell/CourseNotes/OperatingSystems/8_MainMemory.html#:~:text=8.3%20Contiguous%20Memory%20Allocation,allocated%20to%20processes%20as%20needed</a:t>
            </a:r>
            <a:r>
              <a:rPr lang="en-US" sz="1400" dirty="0">
                <a:effectLst/>
                <a:latin typeface="Calibri" panose="020F0502020204030204" pitchFamily="34" charset="0"/>
                <a:ea typeface="Calibri" panose="020F0502020204030204" pitchFamily="34" charset="0"/>
                <a:cs typeface="Raavi" panose="020B0502040204020203" pitchFamily="34" charset="0"/>
              </a:rPr>
              <a:t>.</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9"/>
              </a:rPr>
              <a:t>http://www.csdl.tamu.edu/~furuta/courses/99a_410/slides/chap08</a:t>
            </a:r>
            <a:endParaRPr lang="en-IN" sz="1400" dirty="0">
              <a:effectLst/>
              <a:latin typeface="Calibri" panose="020F0502020204030204" pitchFamily="34" charset="0"/>
              <a:ea typeface="Calibri" panose="020F0502020204030204" pitchFamily="34" charset="0"/>
              <a:cs typeface="Raav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1"/>
            <a:ext cx="7772400" cy="4876800"/>
          </a:xfrm>
        </p:spPr>
        <p:txBody>
          <a:bodyPr>
            <a:noAutofit/>
          </a:bodyPr>
          <a:lstStyle/>
          <a:p>
            <a:pPr marL="0" indent="0">
              <a:buNone/>
            </a:pPr>
            <a:br>
              <a:rPr lang="en-US" sz="1200" dirty="0">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Lecture 14</a:t>
            </a: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r>
              <a:rPr lang="en-US" sz="2800" dirty="0">
                <a:solidFill>
                  <a:srgbClr val="C00000"/>
                </a:solidFill>
              </a:rPr>
              <a:t>Memory Allocation Techniques</a:t>
            </a:r>
            <a:br>
              <a:rPr lang="en-US" sz="2800" dirty="0">
                <a:solidFill>
                  <a:srgbClr val="C00000"/>
                </a:solidFill>
                <a:latin typeface="Times New Roman" pitchFamily="18" charset="0"/>
                <a:cs typeface="Times New Roman" pitchFamily="18" charset="0"/>
              </a:rPr>
            </a:b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r>
              <a:rPr lang="en-US" sz="2000" b="1" dirty="0">
                <a:latin typeface="Times" pitchFamily="18" charset="0"/>
              </a:rPr>
              <a:t>Contiguous Allocation (Single Space)</a:t>
            </a:r>
            <a:br>
              <a:rPr lang="en-US" sz="2000" b="1" dirty="0">
                <a:latin typeface="Times" pitchFamily="18" charset="0"/>
              </a:rPr>
            </a:br>
            <a:r>
              <a:rPr lang="en-US" sz="2000" b="1" dirty="0">
                <a:latin typeface="Times" pitchFamily="18" charset="0"/>
              </a:rPr>
              <a:t>Partitioned Allocation (Multiple spaces)</a:t>
            </a:r>
            <a:br>
              <a:rPr lang="en-US" sz="2000" b="1" dirty="0">
                <a:latin typeface="Times" pitchFamily="18" charset="0"/>
              </a:rPr>
            </a:br>
            <a:r>
              <a:rPr lang="en-US" sz="2000" b="1" dirty="0">
                <a:latin typeface="Times" pitchFamily="18" charset="0"/>
              </a:rPr>
              <a:t>&amp;</a:t>
            </a:r>
            <a:br>
              <a:rPr lang="en-US" sz="2000" dirty="0">
                <a:latin typeface="Times" pitchFamily="18" charset="0"/>
              </a:rPr>
            </a:br>
            <a:r>
              <a:rPr lang="en-US" sz="2000" b="1" dirty="0">
                <a:latin typeface="Times" pitchFamily="18" charset="0"/>
              </a:rPr>
              <a:t>Dynamic Storage Allocation</a:t>
            </a:r>
            <a:br>
              <a:rPr lang="en-US" sz="2000" dirty="0">
                <a:latin typeface="Times" pitchFamily="18" charset="0"/>
              </a:rPr>
            </a:br>
            <a:endParaRPr lang="en-US" sz="2000" b="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pPr marL="0" indent="0">
              <a:buNone/>
            </a:pPr>
            <a:r>
              <a:rPr lang="en-US" sz="1800" dirty="0">
                <a:latin typeface="Times" pitchFamily="18" charset="0"/>
                <a:cs typeface="Times" pitchFamily="18" charset="0"/>
              </a:rPr>
              <a:t>Memory allocation is a process by which computer programs are assigned memory or space.</a:t>
            </a:r>
            <a:endParaRPr lang="en-US" sz="1800" dirty="0">
              <a:latin typeface="Times" pitchFamily="18" charset="0"/>
            </a:endParaRPr>
          </a:p>
          <a:p>
            <a:pPr marL="0" indent="0">
              <a:buNone/>
            </a:pPr>
            <a:endParaRPr lang="en-US" sz="1800" dirty="0">
              <a:latin typeface="Times" pitchFamily="18" charset="0"/>
            </a:endParaRPr>
          </a:p>
          <a:p>
            <a:pPr marL="0" indent="0">
              <a:buNone/>
            </a:pPr>
            <a:r>
              <a:rPr lang="en-US" sz="1800" dirty="0">
                <a:latin typeface="Times" pitchFamily="18" charset="0"/>
              </a:rPr>
              <a:t>Main memory usually has two partitions −</a:t>
            </a:r>
          </a:p>
          <a:p>
            <a:r>
              <a:rPr lang="en-US" sz="1800" b="1" dirty="0">
                <a:latin typeface="Times" pitchFamily="18" charset="0"/>
              </a:rPr>
              <a:t>Low Memory</a:t>
            </a:r>
            <a:r>
              <a:rPr lang="en-US" sz="1800" dirty="0">
                <a:latin typeface="Times" pitchFamily="18" charset="0"/>
              </a:rPr>
              <a:t> − Operating system resides in this memory.</a:t>
            </a:r>
          </a:p>
          <a:p>
            <a:r>
              <a:rPr lang="en-US" sz="1800" b="1" dirty="0">
                <a:latin typeface="Times" pitchFamily="18" charset="0"/>
              </a:rPr>
              <a:t>High Memory</a:t>
            </a:r>
            <a:r>
              <a:rPr lang="en-US" sz="1800" dirty="0">
                <a:latin typeface="Times" pitchFamily="18" charset="0"/>
              </a:rPr>
              <a:t> − User processes are held in high memory.</a:t>
            </a:r>
          </a:p>
          <a:p>
            <a:pPr marL="0" indent="0">
              <a:buNone/>
            </a:pPr>
            <a:endParaRPr lang="en-US" sz="1800" dirty="0">
              <a:latin typeface="Times" pitchFamily="18" charset="0"/>
            </a:endParaRPr>
          </a:p>
          <a:p>
            <a:pPr marL="0" indent="0">
              <a:buNone/>
            </a:pPr>
            <a:r>
              <a:rPr lang="en-US" sz="1800" dirty="0">
                <a:latin typeface="Times" pitchFamily="18" charset="0"/>
              </a:rPr>
              <a:t>High Memory can be partitioned in following ways:</a:t>
            </a:r>
          </a:p>
          <a:p>
            <a:pPr marL="0" indent="0">
              <a:buNone/>
            </a:pPr>
            <a:r>
              <a:rPr lang="en-US" sz="1800" b="1" dirty="0">
                <a:latin typeface="Times" pitchFamily="18" charset="0"/>
              </a:rPr>
              <a:t>Contiguous Allocation :</a:t>
            </a:r>
            <a:r>
              <a:rPr lang="en-US" sz="1800" dirty="0">
                <a:latin typeface="Times" pitchFamily="18" charset="0"/>
              </a:rPr>
              <a:t> a) Single/Fixed-Size partition</a:t>
            </a:r>
          </a:p>
          <a:p>
            <a:pPr marL="0" indent="0">
              <a:buNone/>
            </a:pPr>
            <a:r>
              <a:rPr lang="en-US" sz="1800" dirty="0">
                <a:latin typeface="Times" pitchFamily="18" charset="0"/>
              </a:rPr>
              <a:t>		         b) Multiple/Variable-Size Partition</a:t>
            </a:r>
          </a:p>
          <a:p>
            <a:pPr marL="0" indent="0">
              <a:buNone/>
            </a:pPr>
            <a:r>
              <a:rPr lang="en-US" sz="1800" b="1" dirty="0">
                <a:latin typeface="Times" pitchFamily="18" charset="0"/>
              </a:rPr>
              <a:t>Dynamic Storage Allocation: </a:t>
            </a:r>
            <a:r>
              <a:rPr lang="en-US" sz="1800" dirty="0">
                <a:latin typeface="Times" pitchFamily="18" charset="0"/>
              </a:rPr>
              <a:t>a) First Fit</a:t>
            </a:r>
          </a:p>
          <a:p>
            <a:pPr marL="0" indent="0">
              <a:buNone/>
            </a:pPr>
            <a:r>
              <a:rPr lang="en-US" sz="1800" dirty="0">
                <a:latin typeface="Times" pitchFamily="18" charset="0"/>
              </a:rPr>
              <a:t>			  b) Best Fit</a:t>
            </a:r>
          </a:p>
          <a:p>
            <a:pPr marL="0" indent="0">
              <a:buNone/>
            </a:pPr>
            <a:r>
              <a:rPr lang="en-US" sz="1800" dirty="0">
                <a:latin typeface="Times" pitchFamily="18" charset="0"/>
              </a:rPr>
              <a:t>			  c) Worst Fit</a:t>
            </a:r>
          </a:p>
          <a:p>
            <a:pPr marL="0" indent="0">
              <a:buNone/>
            </a:pPr>
            <a:endParaRPr lang="en-US" sz="1800" dirty="0">
              <a:latin typeface="Times" pitchFamily="18" charset="0"/>
            </a:endParaRPr>
          </a:p>
          <a:p>
            <a:pPr marL="0" indent="0" algn="just">
              <a:buNone/>
            </a:pPr>
            <a:r>
              <a:rPr lang="en-US" sz="1800" dirty="0">
                <a:latin typeface="Times" pitchFamily="18" charset="0"/>
                <a:cs typeface="Times" pitchFamily="18" charset="0"/>
              </a:rPr>
              <a:t>Operating system maintains information about:</a:t>
            </a:r>
          </a:p>
          <a:p>
            <a:pPr marL="457200" lvl="1" indent="0" algn="just">
              <a:buNone/>
            </a:pPr>
            <a:r>
              <a:rPr lang="en-US" sz="1600" dirty="0">
                <a:latin typeface="Times" pitchFamily="18" charset="0"/>
                <a:cs typeface="Times" pitchFamily="18" charset="0"/>
              </a:rPr>
              <a:t> a) allocated partitions</a:t>
            </a:r>
          </a:p>
          <a:p>
            <a:pPr marL="457200" lvl="1" indent="0" algn="just">
              <a:buNone/>
            </a:pPr>
            <a:r>
              <a:rPr lang="en-US" sz="1600" dirty="0">
                <a:latin typeface="Times" pitchFamily="18" charset="0"/>
                <a:cs typeface="Times" pitchFamily="18" charset="0"/>
              </a:rPr>
              <a:t> b) free partitions (hole)</a:t>
            </a:r>
          </a:p>
          <a:p>
            <a:pPr marL="0" indent="0">
              <a:buNone/>
            </a:pPr>
            <a:endParaRPr lang="en-US" sz="1800" dirty="0">
              <a:latin typeface="Times" pitchFamily="18" charset="0"/>
            </a:endParaRPr>
          </a:p>
          <a:p>
            <a:pPr marL="0" indent="0">
              <a:buNone/>
            </a:pPr>
            <a:endParaRPr lang="en-US" sz="1800" dirty="0">
              <a:latin typeface="Times" pitchFamily="18" charset="0"/>
            </a:endParaRPr>
          </a:p>
        </p:txBody>
      </p:sp>
      <p:sp>
        <p:nvSpPr>
          <p:cNvPr id="3" name="Text Placeholder 2"/>
          <p:cNvSpPr>
            <a:spLocks noGrp="1"/>
          </p:cNvSpPr>
          <p:nvPr>
            <p:ph type="body" sz="quarter" idx="10"/>
          </p:nvPr>
        </p:nvSpPr>
        <p:spPr/>
        <p:txBody>
          <a:bodyPr>
            <a:noAutofit/>
          </a:bodyPr>
          <a:lstStyle/>
          <a:p>
            <a:endParaRPr lang="en-US" sz="4000" dirty="0">
              <a:latin typeface="Times" pitchFamily="18" charset="0"/>
            </a:endParaRPr>
          </a:p>
          <a:p>
            <a:r>
              <a:rPr lang="en-US" sz="4000" dirty="0">
                <a:latin typeface="Times" pitchFamily="18" charset="0"/>
              </a:rPr>
              <a:t>Memory Allocation</a:t>
            </a:r>
          </a:p>
          <a:p>
            <a:endParaRPr lang="en-US" sz="4000" dirty="0">
              <a:latin typeface="Times" pitchFamily="18" charset="0"/>
            </a:endParaRPr>
          </a:p>
        </p:txBody>
      </p:sp>
    </p:spTree>
    <p:extLst>
      <p:ext uri="{BB962C8B-B14F-4D97-AF65-F5344CB8AC3E}">
        <p14:creationId xmlns:p14="http://schemas.microsoft.com/office/powerpoint/2010/main" val="255442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62000" y="1905000"/>
            <a:ext cx="8229600" cy="4343400"/>
          </a:xfrm>
        </p:spPr>
        <p:txBody>
          <a:bodyPr>
            <a:normAutofit/>
          </a:bodyPr>
          <a:lstStyle/>
          <a:p>
            <a:pPr algn="just"/>
            <a:endParaRPr lang="en-US" sz="1800" dirty="0">
              <a:latin typeface="Times" pitchFamily="18" charset="0"/>
              <a:cs typeface="Times" pitchFamily="18" charset="0"/>
            </a:endParaRPr>
          </a:p>
          <a:p>
            <a:pPr algn="just"/>
            <a:endParaRPr lang="en-US" sz="1800" dirty="0">
              <a:latin typeface="Times" pitchFamily="18" charset="0"/>
              <a:cs typeface="Times" pitchFamily="18" charset="0"/>
            </a:endParaRPr>
          </a:p>
          <a:p>
            <a:pPr algn="just"/>
            <a:r>
              <a:rPr lang="en-US" sz="1800" dirty="0">
                <a:latin typeface="Times" pitchFamily="18" charset="0"/>
                <a:cs typeface="Times" pitchFamily="18" charset="0"/>
              </a:rPr>
              <a:t>Division of physical memory into fixed sized regions. (Allows addresses spaces to be distinct = one user can't muck with another user, or the system.)</a:t>
            </a:r>
          </a:p>
          <a:p>
            <a:pPr algn="just"/>
            <a:r>
              <a:rPr lang="en-US" sz="1800" dirty="0">
                <a:latin typeface="Times" pitchFamily="18" charset="0"/>
                <a:cs typeface="Times" pitchFamily="18" charset="0"/>
              </a:rPr>
              <a:t>The number of partitions determines the level of multiprogramming. Partition is given to a process when it's scheduled.</a:t>
            </a:r>
          </a:p>
          <a:p>
            <a:pPr algn="just"/>
            <a:r>
              <a:rPr lang="en-US" sz="1800" dirty="0">
                <a:latin typeface="Times" pitchFamily="18" charset="0"/>
                <a:cs typeface="Times" pitchFamily="18" charset="0"/>
              </a:rPr>
              <a:t>Protection around each partition determined by</a:t>
            </a:r>
          </a:p>
          <a:p>
            <a:pPr lvl="1" algn="just"/>
            <a:r>
              <a:rPr lang="en-US" sz="1800" dirty="0">
                <a:latin typeface="Times" pitchFamily="18" charset="0"/>
                <a:cs typeface="Times" pitchFamily="18" charset="0"/>
              </a:rPr>
              <a:t>bounds ( upper, lower )</a:t>
            </a:r>
          </a:p>
          <a:p>
            <a:pPr lvl="1" algn="just"/>
            <a:r>
              <a:rPr lang="en-US" sz="1800" dirty="0">
                <a:latin typeface="Times" pitchFamily="18" charset="0"/>
                <a:cs typeface="Times" pitchFamily="18" charset="0"/>
              </a:rPr>
              <a:t>base / limit</a:t>
            </a:r>
            <a:r>
              <a:rPr lang="en-US" sz="1600" dirty="0">
                <a:latin typeface="Times" pitchFamily="18" charset="0"/>
                <a:cs typeface="Times" pitchFamily="18" charset="0"/>
              </a:rPr>
              <a:t>.</a:t>
            </a:r>
          </a:p>
          <a:p>
            <a:pPr algn="just"/>
            <a:r>
              <a:rPr lang="en-US" sz="1800" dirty="0">
                <a:latin typeface="Times" pitchFamily="18" charset="0"/>
                <a:cs typeface="Times" pitchFamily="18" charset="0"/>
              </a:rPr>
              <a:t>These limits are set in the hardware.</a:t>
            </a:r>
          </a:p>
        </p:txBody>
      </p:sp>
      <p:sp>
        <p:nvSpPr>
          <p:cNvPr id="3" name="Text Placeholder 2"/>
          <p:cNvSpPr>
            <a:spLocks noGrp="1"/>
          </p:cNvSpPr>
          <p:nvPr>
            <p:ph type="body" sz="quarter" idx="10"/>
          </p:nvPr>
        </p:nvSpPr>
        <p:spPr>
          <a:xfrm>
            <a:off x="990600" y="914400"/>
            <a:ext cx="7924800" cy="685800"/>
          </a:xfrm>
        </p:spPr>
        <p:txBody>
          <a:bodyPr>
            <a:noAutofit/>
          </a:bodyPr>
          <a:lstStyle/>
          <a:p>
            <a:r>
              <a:rPr lang="en-US" sz="4000" dirty="0">
                <a:latin typeface="Times" pitchFamily="18" charset="0"/>
                <a:cs typeface="Times" pitchFamily="18" charset="0"/>
              </a:rPr>
              <a:t>SINGLE PARTITION</a:t>
            </a:r>
          </a:p>
          <a:p>
            <a:r>
              <a:rPr lang="en-US" sz="4000" dirty="0">
                <a:latin typeface="Times" pitchFamily="18" charset="0"/>
                <a:cs typeface="Times" pitchFamily="18" charset="0"/>
              </a:rPr>
              <a:t>ALLOCATION</a:t>
            </a:r>
          </a:p>
        </p:txBody>
      </p:sp>
    </p:spTree>
    <p:extLst>
      <p:ext uri="{BB962C8B-B14F-4D97-AF65-F5344CB8AC3E}">
        <p14:creationId xmlns:p14="http://schemas.microsoft.com/office/powerpoint/2010/main" val="17322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62000" y="1981200"/>
            <a:ext cx="8229600" cy="4267200"/>
          </a:xfrm>
        </p:spPr>
        <p:txBody>
          <a:bodyPr>
            <a:normAutofit/>
          </a:bodyPr>
          <a:lstStyle/>
          <a:p>
            <a:pPr algn="just"/>
            <a:r>
              <a:rPr lang="en-US" sz="1800" dirty="0">
                <a:latin typeface="Times" pitchFamily="18" charset="0"/>
                <a:cs typeface="Times" pitchFamily="18" charset="0"/>
              </a:rPr>
              <a:t>Degree of multiprogramming is limited by number of partitions </a:t>
            </a:r>
          </a:p>
          <a:p>
            <a:pPr algn="just"/>
            <a:r>
              <a:rPr lang="en-US" sz="1800" b="1" dirty="0">
                <a:latin typeface="Times" pitchFamily="18" charset="0"/>
                <a:cs typeface="Times" pitchFamily="18" charset="0"/>
              </a:rPr>
              <a:t>Variable-partition </a:t>
            </a:r>
            <a:r>
              <a:rPr lang="en-US" sz="1800" dirty="0">
                <a:latin typeface="Times" pitchFamily="18" charset="0"/>
                <a:cs typeface="Times" pitchFamily="18" charset="0"/>
              </a:rPr>
              <a:t>sizes are kept for efficiency (sized to a given process’ needs) </a:t>
            </a:r>
          </a:p>
          <a:p>
            <a:pPr algn="just"/>
            <a:r>
              <a:rPr lang="en-US" sz="1800" b="1" dirty="0">
                <a:latin typeface="Times" pitchFamily="18" charset="0"/>
                <a:cs typeface="Times" pitchFamily="18" charset="0"/>
              </a:rPr>
              <a:t>Hole </a:t>
            </a:r>
            <a:r>
              <a:rPr lang="en-US" sz="1800" dirty="0">
                <a:latin typeface="Times" pitchFamily="18" charset="0"/>
                <a:cs typeface="Times" pitchFamily="18" charset="0"/>
              </a:rPr>
              <a:t>– block of available memory; holes of various size are scattered throughout memory </a:t>
            </a:r>
          </a:p>
          <a:p>
            <a:pPr algn="just"/>
            <a:r>
              <a:rPr lang="en-US" sz="1800" dirty="0">
                <a:latin typeface="Times" pitchFamily="18" charset="0"/>
                <a:cs typeface="Times" pitchFamily="18" charset="0"/>
              </a:rPr>
              <a:t>When a process arrives, it is allocated memory from a hole large enough to accommodate it </a:t>
            </a:r>
          </a:p>
          <a:p>
            <a:pPr algn="just"/>
            <a:r>
              <a:rPr lang="en-US" sz="1800" dirty="0">
                <a:latin typeface="Times" pitchFamily="18" charset="0"/>
                <a:cs typeface="Times" pitchFamily="18" charset="0"/>
              </a:rPr>
              <a:t>Process that exits frees its partition, adjacent free partitions are merged.</a:t>
            </a:r>
          </a:p>
          <a:p>
            <a:pPr algn="just"/>
            <a:endParaRPr lang="en-US" sz="1800" dirty="0">
              <a:latin typeface="Times" pitchFamily="18" charset="0"/>
              <a:cs typeface="Times" pitchFamily="18" charset="0"/>
            </a:endParaRPr>
          </a:p>
          <a:p>
            <a:pPr algn="just"/>
            <a:endParaRPr lang="en-US" dirty="0"/>
          </a:p>
          <a:p>
            <a:pPr algn="just"/>
            <a:endParaRPr lang="en-US" dirty="0"/>
          </a:p>
        </p:txBody>
      </p:sp>
      <p:sp>
        <p:nvSpPr>
          <p:cNvPr id="3" name="Text Placeholder 2"/>
          <p:cNvSpPr>
            <a:spLocks noGrp="1"/>
          </p:cNvSpPr>
          <p:nvPr>
            <p:ph type="body" sz="quarter" idx="10"/>
          </p:nvPr>
        </p:nvSpPr>
        <p:spPr>
          <a:xfrm>
            <a:off x="1066800" y="762000"/>
            <a:ext cx="7924800" cy="685800"/>
          </a:xfrm>
        </p:spPr>
        <p:txBody>
          <a:bodyPr>
            <a:noAutofit/>
          </a:bodyPr>
          <a:lstStyle/>
          <a:p>
            <a:r>
              <a:rPr lang="en-US" sz="4000" dirty="0">
                <a:latin typeface="Times" pitchFamily="18" charset="0"/>
                <a:cs typeface="Times" pitchFamily="18" charset="0"/>
              </a:rPr>
              <a:t>Multiple-partition Allocation </a:t>
            </a:r>
          </a:p>
        </p:txBody>
      </p:sp>
    </p:spTree>
    <p:extLst>
      <p:ext uri="{BB962C8B-B14F-4D97-AF65-F5344CB8AC3E}">
        <p14:creationId xmlns:p14="http://schemas.microsoft.com/office/powerpoint/2010/main" val="263724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66800" y="762000"/>
            <a:ext cx="7924800" cy="685800"/>
          </a:xfrm>
        </p:spPr>
        <p:txBody>
          <a:bodyPr>
            <a:noAutofit/>
          </a:bodyPr>
          <a:lstStyle/>
          <a:p>
            <a:r>
              <a:rPr lang="en-US" sz="4000" dirty="0">
                <a:latin typeface="Times" pitchFamily="18" charset="0"/>
                <a:cs typeface="Times" pitchFamily="18" charset="0"/>
              </a:rPr>
              <a:t>Multiple-partition Allocation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7" y="4114800"/>
            <a:ext cx="542093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368" y="2035365"/>
            <a:ext cx="51911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7660" y="2438400"/>
            <a:ext cx="1229824" cy="369332"/>
          </a:xfrm>
          <a:prstGeom prst="rect">
            <a:avLst/>
          </a:prstGeom>
          <a:noFill/>
        </p:spPr>
        <p:txBody>
          <a:bodyPr wrap="none" rtlCol="0">
            <a:spAutoFit/>
          </a:bodyPr>
          <a:lstStyle/>
          <a:p>
            <a:r>
              <a:rPr lang="en-US" b="1" dirty="0">
                <a:latin typeface="Times" pitchFamily="18" charset="0"/>
                <a:cs typeface="Times" pitchFamily="18" charset="0"/>
              </a:rPr>
              <a:t>Example 1</a:t>
            </a:r>
          </a:p>
        </p:txBody>
      </p:sp>
      <p:sp>
        <p:nvSpPr>
          <p:cNvPr id="7" name="TextBox 6"/>
          <p:cNvSpPr txBox="1"/>
          <p:nvPr/>
        </p:nvSpPr>
        <p:spPr>
          <a:xfrm>
            <a:off x="676953" y="4621768"/>
            <a:ext cx="1229824" cy="369332"/>
          </a:xfrm>
          <a:prstGeom prst="rect">
            <a:avLst/>
          </a:prstGeom>
          <a:noFill/>
        </p:spPr>
        <p:txBody>
          <a:bodyPr wrap="none" rtlCol="0">
            <a:spAutoFit/>
          </a:bodyPr>
          <a:lstStyle/>
          <a:p>
            <a:r>
              <a:rPr lang="en-US" b="1" dirty="0">
                <a:latin typeface="Times" pitchFamily="18" charset="0"/>
                <a:cs typeface="Times" pitchFamily="18" charset="0"/>
              </a:rPr>
              <a:t>Example 2</a:t>
            </a:r>
          </a:p>
        </p:txBody>
      </p:sp>
    </p:spTree>
    <p:extLst>
      <p:ext uri="{BB962C8B-B14F-4D97-AF65-F5344CB8AC3E}">
        <p14:creationId xmlns:p14="http://schemas.microsoft.com/office/powerpoint/2010/main" val="209806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0" indent="0">
              <a:buNone/>
            </a:pPr>
            <a:endParaRPr lang="en-US" sz="1800" dirty="0">
              <a:latin typeface="Times" pitchFamily="18" charset="0"/>
              <a:cs typeface="Times" pitchFamily="18" charset="0"/>
            </a:endParaRPr>
          </a:p>
          <a:p>
            <a:pPr marL="0" indent="0">
              <a:buNone/>
            </a:pPr>
            <a:r>
              <a:rPr lang="en-US" sz="1800" dirty="0">
                <a:latin typeface="Times" pitchFamily="18" charset="0"/>
                <a:cs typeface="Times" pitchFamily="18" charset="0"/>
              </a:rPr>
              <a:t>Memory allocation is a process by which computer programs are assigned memory or space. It is of three types :</a:t>
            </a:r>
          </a:p>
          <a:p>
            <a:r>
              <a:rPr lang="en-US" sz="1800" b="1" dirty="0">
                <a:latin typeface="Times" pitchFamily="18" charset="0"/>
                <a:cs typeface="Times" pitchFamily="18" charset="0"/>
              </a:rPr>
              <a:t>First Fit: </a:t>
            </a:r>
            <a:r>
              <a:rPr lang="en-US" sz="1800" dirty="0">
                <a:latin typeface="Times" pitchFamily="18" charset="0"/>
                <a:cs typeface="Times" pitchFamily="18" charset="0"/>
              </a:rPr>
              <a:t>The first hole that is big enough is allocated to program.</a:t>
            </a:r>
          </a:p>
          <a:p>
            <a:r>
              <a:rPr lang="en-US" sz="1800" b="1" dirty="0">
                <a:latin typeface="Times" pitchFamily="18" charset="0"/>
                <a:cs typeface="Times" pitchFamily="18" charset="0"/>
              </a:rPr>
              <a:t>Best Fit: </a:t>
            </a:r>
            <a:r>
              <a:rPr lang="en-US" sz="1800" dirty="0">
                <a:latin typeface="Times" pitchFamily="18" charset="0"/>
                <a:cs typeface="Times" pitchFamily="18" charset="0"/>
              </a:rPr>
              <a:t>The smallest hole that is big enough is allocated to program.</a:t>
            </a:r>
          </a:p>
          <a:p>
            <a:pPr lvl="1"/>
            <a:r>
              <a:rPr lang="en-US" sz="1800" dirty="0">
                <a:latin typeface="Times" pitchFamily="18" charset="0"/>
                <a:cs typeface="Times" pitchFamily="18" charset="0"/>
              </a:rPr>
              <a:t>must search entire list, unless ordered by size, Consumes CPU time</a:t>
            </a:r>
          </a:p>
          <a:p>
            <a:r>
              <a:rPr lang="en-US" sz="1800" b="1" dirty="0">
                <a:latin typeface="Times" pitchFamily="18" charset="0"/>
                <a:cs typeface="Times" pitchFamily="18" charset="0"/>
              </a:rPr>
              <a:t>Worst Fit: </a:t>
            </a:r>
            <a:r>
              <a:rPr lang="en-US" sz="1800" dirty="0">
                <a:latin typeface="Times" pitchFamily="18" charset="0"/>
                <a:cs typeface="Times" pitchFamily="18" charset="0"/>
              </a:rPr>
              <a:t>The largest hole that is big enough is allocated to program.</a:t>
            </a:r>
          </a:p>
          <a:p>
            <a:pPr lvl="1"/>
            <a:r>
              <a:rPr lang="en-US" sz="1800" dirty="0">
                <a:latin typeface="Times" pitchFamily="18" charset="0"/>
                <a:cs typeface="Times" pitchFamily="18" charset="0"/>
              </a:rPr>
              <a:t>must search entire list </a:t>
            </a:r>
          </a:p>
          <a:p>
            <a:pPr lvl="1"/>
            <a:endParaRPr lang="en-US" sz="1800" dirty="0">
              <a:latin typeface="Times" pitchFamily="18" charset="0"/>
              <a:cs typeface="Times" pitchFamily="18" charset="0"/>
            </a:endParaRPr>
          </a:p>
          <a:p>
            <a:r>
              <a:rPr lang="en-US" sz="1800" dirty="0">
                <a:latin typeface="Times" pitchFamily="18" charset="0"/>
                <a:cs typeface="Times" pitchFamily="18" charset="0"/>
              </a:rPr>
              <a:t>Avoid small holes (</a:t>
            </a:r>
            <a:r>
              <a:rPr lang="en-US" sz="1800" b="1" dirty="0">
                <a:latin typeface="Times" pitchFamily="18" charset="0"/>
                <a:cs typeface="Times" pitchFamily="18" charset="0"/>
              </a:rPr>
              <a:t>external fragmentation</a:t>
            </a:r>
            <a:r>
              <a:rPr lang="en-US" sz="1800" dirty="0">
                <a:latin typeface="Times" pitchFamily="18" charset="0"/>
                <a:cs typeface="Times" pitchFamily="18" charset="0"/>
              </a:rPr>
              <a:t>). This occurs when there are many small pieces of free memory.</a:t>
            </a:r>
          </a:p>
          <a:p>
            <a:r>
              <a:rPr lang="en-US" sz="1800" dirty="0">
                <a:latin typeface="Times" pitchFamily="18" charset="0"/>
                <a:cs typeface="Times" pitchFamily="18" charset="0"/>
              </a:rPr>
              <a:t> What should be the minimum size allocated, allocated in what chunk size?</a:t>
            </a:r>
          </a:p>
          <a:p>
            <a:r>
              <a:rPr lang="en-US" sz="1800" dirty="0">
                <a:latin typeface="Times" pitchFamily="18" charset="0"/>
                <a:cs typeface="Times" pitchFamily="18" charset="0"/>
              </a:rPr>
              <a:t> Also avoid </a:t>
            </a:r>
            <a:r>
              <a:rPr lang="en-US" sz="1800" b="1" dirty="0">
                <a:latin typeface="Times" pitchFamily="18" charset="0"/>
                <a:cs typeface="Times" pitchFamily="18" charset="0"/>
              </a:rPr>
              <a:t>internal fragmentation. </a:t>
            </a:r>
            <a:r>
              <a:rPr lang="en-US" sz="1800" dirty="0">
                <a:latin typeface="Times" pitchFamily="18" charset="0"/>
                <a:cs typeface="Times" pitchFamily="18" charset="0"/>
              </a:rPr>
              <a:t>This is when memory is handed out in some fixed way (power of 2 for instance) and requesting program doesn't use all of it.</a:t>
            </a:r>
          </a:p>
          <a:p>
            <a:endParaRPr lang="en-US" sz="1800" dirty="0">
              <a:latin typeface="Times" pitchFamily="18" charset="0"/>
              <a:cs typeface="Times" pitchFamily="18" charset="0"/>
            </a:endParaRPr>
          </a:p>
        </p:txBody>
      </p:sp>
      <p:sp>
        <p:nvSpPr>
          <p:cNvPr id="3" name="Text Placeholder 2"/>
          <p:cNvSpPr>
            <a:spLocks noGrp="1"/>
          </p:cNvSpPr>
          <p:nvPr>
            <p:ph type="body" sz="quarter" idx="10"/>
          </p:nvPr>
        </p:nvSpPr>
        <p:spPr/>
        <p:txBody>
          <a:bodyPr>
            <a:noAutofit/>
          </a:bodyPr>
          <a:lstStyle/>
          <a:p>
            <a:r>
              <a:rPr lang="en-US" sz="4000" dirty="0"/>
              <a:t>Dynamic Storage-Allocation Problem </a:t>
            </a:r>
            <a:endParaRPr lang="en-US" sz="4000" dirty="0">
              <a:latin typeface="Times" pitchFamily="18" charset="0"/>
            </a:endParaRPr>
          </a:p>
        </p:txBody>
      </p:sp>
    </p:spTree>
    <p:extLst>
      <p:ext uri="{BB962C8B-B14F-4D97-AF65-F5344CB8AC3E}">
        <p14:creationId xmlns:p14="http://schemas.microsoft.com/office/powerpoint/2010/main" val="275215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62000" y="1604962"/>
            <a:ext cx="8284464" cy="7510272"/>
          </a:xfrm>
        </p:spPr>
        <p:txBody>
          <a:bodyPr>
            <a:normAutofit/>
          </a:bodyPr>
          <a:lstStyle/>
          <a:p>
            <a:pPr marL="0" indent="0">
              <a:buNone/>
            </a:pPr>
            <a:r>
              <a:rPr lang="en-US" sz="1800" b="0" i="0" dirty="0">
                <a:effectLst/>
                <a:latin typeface="Times" panose="02020603050405020304" pitchFamily="18" charset="0"/>
                <a:cs typeface="Times" panose="02020603050405020304" pitchFamily="18" charset="0"/>
              </a:rPr>
              <a:t>In the first fit, the partition is allocated which is first sufficient block from the top of Main Memory. It scans memory from beginning and chooses the first available block that is large enough . Thus it allocate the first hole that is large enough.</a:t>
            </a:r>
          </a:p>
          <a:p>
            <a:pPr marL="0" indent="0">
              <a:buNone/>
            </a:pPr>
            <a:r>
              <a:rPr lang="en-US" sz="1800" dirty="0">
                <a:latin typeface="Times" panose="02020603050405020304" pitchFamily="18" charset="0"/>
                <a:cs typeface="Times" panose="02020603050405020304" pitchFamily="18" charset="0"/>
              </a:rPr>
              <a:t>  </a:t>
            </a:r>
          </a:p>
        </p:txBody>
      </p:sp>
      <p:sp>
        <p:nvSpPr>
          <p:cNvPr id="3" name="Text Placeholder 2"/>
          <p:cNvSpPr>
            <a:spLocks noGrp="1"/>
          </p:cNvSpPr>
          <p:nvPr>
            <p:ph type="body" sz="quarter" idx="10"/>
          </p:nvPr>
        </p:nvSpPr>
        <p:spPr/>
        <p:txBody>
          <a:bodyPr>
            <a:noAutofit/>
          </a:bodyPr>
          <a:lstStyle/>
          <a:p>
            <a:r>
              <a:rPr lang="en-US" sz="4000" dirty="0"/>
              <a:t> </a:t>
            </a:r>
            <a:r>
              <a:rPr lang="en-IN" sz="2800" i="0" dirty="0">
                <a:effectLst/>
                <a:latin typeface="Roboto"/>
              </a:rPr>
              <a:t>First Fit</a:t>
            </a:r>
            <a:r>
              <a:rPr lang="en-IN" sz="2800" dirty="0">
                <a:latin typeface="Roboto"/>
              </a:rPr>
              <a:t> Allocation</a:t>
            </a:r>
            <a:endParaRPr lang="en-US" sz="2800" dirty="0">
              <a:latin typeface="Times" pitchFamily="18" charset="0"/>
            </a:endParaRPr>
          </a:p>
        </p:txBody>
      </p:sp>
      <p:pic>
        <p:nvPicPr>
          <p:cNvPr id="8194" name="Picture 2">
            <a:extLst>
              <a:ext uri="{FF2B5EF4-FFF2-40B4-BE49-F238E27FC236}">
                <a16:creationId xmlns:a16="http://schemas.microsoft.com/office/drawing/2014/main" id="{446D26C2-4560-4B49-8ADA-EC3B8C990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4953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36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62000" y="1604962"/>
            <a:ext cx="8284464" cy="14169378"/>
          </a:xfrm>
        </p:spPr>
        <p:txBody>
          <a:bodyPr>
            <a:normAutofit/>
          </a:bodyPr>
          <a:lstStyle/>
          <a:p>
            <a:pPr marL="0" indent="0">
              <a:buNone/>
            </a:pPr>
            <a:r>
              <a:rPr lang="en-US" sz="1800" b="0" i="0" dirty="0">
                <a:effectLst/>
                <a:latin typeface="Times" panose="02020603050405020304" pitchFamily="18" charset="0"/>
                <a:cs typeface="Times" panose="02020603050405020304" pitchFamily="18" charset="0"/>
              </a:rPr>
              <a:t>Allocate the process to the partition which is the first smallest sufficient partition among the free available partition. It search the entire list of holes to find the smallest hole whose size is greater than or equal to size of process.</a:t>
            </a:r>
            <a:r>
              <a:rPr lang="en-US" sz="2400" dirty="0">
                <a:latin typeface="Times" panose="02020603050405020304" pitchFamily="18" charset="0"/>
                <a:cs typeface="Times" panose="02020603050405020304" pitchFamily="18" charset="0"/>
              </a:rPr>
              <a:t>  </a:t>
            </a:r>
          </a:p>
          <a:p>
            <a:pPr marL="0" indent="0">
              <a:buNone/>
            </a:pPr>
            <a:endParaRPr lang="en-US" sz="2400" dirty="0">
              <a:latin typeface="Times" panose="02020603050405020304" pitchFamily="18" charset="0"/>
              <a:cs typeface="Times" panose="02020603050405020304" pitchFamily="18" charset="0"/>
            </a:endParaRPr>
          </a:p>
        </p:txBody>
      </p:sp>
      <p:sp>
        <p:nvSpPr>
          <p:cNvPr id="3" name="Text Placeholder 2"/>
          <p:cNvSpPr>
            <a:spLocks noGrp="1"/>
          </p:cNvSpPr>
          <p:nvPr>
            <p:ph type="body" sz="quarter" idx="10"/>
          </p:nvPr>
        </p:nvSpPr>
        <p:spPr/>
        <p:txBody>
          <a:bodyPr>
            <a:noAutofit/>
          </a:bodyPr>
          <a:lstStyle/>
          <a:p>
            <a:r>
              <a:rPr lang="en-US" sz="4000" dirty="0"/>
              <a:t> </a:t>
            </a:r>
            <a:r>
              <a:rPr lang="en-IN" sz="2800" dirty="0">
                <a:latin typeface="Roboto"/>
              </a:rPr>
              <a:t>Best</a:t>
            </a:r>
            <a:r>
              <a:rPr lang="en-IN" sz="2800" i="0" dirty="0">
                <a:effectLst/>
                <a:latin typeface="Roboto"/>
              </a:rPr>
              <a:t> Fit</a:t>
            </a:r>
            <a:r>
              <a:rPr lang="en-IN" sz="2800" dirty="0">
                <a:latin typeface="Roboto"/>
              </a:rPr>
              <a:t> Allocation</a:t>
            </a:r>
            <a:endParaRPr lang="en-US" sz="2800" dirty="0">
              <a:latin typeface="Times" pitchFamily="18" charset="0"/>
            </a:endParaRPr>
          </a:p>
        </p:txBody>
      </p:sp>
      <p:pic>
        <p:nvPicPr>
          <p:cNvPr id="9218" name="Picture 2">
            <a:extLst>
              <a:ext uri="{FF2B5EF4-FFF2-40B4-BE49-F238E27FC236}">
                <a16:creationId xmlns:a16="http://schemas.microsoft.com/office/drawing/2014/main" id="{C495DD5F-844F-48F6-9364-8FA77CC19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3246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74006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867</TotalTime>
  <Words>1060</Words>
  <Application>Microsoft Office PowerPoint</Application>
  <PresentationFormat>On-screen Show (4:3)</PresentationFormat>
  <Paragraphs>92</Paragraphs>
  <Slides>15</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8" baseType="lpstr">
      <vt:lpstr>Arial</vt:lpstr>
      <vt:lpstr>Arial Black</vt:lpstr>
      <vt:lpstr>Calibri</vt:lpstr>
      <vt:lpstr>Cambria</vt:lpstr>
      <vt:lpstr>Casper</vt:lpstr>
      <vt:lpstr>Raleway ExtraBold</vt:lpstr>
      <vt:lpstr>Roboto</vt:lpstr>
      <vt:lpstr>Times</vt:lpstr>
      <vt:lpstr>Times New Roman</vt:lpstr>
      <vt:lpstr>Wingdings</vt:lpstr>
      <vt:lpstr>Theme1</vt:lpstr>
      <vt:lpstr>Custom Design</vt:lpstr>
      <vt:lpstr>CorelDRAW</vt:lpstr>
      <vt:lpstr>PowerPoint Presentation</vt:lpstr>
      <vt:lpstr> Lecture 14   Memory Allocation Techniques      Contiguous Allocation (Single Space) Partitioned Allocation (Multiple spaces) &amp; Dynamic Storage Allocation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Video Link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OPERATING SYSTEM</dc:title>
  <dc:creator>student</dc:creator>
  <cp:lastModifiedBy>puneet kaur</cp:lastModifiedBy>
  <cp:revision>172</cp:revision>
  <dcterms:created xsi:type="dcterms:W3CDTF">2006-08-16T00:00:00Z</dcterms:created>
  <dcterms:modified xsi:type="dcterms:W3CDTF">2022-07-25T05:32:39Z</dcterms:modified>
</cp:coreProperties>
</file>