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6"/>
  </p:notesMasterIdLst>
  <p:sldIdLst>
    <p:sldId id="328" r:id="rId3"/>
    <p:sldId id="335" r:id="rId4"/>
    <p:sldId id="370" r:id="rId5"/>
    <p:sldId id="382" r:id="rId6"/>
    <p:sldId id="389" r:id="rId7"/>
    <p:sldId id="392" r:id="rId8"/>
    <p:sldId id="388" r:id="rId9"/>
    <p:sldId id="381" r:id="rId10"/>
    <p:sldId id="390" r:id="rId11"/>
    <p:sldId id="391" r:id="rId12"/>
    <p:sldId id="333" r:id="rId13"/>
    <p:sldId id="394" r:id="rId14"/>
    <p:sldId id="3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1" r:id="rId12"/>
    <p:sldLayoutId id="21474838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-baY3x85o" TargetMode="External"/><Relationship Id="rId2" Type="http://schemas.openxmlformats.org/officeDocument/2006/relationships/hyperlink" Target="https://www.youtube.com/watch?v=SqYigYLFvc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buRdtPIie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uic.edu/~jbell/CourseNotes/OperatingSystems/8_MainMemory.html#:~:text=8.3%20Contiguous%20Memory%20Allocation,allocated%20to%20processes%20as%20needed" TargetMode="External"/><Relationship Id="rId3" Type="http://schemas.openxmlformats.org/officeDocument/2006/relationships/hyperlink" Target="https://www.studytonight.com/operating-system/memory-management" TargetMode="External"/><Relationship Id="rId7" Type="http://schemas.openxmlformats.org/officeDocument/2006/relationships/hyperlink" Target="http://www2.latech.edu/~box/os/ch08.pdf" TargetMode="External"/><Relationship Id="rId2" Type="http://schemas.openxmlformats.org/officeDocument/2006/relationships/hyperlink" Target="https://www.tutorialspoint.com/operating_system/os_memory_management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os-memory-management-introduction" TargetMode="External"/><Relationship Id="rId5" Type="http://schemas.openxmlformats.org/officeDocument/2006/relationships/hyperlink" Target="https://www.geeksforgeeks.org/partition-allocation-methods-in-memory-management/" TargetMode="External"/><Relationship Id="rId4" Type="http://schemas.openxmlformats.org/officeDocument/2006/relationships/hyperlink" Target="https://www.guru99.com/os-memory-management.html" TargetMode="External"/><Relationship Id="rId9" Type="http://schemas.openxmlformats.org/officeDocument/2006/relationships/hyperlink" Target="http://www.csdl.tamu.edu/~furuta/courses/99a_410/slides/chap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 (E6913)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Que: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Suppose the user process's size is 2048KB and is a standard hard disk where swapping has a data transfer rate of 1Mbps. Calculate how long it will take to transfer from main memory to secondary memory.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Sol: 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 process size is 2048Kb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 transfer rate is 1Mbps =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1024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kbps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Time = process size / transfer rate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=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2048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/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1024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=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seconds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=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2000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milliseconds  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 taking swap-in and swap-out time, the process will take </a:t>
            </a:r>
            <a:r>
              <a:rPr lang="en-US" sz="180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4000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milliseconds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  </a:t>
            </a:r>
          </a:p>
          <a:p>
            <a:pPr algn="just"/>
            <a:endParaRPr lang="en-US" sz="3200" dirty="0">
              <a:latin typeface="Times" panose="02020603050405020304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8400" dirty="0">
                <a:latin typeface="Times" pitchFamily="18" charset="0"/>
                <a:cs typeface="Times" pitchFamily="18" charset="0"/>
              </a:rPr>
              <a:t>Swapping Practice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makes the student familiar with Memory allocation techniques like contiguous allocation, partitioned allocation and dynamic </a:t>
            </a:r>
            <a:r>
              <a:rPr lang="en-US" sz="2400">
                <a:solidFill>
                  <a:schemeClr val="tx1"/>
                </a:solidFill>
              </a:rPr>
              <a:t>allocation techniques.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Video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u="sng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://www.youtube.com/watch?v=SqYigYLFvcI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https://www.youtube.com/watch?v=ZN-baY3x85o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https://www.youtube.com/watch?v=buRdtPIieOM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7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https://www.tutorialspoint.com/operating_system/os_memory_management.htm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https://www.studytonight.com/operating-system/memory-management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https://www.guru99.com/os-memory-management.html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https://www.geeksforgeeks.org/partition-allocation-methods-in-memory-management/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https://www.javatpoint.com/os-memory-management-introduction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http://www2.latech.edu/~box/os/ch08.pdf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https://www.cs.uic.edu/~jbell/CourseNotes/OperatingSystems/8_MainMemory.html#:~:text=8.3%20Contiguous%20Memory%20Allocation,allocated%20to%20processes%20as%20needed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9"/>
              </a:rPr>
              <a:t>http://www.csdl.tamu.edu/~furuta/courses/99a_410/slides/chap08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15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</a:rPr>
              <a:t>Swapping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,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Fragmentation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&amp;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Compaction</a:t>
            </a:r>
            <a:br>
              <a:rPr lang="en-US" sz="2000" dirty="0">
                <a:latin typeface="Times" pitchFamily="18" charset="0"/>
              </a:rPr>
            </a:b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35052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Swapping is a mechanism in which a process can be swapped temporarily out of main memory (or move) to secondary storage (disk) and make that memory available to other processes.</a:t>
            </a:r>
          </a:p>
          <a:p>
            <a:pPr marL="0" indent="0" algn="just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A process can be swapped temporarily out of memory to a backing store, and then brought back into memory for continued execution </a:t>
            </a:r>
          </a:p>
          <a:p>
            <a:pPr marL="0" indent="0" algn="just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" pitchFamily="18" charset="0"/>
                <a:cs typeface="Times" pitchFamily="18" charset="0"/>
              </a:rPr>
              <a:t>Swapping is also known as a technique for memory compaction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.</a:t>
            </a:r>
          </a:p>
          <a:p>
            <a:pPr algn="just"/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6000" dirty="0">
                <a:latin typeface="Times" pitchFamily="18" charset="0"/>
                <a:cs typeface="Times" pitchFamily="18" charset="0"/>
              </a:rPr>
              <a:t>Swapping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5105400" cy="512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10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" pitchFamily="18" charset="0"/>
                <a:cs typeface="Times" pitchFamily="18" charset="0"/>
              </a:rPr>
              <a:t>Backing store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fast disk large enough to accommodate copies of all memory images for all users; must provide direct access to these memory images </a:t>
            </a:r>
          </a:p>
          <a:p>
            <a:r>
              <a:rPr lang="en-US" sz="1800" b="1" dirty="0">
                <a:latin typeface="Times" pitchFamily="18" charset="0"/>
                <a:cs typeface="Times" pitchFamily="18" charset="0"/>
              </a:rPr>
              <a:t>Roll out, roll in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swapping variant used for priority-based scheduling algorithms; lower-priority process is swapped out so higher-priority process can be loaded and executed 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Major part of swap time is transfer time; total transfer time is directly proportional to the amount of memory swapped 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Does the swapped out process need to swap back in to same physical addresses? Depends on address binding method </a:t>
            </a:r>
          </a:p>
          <a:p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8400" dirty="0">
                <a:latin typeface="Times" pitchFamily="18" charset="0"/>
                <a:cs typeface="Times" pitchFamily="18" charset="0"/>
              </a:rPr>
              <a:t>Swapping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100MB process swapping to hard disk with transfer rate of 50MB/sec Swap out time of 2000 </a:t>
            </a:r>
            <a:r>
              <a:rPr lang="en-US" sz="1800" dirty="0" err="1">
                <a:latin typeface="Times" pitchFamily="18" charset="0"/>
                <a:cs typeface="Times" pitchFamily="18" charset="0"/>
              </a:rPr>
              <a:t>ms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 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Plus swap in of same sized process 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Total context switch swapping component time of 4000ms (4 seconds) </a:t>
            </a:r>
          </a:p>
          <a:p>
            <a:pPr algn="just"/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Let us assume that the user process is of size 2048KB and on a standard hard disk where swapping will take place has a data transfer rate around 1 MB per second. The actual transfer of the 1000K process to or from memory will take</a:t>
            </a:r>
          </a:p>
          <a:p>
            <a:pPr algn="just"/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8400" dirty="0">
                <a:latin typeface="Times" pitchFamily="18" charset="0"/>
                <a:cs typeface="Times" pitchFamily="18" charset="0"/>
              </a:rPr>
              <a:t>Swapping Time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374669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0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610B38"/>
                </a:solidFill>
                <a:effectLst/>
                <a:latin typeface="erdana"/>
              </a:rPr>
              <a:t>Advantages of Swapping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helps the CPU to manage multiple processes within a single main memory.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helps to create and use virtual memory.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Swapping allows the CPU to perform multiple tasks simultaneously. Therefore, processes do not have to wait very long before they are executed.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improves the main memory utilization.</a:t>
            </a:r>
            <a:endParaRPr lang="en-US" sz="15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erdana"/>
              </a:rPr>
              <a:t>Disadvantages of Swapping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computer system loses power, the user may lose all information related to the program in case of substantial swapping activity.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swapping algorithm is not good, the composite method can increase the number of Page Fault and decrease the overall processing performance.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endParaRPr lang="en-US" sz="15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5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single tasking operating system, only one process occupies the user program area of memory and stays in memory until the process is complete.</a:t>
            </a:r>
          </a:p>
          <a:p>
            <a:pPr algn="l">
              <a:buFont typeface="+mj-lt"/>
              <a:buAutoNum type="arabicPeriod"/>
            </a:pPr>
            <a:r>
              <a:rPr lang="en-US" sz="15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multitasking operating system, a situation arises when all the active processes cannot coordinate in the main memory, then a process is swap out from the main memory so that other processes can enter it.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400" dirty="0">
                <a:latin typeface="Times" pitchFamily="18" charset="0"/>
                <a:cs typeface="Times" pitchFamily="18" charset="0"/>
              </a:rPr>
              <a:t>Swapping Advantage/Disadvantage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endParaRPr lang="en-US" sz="1800" b="1" dirty="0">
              <a:latin typeface="Times" pitchFamily="18" charset="0"/>
              <a:cs typeface="Times" pitchFamily="18" charset="0"/>
            </a:endParaRPr>
          </a:p>
          <a:p>
            <a:pPr algn="just"/>
            <a:r>
              <a:rPr lang="en-US" sz="1800" b="1">
                <a:latin typeface="Times" pitchFamily="18" charset="0"/>
                <a:cs typeface="Times" pitchFamily="18" charset="0"/>
              </a:rPr>
              <a:t>External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Fragmentation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total memory space exists to satisfy a request, but it is not </a:t>
            </a:r>
            <a:r>
              <a:rPr lang="en-US" sz="1800">
                <a:latin typeface="Times" pitchFamily="18" charset="0"/>
                <a:cs typeface="Times" pitchFamily="18" charset="0"/>
              </a:rPr>
              <a:t>contiguous </a:t>
            </a:r>
          </a:p>
          <a:p>
            <a:pPr marL="0" indent="0" algn="just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algn="just"/>
            <a:r>
              <a:rPr lang="en-US" sz="1800" b="1" dirty="0">
                <a:latin typeface="Times" pitchFamily="18" charset="0"/>
                <a:cs typeface="Times" pitchFamily="18" charset="0"/>
              </a:rPr>
              <a:t>Internal Fragmentation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allocated memory may be slightly larger than requested memory; this size difference is memory internal to a partition, but not being used </a:t>
            </a:r>
          </a:p>
          <a:p>
            <a:pPr algn="just"/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First fit analysis reveals that given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blocks allocated, 0.5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blocks lost to fragmentation 1/3 may be unusable -&gt;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50-percent rule</a:t>
            </a:r>
            <a:endParaRPr lang="en-US" sz="1800" dirty="0">
              <a:latin typeface="Times" pitchFamily="18" charset="0"/>
              <a:cs typeface="Times" pitchFamily="18" charset="0"/>
            </a:endParaRPr>
          </a:p>
          <a:p>
            <a:endParaRPr lang="en-US" sz="1800" dirty="0">
              <a:latin typeface="Times" pitchFamily="18" charset="0"/>
              <a:cs typeface="Times" pitchFamily="18" charset="0"/>
            </a:endParaRPr>
          </a:p>
          <a:p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US" b="0" dirty="0"/>
          </a:p>
          <a:p>
            <a:r>
              <a:rPr lang="en-US" sz="16000" dirty="0">
                <a:latin typeface="Times" pitchFamily="18" charset="0"/>
                <a:cs typeface="Times" pitchFamily="18" charset="0"/>
              </a:rPr>
              <a:t>Fragmentation </a:t>
            </a:r>
          </a:p>
        </p:txBody>
      </p:sp>
    </p:spTree>
    <p:extLst>
      <p:ext uri="{BB962C8B-B14F-4D97-AF65-F5344CB8AC3E}">
        <p14:creationId xmlns:p14="http://schemas.microsoft.com/office/powerpoint/2010/main" val="19295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14375" y="1371600"/>
            <a:ext cx="8229600" cy="251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If a program is moved out or terminates, it creates a hole, (i.e. a contiguous unused area) in main memory. When a new process is to be moved in, it may be allocated one of the available holes. It is quite possible that main memory has too many small holes at a certain time. In such a situation none of these holes is really large enough to be allocated to a new process that may be moving in. The main memory is too fragmented. It is, therefore, essential to attempt compaction. Compaction means OS re-allocates the existing programs in contiguous regions and creates a large enough free area for allocation to a new process.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Compaction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5543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6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14375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" pitchFamily="18" charset="0"/>
                <a:cs typeface="Times" pitchFamily="18" charset="0"/>
              </a:rPr>
              <a:t>Reduce external fragmentation by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compaction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Shuffle memory contents to place all free memory together in one large block 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Compaction is possible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only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if relocation is dynamic, and is done at execution time </a:t>
            </a:r>
          </a:p>
          <a:p>
            <a:pPr lvl="1"/>
            <a:r>
              <a:rPr lang="en-US" sz="1800" dirty="0">
                <a:latin typeface="Times" pitchFamily="18" charset="0"/>
                <a:cs typeface="Times" pitchFamily="18" charset="0"/>
              </a:rPr>
              <a:t>I/O problem Latch job in memory while it is involved in I/O </a:t>
            </a:r>
          </a:p>
          <a:p>
            <a:pPr lvl="1"/>
            <a:r>
              <a:rPr lang="en-US" sz="1800" dirty="0">
                <a:latin typeface="Times" pitchFamily="18" charset="0"/>
                <a:cs typeface="Times" pitchFamily="18" charset="0"/>
              </a:rPr>
              <a:t>Do I/O only into OS buffers </a:t>
            </a:r>
          </a:p>
          <a:p>
            <a:pPr lvl="1"/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Compaction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5543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05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894</TotalTime>
  <Words>1039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Arial Black</vt:lpstr>
      <vt:lpstr>Calibri</vt:lpstr>
      <vt:lpstr>Cambria</vt:lpstr>
      <vt:lpstr>Casper</vt:lpstr>
      <vt:lpstr>erdana</vt:lpstr>
      <vt:lpstr>Raleway ExtraBold</vt:lpstr>
      <vt:lpstr>Times</vt:lpstr>
      <vt:lpstr>Times New Roman</vt:lpstr>
      <vt:lpstr>Verdana</vt:lpstr>
      <vt:lpstr>Verdana</vt:lpstr>
      <vt:lpstr>Wingdings</vt:lpstr>
      <vt:lpstr>Theme1</vt:lpstr>
      <vt:lpstr>Custom Design</vt:lpstr>
      <vt:lpstr>CorelDRAW</vt:lpstr>
      <vt:lpstr>PowerPoint Presentation</vt:lpstr>
      <vt:lpstr> Lecture 15   Swapping , Fragmentation &amp; Compaction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Video Link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174</cp:revision>
  <dcterms:created xsi:type="dcterms:W3CDTF">2006-08-16T00:00:00Z</dcterms:created>
  <dcterms:modified xsi:type="dcterms:W3CDTF">2022-07-25T05:32:54Z</dcterms:modified>
</cp:coreProperties>
</file>