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  <p:sldMasterId id="2147483829" r:id="rId2"/>
  </p:sldMasterIdLst>
  <p:notesMasterIdLst>
    <p:notesMasterId r:id="rId26"/>
  </p:notesMasterIdLst>
  <p:sldIdLst>
    <p:sldId id="328" r:id="rId3"/>
    <p:sldId id="335" r:id="rId4"/>
    <p:sldId id="391" r:id="rId5"/>
    <p:sldId id="392" r:id="rId6"/>
    <p:sldId id="393" r:id="rId7"/>
    <p:sldId id="395" r:id="rId8"/>
    <p:sldId id="394" r:id="rId9"/>
    <p:sldId id="400" r:id="rId10"/>
    <p:sldId id="397" r:id="rId11"/>
    <p:sldId id="396" r:id="rId12"/>
    <p:sldId id="398" r:id="rId13"/>
    <p:sldId id="399" r:id="rId14"/>
    <p:sldId id="406" r:id="rId15"/>
    <p:sldId id="407" r:id="rId16"/>
    <p:sldId id="408" r:id="rId17"/>
    <p:sldId id="409" r:id="rId18"/>
    <p:sldId id="410" r:id="rId19"/>
    <p:sldId id="411" r:id="rId20"/>
    <p:sldId id="412" r:id="rId21"/>
    <p:sldId id="413" r:id="rId22"/>
    <p:sldId id="333" r:id="rId23"/>
    <p:sldId id="415" r:id="rId24"/>
    <p:sldId id="41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067" autoAdjust="0"/>
  </p:normalViewPr>
  <p:slideViewPr>
    <p:cSldViewPr>
      <p:cViewPr varScale="1">
        <p:scale>
          <a:sx n="61" d="100"/>
          <a:sy n="61" d="100"/>
        </p:scale>
        <p:origin x="144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D1800-8745-41CE-98C4-1A8E9683EFA4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01827B-6B51-4CBA-A430-640550FD21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19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9C041037-01FF-48D3-A165-470E217EF134}" type="slidenum">
              <a:rPr lang="en-US" altLang="en-US" smtClean="0">
                <a:latin typeface="Helvetica" pitchFamily="-84" charset="0"/>
              </a:rPr>
              <a:pPr/>
              <a:t>9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CFE65B4C-ED8E-49FC-8A62-602AE5D80F45}" type="slidenum">
              <a:rPr lang="en-US" altLang="en-US" smtClean="0">
                <a:latin typeface="Helvetica" pitchFamily="-84" charset="0"/>
              </a:rPr>
              <a:pPr/>
              <a:t>11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16805CF6-53A5-4A86-9FB8-CC277DD519AF}" type="slidenum">
              <a:rPr lang="en-US" altLang="en-US" smtClean="0">
                <a:latin typeface="Helvetica" pitchFamily="-84" charset="0"/>
              </a:rPr>
              <a:pPr/>
              <a:t>12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EB4AC7-C3C8-4AFF-AAA5-68087CD19A9B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429000"/>
            <a:ext cx="7772400" cy="1066799"/>
          </a:xfrm>
          <a:prstGeom prst="rect">
            <a:avLst/>
          </a:prstGeom>
          <a:ln w="19050" cap="sq" cmpd="thinThick">
            <a:solidFill>
              <a:schemeClr val="tx1"/>
            </a:solidFill>
            <a:bevel/>
          </a:ln>
          <a:scene3d>
            <a:camera prst="orthographicFront"/>
            <a:lightRig rig="threePt" dir="t"/>
          </a:scene3d>
          <a:sp3d extrusionH="76200">
            <a:bevelT prst="relaxedInset"/>
            <a:extrusionClr>
              <a:schemeClr val="tx1"/>
            </a:extrusionClr>
          </a:sp3d>
        </p:spPr>
        <p:txBody>
          <a:bodyPr anchor="ctr"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2804328" y="87868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990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86200" cy="464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724400" y="1524000"/>
            <a:ext cx="3886200" cy="464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clip art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23622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43200" y="6553200"/>
            <a:ext cx="3810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085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663" y="762000"/>
            <a:ext cx="8288337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A. Frank - P.  Weisberg</a:t>
            </a:r>
          </a:p>
        </p:txBody>
      </p:sp>
    </p:spTree>
    <p:extLst>
      <p:ext uri="{BB962C8B-B14F-4D97-AF65-F5344CB8AC3E}">
        <p14:creationId xmlns:p14="http://schemas.microsoft.com/office/powerpoint/2010/main" val="1119828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anchor="ctr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2804329" y="0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447800"/>
            <a:ext cx="82296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66800" y="609600"/>
            <a:ext cx="7924800" cy="6858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2804329" y="87868"/>
            <a:ext cx="61872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and Communication Engineering (CCE)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2895600" y="1371600"/>
            <a:ext cx="6019800" cy="472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28600" y="1371600"/>
            <a:ext cx="2590800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137160" indent="-137160">
              <a:defRPr sz="2000"/>
            </a:lvl1pPr>
            <a:lvl2pPr marL="320040" indent="-182880">
              <a:buFont typeface="Wingdings" pitchFamily="2" charset="2"/>
              <a:buChar char="§"/>
              <a:defRPr sz="1800"/>
            </a:lvl2pPr>
            <a:lvl3pPr marL="502920" indent="-182880"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804328" y="87868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9600" y="1524000"/>
            <a:ext cx="8305800" cy="4876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1066800" y="533400"/>
            <a:ext cx="7848600" cy="6858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3009795" y="0"/>
            <a:ext cx="6058005" cy="353943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700" b="1" dirty="0">
                <a:solidFill>
                  <a:schemeClr val="bg1"/>
                </a:solidFill>
                <a:latin typeface="Calibri" pitchFamily="34" charset="0"/>
              </a:rPr>
              <a:t>Department of Computer and </a:t>
            </a:r>
            <a:r>
              <a:rPr lang="en-US" sz="1700" b="1" dirty="0" err="1">
                <a:solidFill>
                  <a:schemeClr val="bg1"/>
                </a:solidFill>
                <a:latin typeface="Calibri" pitchFamily="34" charset="0"/>
              </a:rPr>
              <a:t>Communicationq</a:t>
            </a:r>
            <a:r>
              <a:rPr lang="en-US" sz="1700" b="1" dirty="0">
                <a:solidFill>
                  <a:schemeClr val="bg1"/>
                </a:solidFill>
                <a:latin typeface="Calibri" pitchFamily="34" charset="0"/>
              </a:rPr>
              <a:t> Engineering (CCE)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804328" y="87868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1600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09800"/>
            <a:ext cx="8229600" cy="4267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google.co.in/url?sa=i&amp;rct=j&amp;q=&amp;esrc=s&amp;source=images&amp;cd=&amp;cad=rja&amp;docid=Yol378O-s-lkMM&amp;tbnid=OLCbrS9PtZY4xM:&amp;ved=0CAUQjRw&amp;url=http://www.vidyavision.com/universities.asp?page=2&amp;ei=AFmwUobeKoL-iAf-44CwBQ&amp;psig=AFQjCNGRiFfOFz-wmZM6WF05bau8z5zqnw&amp;ust=1387374581297603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0" y="6457890"/>
            <a:ext cx="914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alibri" pitchFamily="34" charset="0"/>
              </a:rPr>
              <a:t>University Institute of Engineering</a:t>
            </a:r>
            <a:r>
              <a:rPr lang="en-US" sz="2000" b="1" baseline="0" dirty="0">
                <a:solidFill>
                  <a:schemeClr val="tx1"/>
                </a:solidFill>
                <a:latin typeface="Calibri" pitchFamily="34" charset="0"/>
              </a:rPr>
              <a:t> (</a:t>
            </a:r>
            <a:r>
              <a:rPr lang="en-US" sz="2000" b="1" baseline="0" dirty="0" err="1">
                <a:solidFill>
                  <a:schemeClr val="tx1"/>
                </a:solidFill>
                <a:latin typeface="Calibri" pitchFamily="34" charset="0"/>
              </a:rPr>
              <a:t>UIE</a:t>
            </a:r>
            <a:r>
              <a:rPr lang="en-US" sz="2000" b="1" baseline="0" dirty="0">
                <a:solidFill>
                  <a:schemeClr val="tx1"/>
                </a:solidFill>
                <a:latin typeface="Calibri" pitchFamily="34" charset="0"/>
              </a:rPr>
              <a:t>)</a:t>
            </a:r>
            <a:endParaRPr lang="en-US" sz="20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400800"/>
            <a:ext cx="9144000" cy="0"/>
          </a:xfrm>
          <a:prstGeom prst="line">
            <a:avLst/>
          </a:prstGeom>
          <a:ln w="88900" cmpd="thickThin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420" name="Picture 4" descr="https://encrypted-tbn3.gstatic.com/images?q=tbn:ANd9GcTyg3Gq4WoxkxO75aZWNEjYFvavmMfWdiMvs57jpDF8YRR3yCybqQ">
            <a:hlinkClick r:id="rId15"/>
          </p:cNvPr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52400" y="152400"/>
            <a:ext cx="768000" cy="12192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41" r:id="rId12"/>
    <p:sldLayoutId id="2147483842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E197F-0C98-4E9A-96B2-283D44E4A9EE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2pgI46Q72fA" TargetMode="External"/><Relationship Id="rId2" Type="http://schemas.openxmlformats.org/officeDocument/2006/relationships/hyperlink" Target="https://www.youtube.com/watch?v=pJ6qrCB8pDw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youtube.com/watch?v=SqYigYLFvcI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tudytonight.com/operating-system/memory-management" TargetMode="External"/><Relationship Id="rId3" Type="http://schemas.openxmlformats.org/officeDocument/2006/relationships/hyperlink" Target="https://www.javatpoint.com/os-memory-management-introduction" TargetMode="External"/><Relationship Id="rId7" Type="http://schemas.openxmlformats.org/officeDocument/2006/relationships/hyperlink" Target="https://www.tutorialspoint.com/operating_system/os_memory_management.htm" TargetMode="External"/><Relationship Id="rId2" Type="http://schemas.openxmlformats.org/officeDocument/2006/relationships/hyperlink" Target="https://www.geeksforgeeks.org/partition-allocation-methods-in-memory-management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www.csdl.tamu.edu/~furuta/courses/99a_410/slides/chap08" TargetMode="External"/><Relationship Id="rId5" Type="http://schemas.openxmlformats.org/officeDocument/2006/relationships/hyperlink" Target="https://www.cs.uic.edu/~jbell/CourseNotes/OperatingSystems/8_MainMemory.html#:~:text=8.3%20Contiguous%20Memory%20Allocation,allocated%20to%20processes%20as%20needed" TargetMode="External"/><Relationship Id="rId4" Type="http://schemas.openxmlformats.org/officeDocument/2006/relationships/hyperlink" Target="http://www2.latech.edu/~box/os/ch08.pdf" TargetMode="External"/><Relationship Id="rId9" Type="http://schemas.openxmlformats.org/officeDocument/2006/relationships/hyperlink" Target="https://www.guru99.com/os-memory-management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3316" y="4927756"/>
            <a:ext cx="9147315" cy="1138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Rectangle 31"/>
          <p:cNvSpPr/>
          <p:nvPr/>
        </p:nvSpPr>
        <p:spPr>
          <a:xfrm>
            <a:off x="226648" y="5283739"/>
            <a:ext cx="34289" cy="4604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6572250" y="573881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7130143" y="5312160"/>
            <a:ext cx="968829" cy="868205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ID" sz="1350" kern="0">
              <a:solidFill>
                <a:srgbClr val="FFFFFF"/>
              </a:solidFill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591" y="3198541"/>
          <a:ext cx="2477292" cy="2361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169000" imgH="2169360" progId="">
                  <p:embed/>
                </p:oleObj>
              </mc:Choice>
              <mc:Fallback>
                <p:oleObj name="CorelDRAW" r:id="rId2" imgW="2169000" imgH="216936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91" y="3198541"/>
                        <a:ext cx="2477292" cy="23610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5284078" y="808530"/>
            <a:ext cx="3859922" cy="438933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ID" sz="1350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593056" y="2376394"/>
            <a:ext cx="5122069" cy="118550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1" y="80792"/>
            <a:ext cx="3652047" cy="1455476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7372348" y="4857750"/>
            <a:ext cx="1774967" cy="120015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5161019" y="5371921"/>
            <a:ext cx="3696456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15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9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2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164336" y="5389985"/>
            <a:ext cx="34289" cy="2779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-344409" y="5367867"/>
            <a:ext cx="4824032" cy="623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Operating System</a:t>
            </a:r>
          </a:p>
          <a:p>
            <a:pPr eaLnBrk="1" hangingPunct="1"/>
            <a:endParaRPr lang="en-US" sz="1200" dirty="0">
              <a:latin typeface="Raleway ExtraBold" pitchFamily="34" charset="-5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03893" y="5579669"/>
            <a:ext cx="13730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Font size 24 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045029" y="2396209"/>
            <a:ext cx="7344591" cy="3725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UNIVERSITY INSTITUTEOF ENGINEERING</a:t>
            </a: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latin typeface="Arial Black" panose="020B0A04020102020204" pitchFamily="34" charset="0"/>
              </a:rPr>
              <a:t>Bachelor of Engineering (Computer Science &amp; Engineering) </a:t>
            </a: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latin typeface="Arial Black" panose="020B0A04020102020204" pitchFamily="34" charset="0"/>
              </a:rPr>
              <a:t>Operating System (CST-328)</a:t>
            </a: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b="1" dirty="0">
              <a:latin typeface="Arial Black" panose="020B0A04020102020204" pitchFamily="34" charset="0"/>
            </a:endParaRP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dirty="0">
                <a:latin typeface="Arial Black" panose="020B0A04020102020204" pitchFamily="34" charset="0"/>
              </a:rPr>
              <a:t>Subject Coordinator: Er. </a:t>
            </a:r>
            <a:r>
              <a:rPr lang="en-US" b="1">
                <a:latin typeface="Arial Black" panose="020B0A04020102020204" pitchFamily="34" charset="0"/>
              </a:rPr>
              <a:t>Puneet kaur (E6913)</a:t>
            </a:r>
            <a:endParaRPr lang="en-US" sz="24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endParaRPr lang="en-US" sz="1200" dirty="0">
              <a:latin typeface="Raleway ExtraBold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38525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altLang="en-US" sz="1800" b="1" dirty="0">
                <a:latin typeface="Times" pitchFamily="18" charset="0"/>
                <a:cs typeface="Times" pitchFamily="18" charset="0"/>
              </a:rPr>
              <a:t>Calculating internal fragmentation</a:t>
            </a:r>
          </a:p>
          <a:p>
            <a:pPr lvl="1" algn="just"/>
            <a:r>
              <a:rPr lang="en-US" altLang="en-US" sz="1800" dirty="0">
                <a:latin typeface="Times" pitchFamily="18" charset="0"/>
                <a:cs typeface="Times" pitchFamily="18" charset="0"/>
              </a:rPr>
              <a:t>Page size = 2,048 bytes</a:t>
            </a:r>
          </a:p>
          <a:p>
            <a:pPr lvl="1" algn="just"/>
            <a:r>
              <a:rPr lang="en-US" altLang="en-US" sz="1800" dirty="0">
                <a:latin typeface="Times" pitchFamily="18" charset="0"/>
                <a:cs typeface="Times" pitchFamily="18" charset="0"/>
              </a:rPr>
              <a:t>Process size = 72,766 bytes</a:t>
            </a:r>
          </a:p>
          <a:p>
            <a:pPr lvl="1" algn="just"/>
            <a:r>
              <a:rPr lang="en-US" altLang="en-US" sz="1800" dirty="0">
                <a:latin typeface="Times" pitchFamily="18" charset="0"/>
                <a:cs typeface="Times" pitchFamily="18" charset="0"/>
              </a:rPr>
              <a:t>35 pages + 1,086 bytes</a:t>
            </a:r>
          </a:p>
          <a:p>
            <a:pPr lvl="1" algn="just"/>
            <a:r>
              <a:rPr lang="en-US" altLang="en-US" sz="1800" dirty="0">
                <a:latin typeface="Times" pitchFamily="18" charset="0"/>
                <a:cs typeface="Times" pitchFamily="18" charset="0"/>
              </a:rPr>
              <a:t>Internal fragmentation of 2,048 - 1,086 = 962 bytes</a:t>
            </a:r>
          </a:p>
          <a:p>
            <a:pPr lvl="1" algn="just"/>
            <a:r>
              <a:rPr lang="en-US" altLang="en-US" sz="1800" dirty="0">
                <a:latin typeface="Times" pitchFamily="18" charset="0"/>
                <a:cs typeface="Times" pitchFamily="18" charset="0"/>
              </a:rPr>
              <a:t>Worst case fragmentation = 1 frame – 1 byte</a:t>
            </a:r>
          </a:p>
          <a:p>
            <a:pPr lvl="1" algn="just"/>
            <a:r>
              <a:rPr lang="en-US" altLang="en-US" sz="1800" dirty="0">
                <a:latin typeface="Times" pitchFamily="18" charset="0"/>
                <a:cs typeface="Times" pitchFamily="18" charset="0"/>
              </a:rPr>
              <a:t>On average fragmentation = 1 / 2 frame size</a:t>
            </a:r>
          </a:p>
          <a:p>
            <a:pPr lvl="1" algn="just"/>
            <a:r>
              <a:rPr lang="en-US" altLang="en-US" sz="1800" dirty="0">
                <a:latin typeface="Times" pitchFamily="18" charset="0"/>
                <a:cs typeface="Times" pitchFamily="18" charset="0"/>
              </a:rPr>
              <a:t>So small frame sizes desirable?</a:t>
            </a:r>
          </a:p>
          <a:p>
            <a:pPr lvl="1" algn="just"/>
            <a:r>
              <a:rPr lang="en-US" altLang="en-US" sz="1800" dirty="0">
                <a:latin typeface="Times" pitchFamily="18" charset="0"/>
                <a:cs typeface="Times" pitchFamily="18" charset="0"/>
              </a:rPr>
              <a:t>But each page table entry takes memory to track</a:t>
            </a:r>
          </a:p>
          <a:p>
            <a:pPr lvl="1" algn="just"/>
            <a:r>
              <a:rPr lang="en-US" altLang="en-US" sz="1800" dirty="0">
                <a:latin typeface="Times" pitchFamily="18" charset="0"/>
                <a:cs typeface="Times" pitchFamily="18" charset="0"/>
              </a:rPr>
              <a:t>Page sizes growing over time</a:t>
            </a:r>
          </a:p>
          <a:p>
            <a:pPr lvl="2" algn="just"/>
            <a:r>
              <a:rPr lang="en-US" altLang="en-US" dirty="0">
                <a:latin typeface="Times" pitchFamily="18" charset="0"/>
                <a:cs typeface="Times" pitchFamily="18" charset="0"/>
              </a:rPr>
              <a:t>Solaris supports two page sizes – 8 KB and 4 MB</a:t>
            </a:r>
          </a:p>
          <a:p>
            <a:pPr algn="just"/>
            <a:r>
              <a:rPr lang="en-US" altLang="en-US" sz="1800" dirty="0">
                <a:latin typeface="Times" pitchFamily="18" charset="0"/>
                <a:cs typeface="Times" pitchFamily="18" charset="0"/>
              </a:rPr>
              <a:t>Process view and physical memory now very different</a:t>
            </a:r>
          </a:p>
          <a:p>
            <a:pPr algn="just"/>
            <a:r>
              <a:rPr lang="en-US" altLang="en-US" sz="1800" dirty="0">
                <a:latin typeface="Times" pitchFamily="18" charset="0"/>
                <a:cs typeface="Times" pitchFamily="18" charset="0"/>
              </a:rPr>
              <a:t>By implementation process can only access its own memory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Times" pitchFamily="18" charset="0"/>
                <a:cs typeface="Times" pitchFamily="18" charset="0"/>
              </a:rPr>
              <a:t>PAGING</a:t>
            </a:r>
          </a:p>
        </p:txBody>
      </p:sp>
    </p:spTree>
    <p:extLst>
      <p:ext uri="{BB962C8B-B14F-4D97-AF65-F5344CB8AC3E}">
        <p14:creationId xmlns:p14="http://schemas.microsoft.com/office/powerpoint/2010/main" val="4011942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solidFill>
                  <a:srgbClr val="C00000"/>
                </a:solidFill>
                <a:latin typeface="Times" pitchFamily="18" charset="0"/>
                <a:cs typeface="Times" pitchFamily="18" charset="0"/>
              </a:rPr>
              <a:t>Implementation of Page Table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4182094" cy="4686300"/>
          </a:xfrm>
        </p:spPr>
        <p:txBody>
          <a:bodyPr>
            <a:normAutofit lnSpcReduction="10000"/>
          </a:bodyPr>
          <a:lstStyle/>
          <a:p>
            <a:r>
              <a:rPr lang="en-US" altLang="en-US" sz="1800" dirty="0">
                <a:latin typeface="Times" pitchFamily="18" charset="0"/>
                <a:cs typeface="Times" pitchFamily="18" charset="0"/>
              </a:rPr>
              <a:t>Page table is kept in main memory</a:t>
            </a:r>
          </a:p>
          <a:p>
            <a:pPr marL="0" indent="0">
              <a:buNone/>
            </a:pPr>
            <a:endParaRPr lang="en-US" altLang="en-US" sz="1800" b="1" dirty="0">
              <a:latin typeface="Times" pitchFamily="18" charset="0"/>
              <a:cs typeface="Times" pitchFamily="18" charset="0"/>
            </a:endParaRPr>
          </a:p>
          <a:p>
            <a:pPr marL="0" indent="0">
              <a:buNone/>
            </a:pPr>
            <a:r>
              <a:rPr lang="en-US" altLang="en-US" sz="1800" b="1" dirty="0">
                <a:latin typeface="Times" pitchFamily="18" charset="0"/>
                <a:cs typeface="Times" pitchFamily="18" charset="0"/>
              </a:rPr>
              <a:t>Page-table base register (PTBR) </a:t>
            </a:r>
            <a:r>
              <a:rPr lang="en-US" altLang="en-US" sz="1800" dirty="0">
                <a:latin typeface="Times" pitchFamily="18" charset="0"/>
                <a:cs typeface="Times" pitchFamily="18" charset="0"/>
              </a:rPr>
              <a:t>points to the page table</a:t>
            </a:r>
          </a:p>
          <a:p>
            <a:pPr marL="0" indent="0">
              <a:buNone/>
            </a:pPr>
            <a:r>
              <a:rPr lang="en-US" altLang="en-US" sz="1800" b="1" dirty="0">
                <a:latin typeface="Times" pitchFamily="18" charset="0"/>
                <a:cs typeface="Times" pitchFamily="18" charset="0"/>
              </a:rPr>
              <a:t>Page-table length register (PTLR) </a:t>
            </a:r>
            <a:r>
              <a:rPr lang="en-US" altLang="en-US" sz="1800" dirty="0">
                <a:latin typeface="Times" pitchFamily="18" charset="0"/>
                <a:cs typeface="Times" pitchFamily="18" charset="0"/>
              </a:rPr>
              <a:t>indicates size of the page table</a:t>
            </a:r>
          </a:p>
          <a:p>
            <a:pPr marL="0" indent="0">
              <a:buNone/>
            </a:pPr>
            <a:endParaRPr lang="en-US" altLang="en-US" sz="1800" dirty="0">
              <a:latin typeface="Times" pitchFamily="18" charset="0"/>
              <a:cs typeface="Times" pitchFamily="18" charset="0"/>
            </a:endParaRPr>
          </a:p>
          <a:p>
            <a:r>
              <a:rPr lang="en-US" altLang="en-US" sz="1800" dirty="0">
                <a:latin typeface="Times" pitchFamily="18" charset="0"/>
                <a:cs typeface="Times" pitchFamily="18" charset="0"/>
              </a:rPr>
              <a:t>In this scheme every data/instruction access requires two memory accesses</a:t>
            </a:r>
          </a:p>
          <a:p>
            <a:pPr lvl="1"/>
            <a:r>
              <a:rPr lang="en-US" altLang="en-US" sz="1800" dirty="0">
                <a:latin typeface="Times" pitchFamily="18" charset="0"/>
                <a:cs typeface="Times" pitchFamily="18" charset="0"/>
              </a:rPr>
              <a:t>One for the page table and one for the data / instruction</a:t>
            </a:r>
          </a:p>
          <a:p>
            <a:r>
              <a:rPr lang="en-US" altLang="en-US" sz="1800" dirty="0">
                <a:latin typeface="Times" pitchFamily="18" charset="0"/>
                <a:cs typeface="Times" pitchFamily="18" charset="0"/>
              </a:rPr>
              <a:t>The two memory access problem can be solved by the use of a special fast-lookup hardware cache called associative memory or </a:t>
            </a:r>
            <a:r>
              <a:rPr lang="en-US" altLang="en-US" sz="1800" b="1" dirty="0">
                <a:latin typeface="Times" pitchFamily="18" charset="0"/>
                <a:cs typeface="Times" pitchFamily="18" charset="0"/>
              </a:rPr>
              <a:t>translation look-aside buffers (TLBs)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745" y="1524000"/>
            <a:ext cx="4519180" cy="4343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1469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933203" y="609600"/>
            <a:ext cx="8229600" cy="576262"/>
          </a:xfrm>
        </p:spPr>
        <p:txBody>
          <a:bodyPr/>
          <a:lstStyle/>
          <a:p>
            <a:r>
              <a:rPr lang="en-US" altLang="en-US" sz="4000" dirty="0">
                <a:solidFill>
                  <a:srgbClr val="C00000"/>
                </a:solidFill>
                <a:latin typeface="Times" pitchFamily="18" charset="0"/>
                <a:cs typeface="Times" pitchFamily="18" charset="0"/>
              </a:rPr>
              <a:t>Implementation of Page Table 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1" y="1676399"/>
            <a:ext cx="8229600" cy="4156075"/>
          </a:xfrm>
        </p:spPr>
        <p:txBody>
          <a:bodyPr>
            <a:normAutofit/>
          </a:bodyPr>
          <a:lstStyle/>
          <a:p>
            <a:pPr algn="just"/>
            <a:r>
              <a:rPr lang="en-US" altLang="en-US" sz="1800" dirty="0">
                <a:latin typeface="Times" pitchFamily="18" charset="0"/>
                <a:cs typeface="Times" pitchFamily="18" charset="0"/>
              </a:rPr>
              <a:t>Some TLBs store</a:t>
            </a:r>
            <a:r>
              <a:rPr lang="en-US" altLang="en-US" sz="1800" b="1" dirty="0">
                <a:latin typeface="Times" pitchFamily="18" charset="0"/>
                <a:cs typeface="Times" pitchFamily="18" charset="0"/>
              </a:rPr>
              <a:t> address-space identifiers </a:t>
            </a:r>
            <a:r>
              <a:rPr lang="en-US" altLang="en-US" sz="1800" dirty="0">
                <a:latin typeface="Times" pitchFamily="18" charset="0"/>
                <a:cs typeface="Times" pitchFamily="18" charset="0"/>
              </a:rPr>
              <a:t>(</a:t>
            </a:r>
            <a:r>
              <a:rPr lang="en-US" altLang="en-US" sz="1800" b="1" dirty="0">
                <a:latin typeface="Times" pitchFamily="18" charset="0"/>
                <a:cs typeface="Times" pitchFamily="18" charset="0"/>
              </a:rPr>
              <a:t>ASIDs</a:t>
            </a:r>
            <a:r>
              <a:rPr lang="en-US" altLang="en-US" sz="1800" dirty="0">
                <a:latin typeface="Times" pitchFamily="18" charset="0"/>
                <a:cs typeface="Times" pitchFamily="18" charset="0"/>
              </a:rPr>
              <a:t>)</a:t>
            </a:r>
            <a:r>
              <a:rPr lang="en-US" altLang="en-US" sz="1800" b="1" dirty="0">
                <a:latin typeface="Times" pitchFamily="18" charset="0"/>
                <a:cs typeface="Times" pitchFamily="18" charset="0"/>
              </a:rPr>
              <a:t> </a:t>
            </a:r>
            <a:r>
              <a:rPr lang="en-US" altLang="en-US" sz="1800" dirty="0">
                <a:latin typeface="Times" pitchFamily="18" charset="0"/>
                <a:cs typeface="Times" pitchFamily="18" charset="0"/>
              </a:rPr>
              <a:t>in each TLB entry – uniquely identifies each process to provide address-space protection for that process</a:t>
            </a:r>
          </a:p>
          <a:p>
            <a:pPr lvl="1" algn="just"/>
            <a:r>
              <a:rPr lang="en-US" altLang="en-US" sz="1800" dirty="0">
                <a:latin typeface="Times" pitchFamily="18" charset="0"/>
                <a:cs typeface="Times" pitchFamily="18" charset="0"/>
              </a:rPr>
              <a:t>Otherwise need to flush at every context switch</a:t>
            </a:r>
          </a:p>
          <a:p>
            <a:pPr algn="just"/>
            <a:r>
              <a:rPr lang="en-US" altLang="en-US" sz="1800" dirty="0">
                <a:latin typeface="Times" pitchFamily="18" charset="0"/>
                <a:cs typeface="Times" pitchFamily="18" charset="0"/>
              </a:rPr>
              <a:t>TLBs typically small (64 to 1,024 entries)</a:t>
            </a:r>
          </a:p>
          <a:p>
            <a:pPr algn="just"/>
            <a:r>
              <a:rPr lang="en-US" altLang="en-US" sz="1800" dirty="0">
                <a:latin typeface="Times" pitchFamily="18" charset="0"/>
                <a:cs typeface="Times" pitchFamily="18" charset="0"/>
              </a:rPr>
              <a:t>On a TLB miss, value is loaded into the TLB for faster access next time</a:t>
            </a:r>
          </a:p>
          <a:p>
            <a:pPr lvl="1" algn="just"/>
            <a:r>
              <a:rPr lang="en-US" altLang="en-US" sz="1800" dirty="0">
                <a:latin typeface="Times" pitchFamily="18" charset="0"/>
                <a:cs typeface="Times" pitchFamily="18" charset="0"/>
              </a:rPr>
              <a:t>Replacement policies must be considered</a:t>
            </a:r>
          </a:p>
          <a:p>
            <a:pPr lvl="1" algn="just"/>
            <a:r>
              <a:rPr lang="en-US" altLang="en-US" sz="1800" dirty="0">
                <a:latin typeface="Times" pitchFamily="18" charset="0"/>
                <a:cs typeface="Times" pitchFamily="18" charset="0"/>
              </a:rPr>
              <a:t>Some entries can be</a:t>
            </a:r>
            <a:r>
              <a:rPr lang="en-US" altLang="en-US" sz="1800" b="1" dirty="0">
                <a:latin typeface="Times" pitchFamily="18" charset="0"/>
                <a:cs typeface="Times" pitchFamily="18" charset="0"/>
              </a:rPr>
              <a:t> wired down </a:t>
            </a:r>
            <a:r>
              <a:rPr lang="en-US" altLang="en-US" sz="1800" dirty="0">
                <a:latin typeface="Times" pitchFamily="18" charset="0"/>
                <a:cs typeface="Times" pitchFamily="18" charset="0"/>
              </a:rPr>
              <a:t>for permanent fast access</a:t>
            </a:r>
          </a:p>
        </p:txBody>
      </p:sp>
    </p:spTree>
    <p:extLst>
      <p:ext uri="{BB962C8B-B14F-4D97-AF65-F5344CB8AC3E}">
        <p14:creationId xmlns:p14="http://schemas.microsoft.com/office/powerpoint/2010/main" val="2354132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5115" y="558800"/>
            <a:ext cx="7924800" cy="609600"/>
          </a:xfrm>
        </p:spPr>
        <p:txBody>
          <a:bodyPr/>
          <a:lstStyle/>
          <a:p>
            <a:r>
              <a:rPr lang="en-US" altLang="zh-TW" sz="4000" dirty="0">
                <a:solidFill>
                  <a:srgbClr val="C00000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Structure of the Page Table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393371"/>
            <a:ext cx="8001000" cy="4855029"/>
          </a:xfrm>
        </p:spPr>
        <p:txBody>
          <a:bodyPr>
            <a:normAutofit/>
          </a:bodyPr>
          <a:lstStyle/>
          <a:p>
            <a:r>
              <a:rPr lang="en-US" altLang="zh-TW" sz="1800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Often a page table can become large</a:t>
            </a:r>
          </a:p>
          <a:p>
            <a:pPr lvl="1"/>
            <a:r>
              <a:rPr lang="en-US" altLang="zh-TW" sz="1800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32-bit address space with 4 KB (2</a:t>
            </a:r>
            <a:r>
              <a:rPr lang="en-US" altLang="zh-TW" sz="1800" baseline="30000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12</a:t>
            </a:r>
            <a:r>
              <a:rPr lang="en-US" altLang="zh-TW" sz="1800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) page</a:t>
            </a:r>
          </a:p>
          <a:p>
            <a:pPr lvl="1"/>
            <a:r>
              <a:rPr lang="en-US" altLang="zh-TW" sz="1800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2</a:t>
            </a:r>
            <a:r>
              <a:rPr lang="en-US" altLang="zh-TW" sz="1800" baseline="30000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20</a:t>
            </a:r>
            <a:r>
              <a:rPr lang="en-US" altLang="zh-TW" sz="1800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 paging entries (1M), each entry 4B = 4MB</a:t>
            </a:r>
          </a:p>
          <a:p>
            <a:pPr lvl="1"/>
            <a:r>
              <a:rPr lang="en-US" altLang="zh-TW" sz="1800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How about 64-bit address space?</a:t>
            </a:r>
          </a:p>
          <a:p>
            <a:pPr lvl="1"/>
            <a:r>
              <a:rPr lang="en-US" altLang="zh-TW" sz="1800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It may not be allocated contiguously in physical memory</a:t>
            </a:r>
          </a:p>
          <a:p>
            <a:pPr lvl="1"/>
            <a:r>
              <a:rPr lang="en-US" altLang="zh-TW" sz="1800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It may not fit into physical memory</a:t>
            </a:r>
          </a:p>
          <a:p>
            <a:r>
              <a:rPr lang="en-US" altLang="zh-TW" sz="1800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How to solve these issues?</a:t>
            </a:r>
          </a:p>
          <a:p>
            <a:pPr lvl="1"/>
            <a:r>
              <a:rPr lang="en-US" altLang="zh-TW" sz="1800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Hierarchical Paging</a:t>
            </a:r>
          </a:p>
          <a:p>
            <a:pPr lvl="1"/>
            <a:r>
              <a:rPr lang="en-US" altLang="zh-TW" sz="1800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Hashed Page Tables</a:t>
            </a:r>
          </a:p>
          <a:p>
            <a:pPr lvl="1"/>
            <a:r>
              <a:rPr lang="en-US" altLang="zh-TW" sz="1800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Inverted Page Tables</a:t>
            </a:r>
          </a:p>
        </p:txBody>
      </p:sp>
      <p:sp>
        <p:nvSpPr>
          <p:cNvPr id="53252" name="投影片編號版面配置區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686800" y="6305550"/>
            <a:ext cx="4572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8D70C890-E1AA-4E32-939B-A7A228A98231}" type="slidenum">
              <a:rPr lang="zh-TW" altLang="en-US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7619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609600"/>
            <a:ext cx="7924800" cy="609600"/>
          </a:xfrm>
        </p:spPr>
        <p:txBody>
          <a:bodyPr/>
          <a:lstStyle/>
          <a:p>
            <a:r>
              <a:rPr lang="en-US" altLang="zh-TW" sz="4000" dirty="0">
                <a:solidFill>
                  <a:srgbClr val="C00000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Hierarchical Page Tables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188686" y="1505856"/>
            <a:ext cx="4528457" cy="48006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sz="1800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Page the page table</a:t>
            </a:r>
          </a:p>
          <a:p>
            <a:pPr lvl="1"/>
            <a:r>
              <a:rPr lang="en-US" altLang="zh-TW" sz="1800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Two or multi-level page table</a:t>
            </a:r>
          </a:p>
          <a:p>
            <a:pPr lvl="1">
              <a:buNone/>
            </a:pPr>
            <a:endParaRPr lang="en-US" altLang="zh-TW" sz="1800" dirty="0"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zh-TW" sz="1800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A logical address (on 32-bit machine with 1K page size) is divided into:</a:t>
            </a:r>
          </a:p>
          <a:p>
            <a:pPr marL="628650" lvl="1" algn="just">
              <a:lnSpc>
                <a:spcPct val="90000"/>
              </a:lnSpc>
            </a:pPr>
            <a:r>
              <a:rPr lang="en-US" altLang="zh-TW" sz="1800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a page number consisting of 22 bits</a:t>
            </a:r>
          </a:p>
          <a:p>
            <a:pPr marL="628650" lvl="1" algn="just">
              <a:lnSpc>
                <a:spcPct val="90000"/>
              </a:lnSpc>
            </a:pPr>
            <a:r>
              <a:rPr lang="en-US" altLang="zh-TW" sz="1800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a page offset consisting of 10 bits</a:t>
            </a:r>
          </a:p>
          <a:p>
            <a:pPr algn="just">
              <a:lnSpc>
                <a:spcPct val="90000"/>
              </a:lnSpc>
            </a:pPr>
            <a:r>
              <a:rPr lang="en-US" altLang="zh-TW" sz="1800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Since the page table is paged, the page number is further divided into:</a:t>
            </a:r>
          </a:p>
          <a:p>
            <a:pPr marL="628650" lvl="1" algn="just">
              <a:lnSpc>
                <a:spcPct val="90000"/>
              </a:lnSpc>
            </a:pPr>
            <a:r>
              <a:rPr lang="en-US" altLang="zh-TW" sz="1800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a 12-bit page number </a:t>
            </a:r>
          </a:p>
          <a:p>
            <a:pPr marL="628650" lvl="1" algn="just">
              <a:lnSpc>
                <a:spcPct val="90000"/>
              </a:lnSpc>
            </a:pPr>
            <a:r>
              <a:rPr lang="en-US" altLang="zh-TW" sz="1800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a 10-bit page offset</a:t>
            </a:r>
          </a:p>
          <a:p>
            <a:pPr algn="just">
              <a:lnSpc>
                <a:spcPct val="90000"/>
              </a:lnSpc>
            </a:pPr>
            <a:r>
              <a:rPr lang="en-US" altLang="zh-TW" sz="1800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Thus, a logical address is as follows:</a:t>
            </a:r>
            <a:br>
              <a:rPr lang="en-US" altLang="zh-TW" sz="1800" dirty="0">
                <a:latin typeface="Times New Roman" pitchFamily="18" charset="0"/>
                <a:ea typeface="新細明體" charset="-120"/>
                <a:cs typeface="Times New Roman" pitchFamily="18" charset="0"/>
              </a:rPr>
            </a:br>
            <a:br>
              <a:rPr lang="en-US" altLang="zh-TW" sz="1800" dirty="0">
                <a:latin typeface="Times New Roman" pitchFamily="18" charset="0"/>
                <a:ea typeface="新細明體" charset="-120"/>
                <a:cs typeface="Times New Roman" pitchFamily="18" charset="0"/>
              </a:rPr>
            </a:br>
            <a:br>
              <a:rPr lang="en-US" altLang="zh-TW" sz="1800" dirty="0">
                <a:latin typeface="Times New Roman" pitchFamily="18" charset="0"/>
                <a:ea typeface="新細明體" charset="-120"/>
                <a:cs typeface="Times New Roman" pitchFamily="18" charset="0"/>
              </a:rPr>
            </a:br>
            <a:br>
              <a:rPr lang="en-US" altLang="zh-TW" sz="1800" dirty="0">
                <a:latin typeface="Times New Roman" pitchFamily="18" charset="0"/>
                <a:ea typeface="新細明體" charset="-120"/>
                <a:cs typeface="Times New Roman" pitchFamily="18" charset="0"/>
              </a:rPr>
            </a:br>
            <a:br>
              <a:rPr lang="en-US" altLang="zh-TW" sz="1800" dirty="0">
                <a:latin typeface="Times New Roman" pitchFamily="18" charset="0"/>
                <a:ea typeface="新細明體" charset="-120"/>
                <a:cs typeface="Times New Roman" pitchFamily="18" charset="0"/>
              </a:rPr>
            </a:br>
            <a:br>
              <a:rPr lang="en-US" altLang="zh-TW" sz="1800" dirty="0">
                <a:latin typeface="Times New Roman" pitchFamily="18" charset="0"/>
                <a:ea typeface="新細明體" charset="-120"/>
                <a:cs typeface="Times New Roman" pitchFamily="18" charset="0"/>
              </a:rPr>
            </a:br>
            <a:br>
              <a:rPr lang="en-US" altLang="zh-TW" sz="1800" dirty="0">
                <a:latin typeface="Times New Roman" pitchFamily="18" charset="0"/>
                <a:ea typeface="新細明體" charset="-120"/>
                <a:cs typeface="Times New Roman" pitchFamily="18" charset="0"/>
              </a:rPr>
            </a:br>
            <a:endParaRPr lang="en-US" altLang="zh-TW" sz="1800" dirty="0"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zh-TW" sz="1800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where pi is an index into the outer page table, and p2 is the displacement within the page of the outer page table</a:t>
            </a:r>
          </a:p>
          <a:p>
            <a:pPr lvl="1">
              <a:buNone/>
            </a:pPr>
            <a:endParaRPr lang="en-US" altLang="zh-TW" sz="1800" dirty="0">
              <a:latin typeface="Times New Roman" pitchFamily="18" charset="0"/>
              <a:ea typeface="新細明體" charset="-120"/>
              <a:cs typeface="Times New Roman" pitchFamily="18" charset="0"/>
            </a:endParaRPr>
          </a:p>
        </p:txBody>
      </p:sp>
      <p:sp>
        <p:nvSpPr>
          <p:cNvPr id="54277" name="投影片編號版面配置區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686800" y="6305550"/>
            <a:ext cx="4572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A8F9FA7C-6817-43A3-B7F5-EA5A98388FB0}" type="slidenum">
              <a:rPr lang="zh-TW" altLang="en-US"/>
              <a:pPr/>
              <a:t>14</a:t>
            </a:fld>
            <a:endParaRPr lang="zh-TW" altLang="en-US"/>
          </a:p>
        </p:txBody>
      </p:sp>
      <p:pic>
        <p:nvPicPr>
          <p:cNvPr id="54276" name="Picture 3"/>
          <p:cNvPicPr>
            <a:picLocks noChangeAspect="1" noChangeArrowheads="1"/>
          </p:cNvPicPr>
          <p:nvPr/>
        </p:nvPicPr>
        <p:blipFill>
          <a:blip r:embed="rId2"/>
          <a:srcRect l="14992" t="847" r="15005" b="1042"/>
          <a:stretch>
            <a:fillRect/>
          </a:stretch>
        </p:blipFill>
        <p:spPr bwMode="auto">
          <a:xfrm>
            <a:off x="4905829" y="1436915"/>
            <a:ext cx="3991202" cy="4361996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  <p:pic>
        <p:nvPicPr>
          <p:cNvPr id="1454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63663" y="4443413"/>
            <a:ext cx="235267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86211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00542" y="721859"/>
            <a:ext cx="8077200" cy="609600"/>
          </a:xfrm>
        </p:spPr>
        <p:txBody>
          <a:bodyPr>
            <a:noAutofit/>
          </a:bodyPr>
          <a:lstStyle/>
          <a:p>
            <a:r>
              <a:rPr lang="en-US" altLang="zh-TW" sz="4000" dirty="0">
                <a:solidFill>
                  <a:srgbClr val="C00000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Address-Translation Scheme</a:t>
            </a:r>
          </a:p>
        </p:txBody>
      </p:sp>
      <p:sp>
        <p:nvSpPr>
          <p:cNvPr id="56324" name="投影片編號版面配置區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686800" y="6305550"/>
            <a:ext cx="4572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C2EE004C-4E7E-475E-B72B-85D014211F8B}" type="slidenum">
              <a:rPr lang="zh-TW" altLang="en-US"/>
              <a:pPr/>
              <a:t>15</a:t>
            </a:fld>
            <a:endParaRPr lang="zh-TW" altLang="en-US"/>
          </a:p>
        </p:txBody>
      </p:sp>
      <p:pic>
        <p:nvPicPr>
          <p:cNvPr id="56323" name="Picture 1033"/>
          <p:cNvPicPr>
            <a:picLocks noChangeAspect="1" noChangeArrowheads="1"/>
          </p:cNvPicPr>
          <p:nvPr/>
        </p:nvPicPr>
        <p:blipFill>
          <a:blip r:embed="rId2"/>
          <a:srcRect l="511" t="22414" r="511" b="22414"/>
          <a:stretch>
            <a:fillRect/>
          </a:stretch>
        </p:blipFill>
        <p:spPr bwMode="auto">
          <a:xfrm>
            <a:off x="1450975" y="2032000"/>
            <a:ext cx="6265863" cy="367710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38002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493486"/>
            <a:ext cx="7924800" cy="725714"/>
          </a:xfrm>
        </p:spPr>
        <p:txBody>
          <a:bodyPr/>
          <a:lstStyle/>
          <a:p>
            <a:r>
              <a:rPr lang="en-US" altLang="zh-TW" sz="4000" dirty="0">
                <a:solidFill>
                  <a:srgbClr val="C00000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Hashed Page Tables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377950"/>
            <a:ext cx="8106229" cy="4483100"/>
          </a:xfrm>
        </p:spPr>
        <p:txBody>
          <a:bodyPr>
            <a:normAutofit/>
          </a:bodyPr>
          <a:lstStyle/>
          <a:p>
            <a:pPr algn="just"/>
            <a:r>
              <a:rPr lang="en-US" altLang="zh-TW" sz="1800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Common in address spaces &gt; 32 bits</a:t>
            </a:r>
          </a:p>
          <a:p>
            <a:pPr lvl="1" algn="just"/>
            <a:r>
              <a:rPr lang="en-US" altLang="zh-TW" sz="1800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Hierarchical paging is too slow (in case of a TLB miss)</a:t>
            </a:r>
          </a:p>
          <a:p>
            <a:pPr algn="just"/>
            <a:r>
              <a:rPr lang="en-US" altLang="zh-TW" sz="1800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The virtual page number is hashed into a page table. This page table contains a chain of elements hashing to the same location.</a:t>
            </a:r>
          </a:p>
          <a:p>
            <a:pPr algn="just"/>
            <a:r>
              <a:rPr lang="en-US" altLang="zh-TW" sz="1800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Know what is a hash table?</a:t>
            </a:r>
          </a:p>
          <a:p>
            <a:pPr algn="just"/>
            <a:r>
              <a:rPr lang="en-US" altLang="zh-TW" sz="1800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Virtual page numbers are compared in this chain searching for a match. If a match is found, the corresponding physical frame is extracted.</a:t>
            </a:r>
          </a:p>
        </p:txBody>
      </p:sp>
      <p:sp>
        <p:nvSpPr>
          <p:cNvPr id="58372" name="投影片編號版面配置區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686800" y="6305550"/>
            <a:ext cx="4572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05C7F672-B077-4273-BE5B-D21B0E3DB146}" type="slidenum">
              <a:rPr lang="zh-TW" altLang="en-US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9714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631372"/>
            <a:ext cx="7924800" cy="609600"/>
          </a:xfrm>
        </p:spPr>
        <p:txBody>
          <a:bodyPr/>
          <a:lstStyle/>
          <a:p>
            <a:r>
              <a:rPr lang="en-US" altLang="zh-TW" sz="4000" dirty="0">
                <a:solidFill>
                  <a:srgbClr val="C00000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Brief Introduction on Hash table 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377950"/>
            <a:ext cx="7946571" cy="4483100"/>
          </a:xfrm>
        </p:spPr>
        <p:txBody>
          <a:bodyPr>
            <a:normAutofit/>
          </a:bodyPr>
          <a:lstStyle/>
          <a:p>
            <a:pPr algn="just"/>
            <a:r>
              <a:rPr lang="en-US" altLang="zh-TW" sz="1800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Why hash table?</a:t>
            </a:r>
          </a:p>
          <a:p>
            <a:pPr algn="just"/>
            <a:r>
              <a:rPr lang="en-US" altLang="zh-TW" sz="1800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Suppose that we want to store 10,000 students records (each with a 5-digit ID) in a given container. </a:t>
            </a:r>
          </a:p>
          <a:p>
            <a:pPr lvl="1" algn="just"/>
            <a:r>
              <a:rPr lang="en-US" altLang="zh-TW" sz="1800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A linked list implementation would take </a:t>
            </a:r>
            <a:r>
              <a:rPr lang="en-US" altLang="zh-TW" sz="1800" u="sng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O(n) </a:t>
            </a:r>
            <a:r>
              <a:rPr lang="en-US" altLang="zh-TW" sz="1800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time.</a:t>
            </a:r>
          </a:p>
          <a:p>
            <a:pPr lvl="1" algn="just"/>
            <a:r>
              <a:rPr lang="en-US" altLang="zh-TW" sz="1800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A height balanced tree would give </a:t>
            </a:r>
            <a:r>
              <a:rPr lang="en-US" altLang="zh-TW" sz="1800" u="sng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O(log n) </a:t>
            </a:r>
            <a:r>
              <a:rPr lang="en-US" altLang="zh-TW" sz="1800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access time.</a:t>
            </a:r>
          </a:p>
          <a:p>
            <a:pPr lvl="1" algn="just"/>
            <a:r>
              <a:rPr lang="en-US" altLang="zh-TW" sz="1800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Using an array of size 100,000 would give </a:t>
            </a:r>
            <a:r>
              <a:rPr lang="en-US" altLang="zh-TW" sz="1800" u="sng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O(1) </a:t>
            </a:r>
            <a:r>
              <a:rPr lang="en-US" altLang="zh-TW" sz="1800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access time but will lead to a lot of space wastage.</a:t>
            </a:r>
          </a:p>
          <a:p>
            <a:pPr algn="just"/>
            <a:r>
              <a:rPr lang="en-US" altLang="zh-TW" sz="1800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Is there some way that we could get </a:t>
            </a:r>
            <a:r>
              <a:rPr lang="en-US" altLang="zh-TW" sz="1800" u="sng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O(1) </a:t>
            </a:r>
            <a:r>
              <a:rPr lang="en-US" altLang="zh-TW" sz="1800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access without wasting a lot of space?</a:t>
            </a:r>
          </a:p>
          <a:p>
            <a:pPr lvl="1" algn="just"/>
            <a:r>
              <a:rPr lang="en-US" altLang="zh-TW" sz="1800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Consider the case of large 64-bit address space with sparse entries (limited by physical memory &amp; hard disk)</a:t>
            </a:r>
          </a:p>
        </p:txBody>
      </p:sp>
      <p:sp>
        <p:nvSpPr>
          <p:cNvPr id="59396" name="投影片編號版面配置區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686800" y="6305550"/>
            <a:ext cx="4572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98CFDA76-C07B-433B-BE2F-E804C6F72CA1}" type="slidenum">
              <a:rPr lang="zh-TW" altLang="en-US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5379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961572" y="674914"/>
            <a:ext cx="7924800" cy="609600"/>
          </a:xfrm>
        </p:spPr>
        <p:txBody>
          <a:bodyPr/>
          <a:lstStyle/>
          <a:p>
            <a:r>
              <a:rPr lang="en-US" altLang="zh-TW" sz="4000" dirty="0">
                <a:solidFill>
                  <a:srgbClr val="C00000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Types of Hashing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sz="1800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There are two types of hashing :</a:t>
            </a:r>
          </a:p>
          <a:p>
            <a:pPr algn="just">
              <a:buFont typeface="Monotype Sorts" pitchFamily="2" charset="2"/>
              <a:buNone/>
            </a:pPr>
            <a:r>
              <a:rPr lang="en-US" altLang="zh-TW" sz="1800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	</a:t>
            </a:r>
            <a:r>
              <a:rPr lang="en-US" altLang="zh-TW" sz="1800" b="1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1.  Static hashing: </a:t>
            </a:r>
            <a:r>
              <a:rPr lang="en-US" altLang="zh-TW" sz="1800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In static hashing, the hash function maps search-key values to a fixed set of locations.</a:t>
            </a:r>
          </a:p>
          <a:p>
            <a:pPr marL="1028700" lvl="3" indent="-342900" algn="just">
              <a:buClr>
                <a:srgbClr val="993300"/>
              </a:buClr>
              <a:buSzPct val="90000"/>
            </a:pPr>
            <a:r>
              <a:rPr lang="en-US" altLang="zh-TW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In case of collision -&gt; add overflow  entries</a:t>
            </a:r>
          </a:p>
          <a:p>
            <a:pPr algn="just">
              <a:buFont typeface="Monotype Sorts" pitchFamily="2" charset="2"/>
              <a:buNone/>
            </a:pPr>
            <a:r>
              <a:rPr lang="en-US" altLang="zh-TW" sz="1800" b="1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      2. Dynamic hashing: </a:t>
            </a:r>
            <a:r>
              <a:rPr lang="en-US" altLang="zh-TW" sz="1800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In dynamic hashing a hash table can grow to handle more items. The associated hash function must change as the table grows. </a:t>
            </a:r>
          </a:p>
          <a:p>
            <a:pPr marL="1028700" lvl="3" indent="-342900" algn="just">
              <a:buClr>
                <a:srgbClr val="993300"/>
              </a:buClr>
              <a:buSzPct val="90000"/>
            </a:pPr>
            <a:r>
              <a:rPr lang="en-US" altLang="zh-TW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In case of collision -&gt; grow the hash table</a:t>
            </a:r>
          </a:p>
          <a:p>
            <a:pPr algn="just">
              <a:buFont typeface="Monotype Sorts" pitchFamily="2" charset="2"/>
              <a:buNone/>
            </a:pPr>
            <a:endParaRPr lang="en-US" altLang="zh-TW" sz="1800" dirty="0">
              <a:latin typeface="Times New Roman" pitchFamily="18" charset="0"/>
              <a:ea typeface="新細明體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951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698171" y="620486"/>
            <a:ext cx="6542314" cy="609600"/>
          </a:xfrm>
        </p:spPr>
        <p:txBody>
          <a:bodyPr/>
          <a:lstStyle/>
          <a:p>
            <a:r>
              <a:rPr lang="en-US" altLang="zh-TW" sz="4000" dirty="0">
                <a:solidFill>
                  <a:srgbClr val="C00000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Hashed Page Table</a:t>
            </a:r>
          </a:p>
        </p:txBody>
      </p:sp>
      <p:pic>
        <p:nvPicPr>
          <p:cNvPr id="67587" name="Picture 4"/>
          <p:cNvPicPr>
            <a:picLocks noChangeAspect="1" noChangeArrowheads="1"/>
          </p:cNvPicPr>
          <p:nvPr/>
        </p:nvPicPr>
        <p:blipFill>
          <a:blip r:embed="rId2"/>
          <a:srcRect l="439" t="14206" r="670" b="13898"/>
          <a:stretch>
            <a:fillRect/>
          </a:stretch>
        </p:blipFill>
        <p:spPr bwMode="auto">
          <a:xfrm>
            <a:off x="1083129" y="1804760"/>
            <a:ext cx="7042150" cy="38417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79013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914401"/>
            <a:ext cx="7772400" cy="4876800"/>
          </a:xfrm>
        </p:spPr>
        <p:txBody>
          <a:bodyPr>
            <a:noAutofit/>
          </a:bodyPr>
          <a:lstStyle/>
          <a:p>
            <a:br>
              <a:rPr lang="en-US" sz="12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Lecture 16</a:t>
            </a:r>
            <a:b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1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1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Paging </a:t>
            </a:r>
            <a:b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&amp; </a:t>
            </a:r>
            <a:b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Paging Techniques</a:t>
            </a:r>
            <a:endParaRPr lang="en-US" sz="2000" b="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5114" y="587828"/>
            <a:ext cx="7924800" cy="609600"/>
          </a:xfrm>
        </p:spPr>
        <p:txBody>
          <a:bodyPr/>
          <a:lstStyle/>
          <a:p>
            <a:r>
              <a:rPr lang="en-US" altLang="zh-TW" sz="4000" dirty="0">
                <a:solidFill>
                  <a:srgbClr val="C00000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Inverted Page Table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0" y="1435328"/>
            <a:ext cx="4049486" cy="4792662"/>
          </a:xfrm>
        </p:spPr>
        <p:txBody>
          <a:bodyPr>
            <a:normAutofit/>
          </a:bodyPr>
          <a:lstStyle/>
          <a:p>
            <a:pPr algn="just"/>
            <a:r>
              <a:rPr lang="en-US" altLang="zh-TW" sz="1800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To keep the page table small</a:t>
            </a:r>
          </a:p>
          <a:p>
            <a:pPr lvl="1" algn="just"/>
            <a:r>
              <a:rPr lang="en-US" altLang="zh-TW" sz="1800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One entry for each frame of the physical memory</a:t>
            </a:r>
          </a:p>
          <a:p>
            <a:pPr algn="just"/>
            <a:r>
              <a:rPr lang="en-US" altLang="zh-TW" sz="1800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Each entry has (</a:t>
            </a:r>
            <a:r>
              <a:rPr lang="en-US" altLang="zh-TW" sz="1800" dirty="0" err="1">
                <a:latin typeface="Times New Roman" pitchFamily="18" charset="0"/>
                <a:ea typeface="新細明體" charset="-120"/>
                <a:cs typeface="Times New Roman" pitchFamily="18" charset="0"/>
              </a:rPr>
              <a:t>pid</a:t>
            </a:r>
            <a:r>
              <a:rPr lang="en-US" altLang="zh-TW" sz="1800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, page-number)</a:t>
            </a:r>
          </a:p>
          <a:p>
            <a:pPr algn="just"/>
            <a:r>
              <a:rPr lang="en-US" altLang="zh-TW" sz="1800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Given (</a:t>
            </a:r>
            <a:r>
              <a:rPr lang="en-US" altLang="zh-TW" sz="1800" dirty="0" err="1">
                <a:latin typeface="Times New Roman" pitchFamily="18" charset="0"/>
                <a:ea typeface="新細明體" charset="-120"/>
                <a:cs typeface="Times New Roman" pitchFamily="18" charset="0"/>
              </a:rPr>
              <a:t>pid</a:t>
            </a:r>
            <a:r>
              <a:rPr lang="en-US" altLang="zh-TW" sz="1800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, page-number), how to find the physical frame?</a:t>
            </a:r>
          </a:p>
          <a:p>
            <a:pPr lvl="1" algn="just"/>
            <a:r>
              <a:rPr lang="en-US" altLang="zh-TW" sz="1800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Very slow: scan entries in the table</a:t>
            </a:r>
          </a:p>
          <a:p>
            <a:pPr lvl="1" algn="just"/>
            <a:r>
              <a:rPr lang="en-US" altLang="zh-TW" sz="1800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Fast: build a hash table with the hash key = (</a:t>
            </a:r>
            <a:r>
              <a:rPr lang="en-US" altLang="zh-TW" sz="1800" dirty="0" err="1">
                <a:latin typeface="Times New Roman" pitchFamily="18" charset="0"/>
                <a:ea typeface="新細明體" charset="-120"/>
                <a:cs typeface="Times New Roman" pitchFamily="18" charset="0"/>
              </a:rPr>
              <a:t>pid</a:t>
            </a:r>
            <a:r>
              <a:rPr lang="en-US" altLang="zh-TW" sz="1800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, page-number) </a:t>
            </a:r>
          </a:p>
        </p:txBody>
      </p:sp>
      <p:sp>
        <p:nvSpPr>
          <p:cNvPr id="68612" name="投影片編號版面配置區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686800" y="6305550"/>
            <a:ext cx="4572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D24EA066-F61E-4643-B4FB-63D061CEAC82}" type="slidenum">
              <a:rPr lang="zh-TW" altLang="en-US"/>
              <a:pPr/>
              <a:t>20</a:t>
            </a:fld>
            <a:endParaRPr lang="zh-TW" alt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/>
          <a:srcRect l="706" t="4347" r="706" b="4672"/>
          <a:stretch>
            <a:fillRect/>
          </a:stretch>
        </p:blipFill>
        <p:spPr bwMode="auto">
          <a:xfrm>
            <a:off x="4165600" y="1435781"/>
            <a:ext cx="4768624" cy="436993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83026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8599"/>
            <a:ext cx="7315200" cy="1066801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Conclusion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676400"/>
            <a:ext cx="7543800" cy="3962400"/>
          </a:xfrm>
        </p:spPr>
        <p:txBody>
          <a:bodyPr/>
          <a:lstStyle/>
          <a:p>
            <a:pPr algn="l"/>
            <a:endParaRPr lang="en-US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This lecture enables the students to understand Paging, shared pages, implementation of page tables and page table structures.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8599"/>
            <a:ext cx="7315200" cy="1066801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Video Link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676400"/>
            <a:ext cx="7543800" cy="3962400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u="sng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hlinkClick r:id="rId2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u="sng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en-IN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://www.youtube.com/watch?v=pJ6qrCB8pDw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https://www.youtube.com/watch?v=2pgI46Q72fA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https://www.youtube.com/watch?v=SqYigYLFvcI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5966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1"/>
            <a:ext cx="7772400" cy="1066799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828800"/>
            <a:ext cx="7467600" cy="3810000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  <a:hlinkClick r:id="rId2"/>
              </a:rPr>
              <a:t>https://www.geeksforgeeks.org/partition-allocation-methods-in-memory-management/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Raav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  <a:hlinkClick r:id="rId3"/>
              </a:rPr>
              <a:t>https://www.javatpoint.com/os-memory-management-introduction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Raav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  <a:hlinkClick r:id="rId4"/>
              </a:rPr>
              <a:t>http://www2.latech.edu/~box/os/ch08.pdf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Raav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  <a:hlinkClick r:id="rId5"/>
              </a:rPr>
              <a:t>https://www.cs.uic.edu/~jbell/CourseNotes/OperatingSystems/8_MainMemory.html#:~:text=8.3%20Contiguous%20Memory%20Allocation,allocated%20to%20processes%20as%20needed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.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Raav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  <a:hlinkClick r:id="rId6"/>
              </a:rPr>
              <a:t>http://www.csdl.tamu.edu/~furuta/courses/99a_410/slides/chap08</a:t>
            </a:r>
            <a:endParaRPr lang="en-US" sz="14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Raav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  <a:hlinkClick r:id="rId7"/>
              </a:rPr>
              <a:t>https://www.tutorialspoint.com/operating_system/os_memory_management.htm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Raav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  <a:hlinkClick r:id="rId8"/>
              </a:rPr>
              <a:t>https://www.studytonight.com/operating-system/memory-management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Raav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  <a:hlinkClick r:id="rId9"/>
              </a:rPr>
              <a:t>https://www.guru99.com/os-memory-management.html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Raav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Raavi" panose="020B0502040204020203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Permits a program's memory to be physically noncontiguous so it can be allocated from wherever available. This avoids fragmentation and compaction.</a:t>
            </a:r>
          </a:p>
          <a:p>
            <a:pPr marL="0" indent="0">
              <a:buNone/>
            </a:pPr>
            <a:endParaRPr lang="en-US" sz="1800" dirty="0">
              <a:latin typeface="Times" pitchFamily="18" charset="0"/>
              <a:cs typeface="Times" pitchFamily="18" charset="0"/>
            </a:endParaRPr>
          </a:p>
          <a:p>
            <a:pPr marL="0" indent="0">
              <a:buNone/>
            </a:pPr>
            <a:endParaRPr lang="en-US" sz="1800" dirty="0">
              <a:latin typeface="Times" pitchFamily="18" charset="0"/>
              <a:cs typeface="Times" pitchFamily="18" charset="0"/>
            </a:endParaRPr>
          </a:p>
          <a:p>
            <a:pPr algn="just"/>
            <a:r>
              <a:rPr lang="en-US" sz="1800" dirty="0">
                <a:latin typeface="Times" pitchFamily="18" charset="0"/>
                <a:cs typeface="Times" pitchFamily="18" charset="0"/>
              </a:rPr>
              <a:t>Logical address space of a process can be noncontiguous; process is allocated physical memory whenever that memory is available and the program needs it.</a:t>
            </a:r>
          </a:p>
          <a:p>
            <a:pPr algn="just"/>
            <a:r>
              <a:rPr lang="en-US" sz="1800" dirty="0">
                <a:latin typeface="Times" pitchFamily="18" charset="0"/>
                <a:cs typeface="Times" pitchFamily="18" charset="0"/>
              </a:rPr>
              <a:t>Divide </a:t>
            </a:r>
            <a:r>
              <a:rPr lang="en-US" sz="1800" b="1" dirty="0">
                <a:latin typeface="Times" pitchFamily="18" charset="0"/>
                <a:cs typeface="Times" pitchFamily="18" charset="0"/>
              </a:rPr>
              <a:t>physical </a:t>
            </a:r>
            <a:r>
              <a:rPr lang="en-US" sz="1800" dirty="0">
                <a:latin typeface="Times" pitchFamily="18" charset="0"/>
                <a:cs typeface="Times" pitchFamily="18" charset="0"/>
              </a:rPr>
              <a:t>memory into fixed-sized blocks called </a:t>
            </a:r>
            <a:r>
              <a:rPr lang="en-US" sz="1800" b="1" dirty="0">
                <a:latin typeface="Times" pitchFamily="18" charset="0"/>
                <a:cs typeface="Times" pitchFamily="18" charset="0"/>
              </a:rPr>
              <a:t>frames </a:t>
            </a:r>
            <a:r>
              <a:rPr lang="en-US" sz="1800" dirty="0">
                <a:latin typeface="Times" pitchFamily="18" charset="0"/>
                <a:cs typeface="Times" pitchFamily="18" charset="0"/>
              </a:rPr>
              <a:t>(size is power of 2, between 512 bytes and 8192 bytes).</a:t>
            </a:r>
          </a:p>
          <a:p>
            <a:pPr algn="just"/>
            <a:r>
              <a:rPr lang="en-US" sz="1800" dirty="0">
                <a:latin typeface="Times" pitchFamily="18" charset="0"/>
                <a:cs typeface="Times" pitchFamily="18" charset="0"/>
              </a:rPr>
              <a:t>Divide </a:t>
            </a:r>
            <a:r>
              <a:rPr lang="en-US" sz="1800" b="1" dirty="0">
                <a:latin typeface="Times" pitchFamily="18" charset="0"/>
                <a:cs typeface="Times" pitchFamily="18" charset="0"/>
              </a:rPr>
              <a:t>logical </a:t>
            </a:r>
            <a:r>
              <a:rPr lang="en-US" sz="1800" dirty="0">
                <a:latin typeface="Times" pitchFamily="18" charset="0"/>
                <a:cs typeface="Times" pitchFamily="18" charset="0"/>
              </a:rPr>
              <a:t>memory into blocks of same size called </a:t>
            </a:r>
            <a:r>
              <a:rPr lang="en-US" sz="1800" b="1" dirty="0">
                <a:latin typeface="Times" pitchFamily="18" charset="0"/>
                <a:cs typeface="Times" pitchFamily="18" charset="0"/>
              </a:rPr>
              <a:t>pages</a:t>
            </a:r>
            <a:r>
              <a:rPr lang="en-US" sz="1800" dirty="0">
                <a:latin typeface="Times" pitchFamily="18" charset="0"/>
                <a:cs typeface="Times" pitchFamily="18" charset="0"/>
              </a:rPr>
              <a:t>.</a:t>
            </a:r>
          </a:p>
          <a:p>
            <a:pPr algn="just"/>
            <a:r>
              <a:rPr lang="en-US" sz="1800" dirty="0">
                <a:latin typeface="Times" pitchFamily="18" charset="0"/>
                <a:cs typeface="Times" pitchFamily="18" charset="0"/>
              </a:rPr>
              <a:t>Keep track of all free frames.</a:t>
            </a:r>
          </a:p>
          <a:p>
            <a:pPr algn="just"/>
            <a:r>
              <a:rPr lang="en-US" sz="1800" dirty="0">
                <a:latin typeface="Times" pitchFamily="18" charset="0"/>
                <a:cs typeface="Times" pitchFamily="18" charset="0"/>
              </a:rPr>
              <a:t>To run a program of size </a:t>
            </a:r>
            <a:r>
              <a:rPr lang="en-US" sz="1800" i="1" dirty="0">
                <a:latin typeface="Times" pitchFamily="18" charset="0"/>
                <a:cs typeface="Times" pitchFamily="18" charset="0"/>
              </a:rPr>
              <a:t>n </a:t>
            </a:r>
            <a:r>
              <a:rPr lang="en-US" sz="1800" dirty="0">
                <a:latin typeface="Times" pitchFamily="18" charset="0"/>
                <a:cs typeface="Times" pitchFamily="18" charset="0"/>
              </a:rPr>
              <a:t>pages, need to find </a:t>
            </a:r>
            <a:r>
              <a:rPr lang="en-US" sz="1800" i="1" dirty="0">
                <a:latin typeface="Times" pitchFamily="18" charset="0"/>
                <a:cs typeface="Times" pitchFamily="18" charset="0"/>
              </a:rPr>
              <a:t>n </a:t>
            </a:r>
            <a:r>
              <a:rPr lang="en-US" sz="1800" dirty="0">
                <a:latin typeface="Times" pitchFamily="18" charset="0"/>
                <a:cs typeface="Times" pitchFamily="18" charset="0"/>
              </a:rPr>
              <a:t>free frames and load program.</a:t>
            </a:r>
          </a:p>
          <a:p>
            <a:pPr algn="just"/>
            <a:r>
              <a:rPr lang="en-US" sz="1800" dirty="0">
                <a:latin typeface="Times" pitchFamily="18" charset="0"/>
                <a:cs typeface="Times" pitchFamily="18" charset="0"/>
              </a:rPr>
              <a:t>Set up a page table to translate logical to physical addresses.</a:t>
            </a:r>
          </a:p>
          <a:p>
            <a:pPr algn="just"/>
            <a:r>
              <a:rPr lang="en-US" sz="1800" dirty="0">
                <a:latin typeface="Times" pitchFamily="18" charset="0"/>
                <a:cs typeface="Times" pitchFamily="18" charset="0"/>
              </a:rPr>
              <a:t>Internal fragmentation.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Times" pitchFamily="18" charset="0"/>
                <a:cs typeface="Times" pitchFamily="18" charset="0"/>
              </a:rPr>
              <a:t>PAGING</a:t>
            </a:r>
          </a:p>
        </p:txBody>
      </p:sp>
    </p:spTree>
    <p:extLst>
      <p:ext uri="{BB962C8B-B14F-4D97-AF65-F5344CB8AC3E}">
        <p14:creationId xmlns:p14="http://schemas.microsoft.com/office/powerpoint/2010/main" val="3367720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" pitchFamily="18" charset="0"/>
                <a:cs typeface="Times" pitchFamily="18" charset="0"/>
              </a:rPr>
              <a:t>An address is determined by:</a:t>
            </a:r>
          </a:p>
          <a:p>
            <a:pPr marL="0" indent="0">
              <a:buNone/>
            </a:pPr>
            <a:r>
              <a:rPr lang="en-US" sz="1800" dirty="0">
                <a:latin typeface="Times" pitchFamily="18" charset="0"/>
                <a:cs typeface="Times" pitchFamily="18" charset="0"/>
              </a:rPr>
              <a:t>	page number ( index into table ) + offset</a:t>
            </a:r>
          </a:p>
          <a:p>
            <a:pPr marL="0" indent="0">
              <a:buNone/>
            </a:pPr>
            <a:r>
              <a:rPr lang="en-US" sz="1800" dirty="0">
                <a:latin typeface="Times" pitchFamily="18" charset="0"/>
                <a:cs typeface="Times" pitchFamily="18" charset="0"/>
              </a:rPr>
              <a:t>		---&gt; mapping into ---&gt;</a:t>
            </a:r>
          </a:p>
          <a:p>
            <a:pPr marL="0" indent="0">
              <a:buNone/>
            </a:pPr>
            <a:r>
              <a:rPr lang="en-US" sz="1800" dirty="0">
                <a:latin typeface="Times" pitchFamily="18" charset="0"/>
                <a:cs typeface="Times" pitchFamily="18" charset="0"/>
              </a:rPr>
              <a:t>	base address ( from table ) + offset.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>
                <a:latin typeface="Times" pitchFamily="18" charset="0"/>
                <a:cs typeface="Times" pitchFamily="18" charset="0"/>
              </a:rPr>
              <a:t>PAGING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873828"/>
            <a:ext cx="5486400" cy="3374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7647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 b="1" dirty="0">
                <a:latin typeface="Times" pitchFamily="18" charset="0"/>
                <a:cs typeface="Times" pitchFamily="18" charset="0"/>
              </a:rPr>
              <a:t>Address generated by the CPU is divided into:</a:t>
            </a:r>
          </a:p>
          <a:p>
            <a:pPr marL="0" indent="0">
              <a:buNone/>
            </a:pPr>
            <a:r>
              <a:rPr lang="en-US" sz="1800" dirty="0">
                <a:latin typeface="Times" pitchFamily="18" charset="0"/>
                <a:cs typeface="Times" pitchFamily="18" charset="0"/>
              </a:rPr>
              <a:t>	• </a:t>
            </a:r>
            <a:r>
              <a:rPr lang="en-US" sz="1800" i="1" dirty="0">
                <a:latin typeface="Times" pitchFamily="18" charset="0"/>
                <a:cs typeface="Times" pitchFamily="18" charset="0"/>
              </a:rPr>
              <a:t>Page number (p) </a:t>
            </a:r>
            <a:r>
              <a:rPr lang="en-US" sz="1800" dirty="0">
                <a:latin typeface="Times" pitchFamily="18" charset="0"/>
                <a:cs typeface="Times" pitchFamily="18" charset="0"/>
              </a:rPr>
              <a:t>– used as an index into a </a:t>
            </a:r>
            <a:r>
              <a:rPr lang="en-US" sz="1800" i="1" dirty="0">
                <a:latin typeface="Times" pitchFamily="18" charset="0"/>
                <a:cs typeface="Times" pitchFamily="18" charset="0"/>
              </a:rPr>
              <a:t>page table </a:t>
            </a:r>
            <a:r>
              <a:rPr lang="en-US" sz="1800" dirty="0">
                <a:latin typeface="Times" pitchFamily="18" charset="0"/>
                <a:cs typeface="Times" pitchFamily="18" charset="0"/>
              </a:rPr>
              <a:t>which contains base 			  address of each page in physical memory.</a:t>
            </a:r>
          </a:p>
          <a:p>
            <a:pPr marL="0" indent="0">
              <a:buNone/>
            </a:pPr>
            <a:r>
              <a:rPr lang="en-US" sz="1800" dirty="0">
                <a:latin typeface="Times" pitchFamily="18" charset="0"/>
                <a:cs typeface="Times" pitchFamily="18" charset="0"/>
              </a:rPr>
              <a:t>	• </a:t>
            </a:r>
            <a:r>
              <a:rPr lang="en-US" sz="1800" i="1" dirty="0">
                <a:latin typeface="Times" pitchFamily="18" charset="0"/>
                <a:cs typeface="Times" pitchFamily="18" charset="0"/>
              </a:rPr>
              <a:t>Page offset (d) </a:t>
            </a:r>
            <a:r>
              <a:rPr lang="en-US" sz="1800" dirty="0">
                <a:latin typeface="Times" pitchFamily="18" charset="0"/>
                <a:cs typeface="Times" pitchFamily="18" charset="0"/>
              </a:rPr>
              <a:t>– combined with base address to define the physical memory 			address that is sent to the memory unit.</a:t>
            </a:r>
          </a:p>
          <a:p>
            <a:pPr marL="0" indent="0">
              <a:buNone/>
            </a:pPr>
            <a:endParaRPr lang="en-US" sz="1800" dirty="0">
              <a:latin typeface="Times" pitchFamily="18" charset="0"/>
              <a:cs typeface="Times" pitchFamily="18" charset="0"/>
            </a:endParaRPr>
          </a:p>
          <a:p>
            <a:pPr marL="0" indent="0">
              <a:buNone/>
            </a:pPr>
            <a:endParaRPr lang="en-US" sz="1800" dirty="0">
              <a:latin typeface="Times" pitchFamily="18" charset="0"/>
              <a:cs typeface="Times" pitchFamily="18" charset="0"/>
            </a:endParaRPr>
          </a:p>
          <a:p>
            <a:pPr marL="0" indent="0">
              <a:buNone/>
            </a:pPr>
            <a:endParaRPr lang="en-US" sz="1800" dirty="0">
              <a:latin typeface="Times" pitchFamily="18" charset="0"/>
              <a:cs typeface="Times" pitchFamily="18" charset="0"/>
            </a:endParaRPr>
          </a:p>
          <a:p>
            <a:pPr marL="0" indent="0">
              <a:buNone/>
            </a:pPr>
            <a:endParaRPr lang="en-US" sz="1800" dirty="0">
              <a:latin typeface="Times" pitchFamily="18" charset="0"/>
              <a:cs typeface="Times" pitchFamily="18" charset="0"/>
            </a:endParaRPr>
          </a:p>
          <a:p>
            <a:pPr marL="0" indent="0">
              <a:buNone/>
            </a:pPr>
            <a:endParaRPr lang="en-US" sz="1800" dirty="0">
              <a:latin typeface="Times" pitchFamily="18" charset="0"/>
              <a:cs typeface="Times" pitchFamily="18" charset="0"/>
            </a:endParaRPr>
          </a:p>
          <a:p>
            <a:pPr marL="0" lvl="1" indent="0">
              <a:buNone/>
            </a:pPr>
            <a:r>
              <a:rPr lang="en-US" altLang="en-US" sz="1800" dirty="0">
                <a:latin typeface="Times" pitchFamily="18" charset="0"/>
                <a:cs typeface="Times" pitchFamily="18" charset="0"/>
              </a:rPr>
              <a:t>For given logical address space 2</a:t>
            </a:r>
            <a:r>
              <a:rPr lang="en-US" altLang="en-US" sz="1800" i="1" baseline="30000" dirty="0">
                <a:latin typeface="Times" pitchFamily="18" charset="0"/>
                <a:cs typeface="Times" pitchFamily="18" charset="0"/>
              </a:rPr>
              <a:t>m </a:t>
            </a:r>
            <a:r>
              <a:rPr lang="en-US" altLang="en-US" sz="1800" dirty="0">
                <a:latin typeface="Times" pitchFamily="18" charset="0"/>
                <a:cs typeface="Times" pitchFamily="18" charset="0"/>
              </a:rPr>
              <a:t>and page size</a:t>
            </a:r>
            <a:r>
              <a:rPr lang="en-US" altLang="en-US" sz="1800" baseline="30000" dirty="0">
                <a:latin typeface="Times" pitchFamily="18" charset="0"/>
                <a:cs typeface="Times" pitchFamily="18" charset="0"/>
              </a:rPr>
              <a:t> </a:t>
            </a:r>
            <a:r>
              <a:rPr lang="en-US" altLang="en-US" sz="1800" i="1" dirty="0">
                <a:latin typeface="Times" pitchFamily="18" charset="0"/>
                <a:cs typeface="Times" pitchFamily="18" charset="0"/>
              </a:rPr>
              <a:t>2</a:t>
            </a:r>
            <a:r>
              <a:rPr lang="en-US" altLang="en-US" sz="1800" baseline="30000" dirty="0">
                <a:latin typeface="Times" pitchFamily="18" charset="0"/>
                <a:cs typeface="Times" pitchFamily="18" charset="0"/>
              </a:rPr>
              <a:t>n</a:t>
            </a:r>
          </a:p>
          <a:p>
            <a:r>
              <a:rPr lang="en-US" sz="1800" b="1" dirty="0">
                <a:latin typeface="Times" pitchFamily="18" charset="0"/>
                <a:cs typeface="Times" pitchFamily="18" charset="0"/>
              </a:rPr>
              <a:t>Address Translation Scheme</a:t>
            </a:r>
          </a:p>
          <a:p>
            <a:pPr lvl="1"/>
            <a:r>
              <a:rPr lang="en-US" sz="1800" dirty="0">
                <a:latin typeface="Times" pitchFamily="18" charset="0"/>
                <a:cs typeface="Times" pitchFamily="18" charset="0"/>
              </a:rPr>
              <a:t>Logical Address = Page number + page offset</a:t>
            </a:r>
          </a:p>
          <a:p>
            <a:pPr lvl="1"/>
            <a:r>
              <a:rPr lang="en-US" sz="1800" dirty="0">
                <a:latin typeface="Times" pitchFamily="18" charset="0"/>
                <a:cs typeface="Times" pitchFamily="18" charset="0"/>
              </a:rPr>
              <a:t>Physical Address = Frame number + page offset</a:t>
            </a:r>
          </a:p>
          <a:p>
            <a:endParaRPr lang="en-US" sz="1800" dirty="0">
              <a:latin typeface="Times" pitchFamily="18" charset="0"/>
              <a:cs typeface="Times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Times" pitchFamily="18" charset="0"/>
                <a:cs typeface="Times" pitchFamily="18" charset="0"/>
              </a:rPr>
              <a:t>PAGING</a:t>
            </a:r>
            <a:endParaRPr lang="en-US" sz="40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875314"/>
            <a:ext cx="23717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8001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095375" y="457200"/>
            <a:ext cx="7924800" cy="68580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Times" pitchFamily="18" charset="0"/>
                <a:cs typeface="Times" pitchFamily="18" charset="0"/>
              </a:rPr>
              <a:t>PAGING</a:t>
            </a:r>
            <a:endParaRPr lang="en-US" sz="4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1" y="1981200"/>
            <a:ext cx="4114800" cy="4055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219200"/>
            <a:ext cx="4829175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1572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Times" pitchFamily="18" charset="0"/>
                <a:cs typeface="Times" pitchFamily="18" charset="0"/>
              </a:rPr>
              <a:t>32-byte memory with 4-byte pages</a:t>
            </a:r>
            <a:endParaRPr lang="en-US" sz="1800" dirty="0">
              <a:latin typeface="Times" pitchFamily="18" charset="0"/>
              <a:cs typeface="Times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Times" pitchFamily="18" charset="0"/>
                <a:cs typeface="Times" pitchFamily="18" charset="0"/>
              </a:rPr>
              <a:t>PAGING Example </a:t>
            </a:r>
            <a:endParaRPr lang="en-US" sz="4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133600"/>
            <a:ext cx="1295400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2686050"/>
            <a:ext cx="1152525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1" y="1724025"/>
            <a:ext cx="1324098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6179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9624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Times" pitchFamily="18" charset="0"/>
                <a:cs typeface="Times" pitchFamily="18" charset="0"/>
              </a:rPr>
              <a:t>SHARED PAGES</a:t>
            </a:r>
          </a:p>
          <a:p>
            <a:r>
              <a:rPr lang="en-US" sz="1800" dirty="0">
                <a:latin typeface="Times" pitchFamily="18" charset="0"/>
                <a:cs typeface="Times" pitchFamily="18" charset="0"/>
              </a:rPr>
              <a:t>Data occupying one physical page, but pointed to by multiple logical pages.</a:t>
            </a:r>
          </a:p>
          <a:p>
            <a:r>
              <a:rPr lang="en-US" sz="1800" dirty="0">
                <a:latin typeface="Times" pitchFamily="18" charset="0"/>
                <a:cs typeface="Times" pitchFamily="18" charset="0"/>
              </a:rPr>
              <a:t>Useful for common code -must be write protected. (NO write-able data</a:t>
            </a:r>
          </a:p>
          <a:p>
            <a:pPr marL="0" indent="0">
              <a:buNone/>
            </a:pPr>
            <a:r>
              <a:rPr lang="en-US" sz="1800" dirty="0">
                <a:latin typeface="Times" pitchFamily="18" charset="0"/>
                <a:cs typeface="Times" pitchFamily="18" charset="0"/>
              </a:rPr>
              <a:t>      mixed with code.)</a:t>
            </a:r>
          </a:p>
          <a:p>
            <a:r>
              <a:rPr lang="en-US" sz="1800" dirty="0">
                <a:latin typeface="Times" pitchFamily="18" charset="0"/>
                <a:cs typeface="Times" pitchFamily="18" charset="0"/>
              </a:rPr>
              <a:t>Extremely useful for read/write communication between processes.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25000" lnSpcReduction="20000"/>
          </a:bodyPr>
          <a:lstStyle/>
          <a:p>
            <a:endParaRPr lang="en-US" dirty="0">
              <a:latin typeface="Times" pitchFamily="18" charset="0"/>
              <a:cs typeface="Times" pitchFamily="18" charset="0"/>
            </a:endParaRPr>
          </a:p>
          <a:p>
            <a:r>
              <a:rPr lang="en-US" sz="16000" dirty="0">
                <a:latin typeface="Times" pitchFamily="18" charset="0"/>
                <a:cs typeface="Times" pitchFamily="18" charset="0"/>
              </a:rPr>
              <a:t>SHARED PAGES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905000"/>
            <a:ext cx="4276725" cy="353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6111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solidFill>
                  <a:srgbClr val="C00000"/>
                </a:solidFill>
                <a:latin typeface="Times" pitchFamily="18" charset="0"/>
                <a:cs typeface="Times" pitchFamily="18" charset="0"/>
              </a:rPr>
              <a:t>Free Frames</a:t>
            </a:r>
          </a:p>
        </p:txBody>
      </p:sp>
      <p:sp>
        <p:nvSpPr>
          <p:cNvPr id="41987" name="Text Box 4"/>
          <p:cNvSpPr txBox="1">
            <a:spLocks noChangeArrowheads="1"/>
          </p:cNvSpPr>
          <p:nvPr/>
        </p:nvSpPr>
        <p:spPr bwMode="auto">
          <a:xfrm>
            <a:off x="1928813" y="5721350"/>
            <a:ext cx="1901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Helvetica" pitchFamily="-84" charset="0"/>
              </a:rPr>
              <a:t>Before allocation</a:t>
            </a:r>
          </a:p>
        </p:txBody>
      </p:sp>
      <p:sp>
        <p:nvSpPr>
          <p:cNvPr id="41988" name="Text Box 5"/>
          <p:cNvSpPr txBox="1">
            <a:spLocks noChangeArrowheads="1"/>
          </p:cNvSpPr>
          <p:nvPr/>
        </p:nvSpPr>
        <p:spPr bwMode="auto">
          <a:xfrm>
            <a:off x="5343525" y="5734050"/>
            <a:ext cx="171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Helvetica" pitchFamily="-84" charset="0"/>
              </a:rPr>
              <a:t>After allocation</a:t>
            </a:r>
          </a:p>
        </p:txBody>
      </p:sp>
      <p:pic>
        <p:nvPicPr>
          <p:cNvPr id="4198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25" y="1244600"/>
            <a:ext cx="5903913" cy="423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13446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931</TotalTime>
  <Words>1357</Words>
  <Application>Microsoft Office PowerPoint</Application>
  <PresentationFormat>On-screen Show (4:3)</PresentationFormat>
  <Paragraphs>162</Paragraphs>
  <Slides>23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7" baseType="lpstr">
      <vt:lpstr>Arial</vt:lpstr>
      <vt:lpstr>Arial Black</vt:lpstr>
      <vt:lpstr>Calibri</vt:lpstr>
      <vt:lpstr>Cambria</vt:lpstr>
      <vt:lpstr>Casper</vt:lpstr>
      <vt:lpstr>Helvetica</vt:lpstr>
      <vt:lpstr>Monotype Sorts</vt:lpstr>
      <vt:lpstr>Raleway ExtraBold</vt:lpstr>
      <vt:lpstr>Times</vt:lpstr>
      <vt:lpstr>Times New Roman</vt:lpstr>
      <vt:lpstr>Wingdings</vt:lpstr>
      <vt:lpstr>Theme1</vt:lpstr>
      <vt:lpstr>Custom Design</vt:lpstr>
      <vt:lpstr>CorelDRAW</vt:lpstr>
      <vt:lpstr>PowerPoint Presentation</vt:lpstr>
      <vt:lpstr> Lecture 16   Paging  &amp;  Paging Techniques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Free Frames</vt:lpstr>
      <vt:lpstr>PowerPoint Presentation</vt:lpstr>
      <vt:lpstr>Implementation of Page Table</vt:lpstr>
      <vt:lpstr>Implementation of Page Table </vt:lpstr>
      <vt:lpstr>Structure of the Page Table</vt:lpstr>
      <vt:lpstr>Hierarchical Page Tables</vt:lpstr>
      <vt:lpstr>Address-Translation Scheme</vt:lpstr>
      <vt:lpstr>Hashed Page Tables</vt:lpstr>
      <vt:lpstr>Brief Introduction on Hash table </vt:lpstr>
      <vt:lpstr>Types of Hashing</vt:lpstr>
      <vt:lpstr>Hashed Page Table</vt:lpstr>
      <vt:lpstr>Inverted Page Table</vt:lpstr>
      <vt:lpstr>Conclusion</vt:lpstr>
      <vt:lpstr>Video Link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OPERATING SYSTEM</dc:title>
  <dc:creator>student</dc:creator>
  <cp:lastModifiedBy>puneet kaur</cp:lastModifiedBy>
  <cp:revision>169</cp:revision>
  <dcterms:created xsi:type="dcterms:W3CDTF">2006-08-16T00:00:00Z</dcterms:created>
  <dcterms:modified xsi:type="dcterms:W3CDTF">2022-07-25T05:33:15Z</dcterms:modified>
</cp:coreProperties>
</file>