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29" r:id="rId2"/>
  </p:sldMasterIdLst>
  <p:notesMasterIdLst>
    <p:notesMasterId r:id="rId28"/>
  </p:notesMasterIdLst>
  <p:sldIdLst>
    <p:sldId id="328" r:id="rId3"/>
    <p:sldId id="335" r:id="rId4"/>
    <p:sldId id="420" r:id="rId5"/>
    <p:sldId id="421" r:id="rId6"/>
    <p:sldId id="422" r:id="rId7"/>
    <p:sldId id="423" r:id="rId8"/>
    <p:sldId id="424" r:id="rId9"/>
    <p:sldId id="426" r:id="rId10"/>
    <p:sldId id="427" r:id="rId11"/>
    <p:sldId id="425" r:id="rId12"/>
    <p:sldId id="428" r:id="rId13"/>
    <p:sldId id="429" r:id="rId14"/>
    <p:sldId id="430" r:id="rId15"/>
    <p:sldId id="401" r:id="rId16"/>
    <p:sldId id="402" r:id="rId17"/>
    <p:sldId id="403" r:id="rId18"/>
    <p:sldId id="404" r:id="rId19"/>
    <p:sldId id="431" r:id="rId20"/>
    <p:sldId id="432" r:id="rId21"/>
    <p:sldId id="433" r:id="rId22"/>
    <p:sldId id="436" r:id="rId23"/>
    <p:sldId id="434" r:id="rId24"/>
    <p:sldId id="333" r:id="rId25"/>
    <p:sldId id="437" r:id="rId26"/>
    <p:sldId id="33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67" autoAdjust="0"/>
  </p:normalViewPr>
  <p:slideViewPr>
    <p:cSldViewPr>
      <p:cViewPr varScale="1">
        <p:scale>
          <a:sx n="61" d="100"/>
          <a:sy n="61" d="100"/>
        </p:scale>
        <p:origin x="144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D1800-8745-41CE-98C4-1A8E9683EFA4}" type="datetimeFigureOut">
              <a:rPr lang="en-US" smtClean="0"/>
              <a:pPr/>
              <a:t>7/25/2022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01827B-6B51-4CBA-A430-640550FD218B}" type="slidenum">
              <a:rPr lang="en-US" smtClean="0"/>
              <a:pPr/>
              <a:t>‹#›</a:t>
            </a:fld>
            <a:endParaRPr lang="en-US"/>
          </a:p>
        </p:txBody>
      </p:sp>
    </p:spTree>
    <p:extLst>
      <p:ext uri="{BB962C8B-B14F-4D97-AF65-F5344CB8AC3E}">
        <p14:creationId xmlns:p14="http://schemas.microsoft.com/office/powerpoint/2010/main" val="400601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43874C7-E497-4A26-A10B-9E3AE9F9EA96}" type="slidenum">
              <a:rPr lang="he-IL" smtClean="0"/>
              <a:pPr/>
              <a:t>9</a:t>
            </a:fld>
            <a:endParaRPr lang="en-US"/>
          </a:p>
        </p:txBody>
      </p:sp>
      <p:sp>
        <p:nvSpPr>
          <p:cNvPr id="43011" name="Rectangle 2"/>
          <p:cNvSpPr>
            <a:spLocks noGrp="1" noRot="1" noChangeAspect="1" noChangeArrowheads="1" noTextEdit="1"/>
          </p:cNvSpPr>
          <p:nvPr>
            <p:ph type="sldImg"/>
          </p:nvPr>
        </p:nvSpPr>
        <p:spPr>
          <a:xfrm>
            <a:off x="958464" y="686474"/>
            <a:ext cx="4944140" cy="3429532"/>
          </a:xfrm>
          <a:ln/>
        </p:spPr>
      </p:sp>
      <p:sp>
        <p:nvSpPr>
          <p:cNvPr id="43012" name="Rectangle 3"/>
          <p:cNvSpPr>
            <a:spLocks noGrp="1" noChangeArrowheads="1"/>
          </p:cNvSpPr>
          <p:nvPr>
            <p:ph type="body" idx="1"/>
          </p:nvPr>
        </p:nvSpPr>
        <p:spPr>
          <a:xfrm>
            <a:off x="913651" y="4344243"/>
            <a:ext cx="5029092" cy="4114287"/>
          </a:xfrm>
          <a:noFill/>
          <a:ln/>
        </p:spPr>
        <p:txBody>
          <a:bodyPr wrap="square" lIns="89131" tIns="44565" rIns="89131" bIns="44565" anchor="t"/>
          <a:lstStyle/>
          <a:p>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B8934D1-55FE-44C5-A81A-2EEA28FC7208}" type="slidenum">
              <a:rPr lang="he-IL" smtClean="0"/>
              <a:pPr/>
              <a:t>10</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C2D4968-8134-444B-8BD2-EC18A9C0B679}" type="slidenum">
              <a:rPr lang="he-IL" smtClean="0"/>
              <a:pPr/>
              <a:t>11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50EE69A-50A2-40CB-B3F3-AAC3BBD847E7}" type="slidenum">
              <a:rPr lang="he-IL" smtClean="0"/>
              <a:pPr/>
              <a:t>12</a:t>
            </a:fld>
            <a:endParaRPr lang="en-US"/>
          </a:p>
        </p:txBody>
      </p:sp>
      <p:sp>
        <p:nvSpPr>
          <p:cNvPr id="47107" name="Rectangle 2"/>
          <p:cNvSpPr>
            <a:spLocks noGrp="1" noRot="1" noChangeAspect="1" noChangeArrowheads="1" noTextEdit="1"/>
          </p:cNvSpPr>
          <p:nvPr>
            <p:ph type="sldImg"/>
          </p:nvPr>
        </p:nvSpPr>
        <p:spPr>
          <a:xfrm>
            <a:off x="958464" y="686474"/>
            <a:ext cx="4944140" cy="3429532"/>
          </a:xfrm>
          <a:ln/>
        </p:spPr>
      </p:sp>
      <p:sp>
        <p:nvSpPr>
          <p:cNvPr id="47108" name="Rectangle 3"/>
          <p:cNvSpPr>
            <a:spLocks noGrp="1" noChangeArrowheads="1"/>
          </p:cNvSpPr>
          <p:nvPr>
            <p:ph type="body" idx="1"/>
          </p:nvPr>
        </p:nvSpPr>
        <p:spPr>
          <a:xfrm>
            <a:off x="913651" y="4344243"/>
            <a:ext cx="5029092" cy="4114287"/>
          </a:xfrm>
          <a:noFill/>
          <a:ln/>
        </p:spPr>
        <p:txBody>
          <a:bodyPr wrap="square" lIns="89131" tIns="44565" rIns="89131" bIns="44565" anchor="t"/>
          <a:lstStyle/>
          <a:p>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D7F446E-CCA4-4A34-ADD8-37300406037F}" type="slidenum">
              <a:rPr lang="he-IL" smtClean="0"/>
              <a:pPr/>
              <a:t>13</a:t>
            </a:fld>
            <a:endParaRPr lang="en-US"/>
          </a:p>
        </p:txBody>
      </p:sp>
      <p:sp>
        <p:nvSpPr>
          <p:cNvPr id="50179" name="Rectangle 2"/>
          <p:cNvSpPr>
            <a:spLocks noGrp="1" noRot="1" noChangeAspect="1" noChangeArrowheads="1" noTextEdit="1"/>
          </p:cNvSpPr>
          <p:nvPr>
            <p:ph type="sldImg"/>
          </p:nvPr>
        </p:nvSpPr>
        <p:spPr>
          <a:xfrm>
            <a:off x="958464" y="686474"/>
            <a:ext cx="4944140" cy="3429532"/>
          </a:xfrm>
          <a:ln/>
        </p:spPr>
      </p:sp>
      <p:sp>
        <p:nvSpPr>
          <p:cNvPr id="50180" name="Rectangle 3"/>
          <p:cNvSpPr>
            <a:spLocks noGrp="1" noChangeArrowheads="1"/>
          </p:cNvSpPr>
          <p:nvPr>
            <p:ph type="body" idx="1"/>
          </p:nvPr>
        </p:nvSpPr>
        <p:spPr>
          <a:xfrm>
            <a:off x="913651" y="4344243"/>
            <a:ext cx="5029092" cy="4114287"/>
          </a:xfrm>
          <a:noFill/>
          <a:ln/>
        </p:spPr>
        <p:txBody>
          <a:bodyPr wrap="square" lIns="89131" tIns="44565" rIns="89131" bIns="44565" anchor="t"/>
          <a:lstStyle/>
          <a:p>
            <a:endParaRPr lang="he-I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1B1C919-6C44-45A9-9B3F-4A129C128957}" type="slidenum">
              <a:rPr lang="he-IL" smtClean="0"/>
              <a:pPr/>
              <a:t>20</a:t>
            </a:fld>
            <a:endParaRPr lang="en-US"/>
          </a:p>
        </p:txBody>
      </p:sp>
      <p:sp>
        <p:nvSpPr>
          <p:cNvPr id="39939" name="Rectangle 2"/>
          <p:cNvSpPr>
            <a:spLocks noGrp="1" noRot="1" noChangeAspect="1" noChangeArrowheads="1" noTextEdit="1"/>
          </p:cNvSpPr>
          <p:nvPr>
            <p:ph type="sldImg"/>
          </p:nvPr>
        </p:nvSpPr>
        <p:spPr>
          <a:xfrm>
            <a:off x="958465" y="686474"/>
            <a:ext cx="4941072" cy="3426695"/>
          </a:xfrm>
          <a:ln/>
        </p:spPr>
      </p:sp>
      <p:sp>
        <p:nvSpPr>
          <p:cNvPr id="39940" name="Rectangle 3"/>
          <p:cNvSpPr>
            <a:spLocks noGrp="1" noChangeArrowheads="1"/>
          </p:cNvSpPr>
          <p:nvPr>
            <p:ph type="body" idx="1"/>
          </p:nvPr>
        </p:nvSpPr>
        <p:spPr>
          <a:xfrm>
            <a:off x="685641" y="4342778"/>
            <a:ext cx="5486720" cy="4115752"/>
          </a:xfrm>
          <a:noFill/>
          <a:ln/>
        </p:spPr>
        <p:txBody>
          <a:bodyPr/>
          <a:lstStyle/>
          <a:p>
            <a:endParaRPr lang="he-I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229DD42-6B53-4C8C-8908-BC8A3966412C}" type="slidenum">
              <a:rPr lang="he-IL" smtClean="0"/>
              <a:pPr/>
              <a:t>22</a:t>
            </a:fld>
            <a:endParaRPr lang="en-US"/>
          </a:p>
        </p:txBody>
      </p:sp>
      <p:sp>
        <p:nvSpPr>
          <p:cNvPr id="40963" name="Rectangle 2"/>
          <p:cNvSpPr>
            <a:spLocks noGrp="1" noRot="1" noChangeAspect="1" noChangeArrowheads="1" noTextEdit="1"/>
          </p:cNvSpPr>
          <p:nvPr>
            <p:ph type="sldImg"/>
          </p:nvPr>
        </p:nvSpPr>
        <p:spPr>
          <a:xfrm>
            <a:off x="958464" y="686474"/>
            <a:ext cx="4944140" cy="3429532"/>
          </a:xfrm>
          <a:ln/>
        </p:spPr>
      </p:sp>
      <p:sp>
        <p:nvSpPr>
          <p:cNvPr id="40964" name="Rectangle 3"/>
          <p:cNvSpPr>
            <a:spLocks noGrp="1" noChangeArrowheads="1"/>
          </p:cNvSpPr>
          <p:nvPr>
            <p:ph type="body" idx="1"/>
          </p:nvPr>
        </p:nvSpPr>
        <p:spPr>
          <a:xfrm>
            <a:off x="913651" y="4344243"/>
            <a:ext cx="5029092" cy="4114287"/>
          </a:xfrm>
          <a:noFill/>
          <a:ln/>
        </p:spPr>
        <p:txBody>
          <a:bodyPr wrap="square" lIns="89131" tIns="44565" rIns="89131" bIns="44565" anchor="t"/>
          <a:lstStyle/>
          <a:p>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extBox 9"/>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990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85800" y="1524000"/>
            <a:ext cx="3886200" cy="4648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724400" y="1524000"/>
            <a:ext cx="3886200" cy="4648200"/>
          </a:xfrm>
          <a:prstGeom prst="rect">
            <a:avLst/>
          </a:prstGeom>
        </p:spPr>
        <p:txBody>
          <a:bodyPr/>
          <a:lstStyle/>
          <a:p>
            <a:r>
              <a:rPr lang="en-US"/>
              <a:t>Click icon to add clip art</a:t>
            </a:r>
          </a:p>
        </p:txBody>
      </p:sp>
      <p:sp>
        <p:nvSpPr>
          <p:cNvPr id="5" name="Date Placeholder 4"/>
          <p:cNvSpPr>
            <a:spLocks noGrp="1"/>
          </p:cNvSpPr>
          <p:nvPr>
            <p:ph type="dt" sz="half" idx="10"/>
          </p:nvPr>
        </p:nvSpPr>
        <p:spPr>
          <a:xfrm>
            <a:off x="685800" y="6248400"/>
            <a:ext cx="2362200" cy="457200"/>
          </a:xfrm>
          <a:prstGeom prst="rect">
            <a:avLst/>
          </a:prstGeom>
        </p:spPr>
        <p:txBody>
          <a:bodyPr/>
          <a:lstStyle>
            <a:lvl1pPr>
              <a:defRPr/>
            </a:lvl1pPr>
          </a:lstStyle>
          <a:p>
            <a:fld id="{1D8BD707-D9CF-40AE-B4C6-C98DA3205C09}" type="datetimeFigureOut">
              <a:rPr lang="en-US" smtClean="0"/>
              <a:pPr/>
              <a:t>7/25/2022</a:t>
            </a:fld>
            <a:endParaRPr lang="en-US" dirty="0"/>
          </a:p>
        </p:txBody>
      </p:sp>
      <p:sp>
        <p:nvSpPr>
          <p:cNvPr id="6" name="Footer Placeholder 5"/>
          <p:cNvSpPr>
            <a:spLocks noGrp="1"/>
          </p:cNvSpPr>
          <p:nvPr>
            <p:ph type="ftr" sz="quarter" idx="11"/>
          </p:nvPr>
        </p:nvSpPr>
        <p:spPr>
          <a:xfrm>
            <a:off x="2743200" y="6553200"/>
            <a:ext cx="3810000" cy="30480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7608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55663" y="762000"/>
            <a:ext cx="8288337" cy="533400"/>
          </a:xfrm>
          <a:prstGeom prst="rect">
            <a:avLst/>
          </a:prstGeom>
        </p:spPr>
        <p:txBody>
          <a:bodyPr/>
          <a:lstStyle/>
          <a:p>
            <a:r>
              <a:rPr lang="en-US"/>
              <a:t>Click to edit Master title style</a:t>
            </a:r>
            <a:endParaRPr lang="he-IL"/>
          </a:p>
        </p:txBody>
      </p:sp>
      <p:sp>
        <p:nvSpPr>
          <p:cNvPr id="3" name="Rectangle 6"/>
          <p:cNvSpPr>
            <a:spLocks noGrp="1" noChangeArrowheads="1"/>
          </p:cNvSpPr>
          <p:nvPr>
            <p:ph type="ftr" sz="quarter" idx="10"/>
          </p:nvPr>
        </p:nvSpPr>
        <p:spPr>
          <a:xfrm>
            <a:off x="3124200" y="6400800"/>
            <a:ext cx="2895600" cy="457200"/>
          </a:xfrm>
          <a:prstGeom prst="rect">
            <a:avLst/>
          </a:prstGeom>
          <a:ln/>
        </p:spPr>
        <p:txBody>
          <a:bodyPr/>
          <a:lstStyle>
            <a:lvl1pPr>
              <a:defRPr/>
            </a:lvl1pPr>
          </a:lstStyle>
          <a:p>
            <a:pPr>
              <a:defRPr/>
            </a:pPr>
            <a:r>
              <a:rPr lang="en-US" altLang="en-US"/>
              <a:t>A. Frank - P.  Weisberg</a:t>
            </a:r>
          </a:p>
        </p:txBody>
      </p:sp>
    </p:spTree>
    <p:extLst>
      <p:ext uri="{BB962C8B-B14F-4D97-AF65-F5344CB8AC3E}">
        <p14:creationId xmlns:p14="http://schemas.microsoft.com/office/powerpoint/2010/main" val="1119828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7/25/2022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7/25/2022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9"/>
          <p:cNvSpPr txBox="1">
            <a:spLocks noChangeArrowheads="1"/>
          </p:cNvSpPr>
          <p:nvPr/>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7/25/2022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
        <p:nvSpPr>
          <p:cNvPr id="5" name="TextBox 9"/>
          <p:cNvSpPr txBox="1">
            <a:spLocks noChangeArrowheads="1"/>
          </p:cNvSpPr>
          <p:nvPr/>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r>
              <a:rPr lang="en-US"/>
              <a:t>Click icon to add picture</a:t>
            </a:r>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10" name="TextBox 9"/>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
        <p:nvSpPr>
          <p:cNvPr id="4" name="TextBox 9"/>
          <p:cNvSpPr txBox="1">
            <a:spLocks noChangeArrowheads="1"/>
          </p:cNvSpPr>
          <p:nvPr/>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
        <p:nvSpPr>
          <p:cNvPr id="6" name="TextBox 5"/>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a:t>
            </a:r>
            <a:r>
              <a:rPr lang="en-US" sz="2000" b="1" baseline="0" dirty="0" err="1">
                <a:solidFill>
                  <a:schemeClr val="tx1"/>
                </a:solidFill>
                <a:latin typeface="Calibri" pitchFamily="34" charset="0"/>
              </a:rPr>
              <a:t>UIE</a:t>
            </a:r>
            <a:r>
              <a:rPr lang="en-US" sz="2000" b="1" baseline="0" dirty="0">
                <a:solidFill>
                  <a:schemeClr val="tx1"/>
                </a:solidFill>
                <a:latin typeface="Calibri" pitchFamily="34" charset="0"/>
              </a:rPr>
              <a:t>)</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5"/>
          </p:cNvPr>
          <p:cNvPicPr>
            <a:picLocks noChangeAspect="1" noChangeArrowheads="1"/>
          </p:cNvPicPr>
          <p:nvPr/>
        </p:nvPicPr>
        <p:blipFill>
          <a:blip r:embed="rId16"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41" r:id="rId12"/>
    <p:sldLayoutId id="2147483842" r:id="rId13"/>
  </p:sldLayoutIdLst>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7/25/2022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ujoJ7J_l9cY" TargetMode="External"/><Relationship Id="rId2" Type="http://schemas.openxmlformats.org/officeDocument/2006/relationships/hyperlink" Target="https://searchstorage.techtarget.com/definition/virtual-memory"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hyperlink" Target="https://www.geeksforgeeks.org/partition-allocation-methods-in-memory-management/" TargetMode="External"/><Relationship Id="rId3" Type="http://schemas.openxmlformats.org/officeDocument/2006/relationships/hyperlink" Target="https://www.cs.uic.edu/~jbell/CourseNotes/OperatingSystems/8_MainMemory.html#:~:text=8.3%20Contiguous%20Memory%20Allocation,allocated%20to%20processes%20as%20needed" TargetMode="External"/><Relationship Id="rId7" Type="http://schemas.openxmlformats.org/officeDocument/2006/relationships/hyperlink" Target="https://www.guru99.com/os-memory-management.html" TargetMode="External"/><Relationship Id="rId2" Type="http://schemas.openxmlformats.org/officeDocument/2006/relationships/hyperlink" Target="http://www2.latech.edu/~box/os/ch08.pdf" TargetMode="External"/><Relationship Id="rId1" Type="http://schemas.openxmlformats.org/officeDocument/2006/relationships/slideLayout" Target="../slideLayouts/slideLayout12.xml"/><Relationship Id="rId6" Type="http://schemas.openxmlformats.org/officeDocument/2006/relationships/hyperlink" Target="https://www.studytonight.com/operating-system/memory-management" TargetMode="External"/><Relationship Id="rId5" Type="http://schemas.openxmlformats.org/officeDocument/2006/relationships/hyperlink" Target="https://www.tutorialspoint.com/operating_system/os_memory_management.htm" TargetMode="External"/><Relationship Id="rId4" Type="http://schemas.openxmlformats.org/officeDocument/2006/relationships/hyperlink" Target="http://www.csdl.tamu.edu/~furuta/courses/99a_410/slides/chap08" TargetMode="External"/><Relationship Id="rId9" Type="http://schemas.openxmlformats.org/officeDocument/2006/relationships/hyperlink" Target="https://www.javatpoint.com/os-memory-management-introducti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4927756"/>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226648" y="5283739"/>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Slide Number Placeholder 2"/>
          <p:cNvSpPr txBox="1">
            <a:spLocks/>
          </p:cNvSpPr>
          <p:nvPr/>
        </p:nvSpPr>
        <p:spPr>
          <a:xfrm>
            <a:off x="6572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7130143" y="5312160"/>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57591" y="3198541"/>
          <a:ext cx="2477292" cy="2361044"/>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4"/>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57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5284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sp>
        <p:nvSpPr>
          <p:cNvPr id="45" name="Rectangle 44"/>
          <p:cNvSpPr/>
          <p:nvPr/>
        </p:nvSpPr>
        <p:spPr>
          <a:xfrm>
            <a:off x="1593056" y="2376394"/>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7591" y="80792"/>
            <a:ext cx="3652047" cy="1455476"/>
          </a:xfrm>
          <a:prstGeom prst="rect">
            <a:avLst/>
          </a:prstGeom>
        </p:spPr>
      </p:pic>
      <p:sp>
        <p:nvSpPr>
          <p:cNvPr id="43" name="Right Triangle 42"/>
          <p:cNvSpPr/>
          <p:nvPr/>
        </p:nvSpPr>
        <p:spPr>
          <a:xfrm rot="10800000" flipV="1">
            <a:off x="7372348" y="4857750"/>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a:spLocks noChangeArrowheads="1"/>
          </p:cNvSpPr>
          <p:nvPr/>
        </p:nvSpPr>
        <p:spPr bwMode="auto">
          <a:xfrm>
            <a:off x="5161019" y="5371921"/>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pPr eaLnBrk="1" hangingPunct="1"/>
            <a:endParaRPr lang="en-US" sz="1200" b="1" dirty="0">
              <a:latin typeface="Casper" panose="02000506000000020004" pitchFamily="2" charset="0"/>
            </a:endParaRPr>
          </a:p>
        </p:txBody>
      </p:sp>
      <p:sp>
        <p:nvSpPr>
          <p:cNvPr id="52" name="Rectangle 51"/>
          <p:cNvSpPr/>
          <p:nvPr/>
        </p:nvSpPr>
        <p:spPr>
          <a:xfrm>
            <a:off x="5164336" y="5389985"/>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p:cNvSpPr txBox="1">
            <a:spLocks noChangeArrowheads="1"/>
          </p:cNvSpPr>
          <p:nvPr/>
        </p:nvSpPr>
        <p:spPr bwMode="auto">
          <a:xfrm>
            <a:off x="-344409" y="5367867"/>
            <a:ext cx="4824032"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b="1" dirty="0">
                <a:solidFill>
                  <a:prstClr val="black">
                    <a:lumMod val="85000"/>
                    <a:lumOff val="15000"/>
                  </a:prstClr>
                </a:solidFill>
                <a:latin typeface="Times New Roman" panose="02020603050405020304" pitchFamily="18" charset="0"/>
                <a:cs typeface="Times New Roman" panose="02020603050405020304" pitchFamily="18" charset="0"/>
              </a:rPr>
              <a:t>Introduction to Operating System</a:t>
            </a:r>
          </a:p>
          <a:p>
            <a:pPr eaLnBrk="1" hangingPunct="1"/>
            <a:endParaRPr lang="en-US" sz="1200" dirty="0">
              <a:latin typeface="Raleway ExtraBold" pitchFamily="34" charset="-52"/>
            </a:endParaRPr>
          </a:p>
        </p:txBody>
      </p:sp>
      <p:sp>
        <p:nvSpPr>
          <p:cNvPr id="2" name="TextBox 1"/>
          <p:cNvSpPr txBox="1"/>
          <p:nvPr/>
        </p:nvSpPr>
        <p:spPr>
          <a:xfrm>
            <a:off x="2903893" y="5579669"/>
            <a:ext cx="1373089" cy="300082"/>
          </a:xfrm>
          <a:prstGeom prst="rect">
            <a:avLst/>
          </a:prstGeom>
          <a:noFill/>
        </p:spPr>
        <p:txBody>
          <a:bodyPr wrap="square" rtlCol="0">
            <a:spAutoFit/>
          </a:bodyPr>
          <a:lstStyle/>
          <a:p>
            <a:r>
              <a:rPr lang="en-US" sz="1350" dirty="0"/>
              <a:t>Font size 24 </a:t>
            </a:r>
          </a:p>
        </p:txBody>
      </p:sp>
      <p:sp>
        <p:nvSpPr>
          <p:cNvPr id="26" name="TextBox 25"/>
          <p:cNvSpPr txBox="1">
            <a:spLocks noChangeArrowheads="1"/>
          </p:cNvSpPr>
          <p:nvPr/>
        </p:nvSpPr>
        <p:spPr bwMode="auto">
          <a:xfrm>
            <a:off x="1045029" y="2396209"/>
            <a:ext cx="7344591" cy="3725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sz="2400" b="1" dirty="0">
                <a:latin typeface="Arial Black" panose="020B0A04020102020204" pitchFamily="34" charset="0"/>
                <a:ea typeface="Karla" pitchFamily="2" charset="0"/>
                <a:cs typeface="Karla" pitchFamily="2" charset="0"/>
              </a:rPr>
              <a:t>UNIVERSITY INSTITUTEOF ENGINEERING</a:t>
            </a:r>
          </a:p>
          <a:p>
            <a:pPr algn="ctr" defTabSz="466725">
              <a:lnSpc>
                <a:spcPct val="90000"/>
              </a:lnSpc>
              <a:spcBef>
                <a:spcPct val="0"/>
              </a:spcBef>
              <a:spcAft>
                <a:spcPct val="35000"/>
              </a:spcAft>
            </a:pPr>
            <a:r>
              <a:rPr lang="en-US" sz="2400" b="1" dirty="0">
                <a:latin typeface="Arial Black" panose="020B0A04020102020204" pitchFamily="34" charset="0"/>
              </a:rPr>
              <a:t>Bachelor of Engineering (Computer Science &amp; Engineering) </a:t>
            </a:r>
          </a:p>
          <a:p>
            <a:pPr algn="ctr" defTabSz="466725">
              <a:lnSpc>
                <a:spcPct val="90000"/>
              </a:lnSpc>
              <a:spcBef>
                <a:spcPct val="0"/>
              </a:spcBef>
              <a:spcAft>
                <a:spcPct val="35000"/>
              </a:spcAft>
            </a:pPr>
            <a:r>
              <a:rPr lang="en-US" sz="2400" b="1" dirty="0">
                <a:latin typeface="Arial Black" panose="020B0A04020102020204" pitchFamily="34" charset="0"/>
              </a:rPr>
              <a:t>Operating System (CST-328)</a:t>
            </a:r>
          </a:p>
          <a:p>
            <a:pPr algn="ctr" defTabSz="466725">
              <a:lnSpc>
                <a:spcPct val="90000"/>
              </a:lnSpc>
              <a:spcBef>
                <a:spcPct val="0"/>
              </a:spcBef>
              <a:spcAft>
                <a:spcPct val="35000"/>
              </a:spcAft>
            </a:pPr>
            <a:endParaRPr lang="en-US" sz="2400" b="1" dirty="0">
              <a:latin typeface="Arial Black" panose="020B0A04020102020204" pitchFamily="34" charset="0"/>
            </a:endParaRPr>
          </a:p>
          <a:p>
            <a:pPr algn="ctr" defTabSz="466725">
              <a:lnSpc>
                <a:spcPct val="90000"/>
              </a:lnSpc>
              <a:spcBef>
                <a:spcPct val="0"/>
              </a:spcBef>
              <a:spcAft>
                <a:spcPct val="35000"/>
              </a:spcAft>
            </a:pPr>
            <a:r>
              <a:rPr lang="en-US" b="1" dirty="0">
                <a:latin typeface="Arial Black" panose="020B0A04020102020204" pitchFamily="34" charset="0"/>
              </a:rPr>
              <a:t>Subject Coordinator: Er. Puneet kaur (E6913)</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725">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725">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200" dirty="0">
              <a:latin typeface="Raleway ExtraBold" pitchFamily="34" charset="-52"/>
            </a:endParaRPr>
          </a:p>
        </p:txBody>
      </p:sp>
    </p:spTree>
    <p:extLst>
      <p:ext uri="{BB962C8B-B14F-4D97-AF65-F5344CB8AC3E}">
        <p14:creationId xmlns:p14="http://schemas.microsoft.com/office/powerpoint/2010/main" val="13852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762000" y="698500"/>
            <a:ext cx="8382000" cy="609600"/>
          </a:xfrm>
        </p:spPr>
        <p:txBody>
          <a:bodyPr/>
          <a:lstStyle/>
          <a:p>
            <a:pPr eaLnBrk="1" hangingPunct="1"/>
            <a:r>
              <a:rPr lang="en-US" sz="4000" dirty="0">
                <a:solidFill>
                  <a:srgbClr val="C00000"/>
                </a:solidFill>
                <a:latin typeface="Times New Roman" pitchFamily="18" charset="0"/>
                <a:cs typeface="Times New Roman" pitchFamily="18" charset="0"/>
              </a:rPr>
              <a:t>Page Faults vs. the Number of Frames</a:t>
            </a:r>
          </a:p>
        </p:txBody>
      </p:sp>
      <p:pic>
        <p:nvPicPr>
          <p:cNvPr id="10244" name="Picture 8"/>
          <p:cNvPicPr>
            <a:picLocks noGrp="1" noChangeAspect="1" noChangeArrowheads="1"/>
          </p:cNvPicPr>
          <p:nvPr>
            <p:ph idx="1"/>
          </p:nvPr>
        </p:nvPicPr>
        <p:blipFill>
          <a:blip r:embed="rId4"/>
          <a:stretch>
            <a:fillRect/>
          </a:stretch>
        </p:blipFill>
        <p:spPr>
          <a:xfrm>
            <a:off x="1094381" y="1752600"/>
            <a:ext cx="7641038" cy="4495800"/>
          </a:xfrm>
          <a:noFill/>
        </p:spPr>
      </p:pic>
      <p:sp>
        <p:nvSpPr>
          <p:cNvPr id="10242" name="Footer Placeholder 3"/>
          <p:cNvSpPr>
            <a:spLocks noGrp="1"/>
          </p:cNvSpPr>
          <p:nvPr>
            <p:ph type="ftr" sz="quarter" idx="4294967295"/>
          </p:nvPr>
        </p:nvSpPr>
        <p:spPr>
          <a:xfrm>
            <a:off x="6248400" y="6305550"/>
            <a:ext cx="2895600" cy="476250"/>
          </a:xfrm>
          <a:prstGeom prst="rect">
            <a:avLst/>
          </a:prstGeom>
          <a:noFill/>
        </p:spPr>
        <p:txBody>
          <a:bodyPr/>
          <a:lstStyle/>
          <a:p>
            <a:r>
              <a:rPr lang="en-US" altLang="en-US"/>
              <a:t>A. Frank - P. Weisberg</a:t>
            </a:r>
          </a:p>
        </p:txBody>
      </p:sp>
    </p:spTree>
    <p:custDataLst>
      <p:tags r:id="rId1"/>
    </p:custDataLst>
    <p:extLst>
      <p:ext uri="{BB962C8B-B14F-4D97-AF65-F5344CB8AC3E}">
        <p14:creationId xmlns:p14="http://schemas.microsoft.com/office/powerpoint/2010/main" val="4102729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762000" y="711200"/>
            <a:ext cx="8382000" cy="609600"/>
          </a:xfrm>
        </p:spPr>
        <p:txBody>
          <a:bodyPr>
            <a:noAutofit/>
          </a:bodyPr>
          <a:lstStyle/>
          <a:p>
            <a:pPr eaLnBrk="1" hangingPunct="1"/>
            <a:r>
              <a:rPr lang="en-US" sz="4000" dirty="0">
                <a:solidFill>
                  <a:srgbClr val="C00000"/>
                </a:solidFill>
                <a:latin typeface="Times New Roman" pitchFamily="18" charset="0"/>
                <a:cs typeface="Times New Roman" pitchFamily="18" charset="0"/>
              </a:rPr>
              <a:t>FIFO Illustrating </a:t>
            </a:r>
            <a:r>
              <a:rPr lang="en-US" sz="4000" dirty="0" err="1">
                <a:solidFill>
                  <a:srgbClr val="C00000"/>
                </a:solidFill>
                <a:latin typeface="Times New Roman" pitchFamily="18" charset="0"/>
                <a:cs typeface="Times New Roman" pitchFamily="18" charset="0"/>
              </a:rPr>
              <a:t>Belady’s</a:t>
            </a:r>
            <a:r>
              <a:rPr lang="en-US" sz="4000" dirty="0">
                <a:solidFill>
                  <a:srgbClr val="C00000"/>
                </a:solidFill>
                <a:latin typeface="Times New Roman" pitchFamily="18" charset="0"/>
                <a:cs typeface="Times New Roman" pitchFamily="18" charset="0"/>
              </a:rPr>
              <a:t> Anomaly</a:t>
            </a:r>
          </a:p>
        </p:txBody>
      </p:sp>
      <p:pic>
        <p:nvPicPr>
          <p:cNvPr id="14340" name="Picture 8"/>
          <p:cNvPicPr>
            <a:picLocks noGrp="1" noChangeAspect="1" noChangeArrowheads="1"/>
          </p:cNvPicPr>
          <p:nvPr>
            <p:ph idx="1"/>
          </p:nvPr>
        </p:nvPicPr>
        <p:blipFill>
          <a:blip r:embed="rId4"/>
          <a:stretch>
            <a:fillRect/>
          </a:stretch>
        </p:blipFill>
        <p:spPr>
          <a:xfrm>
            <a:off x="1405728" y="1752600"/>
            <a:ext cx="7018343" cy="4495800"/>
          </a:xfrm>
          <a:noFill/>
        </p:spPr>
      </p:pic>
      <p:sp>
        <p:nvSpPr>
          <p:cNvPr id="14338" name="Footer Placeholder 3"/>
          <p:cNvSpPr>
            <a:spLocks noGrp="1"/>
          </p:cNvSpPr>
          <p:nvPr>
            <p:ph type="ftr" sz="quarter" idx="4294967295"/>
          </p:nvPr>
        </p:nvSpPr>
        <p:spPr>
          <a:xfrm>
            <a:off x="6248400" y="6305550"/>
            <a:ext cx="2895600" cy="476250"/>
          </a:xfrm>
          <a:prstGeom prst="rect">
            <a:avLst/>
          </a:prstGeom>
          <a:noFill/>
        </p:spPr>
        <p:txBody>
          <a:bodyPr/>
          <a:lstStyle/>
          <a:p>
            <a:r>
              <a:rPr lang="en-US" altLang="en-US"/>
              <a:t>A. Frank - P. Weisberg</a:t>
            </a:r>
          </a:p>
        </p:txBody>
      </p:sp>
    </p:spTree>
    <p:custDataLst>
      <p:tags r:id="rId1"/>
    </p:custDataLst>
    <p:extLst>
      <p:ext uri="{BB962C8B-B14F-4D97-AF65-F5344CB8AC3E}">
        <p14:creationId xmlns:p14="http://schemas.microsoft.com/office/powerpoint/2010/main" val="2564600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749300" y="725488"/>
            <a:ext cx="8345488" cy="571500"/>
          </a:xfrm>
        </p:spPr>
        <p:txBody>
          <a:bodyPr>
            <a:noAutofit/>
          </a:bodyPr>
          <a:lstStyle/>
          <a:p>
            <a:pPr eaLnBrk="1" hangingPunct="1"/>
            <a:r>
              <a:rPr lang="en-US" sz="4000" dirty="0">
                <a:solidFill>
                  <a:srgbClr val="C00000"/>
                </a:solidFill>
                <a:latin typeface="Times New Roman" pitchFamily="18" charset="0"/>
                <a:cs typeface="Times New Roman" pitchFamily="18" charset="0"/>
              </a:rPr>
              <a:t>Optimal Page Replacement</a:t>
            </a:r>
          </a:p>
        </p:txBody>
      </p:sp>
      <p:sp>
        <p:nvSpPr>
          <p:cNvPr id="15364" name="Rectangle 3"/>
          <p:cNvSpPr>
            <a:spLocks noGrp="1" noChangeArrowheads="1"/>
          </p:cNvSpPr>
          <p:nvPr>
            <p:ph idx="1"/>
          </p:nvPr>
        </p:nvSpPr>
        <p:spPr>
          <a:xfrm>
            <a:off x="181429" y="1593624"/>
            <a:ext cx="4637314" cy="4618491"/>
          </a:xfrm>
        </p:spPr>
        <p:txBody>
          <a:bodyPr>
            <a:normAutofit/>
          </a:bodyPr>
          <a:lstStyle/>
          <a:p>
            <a:pPr algn="just" eaLnBrk="1" hangingPunct="1"/>
            <a:r>
              <a:rPr lang="en-US" sz="1800" dirty="0">
                <a:latin typeface="Times New Roman" pitchFamily="18" charset="0"/>
                <a:cs typeface="Times New Roman" pitchFamily="18" charset="0"/>
              </a:rPr>
              <a:t>The Optimal policy selects for replacement the page that will not be used for longest period of time.</a:t>
            </a:r>
          </a:p>
          <a:p>
            <a:pPr algn="just" eaLnBrk="1" hangingPunct="1"/>
            <a:r>
              <a:rPr lang="en-US" sz="1800" dirty="0">
                <a:latin typeface="Times New Roman" pitchFamily="18" charset="0"/>
                <a:cs typeface="Times New Roman" pitchFamily="18" charset="0"/>
              </a:rPr>
              <a:t>Impossible to implement (need to know the future) but serves as a standard to compare with the other algorithms we shall study.</a:t>
            </a:r>
          </a:p>
          <a:p>
            <a:pPr algn="just"/>
            <a:r>
              <a:rPr lang="en-US" sz="1800" dirty="0"/>
              <a:t>An optimal page-replacement algorithm has the lowest page-fault rate of all algorithms. An optimal page-replacement algorithm exists, and has been called OPT or MIN.</a:t>
            </a:r>
            <a:endParaRPr lang="en-US" sz="1800" dirty="0">
              <a:latin typeface="Times New Roman" pitchFamily="18" charset="0"/>
              <a:cs typeface="Times New Roman" pitchFamily="18" charset="0"/>
            </a:endParaRPr>
          </a:p>
        </p:txBody>
      </p:sp>
      <p:sp>
        <p:nvSpPr>
          <p:cNvPr id="15362" name="Footer Placeholder 3"/>
          <p:cNvSpPr>
            <a:spLocks noGrp="1"/>
          </p:cNvSpPr>
          <p:nvPr>
            <p:ph type="ftr" sz="quarter" idx="4294967295"/>
          </p:nvPr>
        </p:nvSpPr>
        <p:spPr>
          <a:xfrm>
            <a:off x="6248400" y="6305550"/>
            <a:ext cx="2895600" cy="476250"/>
          </a:xfrm>
          <a:prstGeom prst="rect">
            <a:avLst/>
          </a:prstGeom>
          <a:noFill/>
        </p:spPr>
        <p:txBody>
          <a:bodyPr/>
          <a:lstStyle/>
          <a:p>
            <a:r>
              <a:rPr lang="en-US" altLang="en-US"/>
              <a:t>A. Frank - P. Weisberg</a:t>
            </a:r>
          </a:p>
        </p:txBody>
      </p:sp>
      <p:pic>
        <p:nvPicPr>
          <p:cNvPr id="221186" name="Picture 2"/>
          <p:cNvPicPr>
            <a:picLocks noChangeAspect="1" noChangeArrowheads="1"/>
          </p:cNvPicPr>
          <p:nvPr/>
        </p:nvPicPr>
        <p:blipFill>
          <a:blip r:embed="rId4"/>
          <a:srcRect/>
          <a:stretch>
            <a:fillRect/>
          </a:stretch>
        </p:blipFill>
        <p:spPr bwMode="auto">
          <a:xfrm>
            <a:off x="4891314" y="1653495"/>
            <a:ext cx="4019550" cy="3886372"/>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31780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71525" y="701675"/>
            <a:ext cx="8275638" cy="609600"/>
          </a:xfrm>
          <a:noFill/>
        </p:spPr>
        <p:txBody>
          <a:bodyPr lIns="92075" tIns="46038" rIns="92075" bIns="46038">
            <a:noAutofit/>
          </a:bodyPr>
          <a:lstStyle/>
          <a:p>
            <a:pPr eaLnBrk="1" hangingPunct="1"/>
            <a:r>
              <a:rPr lang="en-US" sz="4000" dirty="0">
                <a:solidFill>
                  <a:srgbClr val="C00000"/>
                </a:solidFill>
                <a:latin typeface="Times New Roman" pitchFamily="18" charset="0"/>
                <a:cs typeface="Times New Roman" pitchFamily="18" charset="0"/>
              </a:rPr>
              <a:t>The LRU Policy</a:t>
            </a:r>
          </a:p>
        </p:txBody>
      </p:sp>
      <p:sp>
        <p:nvSpPr>
          <p:cNvPr id="18435" name="Rectangle 3"/>
          <p:cNvSpPr>
            <a:spLocks noGrp="1" noChangeArrowheads="1"/>
          </p:cNvSpPr>
          <p:nvPr>
            <p:ph idx="1"/>
          </p:nvPr>
        </p:nvSpPr>
        <p:spPr>
          <a:xfrm>
            <a:off x="736600" y="1663700"/>
            <a:ext cx="8407400" cy="5194300"/>
          </a:xfrm>
          <a:noFill/>
        </p:spPr>
        <p:txBody>
          <a:bodyPr lIns="92075" tIns="46038" rIns="92075" bIns="46038">
            <a:normAutofit/>
          </a:bodyPr>
          <a:lstStyle/>
          <a:p>
            <a:pPr algn="just" eaLnBrk="1" hangingPunct="1"/>
            <a:r>
              <a:rPr lang="en-US" sz="1800" dirty="0">
                <a:latin typeface="Times New Roman" pitchFamily="18" charset="0"/>
                <a:cs typeface="Times New Roman" pitchFamily="18" charset="0"/>
              </a:rPr>
              <a:t>Replaces the page that has not been referenced for the longest time:</a:t>
            </a:r>
          </a:p>
          <a:p>
            <a:pPr lvl="1" algn="just" eaLnBrk="1" hangingPunct="1"/>
            <a:r>
              <a:rPr lang="en-US" sz="1800" dirty="0">
                <a:latin typeface="Times New Roman" pitchFamily="18" charset="0"/>
                <a:cs typeface="Times New Roman" pitchFamily="18" charset="0"/>
              </a:rPr>
              <a:t>By the principle of locality, this should be the page least likely to be referenced in the near future.</a:t>
            </a:r>
          </a:p>
          <a:p>
            <a:pPr lvl="1" algn="just" eaLnBrk="1" hangingPunct="1"/>
            <a:r>
              <a:rPr lang="en-US" sz="1800" dirty="0">
                <a:latin typeface="Times New Roman" pitchFamily="18" charset="0"/>
                <a:cs typeface="Times New Roman" pitchFamily="18" charset="0"/>
              </a:rPr>
              <a:t>performs nearly as well as the optimal policy.</a:t>
            </a:r>
          </a:p>
          <a:p>
            <a:pPr algn="just" eaLnBrk="1" hangingPunct="1"/>
            <a:endParaRPr lang="en-US" sz="1800" dirty="0">
              <a:latin typeface="Times New Roman" pitchFamily="18" charset="0"/>
              <a:cs typeface="Times New Roman" pitchFamily="18" charset="0"/>
            </a:endParaRPr>
          </a:p>
        </p:txBody>
      </p:sp>
      <p:pic>
        <p:nvPicPr>
          <p:cNvPr id="215041" name="Picture 1"/>
          <p:cNvPicPr>
            <a:picLocks noChangeAspect="1" noChangeArrowheads="1"/>
          </p:cNvPicPr>
          <p:nvPr/>
        </p:nvPicPr>
        <p:blipFill>
          <a:blip r:embed="rId4"/>
          <a:srcRect/>
          <a:stretch>
            <a:fillRect/>
          </a:stretch>
        </p:blipFill>
        <p:spPr bwMode="auto">
          <a:xfrm>
            <a:off x="2112056" y="3117850"/>
            <a:ext cx="4999944" cy="28575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43062055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914400"/>
          </a:xfrm>
        </p:spPr>
        <p:txBody>
          <a:bodyPr/>
          <a:lstStyle/>
          <a:p>
            <a:r>
              <a:rPr lang="en-US" sz="4000" dirty="0">
                <a:solidFill>
                  <a:srgbClr val="C00000"/>
                </a:solidFill>
                <a:latin typeface="Times" pitchFamily="18" charset="0"/>
              </a:rPr>
              <a:t>Advantages and Disadvantages of Paging</a:t>
            </a:r>
            <a:br>
              <a:rPr lang="en-US" sz="4000" dirty="0">
                <a:solidFill>
                  <a:srgbClr val="C00000"/>
                </a:solidFill>
                <a:latin typeface="Times" pitchFamily="18" charset="0"/>
              </a:rPr>
            </a:br>
            <a:endParaRPr lang="en-US" sz="4000" dirty="0">
              <a:solidFill>
                <a:srgbClr val="C00000"/>
              </a:solidFill>
              <a:latin typeface="Times" pitchFamily="18" charset="0"/>
            </a:endParaRPr>
          </a:p>
        </p:txBody>
      </p:sp>
      <p:sp>
        <p:nvSpPr>
          <p:cNvPr id="3" name="Content Placeholder 2"/>
          <p:cNvSpPr>
            <a:spLocks noGrp="1"/>
          </p:cNvSpPr>
          <p:nvPr>
            <p:ph idx="1"/>
          </p:nvPr>
        </p:nvSpPr>
        <p:spPr>
          <a:xfrm>
            <a:off x="838200" y="1905000"/>
            <a:ext cx="8001000" cy="3886200"/>
          </a:xfrm>
        </p:spPr>
        <p:txBody>
          <a:bodyPr>
            <a:normAutofit/>
          </a:bodyPr>
          <a:lstStyle/>
          <a:p>
            <a:pPr algn="just"/>
            <a:r>
              <a:rPr lang="en-US" sz="1800" dirty="0">
                <a:latin typeface="Times" pitchFamily="18" charset="0"/>
              </a:rPr>
              <a:t>Here is a list of advantages and disadvantages of paging −</a:t>
            </a:r>
          </a:p>
          <a:p>
            <a:pPr algn="just"/>
            <a:r>
              <a:rPr lang="en-US" sz="1800" dirty="0">
                <a:latin typeface="Times" pitchFamily="18" charset="0"/>
              </a:rPr>
              <a:t>Paging reduces external fragmentation, but still suffer from internal fragmentation.</a:t>
            </a:r>
          </a:p>
          <a:p>
            <a:pPr algn="just"/>
            <a:r>
              <a:rPr lang="en-US" sz="1800" dirty="0">
                <a:latin typeface="Times" pitchFamily="18" charset="0"/>
              </a:rPr>
              <a:t>Paging is simple to implement and assumed as an efficient memory management technique.</a:t>
            </a:r>
          </a:p>
          <a:p>
            <a:pPr algn="just"/>
            <a:r>
              <a:rPr lang="en-US" sz="1800" dirty="0">
                <a:latin typeface="Times" pitchFamily="18" charset="0"/>
              </a:rPr>
              <a:t>Due to equal size of the pages and frames, swapping becomes very easy.</a:t>
            </a:r>
          </a:p>
          <a:p>
            <a:pPr algn="just"/>
            <a:r>
              <a:rPr lang="en-US" sz="1800" dirty="0">
                <a:latin typeface="Times" pitchFamily="18" charset="0"/>
              </a:rPr>
              <a:t>Page table requires extra memory space, so may not be good for a system having small RAM.</a:t>
            </a:r>
          </a:p>
          <a:p>
            <a:pPr algn="just"/>
            <a:r>
              <a:rPr lang="en-US" sz="1800" dirty="0">
                <a:latin typeface="Times" pitchFamily="18" charset="0"/>
              </a:rPr>
              <a:t>Segmentation</a:t>
            </a:r>
          </a:p>
          <a:p>
            <a:pPr algn="just"/>
            <a:endParaRPr lang="en-US" sz="1800" dirty="0">
              <a:latin typeface="Times" pitchFamily="18" charset="0"/>
            </a:endParaRPr>
          </a:p>
        </p:txBody>
      </p:sp>
    </p:spTree>
    <p:extLst>
      <p:ext uri="{BB962C8B-B14F-4D97-AF65-F5344CB8AC3E}">
        <p14:creationId xmlns:p14="http://schemas.microsoft.com/office/powerpoint/2010/main" val="3742676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sz="4000" dirty="0">
                <a:solidFill>
                  <a:srgbClr val="C00000"/>
                </a:solidFill>
                <a:latin typeface="Times" pitchFamily="18" charset="0"/>
              </a:rPr>
              <a:t>Segmentation</a:t>
            </a:r>
          </a:p>
        </p:txBody>
      </p:sp>
      <p:sp>
        <p:nvSpPr>
          <p:cNvPr id="3" name="Content Placeholder 2"/>
          <p:cNvSpPr>
            <a:spLocks noGrp="1"/>
          </p:cNvSpPr>
          <p:nvPr>
            <p:ph idx="1"/>
          </p:nvPr>
        </p:nvSpPr>
        <p:spPr>
          <a:xfrm>
            <a:off x="914400" y="1447800"/>
            <a:ext cx="8001000" cy="4800600"/>
          </a:xfrm>
        </p:spPr>
        <p:txBody>
          <a:bodyPr>
            <a:noAutofit/>
          </a:bodyPr>
          <a:lstStyle/>
          <a:p>
            <a:pPr algn="just"/>
            <a:r>
              <a:rPr lang="en-US" sz="1800" dirty="0">
                <a:latin typeface="Times" pitchFamily="18" charset="0"/>
              </a:rPr>
              <a:t>Segmentation is a memory management technique in which each job is divided into several segments of different sizes, one for each module that contains pieces that perform related functions. </a:t>
            </a:r>
          </a:p>
          <a:p>
            <a:pPr algn="just"/>
            <a:r>
              <a:rPr lang="en-US" sz="1800" dirty="0">
                <a:latin typeface="Times" pitchFamily="18" charset="0"/>
              </a:rPr>
              <a:t>When a process is to be executed, its corresponding segmentation are loaded into non-contiguous memory though every segment is loaded into a contiguous block of available memory.</a:t>
            </a:r>
          </a:p>
          <a:p>
            <a:pPr algn="just"/>
            <a:r>
              <a:rPr lang="en-US" sz="1800" dirty="0">
                <a:latin typeface="Times" pitchFamily="18" charset="0"/>
              </a:rPr>
              <a:t>Segmentation memory management works very similar to paging but here segments are of variable-length where as in paging pages are of fixed size.</a:t>
            </a:r>
          </a:p>
          <a:p>
            <a:pPr algn="just"/>
            <a:endParaRPr lang="en-US" sz="1800" dirty="0">
              <a:latin typeface="Times" pitchFamily="18" charset="0"/>
            </a:endParaRPr>
          </a:p>
          <a:p>
            <a:r>
              <a:rPr lang="en-US" sz="1800" dirty="0">
                <a:latin typeface="Times" pitchFamily="18" charset="0"/>
              </a:rPr>
              <a:t>Typical segments include</a:t>
            </a:r>
          </a:p>
          <a:p>
            <a:pPr lvl="1"/>
            <a:r>
              <a:rPr lang="en-US" sz="1800" dirty="0">
                <a:latin typeface="Times" pitchFamily="18" charset="0"/>
              </a:rPr>
              <a:t>global variables</a:t>
            </a:r>
          </a:p>
          <a:p>
            <a:pPr lvl="1"/>
            <a:r>
              <a:rPr lang="en-US" sz="1800" dirty="0">
                <a:latin typeface="Times" pitchFamily="18" charset="0"/>
              </a:rPr>
              <a:t>procedure call stack</a:t>
            </a:r>
          </a:p>
          <a:p>
            <a:pPr lvl="1"/>
            <a:r>
              <a:rPr lang="en-US" sz="1800" dirty="0">
                <a:latin typeface="Times" pitchFamily="18" charset="0"/>
              </a:rPr>
              <a:t>code for each function</a:t>
            </a:r>
          </a:p>
          <a:p>
            <a:pPr lvl="1"/>
            <a:r>
              <a:rPr lang="en-US" sz="1800" dirty="0">
                <a:latin typeface="Times" pitchFamily="18" charset="0"/>
              </a:rPr>
              <a:t>local variables for each</a:t>
            </a:r>
          </a:p>
          <a:p>
            <a:pPr lvl="1"/>
            <a:r>
              <a:rPr lang="en-US" sz="1800" dirty="0">
                <a:latin typeface="Times" pitchFamily="18" charset="0"/>
              </a:rPr>
              <a:t>large data structures</a:t>
            </a:r>
          </a:p>
        </p:txBody>
      </p:sp>
    </p:spTree>
    <p:extLst>
      <p:ext uri="{BB962C8B-B14F-4D97-AF65-F5344CB8AC3E}">
        <p14:creationId xmlns:p14="http://schemas.microsoft.com/office/powerpoint/2010/main" val="2793813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7543800" cy="609600"/>
          </a:xfrm>
        </p:spPr>
        <p:txBody>
          <a:bodyPr/>
          <a:lstStyle/>
          <a:p>
            <a:r>
              <a:rPr lang="en-US" sz="4000" dirty="0">
                <a:solidFill>
                  <a:srgbClr val="C00000"/>
                </a:solidFill>
                <a:latin typeface="Times" pitchFamily="18" charset="0"/>
              </a:rPr>
              <a:t>Segmentation</a:t>
            </a:r>
            <a:endParaRPr lang="en-US" sz="4000" dirty="0"/>
          </a:p>
        </p:txBody>
      </p:sp>
      <p:sp>
        <p:nvSpPr>
          <p:cNvPr id="3" name="Content Placeholder 2"/>
          <p:cNvSpPr>
            <a:spLocks noGrp="1"/>
          </p:cNvSpPr>
          <p:nvPr>
            <p:ph idx="1"/>
          </p:nvPr>
        </p:nvSpPr>
        <p:spPr>
          <a:xfrm>
            <a:off x="914400" y="1295400"/>
            <a:ext cx="8001000" cy="4953000"/>
          </a:xfrm>
        </p:spPr>
        <p:txBody>
          <a:bodyPr>
            <a:normAutofit/>
          </a:bodyPr>
          <a:lstStyle/>
          <a:p>
            <a:pPr algn="just"/>
            <a:r>
              <a:rPr lang="en-US" sz="1800" dirty="0">
                <a:latin typeface="Times" pitchFamily="18" charset="0"/>
              </a:rPr>
              <a:t>The operating system maintains a </a:t>
            </a:r>
            <a:r>
              <a:rPr lang="en-US" sz="1800" b="1" dirty="0">
                <a:latin typeface="Times" pitchFamily="18" charset="0"/>
              </a:rPr>
              <a:t>segment map table</a:t>
            </a:r>
            <a:r>
              <a:rPr lang="en-US" sz="1800" dirty="0">
                <a:latin typeface="Times" pitchFamily="18" charset="0"/>
              </a:rPr>
              <a:t> for every process and a list of free memory blocks along with segment numbers, their size and corresponding memory locations in main memory. For each segment, the table stores the starting address of the segment and the length of the segment.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2438400"/>
            <a:ext cx="476250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6283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609600"/>
          </a:xfrm>
        </p:spPr>
        <p:txBody>
          <a:bodyPr/>
          <a:lstStyle/>
          <a:p>
            <a:r>
              <a:rPr lang="en-US" sz="4000" dirty="0">
                <a:solidFill>
                  <a:srgbClr val="C00000"/>
                </a:solidFill>
                <a:latin typeface="Times" pitchFamily="18" charset="0"/>
              </a:rPr>
              <a:t>Segmentation-</a:t>
            </a:r>
            <a:r>
              <a:rPr lang="en-US" sz="2800" dirty="0">
                <a:solidFill>
                  <a:srgbClr val="C00000"/>
                </a:solidFill>
                <a:latin typeface="Times" pitchFamily="18" charset="0"/>
              </a:rPr>
              <a:t>Examples</a:t>
            </a:r>
            <a:endParaRPr lang="en-US" sz="40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752599"/>
            <a:ext cx="38004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7" y="1725880"/>
            <a:ext cx="256222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8739" y="1694212"/>
            <a:ext cx="161925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4111" y="3124200"/>
            <a:ext cx="143827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1353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76085" y="660400"/>
            <a:ext cx="7924800" cy="609600"/>
          </a:xfrm>
        </p:spPr>
        <p:txBody>
          <a:bodyPr/>
          <a:lstStyle/>
          <a:p>
            <a:r>
              <a:rPr lang="en-US" altLang="zh-TW" sz="4000" dirty="0">
                <a:solidFill>
                  <a:srgbClr val="C00000"/>
                </a:solidFill>
                <a:latin typeface="Times New Roman" pitchFamily="18" charset="0"/>
                <a:ea typeface="新細明體" charset="-120"/>
                <a:cs typeface="Times New Roman" pitchFamily="18" charset="0"/>
              </a:rPr>
              <a:t>Segmentation Architecture </a:t>
            </a:r>
          </a:p>
        </p:txBody>
      </p:sp>
      <p:sp>
        <p:nvSpPr>
          <p:cNvPr id="73731" name="Rectangle 3"/>
          <p:cNvSpPr>
            <a:spLocks noGrp="1" noChangeArrowheads="1"/>
          </p:cNvSpPr>
          <p:nvPr>
            <p:ph idx="1"/>
          </p:nvPr>
        </p:nvSpPr>
        <p:spPr>
          <a:xfrm>
            <a:off x="914400" y="1476829"/>
            <a:ext cx="8001000" cy="4495800"/>
          </a:xfrm>
        </p:spPr>
        <p:txBody>
          <a:bodyPr>
            <a:normAutofit/>
          </a:bodyPr>
          <a:lstStyle/>
          <a:p>
            <a:pPr>
              <a:tabLst>
                <a:tab pos="1830388" algn="l"/>
                <a:tab pos="2857500" algn="ctr"/>
              </a:tabLst>
            </a:pPr>
            <a:r>
              <a:rPr lang="en-US" altLang="zh-TW" sz="1800" dirty="0">
                <a:latin typeface="Times New Roman" pitchFamily="18" charset="0"/>
                <a:ea typeface="新細明體" charset="-120"/>
                <a:cs typeface="Times New Roman" pitchFamily="18" charset="0"/>
              </a:rPr>
              <a:t>Logical address consists of a two </a:t>
            </a:r>
            <a:r>
              <a:rPr lang="en-US" altLang="zh-TW" sz="1800" dirty="0" err="1">
                <a:latin typeface="Times New Roman" pitchFamily="18" charset="0"/>
                <a:ea typeface="新細明體" charset="-120"/>
                <a:cs typeface="Times New Roman" pitchFamily="18" charset="0"/>
              </a:rPr>
              <a:t>tuple</a:t>
            </a:r>
            <a:r>
              <a:rPr lang="en-US" altLang="zh-TW" sz="1800" dirty="0">
                <a:latin typeface="Times New Roman" pitchFamily="18" charset="0"/>
                <a:ea typeface="新細明體" charset="-120"/>
                <a:cs typeface="Times New Roman" pitchFamily="18" charset="0"/>
              </a:rPr>
              <a:t>:</a:t>
            </a:r>
          </a:p>
          <a:p>
            <a:pPr>
              <a:buFont typeface="Monotype Sorts" pitchFamily="2" charset="2"/>
              <a:buNone/>
              <a:tabLst>
                <a:tab pos="1830388" algn="l"/>
                <a:tab pos="2857500" algn="ctr"/>
              </a:tabLst>
            </a:pPr>
            <a:r>
              <a:rPr lang="en-US" altLang="zh-TW" sz="1800" dirty="0">
                <a:latin typeface="Times New Roman" pitchFamily="18" charset="0"/>
                <a:ea typeface="新細明體" charset="-120"/>
                <a:cs typeface="Times New Roman" pitchFamily="18" charset="0"/>
              </a:rPr>
              <a:t>		&lt;segment-number, offset&gt;,</a:t>
            </a:r>
          </a:p>
          <a:p>
            <a:pPr>
              <a:tabLst>
                <a:tab pos="1830388" algn="l"/>
                <a:tab pos="2857500" algn="ctr"/>
              </a:tabLst>
            </a:pPr>
            <a:r>
              <a:rPr lang="en-US" altLang="zh-TW" sz="1800" b="1" dirty="0">
                <a:latin typeface="Times New Roman" pitchFamily="18" charset="0"/>
                <a:ea typeface="新細明體" charset="-120"/>
                <a:cs typeface="Times New Roman" pitchFamily="18" charset="0"/>
              </a:rPr>
              <a:t>Segment table</a:t>
            </a:r>
            <a:r>
              <a:rPr lang="en-US" altLang="zh-TW" sz="1800" dirty="0">
                <a:latin typeface="Times New Roman" pitchFamily="18" charset="0"/>
                <a:ea typeface="新細明體" charset="-120"/>
                <a:cs typeface="Times New Roman" pitchFamily="18" charset="0"/>
              </a:rPr>
              <a:t> – maps two-dimensional physical addresses; each table entry has:</a:t>
            </a:r>
          </a:p>
          <a:p>
            <a:pPr lvl="1">
              <a:tabLst>
                <a:tab pos="1830388" algn="l"/>
                <a:tab pos="2857500" algn="ctr"/>
              </a:tabLst>
            </a:pPr>
            <a:r>
              <a:rPr lang="en-US" altLang="zh-TW" sz="1800" b="1" dirty="0">
                <a:latin typeface="Times New Roman" pitchFamily="18" charset="0"/>
                <a:ea typeface="新細明體" charset="-120"/>
                <a:cs typeface="Times New Roman" pitchFamily="18" charset="0"/>
              </a:rPr>
              <a:t>base</a:t>
            </a:r>
            <a:r>
              <a:rPr lang="en-US" altLang="zh-TW" sz="1800" dirty="0">
                <a:latin typeface="Times New Roman" pitchFamily="18" charset="0"/>
                <a:ea typeface="新細明體" charset="-120"/>
                <a:cs typeface="Times New Roman" pitchFamily="18" charset="0"/>
              </a:rPr>
              <a:t> – contains the starting physical address where the segments reside in memory</a:t>
            </a:r>
          </a:p>
          <a:p>
            <a:pPr lvl="1">
              <a:tabLst>
                <a:tab pos="1830388" algn="l"/>
                <a:tab pos="2857500" algn="ctr"/>
              </a:tabLst>
            </a:pPr>
            <a:r>
              <a:rPr lang="en-US" altLang="zh-TW" sz="1800" b="1" dirty="0">
                <a:latin typeface="Times New Roman" pitchFamily="18" charset="0"/>
                <a:ea typeface="新細明體" charset="-120"/>
                <a:cs typeface="Times New Roman" pitchFamily="18" charset="0"/>
              </a:rPr>
              <a:t>limit</a:t>
            </a:r>
            <a:r>
              <a:rPr lang="en-US" altLang="zh-TW" sz="1800" dirty="0">
                <a:latin typeface="Times New Roman" pitchFamily="18" charset="0"/>
                <a:ea typeface="新細明體" charset="-120"/>
                <a:cs typeface="Times New Roman" pitchFamily="18" charset="0"/>
              </a:rPr>
              <a:t> – specifies the length of the segment</a:t>
            </a:r>
          </a:p>
          <a:p>
            <a:pPr>
              <a:tabLst>
                <a:tab pos="1830388" algn="l"/>
                <a:tab pos="2857500" algn="ctr"/>
              </a:tabLst>
            </a:pPr>
            <a:r>
              <a:rPr lang="en-US" altLang="zh-TW" sz="1800" b="1" dirty="0">
                <a:latin typeface="Times New Roman" pitchFamily="18" charset="0"/>
                <a:ea typeface="新細明體" charset="-120"/>
                <a:cs typeface="Times New Roman" pitchFamily="18" charset="0"/>
              </a:rPr>
              <a:t>Segment-table base register (STBR)</a:t>
            </a:r>
            <a:r>
              <a:rPr lang="en-US" altLang="zh-TW" sz="1800" dirty="0">
                <a:latin typeface="Times New Roman" pitchFamily="18" charset="0"/>
                <a:ea typeface="新細明體" charset="-120"/>
                <a:cs typeface="Times New Roman" pitchFamily="18" charset="0"/>
              </a:rPr>
              <a:t> points to the segment table’s location in memory</a:t>
            </a:r>
          </a:p>
          <a:p>
            <a:pPr>
              <a:tabLst>
                <a:tab pos="1830388" algn="l"/>
                <a:tab pos="2857500" algn="ctr"/>
              </a:tabLst>
            </a:pPr>
            <a:r>
              <a:rPr lang="en-US" altLang="zh-TW" sz="1800" b="1" dirty="0">
                <a:latin typeface="Times New Roman" pitchFamily="18" charset="0"/>
                <a:ea typeface="新細明體" charset="-120"/>
                <a:cs typeface="Times New Roman" pitchFamily="18" charset="0"/>
              </a:rPr>
              <a:t>Segment-table length register (STLR)</a:t>
            </a:r>
            <a:r>
              <a:rPr lang="en-US" altLang="zh-TW" sz="1800" dirty="0">
                <a:latin typeface="Times New Roman" pitchFamily="18" charset="0"/>
                <a:ea typeface="新細明體" charset="-120"/>
                <a:cs typeface="Times New Roman" pitchFamily="18" charset="0"/>
              </a:rPr>
              <a:t> indicates number of segments used by a program;</a:t>
            </a:r>
          </a:p>
          <a:p>
            <a:pPr>
              <a:buFont typeface="Monotype Sorts" pitchFamily="2" charset="2"/>
              <a:buNone/>
              <a:tabLst>
                <a:tab pos="1830388" algn="l"/>
                <a:tab pos="2857500" algn="ctr"/>
              </a:tabLst>
            </a:pPr>
            <a:r>
              <a:rPr lang="en-US" altLang="zh-TW" sz="1800" dirty="0">
                <a:latin typeface="Times New Roman" pitchFamily="18" charset="0"/>
                <a:ea typeface="新細明體" charset="-120"/>
                <a:cs typeface="Times New Roman" pitchFamily="18" charset="0"/>
              </a:rPr>
              <a:t>	                  segment number </a:t>
            </a:r>
            <a:r>
              <a:rPr lang="en-US" altLang="zh-TW" sz="1800" b="1" i="1" dirty="0">
                <a:solidFill>
                  <a:srgbClr val="FF0000"/>
                </a:solidFill>
                <a:latin typeface="Times New Roman" pitchFamily="18" charset="0"/>
                <a:ea typeface="新細明體" charset="-120"/>
                <a:cs typeface="Times New Roman" pitchFamily="18" charset="0"/>
              </a:rPr>
              <a:t>s</a:t>
            </a:r>
            <a:r>
              <a:rPr lang="en-US" altLang="zh-TW" sz="1800" dirty="0">
                <a:latin typeface="Times New Roman" pitchFamily="18" charset="0"/>
                <a:ea typeface="新細明體" charset="-120"/>
                <a:cs typeface="Times New Roman" pitchFamily="18" charset="0"/>
              </a:rPr>
              <a:t> is legal if </a:t>
            </a:r>
            <a:r>
              <a:rPr lang="en-US" altLang="zh-TW" sz="1800" b="1" i="1" dirty="0">
                <a:solidFill>
                  <a:srgbClr val="FF0000"/>
                </a:solidFill>
                <a:latin typeface="Times New Roman" pitchFamily="18" charset="0"/>
                <a:ea typeface="新細明體" charset="-120"/>
                <a:cs typeface="Times New Roman" pitchFamily="18" charset="0"/>
              </a:rPr>
              <a:t>s</a:t>
            </a:r>
            <a:r>
              <a:rPr lang="en-US" altLang="zh-TW" sz="1800" dirty="0">
                <a:latin typeface="Times New Roman" pitchFamily="18" charset="0"/>
                <a:ea typeface="新細明體" charset="-120"/>
                <a:cs typeface="Times New Roman" pitchFamily="18" charset="0"/>
              </a:rPr>
              <a:t> &lt; </a:t>
            </a:r>
            <a:r>
              <a:rPr lang="en-US" altLang="zh-TW" sz="1800" b="1" dirty="0">
                <a:solidFill>
                  <a:srgbClr val="FF0000"/>
                </a:solidFill>
                <a:latin typeface="Times New Roman" pitchFamily="18" charset="0"/>
                <a:ea typeface="新細明體" charset="-120"/>
                <a:cs typeface="Times New Roman" pitchFamily="18" charset="0"/>
              </a:rPr>
              <a:t>STLR</a:t>
            </a:r>
          </a:p>
        </p:txBody>
      </p:sp>
      <p:sp>
        <p:nvSpPr>
          <p:cNvPr id="73732" name="投影片編號版面配置區 3"/>
          <p:cNvSpPr>
            <a:spLocks noGrp="1"/>
          </p:cNvSpPr>
          <p:nvPr>
            <p:ph type="sldNum" sz="quarter" idx="4294967295"/>
          </p:nvPr>
        </p:nvSpPr>
        <p:spPr bwMode="auto">
          <a:xfrm>
            <a:off x="8686800" y="6305550"/>
            <a:ext cx="457200" cy="476250"/>
          </a:xfrm>
          <a:noFill/>
          <a:ln>
            <a:miter lim="800000"/>
            <a:headEnd/>
            <a:tailEnd/>
          </a:ln>
        </p:spPr>
        <p:txBody>
          <a:bodyPr/>
          <a:lstStyle/>
          <a:p>
            <a:fld id="{555C48C8-375C-45BD-9CE9-7123F4558236}" type="slidenum">
              <a:rPr lang="zh-TW" altLang="en-US"/>
              <a:pPr/>
              <a:t>18</a:t>
            </a:fld>
            <a:endParaRPr lang="zh-TW" altLang="en-US"/>
          </a:p>
        </p:txBody>
      </p:sp>
    </p:spTree>
    <p:extLst>
      <p:ext uri="{BB962C8B-B14F-4D97-AF65-F5344CB8AC3E}">
        <p14:creationId xmlns:p14="http://schemas.microsoft.com/office/powerpoint/2010/main" val="1723858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TW">
                <a:ea typeface="新細明體" charset="-120"/>
              </a:rPr>
              <a:t>Segmentation Hardware</a:t>
            </a:r>
            <a:endParaRPr lang="en-US" altLang="zh-TW" sz="2400">
              <a:ea typeface="新細明體" charset="-120"/>
            </a:endParaRPr>
          </a:p>
        </p:txBody>
      </p:sp>
      <p:pic>
        <p:nvPicPr>
          <p:cNvPr id="75779" name="Picture 3"/>
          <p:cNvPicPr>
            <a:picLocks noChangeAspect="1" noChangeArrowheads="1"/>
          </p:cNvPicPr>
          <p:nvPr/>
        </p:nvPicPr>
        <p:blipFill>
          <a:blip r:embed="rId2"/>
          <a:srcRect l="458" t="3697" r="241" b="3697"/>
          <a:stretch>
            <a:fillRect/>
          </a:stretch>
        </p:blipFill>
        <p:spPr bwMode="auto">
          <a:xfrm>
            <a:off x="1574800" y="1727200"/>
            <a:ext cx="5935663" cy="4151313"/>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170963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914401"/>
            <a:ext cx="7772400" cy="4876800"/>
          </a:xfrm>
        </p:spPr>
        <p:txBody>
          <a:bodyPr>
            <a:noAutofit/>
          </a:bodyPr>
          <a:lstStyle/>
          <a:p>
            <a:br>
              <a:rPr lang="en-US" sz="1200" dirty="0">
                <a:latin typeface="Times New Roman" pitchFamily="18" charset="0"/>
                <a:cs typeface="Times New Roman" pitchFamily="18" charset="0"/>
              </a:rPr>
            </a:br>
            <a:r>
              <a:rPr lang="en-US" sz="2800" dirty="0">
                <a:solidFill>
                  <a:srgbClr val="C00000"/>
                </a:solidFill>
                <a:latin typeface="Times New Roman" pitchFamily="18" charset="0"/>
                <a:cs typeface="Times New Roman" pitchFamily="18" charset="0"/>
              </a:rPr>
              <a:t>Lecture 17</a:t>
            </a:r>
            <a:br>
              <a:rPr lang="en-US" sz="2800" dirty="0">
                <a:solidFill>
                  <a:srgbClr val="C00000"/>
                </a:solidFill>
                <a:latin typeface="Times New Roman" pitchFamily="18" charset="0"/>
                <a:cs typeface="Times New Roman" pitchFamily="18" charset="0"/>
              </a:rPr>
            </a:br>
            <a:br>
              <a:rPr lang="en-US" sz="2800" dirty="0">
                <a:solidFill>
                  <a:srgbClr val="C00000"/>
                </a:solidFill>
                <a:latin typeface="Times New Roman" pitchFamily="18" charset="0"/>
                <a:cs typeface="Times New Roman" pitchFamily="18" charset="0"/>
              </a:rPr>
            </a:br>
            <a:r>
              <a:rPr lang="en-US" sz="2800" dirty="0">
                <a:solidFill>
                  <a:srgbClr val="C00000"/>
                </a:solidFill>
                <a:latin typeface="Times New Roman" pitchFamily="18" charset="0"/>
                <a:cs typeface="Times New Roman" pitchFamily="18" charset="0"/>
              </a:rPr>
              <a:t>Virtual Memory</a:t>
            </a:r>
            <a:endParaRPr lang="en-US" sz="2000" b="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5" descr="03-33"/>
          <p:cNvPicPr>
            <a:picLocks noChangeAspect="1" noChangeArrowheads="1"/>
          </p:cNvPicPr>
          <p:nvPr/>
        </p:nvPicPr>
        <p:blipFill>
          <a:blip r:embed="rId3"/>
          <a:srcRect/>
          <a:stretch>
            <a:fillRect/>
          </a:stretch>
        </p:blipFill>
        <p:spPr bwMode="auto">
          <a:xfrm>
            <a:off x="972457" y="1410153"/>
            <a:ext cx="7532914" cy="4580982"/>
          </a:xfrm>
          <a:prstGeom prst="rect">
            <a:avLst/>
          </a:prstGeom>
          <a:noFill/>
          <a:ln w="9525">
            <a:noFill/>
            <a:miter lim="800000"/>
            <a:headEnd/>
            <a:tailEnd/>
          </a:ln>
        </p:spPr>
      </p:pic>
      <p:sp>
        <p:nvSpPr>
          <p:cNvPr id="12292" name="Rectangle 6"/>
          <p:cNvSpPr>
            <a:spLocks noChangeArrowheads="1"/>
          </p:cNvSpPr>
          <p:nvPr/>
        </p:nvSpPr>
        <p:spPr bwMode="auto">
          <a:xfrm>
            <a:off x="762000" y="719819"/>
            <a:ext cx="8382000" cy="601663"/>
          </a:xfrm>
          <a:prstGeom prst="rect">
            <a:avLst/>
          </a:prstGeom>
          <a:noFill/>
          <a:ln w="9525">
            <a:noFill/>
            <a:miter lim="800000"/>
            <a:headEnd/>
            <a:tailEnd/>
          </a:ln>
        </p:spPr>
        <p:txBody>
          <a:bodyPr anchor="b"/>
          <a:lstStyle/>
          <a:p>
            <a:pPr algn="ctr"/>
            <a:r>
              <a:rPr lang="en-US" sz="3600" b="1" dirty="0">
                <a:solidFill>
                  <a:srgbClr val="C00000"/>
                </a:solidFill>
                <a:latin typeface="Times New Roman" pitchFamily="18" charset="0"/>
                <a:cs typeface="Times New Roman" pitchFamily="18" charset="0"/>
              </a:rPr>
              <a:t>Comparison of Paging and Segmentation</a:t>
            </a:r>
          </a:p>
        </p:txBody>
      </p:sp>
    </p:spTree>
    <p:extLst>
      <p:ext uri="{BB962C8B-B14F-4D97-AF65-F5344CB8AC3E}">
        <p14:creationId xmlns:p14="http://schemas.microsoft.com/office/powerpoint/2010/main" val="44364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itchFamily="18" charset="0"/>
                <a:cs typeface="Times New Roman" pitchFamily="18" charset="0"/>
              </a:rPr>
              <a:t>Combined Segmentation and Paging</a:t>
            </a:r>
            <a:endParaRPr lang="en-US" dirty="0"/>
          </a:p>
        </p:txBody>
      </p:sp>
      <p:pic>
        <p:nvPicPr>
          <p:cNvPr id="248834" name="Picture 2"/>
          <p:cNvPicPr>
            <a:picLocks noChangeAspect="1" noChangeArrowheads="1"/>
          </p:cNvPicPr>
          <p:nvPr/>
        </p:nvPicPr>
        <p:blipFill>
          <a:blip r:embed="rId2"/>
          <a:srcRect/>
          <a:stretch>
            <a:fillRect/>
          </a:stretch>
        </p:blipFill>
        <p:spPr bwMode="auto">
          <a:xfrm>
            <a:off x="955627" y="1885949"/>
            <a:ext cx="6924311" cy="3764223"/>
          </a:xfrm>
          <a:prstGeom prst="rect">
            <a:avLst/>
          </a:prstGeom>
          <a:noFill/>
          <a:ln w="9525">
            <a:noFill/>
            <a:miter lim="800000"/>
            <a:headEnd/>
            <a:tailEnd/>
          </a:ln>
          <a:effectLst/>
        </p:spPr>
      </p:pic>
    </p:spTree>
    <p:extLst>
      <p:ext uri="{BB962C8B-B14F-4D97-AF65-F5344CB8AC3E}">
        <p14:creationId xmlns:p14="http://schemas.microsoft.com/office/powerpoint/2010/main" val="365010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788988" y="798513"/>
            <a:ext cx="8229600" cy="512762"/>
          </a:xfrm>
        </p:spPr>
        <p:txBody>
          <a:bodyPr>
            <a:noAutofit/>
          </a:bodyPr>
          <a:lstStyle/>
          <a:p>
            <a:pPr eaLnBrk="1" hangingPunct="1"/>
            <a:r>
              <a:rPr lang="en-US" sz="4000" dirty="0">
                <a:solidFill>
                  <a:srgbClr val="C00000"/>
                </a:solidFill>
                <a:latin typeface="Times New Roman" pitchFamily="18" charset="0"/>
                <a:cs typeface="Times New Roman" pitchFamily="18" charset="0"/>
              </a:rPr>
              <a:t>Combined Segmentation and Paging</a:t>
            </a:r>
          </a:p>
        </p:txBody>
      </p:sp>
      <p:sp>
        <p:nvSpPr>
          <p:cNvPr id="13316" name="Rectangle 3"/>
          <p:cNvSpPr>
            <a:spLocks noGrp="1" noChangeArrowheads="1"/>
          </p:cNvSpPr>
          <p:nvPr>
            <p:ph idx="1"/>
          </p:nvPr>
        </p:nvSpPr>
        <p:spPr>
          <a:xfrm>
            <a:off x="779463" y="1619250"/>
            <a:ext cx="8364537" cy="5253038"/>
          </a:xfrm>
        </p:spPr>
        <p:txBody>
          <a:bodyPr>
            <a:normAutofit/>
          </a:bodyPr>
          <a:lstStyle/>
          <a:p>
            <a:pPr eaLnBrk="1" hangingPunct="1">
              <a:lnSpc>
                <a:spcPct val="80000"/>
              </a:lnSpc>
            </a:pPr>
            <a:r>
              <a:rPr lang="en-US" sz="1800" dirty="0">
                <a:latin typeface="Times New Roman" pitchFamily="18" charset="0"/>
                <a:cs typeface="Times New Roman" pitchFamily="18" charset="0"/>
              </a:rPr>
              <a:t>To combine their advantages, some OSs page the segments. </a:t>
            </a:r>
          </a:p>
          <a:p>
            <a:pPr eaLnBrk="1" hangingPunct="1">
              <a:lnSpc>
                <a:spcPct val="80000"/>
              </a:lnSpc>
            </a:pPr>
            <a:r>
              <a:rPr lang="en-US" sz="1800" dirty="0">
                <a:latin typeface="Times New Roman" pitchFamily="18" charset="0"/>
                <a:cs typeface="Times New Roman" pitchFamily="18" charset="0"/>
              </a:rPr>
              <a:t>Several combinations exist – assume each process has: </a:t>
            </a:r>
          </a:p>
          <a:p>
            <a:pPr lvl="1" eaLnBrk="1" hangingPunct="1">
              <a:lnSpc>
                <a:spcPct val="80000"/>
              </a:lnSpc>
            </a:pPr>
            <a:r>
              <a:rPr lang="en-US" sz="1800" dirty="0">
                <a:latin typeface="Times New Roman" pitchFamily="18" charset="0"/>
                <a:cs typeface="Times New Roman" pitchFamily="18" charset="0"/>
              </a:rPr>
              <a:t>one segment table.</a:t>
            </a:r>
          </a:p>
          <a:p>
            <a:pPr lvl="1" eaLnBrk="1" hangingPunct="1">
              <a:lnSpc>
                <a:spcPct val="80000"/>
              </a:lnSpc>
            </a:pPr>
            <a:r>
              <a:rPr lang="en-US" sz="1800" dirty="0">
                <a:latin typeface="Times New Roman" pitchFamily="18" charset="0"/>
                <a:cs typeface="Times New Roman" pitchFamily="18" charset="0"/>
              </a:rPr>
              <a:t>several page tables: one page table per segment.</a:t>
            </a:r>
          </a:p>
          <a:p>
            <a:pPr lvl="1" eaLnBrk="1" hangingPunct="1">
              <a:lnSpc>
                <a:spcPct val="80000"/>
              </a:lnSpc>
            </a:pPr>
            <a:endParaRPr lang="en-US" sz="1800" dirty="0">
              <a:latin typeface="Times New Roman" pitchFamily="18" charset="0"/>
              <a:cs typeface="Times New Roman" pitchFamily="18" charset="0"/>
            </a:endParaRPr>
          </a:p>
          <a:p>
            <a:pPr eaLnBrk="1" hangingPunct="1">
              <a:lnSpc>
                <a:spcPct val="80000"/>
              </a:lnSpc>
            </a:pPr>
            <a:r>
              <a:rPr lang="en-US" sz="1800" dirty="0">
                <a:latin typeface="Times New Roman" pitchFamily="18" charset="0"/>
                <a:cs typeface="Times New Roman" pitchFamily="18" charset="0"/>
              </a:rPr>
              <a:t>The virtual address consists of: </a:t>
            </a:r>
          </a:p>
          <a:p>
            <a:pPr lvl="1" eaLnBrk="1" hangingPunct="1">
              <a:lnSpc>
                <a:spcPct val="80000"/>
              </a:lnSpc>
            </a:pPr>
            <a:r>
              <a:rPr lang="en-US" sz="1800" b="1" dirty="0">
                <a:latin typeface="Times New Roman" pitchFamily="18" charset="0"/>
                <a:cs typeface="Times New Roman" pitchFamily="18" charset="0"/>
              </a:rPr>
              <a:t>a segment number: </a:t>
            </a:r>
            <a:r>
              <a:rPr lang="en-US" sz="1800" dirty="0">
                <a:latin typeface="Times New Roman" pitchFamily="18" charset="0"/>
                <a:cs typeface="Times New Roman" pitchFamily="18" charset="0"/>
              </a:rPr>
              <a:t>used to index the segment table who’s entry gives the starting address of the page table for that segment.</a:t>
            </a:r>
          </a:p>
          <a:p>
            <a:pPr lvl="1" eaLnBrk="1" hangingPunct="1">
              <a:lnSpc>
                <a:spcPct val="80000"/>
              </a:lnSpc>
            </a:pPr>
            <a:r>
              <a:rPr lang="en-US" sz="1800" b="1" dirty="0">
                <a:latin typeface="Times New Roman" pitchFamily="18" charset="0"/>
                <a:cs typeface="Times New Roman" pitchFamily="18" charset="0"/>
              </a:rPr>
              <a:t>a page number: </a:t>
            </a:r>
            <a:r>
              <a:rPr lang="en-US" sz="1800" dirty="0">
                <a:latin typeface="Times New Roman" pitchFamily="18" charset="0"/>
                <a:cs typeface="Times New Roman" pitchFamily="18" charset="0"/>
              </a:rPr>
              <a:t>used to index that page table to obtain the corresponding frame number.</a:t>
            </a:r>
          </a:p>
          <a:p>
            <a:pPr lvl="1" eaLnBrk="1" hangingPunct="1">
              <a:lnSpc>
                <a:spcPct val="80000"/>
              </a:lnSpc>
            </a:pPr>
            <a:r>
              <a:rPr lang="en-US" sz="1800" b="1" dirty="0">
                <a:latin typeface="Times New Roman" pitchFamily="18" charset="0"/>
                <a:cs typeface="Times New Roman" pitchFamily="18" charset="0"/>
              </a:rPr>
              <a:t>an offset: </a:t>
            </a:r>
            <a:r>
              <a:rPr lang="en-US" sz="1800" dirty="0">
                <a:latin typeface="Times New Roman" pitchFamily="18" charset="0"/>
                <a:cs typeface="Times New Roman" pitchFamily="18" charset="0"/>
              </a:rPr>
              <a:t>used to locate the word within the frame.</a:t>
            </a:r>
          </a:p>
        </p:txBody>
      </p:sp>
      <p:sp>
        <p:nvSpPr>
          <p:cNvPr id="13314" name="Footer Placeholder 3"/>
          <p:cNvSpPr>
            <a:spLocks noGrp="1"/>
          </p:cNvSpPr>
          <p:nvPr>
            <p:ph type="ftr" sz="quarter" idx="4294967295"/>
          </p:nvPr>
        </p:nvSpPr>
        <p:spPr>
          <a:xfrm>
            <a:off x="6248400" y="6305550"/>
            <a:ext cx="2895600" cy="476250"/>
          </a:xfrm>
          <a:prstGeom prst="rect">
            <a:avLst/>
          </a:prstGeom>
          <a:noFill/>
        </p:spPr>
        <p:txBody>
          <a:bodyPr/>
          <a:lstStyle/>
          <a:p>
            <a:r>
              <a:rPr lang="en-US" altLang="en-US"/>
              <a:t>A. Frank - P. Weisberg</a:t>
            </a:r>
          </a:p>
        </p:txBody>
      </p:sp>
    </p:spTree>
    <p:extLst>
      <p:ext uri="{BB962C8B-B14F-4D97-AF65-F5344CB8AC3E}">
        <p14:creationId xmlns:p14="http://schemas.microsoft.com/office/powerpoint/2010/main" val="2019332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599"/>
            <a:ext cx="7315200" cy="1066801"/>
          </a:xfrm>
        </p:spPr>
        <p:txBody>
          <a:bodyPr/>
          <a:lstStyle/>
          <a:p>
            <a:r>
              <a:rPr lang="en-US" dirty="0">
                <a:solidFill>
                  <a:srgbClr val="C00000"/>
                </a:solidFill>
              </a:rPr>
              <a:t>Conclusion</a:t>
            </a:r>
          </a:p>
        </p:txBody>
      </p:sp>
      <p:sp>
        <p:nvSpPr>
          <p:cNvPr id="3" name="Subtitle 2"/>
          <p:cNvSpPr>
            <a:spLocks noGrp="1"/>
          </p:cNvSpPr>
          <p:nvPr>
            <p:ph type="subTitle" idx="1"/>
          </p:nvPr>
        </p:nvSpPr>
        <p:spPr>
          <a:xfrm>
            <a:off x="990600" y="1676400"/>
            <a:ext cx="7543800" cy="3962400"/>
          </a:xfrm>
        </p:spPr>
        <p:txBody>
          <a:bodyPr/>
          <a:lstStyle/>
          <a:p>
            <a:pPr algn="l"/>
            <a:endParaRPr lang="en-US" sz="2400" dirty="0">
              <a:solidFill>
                <a:schemeClr val="tx1"/>
              </a:solidFill>
            </a:endParaRPr>
          </a:p>
          <a:p>
            <a:pPr algn="l"/>
            <a:r>
              <a:rPr lang="en-US" sz="2400" dirty="0">
                <a:solidFill>
                  <a:schemeClr val="tx1"/>
                </a:solidFill>
              </a:rPr>
              <a:t>This lecture enables the students to understand what is virtual memory, page faults, segmentation and various page replacement policies.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599"/>
            <a:ext cx="7315200" cy="1066801"/>
          </a:xfrm>
        </p:spPr>
        <p:txBody>
          <a:bodyPr/>
          <a:lstStyle/>
          <a:p>
            <a:r>
              <a:rPr lang="en-US" dirty="0">
                <a:solidFill>
                  <a:srgbClr val="C00000"/>
                </a:solidFill>
              </a:rPr>
              <a:t>Video Link</a:t>
            </a:r>
          </a:p>
        </p:txBody>
      </p:sp>
      <p:sp>
        <p:nvSpPr>
          <p:cNvPr id="3" name="Subtitle 2"/>
          <p:cNvSpPr>
            <a:spLocks noGrp="1"/>
          </p:cNvSpPr>
          <p:nvPr>
            <p:ph type="subTitle" idx="1"/>
          </p:nvPr>
        </p:nvSpPr>
        <p:spPr>
          <a:xfrm>
            <a:off x="990600" y="1676400"/>
            <a:ext cx="7543800" cy="3962400"/>
          </a:xfrm>
        </p:spPr>
        <p:txBody>
          <a:bodyPr/>
          <a:lstStyle/>
          <a:p>
            <a:pPr>
              <a:lnSpc>
                <a:spcPct val="107000"/>
              </a:lnSpc>
              <a:spcAft>
                <a:spcPts val="800"/>
              </a:spcAft>
            </a:pPr>
            <a:endParaRPr lang="en-IN" sz="18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endParaRPr>
          </a:p>
          <a:p>
            <a:pPr>
              <a:lnSpc>
                <a:spcPct val="107000"/>
              </a:lnSpc>
              <a:spcAft>
                <a:spcPts val="800"/>
              </a:spcAft>
            </a:pPr>
            <a:r>
              <a:rPr lang="en-IN" sz="18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://searchstorage.techtarget.com/definition/virtual-memory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https://www.youtube.com/watch?v=ujoJ7J_l9cY</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474824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066799"/>
          </a:xfrm>
        </p:spPr>
        <p:txBody>
          <a:bodyPr/>
          <a:lstStyle/>
          <a:p>
            <a:r>
              <a:rPr lang="en-US" dirty="0">
                <a:solidFill>
                  <a:srgbClr val="C00000"/>
                </a:solidFill>
                <a:latin typeface="Times New Roman" pitchFamily="18" charset="0"/>
                <a:cs typeface="Times New Roman" pitchFamily="18" charset="0"/>
              </a:rPr>
              <a:t>References</a:t>
            </a:r>
            <a:endParaRPr lang="en-US" dirty="0"/>
          </a:p>
        </p:txBody>
      </p:sp>
      <p:sp>
        <p:nvSpPr>
          <p:cNvPr id="3" name="Subtitle 2"/>
          <p:cNvSpPr>
            <a:spLocks noGrp="1"/>
          </p:cNvSpPr>
          <p:nvPr>
            <p:ph type="subTitle" idx="1"/>
          </p:nvPr>
        </p:nvSpPr>
        <p:spPr>
          <a:xfrm>
            <a:off x="838200" y="1828800"/>
            <a:ext cx="7467600" cy="3810000"/>
          </a:xfrm>
        </p:spPr>
        <p:txBody>
          <a:bodyPr/>
          <a:lstStyle/>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2"/>
              </a:rPr>
              <a:t>http://www2.latech.edu/~box/os/ch08.pdf</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3"/>
              </a:rPr>
              <a:t>https://www.cs.uic.edu/~jbell/CourseNotes/OperatingSystems/8_MainMemory.html#:~:text=8.3%20Contiguous%20Memory%20Allocation,allocated%20to%20processes%20as%20needed</a:t>
            </a:r>
            <a:r>
              <a:rPr lang="en-US" sz="1400" dirty="0">
                <a:effectLst/>
                <a:latin typeface="Calibri" panose="020F0502020204030204" pitchFamily="34" charset="0"/>
                <a:ea typeface="Calibri" panose="020F0502020204030204" pitchFamily="34" charset="0"/>
                <a:cs typeface="Raavi" panose="020B0502040204020203" pitchFamily="34" charset="0"/>
              </a:rPr>
              <a:t>.</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4"/>
              </a:rPr>
              <a:t>http://www.csdl.tamu.edu/~furuta/courses/99a_410/slides/chap08</a:t>
            </a:r>
            <a:endPar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5"/>
              </a:rPr>
              <a:t>https://www.tutorialspoint.com/operating_system/os_memory_management.htm</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6"/>
              </a:rPr>
              <a:t>https://www.studytonight.com/operating-system/memory-management</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7"/>
              </a:rPr>
              <a:t>https://www.guru99.com/os-memory-management.html</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8"/>
              </a:rPr>
              <a:t>https://www.geeksforgeeks.org/partition-allocation-methods-in-memory-management/</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9"/>
              </a:rPr>
              <a:t>https://www.javatpoint.com/os-memory-management-introduction</a:t>
            </a:r>
            <a:endParaRPr lang="en-IN" sz="140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Raavi"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300757" y="471227"/>
            <a:ext cx="8540750" cy="715963"/>
          </a:xfrm>
        </p:spPr>
        <p:txBody>
          <a:bodyPr/>
          <a:lstStyle/>
          <a:p>
            <a:pPr eaLnBrk="1" hangingPunct="1">
              <a:defRPr/>
            </a:pPr>
            <a:r>
              <a:rPr lang="en-US" sz="4000" b="1" dirty="0">
                <a:solidFill>
                  <a:srgbClr val="C00000"/>
                </a:solidFill>
                <a:latin typeface="Times New Roman" pitchFamily="18" charset="0"/>
                <a:cs typeface="Times New Roman" pitchFamily="18" charset="0"/>
              </a:rPr>
              <a:t>Virtual Memory</a:t>
            </a:r>
            <a:r>
              <a:rPr lang="en-US" sz="4000" dirty="0">
                <a:solidFill>
                  <a:srgbClr val="C00000"/>
                </a:solidFill>
                <a:latin typeface="Times New Roman" pitchFamily="18" charset="0"/>
                <a:cs typeface="Times New Roman" pitchFamily="18" charset="0"/>
              </a:rPr>
              <a:t> </a:t>
            </a:r>
          </a:p>
        </p:txBody>
      </p:sp>
      <p:sp>
        <p:nvSpPr>
          <p:cNvPr id="26627" name="Rectangle 3"/>
          <p:cNvSpPr>
            <a:spLocks noGrp="1" noRot="1" noChangeArrowheads="1"/>
          </p:cNvSpPr>
          <p:nvPr>
            <p:ph idx="1"/>
          </p:nvPr>
        </p:nvSpPr>
        <p:spPr>
          <a:xfrm>
            <a:off x="457200" y="1269242"/>
            <a:ext cx="8229600" cy="5161721"/>
          </a:xfrm>
        </p:spPr>
        <p:txBody>
          <a:bodyPr>
            <a:normAutofit/>
          </a:bodyPr>
          <a:lstStyle/>
          <a:p>
            <a:pPr marL="285750" indent="-285750" algn="just">
              <a:buFont typeface="Wingdings" panose="05000000000000000000" pitchFamily="2" charset="2"/>
              <a:buChar char="Ø"/>
            </a:pPr>
            <a:r>
              <a:rPr lang="en-IN" sz="1800" dirty="0">
                <a:latin typeface="Times New Roman" pitchFamily="18" charset="0"/>
                <a:cs typeface="Times New Roman" pitchFamily="18" charset="0"/>
              </a:rPr>
              <a:t>If the size of the program is greater than the available memory size, then the concept of virtual memory is used</a:t>
            </a:r>
          </a:p>
          <a:p>
            <a:pPr marL="285750" indent="-285750" algn="just">
              <a:buFont typeface="Wingdings" panose="05000000000000000000" pitchFamily="2" charset="2"/>
              <a:buChar char="Ø"/>
            </a:pPr>
            <a:r>
              <a:rPr lang="en-IN" sz="1800" dirty="0">
                <a:latin typeface="Times New Roman" pitchFamily="18" charset="0"/>
                <a:cs typeface="Times New Roman" pitchFamily="18" charset="0"/>
              </a:rPr>
              <a:t>Ever wondered how a 10GB Game like God Of War fits into your 2GB RAM computer?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256" y="2445843"/>
            <a:ext cx="3624517" cy="3807185"/>
          </a:xfrm>
          <a:prstGeom prst="rect">
            <a:avLst/>
          </a:prstGeom>
        </p:spPr>
      </p:pic>
    </p:spTree>
    <p:extLst>
      <p:ext uri="{BB962C8B-B14F-4D97-AF65-F5344CB8AC3E}">
        <p14:creationId xmlns:p14="http://schemas.microsoft.com/office/powerpoint/2010/main" val="9510372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287110" y="635000"/>
            <a:ext cx="8540750" cy="715963"/>
          </a:xfrm>
        </p:spPr>
        <p:txBody>
          <a:bodyPr/>
          <a:lstStyle/>
          <a:p>
            <a:pPr eaLnBrk="1" hangingPunct="1">
              <a:defRPr/>
            </a:pPr>
            <a:r>
              <a:rPr lang="en-US" sz="4000" b="1" dirty="0">
                <a:solidFill>
                  <a:srgbClr val="C00000"/>
                </a:solidFill>
                <a:latin typeface="Times New Roman" pitchFamily="18" charset="0"/>
                <a:cs typeface="Times New Roman" pitchFamily="18" charset="0"/>
              </a:rPr>
              <a:t>Virtual Memory</a:t>
            </a:r>
            <a:r>
              <a:rPr lang="en-US" sz="4000" dirty="0">
                <a:solidFill>
                  <a:srgbClr val="C00000"/>
                </a:solidFill>
                <a:latin typeface="Times New Roman" pitchFamily="18" charset="0"/>
                <a:cs typeface="Times New Roman" pitchFamily="18" charset="0"/>
              </a:rPr>
              <a:t> </a:t>
            </a:r>
          </a:p>
        </p:txBody>
      </p:sp>
      <p:sp>
        <p:nvSpPr>
          <p:cNvPr id="26627" name="Rectangle 3"/>
          <p:cNvSpPr>
            <a:spLocks noGrp="1" noRot="1" noChangeArrowheads="1"/>
          </p:cNvSpPr>
          <p:nvPr>
            <p:ph idx="1"/>
          </p:nvPr>
        </p:nvSpPr>
        <p:spPr>
          <a:xfrm>
            <a:off x="457200" y="1447800"/>
            <a:ext cx="8229600" cy="4983163"/>
          </a:xfrm>
        </p:spPr>
        <p:txBody>
          <a:bodyPr>
            <a:normAutofit/>
          </a:bodyPr>
          <a:lstStyle/>
          <a:p>
            <a:pPr algn="just"/>
            <a:r>
              <a:rPr lang="en-US" sz="1800" dirty="0">
                <a:latin typeface="Times New Roman" pitchFamily="18" charset="0"/>
                <a:cs typeface="Times New Roman" pitchFamily="18" charset="0"/>
              </a:rPr>
              <a:t>A computer can address more memory than the amount physically installed on the system. This extra memory is actually called </a:t>
            </a:r>
            <a:r>
              <a:rPr lang="en-US" sz="1800" b="1" dirty="0">
                <a:latin typeface="Times New Roman" pitchFamily="18" charset="0"/>
                <a:cs typeface="Times New Roman" pitchFamily="18" charset="0"/>
              </a:rPr>
              <a:t>virtual memory</a:t>
            </a:r>
            <a:r>
              <a:rPr lang="en-US" sz="1800" dirty="0">
                <a:latin typeface="Times New Roman" pitchFamily="18" charset="0"/>
                <a:cs typeface="Times New Roman" pitchFamily="18" charset="0"/>
              </a:rPr>
              <a:t> and it is a section of a hard disk that's set up to emulate the computer's RAM.</a:t>
            </a:r>
          </a:p>
          <a:p>
            <a:pPr algn="just"/>
            <a:r>
              <a:rPr lang="en-US" sz="1800" dirty="0">
                <a:latin typeface="Times New Roman" pitchFamily="18" charset="0"/>
                <a:cs typeface="Times New Roman" pitchFamily="18" charset="0"/>
              </a:rPr>
              <a:t>The main visible advantage of this scheme is that programs can be larger than physical memory. Virtual memory serves two purposes. First, it allows us to extend the use of physical memory by using disk. Second, it allows us to have memory protection, because each virtual address is translated to a physical address.</a:t>
            </a:r>
          </a:p>
          <a:p>
            <a:pPr algn="just" eaLnBrk="1" hangingPunct="1">
              <a:defRPr/>
            </a:pPr>
            <a:endParaRPr lang="en-US" sz="1800" dirty="0">
              <a:latin typeface="Times New Roman" pitchFamily="18" charset="0"/>
              <a:cs typeface="Times New Roman" pitchFamily="18" charset="0"/>
            </a:endParaRPr>
          </a:p>
          <a:p>
            <a:pPr algn="just" eaLnBrk="1" hangingPunct="1">
              <a:defRPr/>
            </a:pPr>
            <a:r>
              <a:rPr lang="en-US" sz="1800" dirty="0">
                <a:latin typeface="Times New Roman" pitchFamily="18" charset="0"/>
                <a:cs typeface="Times New Roman" pitchFamily="18" charset="0"/>
              </a:rPr>
              <a:t>Virtual memory is a technique of executing program instructions that may not fit entirely in system memory.  This is done by calling instructions as and when the application requires it.  Virtual memory is implemented by using secondary storage to augment the main memory. Data is transferred from secondary to main storage as and when necessary and the data modified is written back to the secondary storage according to a predetermined algorithm. </a:t>
            </a:r>
          </a:p>
        </p:txBody>
      </p:sp>
    </p:spTree>
    <p:extLst>
      <p:ext uri="{BB962C8B-B14F-4D97-AF65-F5344CB8AC3E}">
        <p14:creationId xmlns:p14="http://schemas.microsoft.com/office/powerpoint/2010/main" val="248522891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304" y="630072"/>
            <a:ext cx="7924800" cy="609600"/>
          </a:xfrm>
        </p:spPr>
        <p:txBody>
          <a:bodyPr/>
          <a:lstStyle/>
          <a:p>
            <a:r>
              <a:rPr lang="en-US" sz="4000" dirty="0">
                <a:solidFill>
                  <a:srgbClr val="C00000"/>
                </a:solidFill>
                <a:latin typeface="Times New Roman" pitchFamily="18" charset="0"/>
                <a:cs typeface="Times New Roman" pitchFamily="18" charset="0"/>
              </a:rPr>
              <a:t>Virtual Memory </a:t>
            </a:r>
            <a:endParaRPr lang="en-US" sz="4000" dirty="0"/>
          </a:p>
        </p:txBody>
      </p:sp>
      <p:pic>
        <p:nvPicPr>
          <p:cNvPr id="247810" name="Picture 2"/>
          <p:cNvPicPr>
            <a:picLocks noChangeAspect="1" noChangeArrowheads="1"/>
          </p:cNvPicPr>
          <p:nvPr/>
        </p:nvPicPr>
        <p:blipFill>
          <a:blip r:embed="rId2"/>
          <a:srcRect/>
          <a:stretch>
            <a:fillRect/>
          </a:stretch>
        </p:blipFill>
        <p:spPr bwMode="auto">
          <a:xfrm>
            <a:off x="2436197" y="1509571"/>
            <a:ext cx="4162425" cy="4657725"/>
          </a:xfrm>
          <a:prstGeom prst="rect">
            <a:avLst/>
          </a:prstGeom>
          <a:noFill/>
          <a:ln w="9525">
            <a:noFill/>
            <a:miter lim="800000"/>
            <a:headEnd/>
            <a:tailEnd/>
          </a:ln>
          <a:effectLst/>
        </p:spPr>
      </p:pic>
    </p:spTree>
    <p:extLst>
      <p:ext uri="{BB962C8B-B14F-4D97-AF65-F5344CB8AC3E}">
        <p14:creationId xmlns:p14="http://schemas.microsoft.com/office/powerpoint/2010/main" val="3570545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1045027" y="620486"/>
            <a:ext cx="7898947" cy="563563"/>
          </a:xfrm>
        </p:spPr>
        <p:txBody>
          <a:bodyPr>
            <a:noAutofit/>
          </a:bodyPr>
          <a:lstStyle/>
          <a:p>
            <a:pPr eaLnBrk="1" hangingPunct="1">
              <a:defRPr/>
            </a:pPr>
            <a:r>
              <a:rPr lang="en-US" sz="4000" b="1" dirty="0">
                <a:solidFill>
                  <a:srgbClr val="C00000"/>
                </a:solidFill>
                <a:latin typeface="Times New Roman" pitchFamily="18" charset="0"/>
                <a:cs typeface="Times New Roman" pitchFamily="18" charset="0"/>
              </a:rPr>
              <a:t>Demand Paging</a:t>
            </a:r>
            <a:r>
              <a:rPr lang="en-US" sz="4000" dirty="0">
                <a:solidFill>
                  <a:srgbClr val="C00000"/>
                </a:solidFill>
                <a:latin typeface="Times New Roman" pitchFamily="18" charset="0"/>
                <a:cs typeface="Times New Roman" pitchFamily="18" charset="0"/>
              </a:rPr>
              <a:t> </a:t>
            </a:r>
          </a:p>
        </p:txBody>
      </p:sp>
      <p:sp>
        <p:nvSpPr>
          <p:cNvPr id="29699" name="Rectangle 3"/>
          <p:cNvSpPr>
            <a:spLocks noGrp="1" noRot="1" noChangeArrowheads="1"/>
          </p:cNvSpPr>
          <p:nvPr>
            <p:ph idx="1"/>
          </p:nvPr>
        </p:nvSpPr>
        <p:spPr>
          <a:xfrm>
            <a:off x="457200" y="1640114"/>
            <a:ext cx="8229600" cy="4486049"/>
          </a:xfrm>
        </p:spPr>
        <p:txBody>
          <a:bodyPr>
            <a:normAutofit/>
          </a:bodyPr>
          <a:lstStyle/>
          <a:p>
            <a:pPr algn="just" eaLnBrk="1" hangingPunct="1">
              <a:defRPr/>
            </a:pPr>
            <a:r>
              <a:rPr lang="en-US" sz="1800" dirty="0">
                <a:latin typeface="Times New Roman" pitchFamily="18" charset="0"/>
                <a:cs typeface="Times New Roman" pitchFamily="18" charset="0"/>
              </a:rPr>
              <a:t>In virtual memory system, demand paging is a type of swapping in which pages of programs are not copied from disk to main memory until they are needed for execution.</a:t>
            </a:r>
          </a:p>
          <a:p>
            <a:pPr algn="just" eaLnBrk="1" hangingPunct="1">
              <a:defRPr/>
            </a:pPr>
            <a:r>
              <a:rPr lang="en-US" sz="1800" dirty="0">
                <a:latin typeface="Times New Roman" pitchFamily="18" charset="0"/>
                <a:cs typeface="Times New Roman" pitchFamily="18" charset="0"/>
              </a:rPr>
              <a:t>In demand paging, virtual address (logical address) is accessed by CPU, the corresponding page number is looked up in the page table and if it shows that currently this page is not in main memory, then this page must be brought into the main-memory.  </a:t>
            </a:r>
          </a:p>
          <a:p>
            <a:pPr algn="just" eaLnBrk="1" hangingPunct="1">
              <a:defRPr/>
            </a:pPr>
            <a:endParaRPr lang="en-US" sz="1800" dirty="0">
              <a:latin typeface="Times New Roman" pitchFamily="18" charset="0"/>
              <a:cs typeface="Times New Roman" pitchFamily="18" charset="0"/>
            </a:endParaRPr>
          </a:p>
          <a:p>
            <a:pPr algn="just">
              <a:defRPr/>
            </a:pPr>
            <a:r>
              <a:rPr lang="en-US" sz="1800" b="1" dirty="0"/>
              <a:t>Pure Demand Paging</a:t>
            </a:r>
            <a:r>
              <a:rPr lang="en-US" sz="1800" dirty="0"/>
              <a:t> : Pure demand paging is the form of demand paging in which </a:t>
            </a:r>
            <a:r>
              <a:rPr lang="en-US" sz="1800" b="1" dirty="0"/>
              <a:t>not even a single page is loaded into memory, initially.</a:t>
            </a:r>
            <a:r>
              <a:rPr lang="en-US" sz="1800" dirty="0"/>
              <a:t>  Thus, the very first instruction causes a page fault in this case.  This kind of demand paging may significantly decrease the performance of a computer system by generally increasing the effective access time of memory. </a:t>
            </a:r>
          </a:p>
          <a:p>
            <a:pPr algn="just">
              <a:defRPr/>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91557215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idx="1"/>
          </p:nvPr>
        </p:nvSpPr>
        <p:spPr>
          <a:xfrm>
            <a:off x="457200" y="1494971"/>
            <a:ext cx="8229600" cy="4631192"/>
          </a:xfrm>
        </p:spPr>
        <p:txBody>
          <a:bodyPr>
            <a:normAutofit/>
          </a:bodyPr>
          <a:lstStyle/>
          <a:p>
            <a:pPr algn="just" eaLnBrk="1" hangingPunct="1">
              <a:defRPr/>
            </a:pPr>
            <a:r>
              <a:rPr lang="en-US" sz="1800" dirty="0">
                <a:latin typeface="Times New Roman" pitchFamily="18" charset="0"/>
                <a:cs typeface="Times New Roman" pitchFamily="18" charset="0"/>
              </a:rPr>
              <a:t>A </a:t>
            </a:r>
            <a:r>
              <a:rPr lang="en-US" sz="1800" b="1" dirty="0">
                <a:latin typeface="Times New Roman" pitchFamily="18" charset="0"/>
                <a:cs typeface="Times New Roman" pitchFamily="18" charset="0"/>
              </a:rPr>
              <a:t>page fault</a:t>
            </a:r>
            <a:r>
              <a:rPr lang="en-US" sz="1800" dirty="0">
                <a:latin typeface="Times New Roman" pitchFamily="18" charset="0"/>
                <a:cs typeface="Times New Roman" pitchFamily="18" charset="0"/>
              </a:rPr>
              <a:t> occurs when an invalid page is addressed.  Page fault must be followed by swapping-in the page (demanded just now by the CPU) from disk to main-memory or a trap should be generated to the operating system if the page being demanded is not within the logical address space of the process.   To determine whether the reference to the requested page is within the logical address space or not, an internal table may be consulted </a:t>
            </a:r>
          </a:p>
        </p:txBody>
      </p:sp>
      <p:sp>
        <p:nvSpPr>
          <p:cNvPr id="3" name="TextBox 2"/>
          <p:cNvSpPr txBox="1"/>
          <p:nvPr/>
        </p:nvSpPr>
        <p:spPr>
          <a:xfrm>
            <a:off x="1190171" y="682171"/>
            <a:ext cx="7518400" cy="707886"/>
          </a:xfrm>
          <a:prstGeom prst="rect">
            <a:avLst/>
          </a:prstGeom>
          <a:noFill/>
        </p:spPr>
        <p:txBody>
          <a:bodyPr wrap="square" rtlCol="0">
            <a:spAutoFit/>
          </a:bodyPr>
          <a:lstStyle/>
          <a:p>
            <a:pPr algn="ctr"/>
            <a:r>
              <a:rPr lang="en-US" sz="4000" b="1" dirty="0">
                <a:solidFill>
                  <a:srgbClr val="C00000"/>
                </a:solidFill>
                <a:latin typeface="Times New Roman" pitchFamily="18" charset="0"/>
                <a:cs typeface="Times New Roman" pitchFamily="18" charset="0"/>
              </a:rPr>
              <a:t>Page Fault</a:t>
            </a:r>
            <a:endParaRPr lang="en-US" sz="4000" dirty="0">
              <a:solidFill>
                <a:srgbClr val="C00000"/>
              </a:solidFill>
            </a:endParaRPr>
          </a:p>
        </p:txBody>
      </p:sp>
    </p:spTree>
    <p:extLst>
      <p:ext uri="{BB962C8B-B14F-4D97-AF65-F5344CB8AC3E}">
        <p14:creationId xmlns:p14="http://schemas.microsoft.com/office/powerpoint/2010/main" val="330373939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301625" y="228600"/>
            <a:ext cx="8540750" cy="715963"/>
          </a:xfrm>
        </p:spPr>
        <p:txBody>
          <a:bodyPr/>
          <a:lstStyle/>
          <a:p>
            <a:pPr eaLnBrk="1" hangingPunct="1">
              <a:defRPr/>
            </a:pPr>
            <a:r>
              <a:rPr lang="en-US" sz="4000" b="1" dirty="0">
                <a:solidFill>
                  <a:srgbClr val="C00000"/>
                </a:solidFill>
                <a:latin typeface="Times New Roman" pitchFamily="18" charset="0"/>
                <a:cs typeface="Times New Roman" pitchFamily="18" charset="0"/>
              </a:rPr>
              <a:t>Page Replacement</a:t>
            </a:r>
            <a:r>
              <a:rPr lang="en-US" sz="4000" dirty="0">
                <a:solidFill>
                  <a:srgbClr val="C00000"/>
                </a:solidFill>
                <a:latin typeface="Times New Roman" pitchFamily="18" charset="0"/>
                <a:cs typeface="Times New Roman" pitchFamily="18" charset="0"/>
              </a:rPr>
              <a:t> </a:t>
            </a:r>
          </a:p>
        </p:txBody>
      </p:sp>
      <p:sp>
        <p:nvSpPr>
          <p:cNvPr id="34819" name="Rectangle 3"/>
          <p:cNvSpPr>
            <a:spLocks noGrp="1" noRot="1" noChangeArrowheads="1"/>
          </p:cNvSpPr>
          <p:nvPr>
            <p:ph idx="1"/>
          </p:nvPr>
        </p:nvSpPr>
        <p:spPr>
          <a:xfrm>
            <a:off x="457200" y="1320800"/>
            <a:ext cx="8229600" cy="4805363"/>
          </a:xfrm>
        </p:spPr>
        <p:txBody>
          <a:bodyPr>
            <a:normAutofit/>
          </a:bodyPr>
          <a:lstStyle/>
          <a:p>
            <a:pPr algn="just" eaLnBrk="1" hangingPunct="1">
              <a:defRPr/>
            </a:pPr>
            <a:r>
              <a:rPr lang="en-US" sz="1800" dirty="0">
                <a:latin typeface="Times New Roman" pitchFamily="18" charset="0"/>
                <a:cs typeface="Times New Roman" pitchFamily="18" charset="0"/>
              </a:rPr>
              <a:t>Once the main memory fills up, a page must be swapped out to make room for any pages to be swapped in.  This is known as page replacement. </a:t>
            </a:r>
          </a:p>
          <a:p>
            <a:pPr algn="just" eaLnBrk="1" hangingPunct="1">
              <a:defRPr/>
            </a:pPr>
            <a:r>
              <a:rPr lang="en-US" sz="1800" dirty="0">
                <a:latin typeface="Times New Roman" pitchFamily="18" charset="0"/>
                <a:cs typeface="Times New Roman" pitchFamily="18" charset="0"/>
              </a:rPr>
              <a:t>We have page replacement algorithms for page replacement purpose, which are as follows:</a:t>
            </a:r>
          </a:p>
          <a:p>
            <a:pPr lvl="1" algn="just">
              <a:defRPr/>
            </a:pPr>
            <a:r>
              <a:rPr lang="en-US" sz="1800" dirty="0">
                <a:latin typeface="Times New Roman" pitchFamily="18" charset="0"/>
                <a:cs typeface="Times New Roman" pitchFamily="18" charset="0"/>
              </a:rPr>
              <a:t>First In First Out (FIFO) algorithm</a:t>
            </a:r>
          </a:p>
          <a:p>
            <a:pPr lvl="1" algn="just">
              <a:defRPr/>
            </a:pPr>
            <a:r>
              <a:rPr lang="en-US" sz="1800" dirty="0">
                <a:latin typeface="Times New Roman" pitchFamily="18" charset="0"/>
                <a:cs typeface="Times New Roman" pitchFamily="18" charset="0"/>
              </a:rPr>
              <a:t>Optimal Page algorithm</a:t>
            </a:r>
          </a:p>
          <a:p>
            <a:pPr lvl="1" algn="just">
              <a:defRPr/>
            </a:pPr>
            <a:r>
              <a:rPr lang="en-US" sz="1800" dirty="0">
                <a:latin typeface="Times New Roman" pitchFamily="18" charset="0"/>
                <a:cs typeface="Times New Roman" pitchFamily="18" charset="0"/>
              </a:rPr>
              <a:t>Least Recently Used (LRU) algorithm</a:t>
            </a:r>
          </a:p>
          <a:p>
            <a:pPr algn="just" eaLnBrk="1" hangingPunct="1">
              <a:defRPr/>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88109669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762000" y="698500"/>
            <a:ext cx="8382000" cy="609600"/>
          </a:xfrm>
        </p:spPr>
        <p:txBody>
          <a:bodyPr>
            <a:noAutofit/>
          </a:bodyPr>
          <a:lstStyle/>
          <a:p>
            <a:pPr eaLnBrk="1" hangingPunct="1"/>
            <a:r>
              <a:rPr lang="en-US" sz="4000" dirty="0">
                <a:solidFill>
                  <a:srgbClr val="C00000"/>
                </a:solidFill>
                <a:latin typeface="Times New Roman" pitchFamily="18" charset="0"/>
                <a:cs typeface="Times New Roman" pitchFamily="18" charset="0"/>
              </a:rPr>
              <a:t>The FIFO Policy</a:t>
            </a:r>
          </a:p>
        </p:txBody>
      </p:sp>
      <p:sp>
        <p:nvSpPr>
          <p:cNvPr id="11268" name="Rectangle 3"/>
          <p:cNvSpPr>
            <a:spLocks noGrp="1" noChangeArrowheads="1"/>
          </p:cNvSpPr>
          <p:nvPr>
            <p:ph idx="1"/>
          </p:nvPr>
        </p:nvSpPr>
        <p:spPr>
          <a:xfrm>
            <a:off x="774700" y="1641475"/>
            <a:ext cx="8369300" cy="5216525"/>
          </a:xfrm>
        </p:spPr>
        <p:txBody>
          <a:bodyPr>
            <a:normAutofit/>
          </a:bodyPr>
          <a:lstStyle/>
          <a:p>
            <a:r>
              <a:rPr lang="en-US" sz="1800" dirty="0"/>
              <a:t>Oldest page in main memory is the one which will be selected for replacement.</a:t>
            </a:r>
          </a:p>
          <a:p>
            <a:r>
              <a:rPr lang="en-US" sz="1800" dirty="0"/>
              <a:t>Easy to implement, keep a list, replace pages from the tail and add new pages at the head.</a:t>
            </a:r>
          </a:p>
          <a:p>
            <a:pPr lvl="2" eaLnBrk="1" hangingPunct="1">
              <a:buNone/>
            </a:pPr>
            <a:endParaRPr lang="en-US" sz="1800" dirty="0">
              <a:latin typeface="Times New Roman" pitchFamily="18" charset="0"/>
              <a:cs typeface="Times New Roman" pitchFamily="18" charset="0"/>
            </a:endParaRPr>
          </a:p>
        </p:txBody>
      </p:sp>
      <p:sp>
        <p:nvSpPr>
          <p:cNvPr id="11266" name="Footer Placeholder 3"/>
          <p:cNvSpPr>
            <a:spLocks noGrp="1"/>
          </p:cNvSpPr>
          <p:nvPr>
            <p:ph type="ftr" sz="quarter" idx="4294967295"/>
          </p:nvPr>
        </p:nvSpPr>
        <p:spPr>
          <a:xfrm>
            <a:off x="6248400" y="6305550"/>
            <a:ext cx="2895600" cy="476250"/>
          </a:xfrm>
          <a:prstGeom prst="rect">
            <a:avLst/>
          </a:prstGeom>
          <a:noFill/>
        </p:spPr>
        <p:txBody>
          <a:bodyPr/>
          <a:lstStyle/>
          <a:p>
            <a:r>
              <a:rPr lang="en-US" altLang="en-US"/>
              <a:t>A. Frank - P. Weisberg</a:t>
            </a:r>
          </a:p>
        </p:txBody>
      </p:sp>
      <p:pic>
        <p:nvPicPr>
          <p:cNvPr id="229377" name="Picture 1"/>
          <p:cNvPicPr>
            <a:picLocks noChangeAspect="1" noChangeArrowheads="1"/>
          </p:cNvPicPr>
          <p:nvPr/>
        </p:nvPicPr>
        <p:blipFill>
          <a:blip r:embed="rId4"/>
          <a:srcRect/>
          <a:stretch>
            <a:fillRect/>
          </a:stretch>
        </p:blipFill>
        <p:spPr bwMode="auto">
          <a:xfrm>
            <a:off x="647474" y="2786743"/>
            <a:ext cx="8249783" cy="3095171"/>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496929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WI" val="105"/>
  <p:tag name="NBP" val="1"/>
  <p:tag name="BSN" val="105"/>
  <p:tag name="SVT" val="TRUE"/>
  <p:tag name="CVB" val="105"/>
  <p:tag name="SPT" val="FALSE"/>
  <p:tag name="CII" val="105"/>
</p:tagLst>
</file>

<file path=ppt/tags/tag2.xml><?xml version="1.0" encoding="utf-8"?>
<p:tagLst xmlns:a="http://schemas.openxmlformats.org/drawingml/2006/main" xmlns:r="http://schemas.openxmlformats.org/officeDocument/2006/relationships" xmlns:p="http://schemas.openxmlformats.org/presentationml/2006/main">
  <p:tag name="SWI" val="89"/>
  <p:tag name="NBP" val="1"/>
  <p:tag name="BSN" val="89"/>
  <p:tag name="SVT" val="TRUE"/>
  <p:tag name="CVB" val="89"/>
  <p:tag name="SPT" val="FALSE"/>
  <p:tag name="CII" val="89"/>
</p:tagLst>
</file>

<file path=ppt/tags/tag3.xml><?xml version="1.0" encoding="utf-8"?>
<p:tagLst xmlns:a="http://schemas.openxmlformats.org/drawingml/2006/main" xmlns:r="http://schemas.openxmlformats.org/officeDocument/2006/relationships" xmlns:p="http://schemas.openxmlformats.org/presentationml/2006/main">
  <p:tag name="SWI" val="92"/>
  <p:tag name="NBP" val="1"/>
  <p:tag name="BSN" val="92"/>
  <p:tag name="SVT" val="TRUE"/>
  <p:tag name="CVB" val="92"/>
  <p:tag name="SPT" val="FALSE"/>
  <p:tag name="CII" val="92"/>
</p:tagLst>
</file>

<file path=ppt/tags/tag4.xml><?xml version="1.0" encoding="utf-8"?>
<p:tagLst xmlns:a="http://schemas.openxmlformats.org/drawingml/2006/main" xmlns:r="http://schemas.openxmlformats.org/officeDocument/2006/relationships" xmlns:p="http://schemas.openxmlformats.org/presentationml/2006/main">
  <p:tag name="SWI" val="102"/>
  <p:tag name="NBP" val="1"/>
  <p:tag name="BSN" val="102"/>
  <p:tag name="SVT" val="TRUE"/>
  <p:tag name="CVB" val="102"/>
  <p:tag name="SPT" val="FALSE"/>
  <p:tag name="CII" val="102"/>
</p:tagLst>
</file>

<file path=ppt/tags/tag5.xml><?xml version="1.0" encoding="utf-8"?>
<p:tagLst xmlns:a="http://schemas.openxmlformats.org/drawingml/2006/main" xmlns:r="http://schemas.openxmlformats.org/officeDocument/2006/relationships" xmlns:p="http://schemas.openxmlformats.org/presentationml/2006/main">
  <p:tag name="SWI" val="103"/>
  <p:tag name="NBP" val="1"/>
  <p:tag name="BSN" val="103"/>
  <p:tag name="SVT" val="TRUE"/>
  <p:tag name="CVB" val="103"/>
  <p:tag name="SPT" val="FALSE"/>
  <p:tag name="CII" val="103"/>
</p:tagLst>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937</TotalTime>
  <Words>1405</Words>
  <Application>Microsoft Office PowerPoint</Application>
  <PresentationFormat>On-screen Show (4:3)</PresentationFormat>
  <Paragraphs>118</Paragraphs>
  <Slides>25</Slides>
  <Notes>7</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8" baseType="lpstr">
      <vt:lpstr>Arial</vt:lpstr>
      <vt:lpstr>Arial Black</vt:lpstr>
      <vt:lpstr>Calibri</vt:lpstr>
      <vt:lpstr>Cambria</vt:lpstr>
      <vt:lpstr>Casper</vt:lpstr>
      <vt:lpstr>Monotype Sorts</vt:lpstr>
      <vt:lpstr>Raleway ExtraBold</vt:lpstr>
      <vt:lpstr>Times</vt:lpstr>
      <vt:lpstr>Times New Roman</vt:lpstr>
      <vt:lpstr>Wingdings</vt:lpstr>
      <vt:lpstr>Theme1</vt:lpstr>
      <vt:lpstr>Custom Design</vt:lpstr>
      <vt:lpstr>CorelDRAW</vt:lpstr>
      <vt:lpstr>PowerPoint Presentation</vt:lpstr>
      <vt:lpstr> Lecture 17  Virtual Memory</vt:lpstr>
      <vt:lpstr>Virtual Memory </vt:lpstr>
      <vt:lpstr>Virtual Memory </vt:lpstr>
      <vt:lpstr>Virtual Memory </vt:lpstr>
      <vt:lpstr>Demand Paging </vt:lpstr>
      <vt:lpstr>PowerPoint Presentation</vt:lpstr>
      <vt:lpstr>Page Replacement </vt:lpstr>
      <vt:lpstr>The FIFO Policy</vt:lpstr>
      <vt:lpstr>Page Faults vs. the Number of Frames</vt:lpstr>
      <vt:lpstr>FIFO Illustrating Belady’s Anomaly</vt:lpstr>
      <vt:lpstr>Optimal Page Replacement</vt:lpstr>
      <vt:lpstr>The LRU Policy</vt:lpstr>
      <vt:lpstr>Advantages and Disadvantages of Paging </vt:lpstr>
      <vt:lpstr>Segmentation</vt:lpstr>
      <vt:lpstr>Segmentation</vt:lpstr>
      <vt:lpstr>Segmentation-Examples</vt:lpstr>
      <vt:lpstr>Segmentation Architecture </vt:lpstr>
      <vt:lpstr>Segmentation Hardware</vt:lpstr>
      <vt:lpstr>PowerPoint Presentation</vt:lpstr>
      <vt:lpstr>Combined Segmentation and Paging</vt:lpstr>
      <vt:lpstr>Combined Segmentation and Paging</vt:lpstr>
      <vt:lpstr>Conclusion</vt:lpstr>
      <vt:lpstr>Video Link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OPERATING SYSTEM</dc:title>
  <dc:creator>student</dc:creator>
  <cp:lastModifiedBy>puneet kaur</cp:lastModifiedBy>
  <cp:revision>171</cp:revision>
  <dcterms:created xsi:type="dcterms:W3CDTF">2006-08-16T00:00:00Z</dcterms:created>
  <dcterms:modified xsi:type="dcterms:W3CDTF">2022-07-25T05:33:29Z</dcterms:modified>
</cp:coreProperties>
</file>