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9" r:id="rId2"/>
  </p:sldMasterIdLst>
  <p:notesMasterIdLst>
    <p:notesMasterId r:id="rId22"/>
  </p:notesMasterIdLst>
  <p:sldIdLst>
    <p:sldId id="328" r:id="rId3"/>
    <p:sldId id="256" r:id="rId4"/>
    <p:sldId id="273" r:id="rId5"/>
    <p:sldId id="274" r:id="rId6"/>
    <p:sldId id="275" r:id="rId7"/>
    <p:sldId id="276" r:id="rId8"/>
    <p:sldId id="277" r:id="rId9"/>
    <p:sldId id="278" r:id="rId10"/>
    <p:sldId id="280" r:id="rId11"/>
    <p:sldId id="281" r:id="rId12"/>
    <p:sldId id="282" r:id="rId13"/>
    <p:sldId id="284" r:id="rId14"/>
    <p:sldId id="285" r:id="rId15"/>
    <p:sldId id="286" r:id="rId16"/>
    <p:sldId id="288" r:id="rId17"/>
    <p:sldId id="289" r:id="rId18"/>
    <p:sldId id="333" r:id="rId19"/>
    <p:sldId id="335" r:id="rId20"/>
    <p:sldId id="33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7" autoAdjust="0"/>
  </p:normalViewPr>
  <p:slideViewPr>
    <p:cSldViewPr>
      <p:cViewPr varScale="1">
        <p:scale>
          <a:sx n="61" d="100"/>
          <a:sy n="61" d="100"/>
        </p:scale>
        <p:origin x="14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1800-8745-41CE-98C4-1A8E9683EFA4}" type="datetimeFigureOut">
              <a:rPr lang="en-US" smtClean="0"/>
              <a:pPr/>
              <a:t>7/25/2022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1827B-6B51-4CBA-A430-640550FD218B}" type="slidenum">
              <a:rPr lang="en-US" smtClean="0"/>
              <a:pPr/>
              <a:t>‹#›</a:t>
            </a:fld>
            <a:endParaRPr lang="en-US"/>
          </a:p>
        </p:txBody>
      </p:sp>
    </p:spTree>
    <p:extLst>
      <p:ext uri="{BB962C8B-B14F-4D97-AF65-F5344CB8AC3E}">
        <p14:creationId xmlns:p14="http://schemas.microsoft.com/office/powerpoint/2010/main" val="400601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90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64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24400" y="1524000"/>
            <a:ext cx="3886200" cy="4648200"/>
          </a:xfrm>
          <a:prstGeom prst="rect">
            <a:avLst/>
          </a:prstGeom>
        </p:spPr>
        <p:txBody>
          <a:bodyPr/>
          <a:lstStyle/>
          <a:p>
            <a:r>
              <a:rPr lang="en-US"/>
              <a:t>Click icon to add clip art</a:t>
            </a:r>
          </a:p>
        </p:txBody>
      </p:sp>
      <p:sp>
        <p:nvSpPr>
          <p:cNvPr id="5" name="Date Placeholder 4"/>
          <p:cNvSpPr>
            <a:spLocks noGrp="1"/>
          </p:cNvSpPr>
          <p:nvPr>
            <p:ph type="dt" sz="half" idx="10"/>
          </p:nvPr>
        </p:nvSpPr>
        <p:spPr>
          <a:xfrm>
            <a:off x="685800" y="6248400"/>
            <a:ext cx="2362200" cy="457200"/>
          </a:xfrm>
          <a:prstGeom prst="rect">
            <a:avLst/>
          </a:prstGeom>
        </p:spPr>
        <p:txBody>
          <a:bodyPr/>
          <a:lstStyle>
            <a:lvl1pPr>
              <a:defRPr/>
            </a:lvl1p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2743200" y="6553200"/>
            <a:ext cx="3810000" cy="3048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608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5663" y="762000"/>
            <a:ext cx="8288337" cy="533400"/>
          </a:xfrm>
          <a:prstGeom prst="rect">
            <a:avLst/>
          </a:prstGeom>
        </p:spPr>
        <p:txBody>
          <a:bodyPr/>
          <a:lstStyle/>
          <a:p>
            <a:r>
              <a:rPr lang="en-US"/>
              <a:t>Click to edit Master title style</a:t>
            </a:r>
            <a:endParaRPr lang="he-IL"/>
          </a:p>
        </p:txBody>
      </p:sp>
      <p:sp>
        <p:nvSpPr>
          <p:cNvPr id="3" name="Rectangle 6"/>
          <p:cNvSpPr>
            <a:spLocks noGrp="1" noChangeArrowheads="1"/>
          </p:cNvSpPr>
          <p:nvPr>
            <p:ph type="ftr" sz="quarter" idx="10"/>
          </p:nvPr>
        </p:nvSpPr>
        <p:spPr>
          <a:xfrm>
            <a:off x="3124200" y="6400800"/>
            <a:ext cx="2895600" cy="457200"/>
          </a:xfrm>
          <a:prstGeom prst="rect">
            <a:avLst/>
          </a:prstGeom>
          <a:ln/>
        </p:spPr>
        <p:txBody>
          <a:bodyPr/>
          <a:lstStyle>
            <a:lvl1pPr>
              <a:defRPr/>
            </a:lvl1pPr>
          </a:lstStyle>
          <a:p>
            <a:pPr>
              <a:defRPr/>
            </a:pPr>
            <a:r>
              <a:rPr lang="en-US" altLang="en-US"/>
              <a:t>A. Frank - P.  Weisberg</a:t>
            </a:r>
          </a:p>
        </p:txBody>
      </p:sp>
    </p:spTree>
    <p:extLst>
      <p:ext uri="{BB962C8B-B14F-4D97-AF65-F5344CB8AC3E}">
        <p14:creationId xmlns:p14="http://schemas.microsoft.com/office/powerpoint/2010/main" val="111982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9"/>
          <p:cNvSpPr txBox="1">
            <a:spLocks noChangeArrowheads="1"/>
          </p:cNvSpPr>
          <p:nvPr/>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
        <p:nvSpPr>
          <p:cNvPr id="5" name="TextBox 9"/>
          <p:cNvSpPr txBox="1">
            <a:spLocks noChangeArrowheads="1"/>
          </p:cNvSpPr>
          <p:nvPr/>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r>
              <a:rPr lang="en-US"/>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10"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
        <p:nvSpPr>
          <p:cNvPr id="4" name="TextBox 9"/>
          <p:cNvSpPr txBox="1">
            <a:spLocks noChangeArrowheads="1"/>
          </p:cNvSpPr>
          <p:nvPr/>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extBox 5"/>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5"/>
          </p:cNvPr>
          <p:cNvPicPr>
            <a:picLocks noChangeAspect="1" noChangeArrowheads="1"/>
          </p:cNvPicPr>
          <p:nvPr/>
        </p:nvPicPr>
        <p:blipFill>
          <a:blip r:embed="rId16"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41" r:id="rId12"/>
    <p:sldLayoutId id="2147483842" r:id="rId13"/>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BZE4cIm23Js" TargetMode="External"/><Relationship Id="rId2" Type="http://schemas.openxmlformats.org/officeDocument/2006/relationships/hyperlink" Target="https://study.com/academy/lesson/raid-arrays-data-redundancy.html"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s.uic.edu/~jbell/CourseNotes/OperatingSystems/8_MainMemory.html#:~:text=8.3%20Contiguous%20Memory%20Allocation,allocated%20to%20processes%20as%20needed" TargetMode="External"/><Relationship Id="rId7" Type="http://schemas.openxmlformats.org/officeDocument/2006/relationships/hyperlink" Target="http://www.cs.iit.edu/~cs561/cs450/disksched/disksched.html" TargetMode="External"/><Relationship Id="rId2" Type="http://schemas.openxmlformats.org/officeDocument/2006/relationships/hyperlink" Target="https://www.javatpoint.com/os-disk-scheduling" TargetMode="External"/><Relationship Id="rId1" Type="http://schemas.openxmlformats.org/officeDocument/2006/relationships/slideLayout" Target="../slideLayouts/slideLayout12.xml"/><Relationship Id="rId6" Type="http://schemas.openxmlformats.org/officeDocument/2006/relationships/hyperlink" Target="https://www.gatevidyalay.com/disk-scheduling-disk-scheduling-algorithms/" TargetMode="External"/><Relationship Id="rId5" Type="http://schemas.openxmlformats.org/officeDocument/2006/relationships/hyperlink" Target="https://www.geeksforgeeks.org/disk-scheduling-algorithms/" TargetMode="External"/><Relationship Id="rId4" Type="http://schemas.openxmlformats.org/officeDocument/2006/relationships/hyperlink" Target="http://www.csdl.tamu.edu/~furuta/courses/99a_410/slides/chap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4"/>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2"/>
            <a:ext cx="3652047" cy="1455476"/>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344409" y="5367867"/>
            <a:ext cx="482403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Introduction to Operating System</a:t>
            </a:r>
          </a:p>
          <a:p>
            <a:pPr eaLnBrk="1" hangingPunct="1"/>
            <a:endParaRPr lang="en-US" sz="1200" dirty="0">
              <a:latin typeface="Raleway ExtraBold" pitchFamily="34" charset="-52"/>
            </a:endParaRPr>
          </a:p>
        </p:txBody>
      </p:sp>
      <p:sp>
        <p:nvSpPr>
          <p:cNvPr id="2" name="TextBox 1"/>
          <p:cNvSpPr txBox="1"/>
          <p:nvPr/>
        </p:nvSpPr>
        <p:spPr>
          <a:xfrm>
            <a:off x="2903893" y="5579669"/>
            <a:ext cx="1373089" cy="300082"/>
          </a:xfrm>
          <a:prstGeom prst="rect">
            <a:avLst/>
          </a:prstGeom>
          <a:noFill/>
        </p:spPr>
        <p:txBody>
          <a:bodyPr wrap="square" rtlCol="0">
            <a:spAutoFit/>
          </a:bodyPr>
          <a:lstStyle/>
          <a:p>
            <a:r>
              <a:rPr lang="en-US" sz="1350" dirty="0"/>
              <a:t>Font size 24 </a:t>
            </a:r>
          </a:p>
        </p:txBody>
      </p:sp>
      <p:sp>
        <p:nvSpPr>
          <p:cNvPr id="26" name="TextBox 25"/>
          <p:cNvSpPr txBox="1">
            <a:spLocks noChangeArrowheads="1"/>
          </p:cNvSpPr>
          <p:nvPr/>
        </p:nvSpPr>
        <p:spPr bwMode="auto">
          <a:xfrm>
            <a:off x="1045029" y="2396209"/>
            <a:ext cx="7344591" cy="372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UNIVERSITY INSTITUTEOF ENGINEERING</a:t>
            </a:r>
          </a:p>
          <a:p>
            <a:pPr algn="ctr" defTabSz="466725">
              <a:lnSpc>
                <a:spcPct val="90000"/>
              </a:lnSpc>
              <a:spcBef>
                <a:spcPct val="0"/>
              </a:spcBef>
              <a:spcAft>
                <a:spcPct val="35000"/>
              </a:spcAft>
            </a:pPr>
            <a:r>
              <a:rPr lang="en-US" sz="24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400" b="1" dirty="0">
                <a:latin typeface="Arial Black" panose="020B0A04020102020204" pitchFamily="34" charset="0"/>
              </a:rPr>
              <a:t>Operating System (CST-328)</a:t>
            </a:r>
          </a:p>
          <a:p>
            <a:pPr algn="ctr" defTabSz="466725">
              <a:lnSpc>
                <a:spcPct val="90000"/>
              </a:lnSpc>
              <a:spcBef>
                <a:spcPct val="0"/>
              </a:spcBef>
              <a:spcAft>
                <a:spcPct val="35000"/>
              </a:spcAft>
            </a:pPr>
            <a:endParaRPr lang="en-US" sz="2400"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Puneet kaur (E6913)</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200" dirty="0">
              <a:latin typeface="Raleway ExtraBold" pitchFamily="34" charset="-52"/>
            </a:endParaRP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4000" dirty="0">
                <a:solidFill>
                  <a:srgbClr val="C00000"/>
                </a:solidFill>
                <a:latin typeface="Times" pitchFamily="18" charset="0"/>
              </a:rPr>
              <a:t>Mirroring</a:t>
            </a:r>
          </a:p>
        </p:txBody>
      </p:sp>
      <p:sp>
        <p:nvSpPr>
          <p:cNvPr id="3" name="Content Placeholder 2"/>
          <p:cNvSpPr>
            <a:spLocks noGrp="1"/>
          </p:cNvSpPr>
          <p:nvPr>
            <p:ph idx="1"/>
          </p:nvPr>
        </p:nvSpPr>
        <p:spPr>
          <a:xfrm>
            <a:off x="457200" y="1600200"/>
            <a:ext cx="8153400" cy="4525963"/>
          </a:xfrm>
        </p:spPr>
        <p:txBody>
          <a:bodyPr>
            <a:normAutofit/>
          </a:bodyPr>
          <a:lstStyle/>
          <a:p>
            <a:pPr algn="just"/>
            <a:r>
              <a:rPr lang="en-US" sz="1800" dirty="0">
                <a:latin typeface="Times" pitchFamily="18" charset="0"/>
              </a:rPr>
              <a:t>In striping no fault tolerance but in mirroring provides 100% duplication of data.</a:t>
            </a:r>
          </a:p>
          <a:p>
            <a:pPr algn="just"/>
            <a:r>
              <a:rPr lang="en-US" sz="1800" dirty="0">
                <a:latin typeface="Times" pitchFamily="18" charset="0"/>
              </a:rPr>
              <a:t>Data written to one drive is duplicated on another provides excellent fault tolerance , if one disk is failure no data is lost.</a:t>
            </a:r>
          </a:p>
          <a:p>
            <a:pPr algn="just"/>
            <a:r>
              <a:rPr lang="en-US" sz="1800" dirty="0">
                <a:latin typeface="Times" pitchFamily="18" charset="0"/>
              </a:rPr>
              <a:t> </a:t>
            </a:r>
            <a:r>
              <a:rPr lang="en-GB" sz="1800" dirty="0">
                <a:latin typeface="Times" pitchFamily="18" charset="0"/>
              </a:rPr>
              <a:t>The easiest way to get high availability and high performance.</a:t>
            </a:r>
          </a:p>
          <a:p>
            <a:pPr>
              <a:buNone/>
            </a:pPr>
            <a:endParaRPr lang="en-US" sz="1800" dirty="0">
              <a:latin typeface="Times" pitchFamily="18" charset="0"/>
            </a:endParaRPr>
          </a:p>
        </p:txBody>
      </p:sp>
    </p:spTree>
    <p:extLst>
      <p:ext uri="{BB962C8B-B14F-4D97-AF65-F5344CB8AC3E}">
        <p14:creationId xmlns:p14="http://schemas.microsoft.com/office/powerpoint/2010/main" val="3011372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lstStyle/>
          <a:p>
            <a:r>
              <a:rPr lang="en-US" sz="4000" dirty="0">
                <a:solidFill>
                  <a:srgbClr val="C00000"/>
                </a:solidFill>
                <a:latin typeface="Times" pitchFamily="18" charset="0"/>
              </a:rPr>
              <a:t>RAID 2</a:t>
            </a:r>
          </a:p>
        </p:txBody>
      </p:sp>
      <p:sp>
        <p:nvSpPr>
          <p:cNvPr id="3" name="Content Placeholder 2"/>
          <p:cNvSpPr>
            <a:spLocks noGrp="1"/>
          </p:cNvSpPr>
          <p:nvPr>
            <p:ph idx="1"/>
          </p:nvPr>
        </p:nvSpPr>
        <p:spPr>
          <a:xfrm>
            <a:off x="381000" y="1600201"/>
            <a:ext cx="8534400" cy="1219200"/>
          </a:xfrm>
        </p:spPr>
        <p:txBody>
          <a:bodyPr>
            <a:normAutofit lnSpcReduction="10000"/>
          </a:bodyPr>
          <a:lstStyle/>
          <a:p>
            <a:pPr algn="just"/>
            <a:r>
              <a:rPr lang="en-US" sz="1800" dirty="0">
                <a:latin typeface="Times" pitchFamily="18" charset="0"/>
              </a:rPr>
              <a:t>RAID Level 2, which uses Hamming error correction codes, is intended for use with drives which do not have built-in error detection.</a:t>
            </a:r>
          </a:p>
          <a:p>
            <a:pPr algn="just"/>
            <a:r>
              <a:rPr lang="en-US" sz="1800" dirty="0">
                <a:latin typeface="Times" pitchFamily="18" charset="0"/>
              </a:rPr>
              <a:t> All SCSI drives support built-in error detection, so this level is of little use when using SCSI drives . Because 39 disks are required .</a:t>
            </a:r>
          </a:p>
        </p:txBody>
      </p:sp>
      <p:pic>
        <p:nvPicPr>
          <p:cNvPr id="4" name="Picture 7" descr="RAID3 2"/>
          <p:cNvPicPr>
            <a:picLocks noChangeAspect="1" noChangeArrowheads="1"/>
          </p:cNvPicPr>
          <p:nvPr/>
        </p:nvPicPr>
        <p:blipFill>
          <a:blip r:embed="rId2" cstate="print"/>
          <a:srcRect/>
          <a:stretch>
            <a:fillRect/>
          </a:stretch>
        </p:blipFill>
        <p:spPr>
          <a:xfrm>
            <a:off x="304800" y="2743200"/>
            <a:ext cx="8512387" cy="3276600"/>
          </a:xfrm>
          <a:prstGeom prst="rect">
            <a:avLst/>
          </a:prstGeom>
          <a:noFill/>
          <a:ln/>
        </p:spPr>
      </p:pic>
    </p:spTree>
    <p:extLst>
      <p:ext uri="{BB962C8B-B14F-4D97-AF65-F5344CB8AC3E}">
        <p14:creationId xmlns:p14="http://schemas.microsoft.com/office/powerpoint/2010/main" val="393424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924800" cy="609600"/>
          </a:xfrm>
        </p:spPr>
        <p:txBody>
          <a:bodyPr/>
          <a:lstStyle/>
          <a:p>
            <a:r>
              <a:rPr lang="en-US" sz="4000" dirty="0">
                <a:solidFill>
                  <a:srgbClr val="C00000"/>
                </a:solidFill>
                <a:latin typeface="Times" pitchFamily="18" charset="0"/>
              </a:rPr>
              <a:t>RAID 3</a:t>
            </a:r>
          </a:p>
        </p:txBody>
      </p:sp>
      <p:sp>
        <p:nvSpPr>
          <p:cNvPr id="3" name="Content Placeholder 2"/>
          <p:cNvSpPr>
            <a:spLocks noGrp="1"/>
          </p:cNvSpPr>
          <p:nvPr>
            <p:ph idx="1"/>
          </p:nvPr>
        </p:nvSpPr>
        <p:spPr>
          <a:xfrm>
            <a:off x="457200" y="1600200"/>
            <a:ext cx="4114800" cy="4525963"/>
          </a:xfrm>
        </p:spPr>
        <p:txBody>
          <a:bodyPr>
            <a:normAutofit/>
          </a:bodyPr>
          <a:lstStyle/>
          <a:p>
            <a:pPr algn="just"/>
            <a:r>
              <a:rPr lang="en-US" sz="1800" dirty="0">
                <a:latin typeface="Times" pitchFamily="18" charset="0"/>
              </a:rPr>
              <a:t>In </a:t>
            </a:r>
            <a:r>
              <a:rPr lang="en-US" sz="1800" b="1" dirty="0">
                <a:latin typeface="Times" pitchFamily="18" charset="0"/>
              </a:rPr>
              <a:t>RAID 3</a:t>
            </a:r>
            <a:r>
              <a:rPr lang="en-US" sz="1800" dirty="0">
                <a:latin typeface="Times" pitchFamily="18" charset="0"/>
              </a:rPr>
              <a:t> (byte-level striping with dedicated parity), all disk spindle rotation is synchronized, and data is striped so each sequential byte is on a different disk. </a:t>
            </a:r>
          </a:p>
          <a:p>
            <a:pPr algn="just"/>
            <a:r>
              <a:rPr lang="en-US" sz="1800" dirty="0">
                <a:latin typeface="Times" pitchFamily="18" charset="0"/>
              </a:rPr>
              <a:t>Parity is calculated across corresponding bytes on disks and stored on a dedicated parity disk.</a:t>
            </a:r>
          </a:p>
        </p:txBody>
      </p:sp>
      <p:pic>
        <p:nvPicPr>
          <p:cNvPr id="4" name="Picture 3" descr="150px-RAID_3.png"/>
          <p:cNvPicPr>
            <a:picLocks noChangeAspect="1"/>
          </p:cNvPicPr>
          <p:nvPr/>
        </p:nvPicPr>
        <p:blipFill>
          <a:blip r:embed="rId2" cstate="print"/>
          <a:stretch>
            <a:fillRect/>
          </a:stretch>
        </p:blipFill>
        <p:spPr>
          <a:xfrm>
            <a:off x="4876800" y="1676400"/>
            <a:ext cx="3886200" cy="2651449"/>
          </a:xfrm>
          <a:prstGeom prst="rect">
            <a:avLst/>
          </a:prstGeom>
        </p:spPr>
      </p:pic>
    </p:spTree>
    <p:extLst>
      <p:ext uri="{BB962C8B-B14F-4D97-AF65-F5344CB8AC3E}">
        <p14:creationId xmlns:p14="http://schemas.microsoft.com/office/powerpoint/2010/main" val="54435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609600"/>
          </a:xfrm>
        </p:spPr>
        <p:txBody>
          <a:bodyPr/>
          <a:lstStyle/>
          <a:p>
            <a:r>
              <a:rPr lang="en-US" sz="4000" dirty="0">
                <a:solidFill>
                  <a:srgbClr val="C00000"/>
                </a:solidFill>
                <a:latin typeface="Times" pitchFamily="18" charset="0"/>
              </a:rPr>
              <a:t>RAID 4</a:t>
            </a:r>
          </a:p>
        </p:txBody>
      </p:sp>
      <p:sp>
        <p:nvSpPr>
          <p:cNvPr id="3" name="Content Placeholder 2"/>
          <p:cNvSpPr>
            <a:spLocks noGrp="1"/>
          </p:cNvSpPr>
          <p:nvPr>
            <p:ph idx="1"/>
          </p:nvPr>
        </p:nvSpPr>
        <p:spPr>
          <a:xfrm>
            <a:off x="457200" y="1600200"/>
            <a:ext cx="4724400" cy="4525963"/>
          </a:xfrm>
        </p:spPr>
        <p:txBody>
          <a:bodyPr>
            <a:normAutofit/>
          </a:bodyPr>
          <a:lstStyle/>
          <a:p>
            <a:pPr algn="just"/>
            <a:r>
              <a:rPr lang="en-US" sz="1800" dirty="0">
                <a:latin typeface="Times" pitchFamily="18" charset="0"/>
              </a:rPr>
              <a:t>RAID Level 4 stripes data at a block level across several drives, with parity stored on one drive. The parity information allows recovery from the failure of any single drive. </a:t>
            </a:r>
          </a:p>
          <a:p>
            <a:pPr algn="just"/>
            <a:r>
              <a:rPr lang="en-US" sz="1800" dirty="0">
                <a:latin typeface="Times" pitchFamily="18" charset="0"/>
              </a:rPr>
              <a:t>The performance of a level 4 array is very good for reads (the same as level 0). Writes, however, require that parity data be updated each time. This slows small random writes, in particular, though large writes or sequential writes are fairly fast.</a:t>
            </a:r>
          </a:p>
          <a:p>
            <a:pPr algn="just"/>
            <a:r>
              <a:rPr lang="en-US" sz="1800" dirty="0">
                <a:latin typeface="Times" pitchFamily="18" charset="0"/>
              </a:rPr>
              <a:t> Because only one drive in the array stores redundant data, the cost per megabyte of a level 4 array can be fairly low. </a:t>
            </a:r>
          </a:p>
        </p:txBody>
      </p:sp>
      <p:pic>
        <p:nvPicPr>
          <p:cNvPr id="4" name="Picture 3" descr="150px-RAID_4.png"/>
          <p:cNvPicPr>
            <a:picLocks noChangeAspect="1"/>
          </p:cNvPicPr>
          <p:nvPr/>
        </p:nvPicPr>
        <p:blipFill>
          <a:blip r:embed="rId2" cstate="print"/>
          <a:stretch>
            <a:fillRect/>
          </a:stretch>
        </p:blipFill>
        <p:spPr>
          <a:xfrm>
            <a:off x="5791200" y="1828800"/>
            <a:ext cx="2743200" cy="2895600"/>
          </a:xfrm>
          <a:prstGeom prst="rect">
            <a:avLst/>
          </a:prstGeom>
        </p:spPr>
      </p:pic>
    </p:spTree>
    <p:extLst>
      <p:ext uri="{BB962C8B-B14F-4D97-AF65-F5344CB8AC3E}">
        <p14:creationId xmlns:p14="http://schemas.microsoft.com/office/powerpoint/2010/main" val="218665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09600"/>
          </a:xfrm>
        </p:spPr>
        <p:txBody>
          <a:bodyPr/>
          <a:lstStyle/>
          <a:p>
            <a:r>
              <a:rPr lang="en-US" sz="4000" dirty="0">
                <a:solidFill>
                  <a:srgbClr val="C00000"/>
                </a:solidFill>
                <a:latin typeface="Times" pitchFamily="18" charset="0"/>
              </a:rPr>
              <a:t>RAID 5</a:t>
            </a:r>
          </a:p>
        </p:txBody>
      </p:sp>
      <p:sp>
        <p:nvSpPr>
          <p:cNvPr id="3" name="Content Placeholder 2"/>
          <p:cNvSpPr>
            <a:spLocks noGrp="1"/>
          </p:cNvSpPr>
          <p:nvPr>
            <p:ph idx="1"/>
          </p:nvPr>
        </p:nvSpPr>
        <p:spPr>
          <a:xfrm>
            <a:off x="914400" y="1143000"/>
            <a:ext cx="8001000" cy="4495800"/>
          </a:xfrm>
        </p:spPr>
        <p:txBody>
          <a:bodyPr>
            <a:normAutofit/>
          </a:bodyPr>
          <a:lstStyle/>
          <a:p>
            <a:pPr algn="just"/>
            <a:r>
              <a:rPr lang="en-US" sz="1800" b="1" dirty="0">
                <a:latin typeface="Times" pitchFamily="18" charset="0"/>
              </a:rPr>
              <a:t>RAID 5</a:t>
            </a:r>
            <a:r>
              <a:rPr lang="en-US" sz="1800" dirty="0">
                <a:latin typeface="Times" pitchFamily="18" charset="0"/>
              </a:rPr>
              <a:t> (block-level striping with distributed parity) distributes parity along with the data and requires all drives but one to be present to operate; the array is not destroyed by a single drive failure. </a:t>
            </a:r>
          </a:p>
          <a:p>
            <a:pPr algn="just"/>
            <a:r>
              <a:rPr lang="en-US" sz="1800" dirty="0">
                <a:latin typeface="Times" pitchFamily="18" charset="0"/>
              </a:rPr>
              <a:t>Upon drive failure, any subsequent reads can be calculated from the distributed parity such that the drive failure is masked from the end user. </a:t>
            </a:r>
          </a:p>
          <a:p>
            <a:pPr algn="just"/>
            <a:r>
              <a:rPr lang="en-US" sz="1800" dirty="0">
                <a:latin typeface="Times" pitchFamily="18" charset="0"/>
              </a:rPr>
              <a:t>However, a single drive failure results in reduced performance of the entire array until the failed drive has been replaced and the associated data rebuilt.</a:t>
            </a:r>
          </a:p>
        </p:txBody>
      </p:sp>
      <p:pic>
        <p:nvPicPr>
          <p:cNvPr id="4" name="Picture 7" descr="RAID5 2"/>
          <p:cNvPicPr>
            <a:picLocks noChangeAspect="1" noChangeArrowheads="1"/>
          </p:cNvPicPr>
          <p:nvPr/>
        </p:nvPicPr>
        <p:blipFill>
          <a:blip r:embed="rId2" cstate="print"/>
          <a:srcRect/>
          <a:stretch>
            <a:fillRect/>
          </a:stretch>
        </p:blipFill>
        <p:spPr>
          <a:xfrm>
            <a:off x="685800" y="3429000"/>
            <a:ext cx="8001000" cy="2743200"/>
          </a:xfrm>
          <a:prstGeom prst="rect">
            <a:avLst/>
          </a:prstGeom>
          <a:noFill/>
          <a:ln/>
        </p:spPr>
      </p:pic>
    </p:spTree>
    <p:extLst>
      <p:ext uri="{BB962C8B-B14F-4D97-AF65-F5344CB8AC3E}">
        <p14:creationId xmlns:p14="http://schemas.microsoft.com/office/powerpoint/2010/main" val="251899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87" y="609600"/>
            <a:ext cx="7924800" cy="609600"/>
          </a:xfrm>
        </p:spPr>
        <p:txBody>
          <a:bodyPr/>
          <a:lstStyle/>
          <a:p>
            <a:r>
              <a:rPr lang="en-US" sz="4000" dirty="0">
                <a:solidFill>
                  <a:srgbClr val="C00000"/>
                </a:solidFill>
                <a:latin typeface="Times" pitchFamily="18" charset="0"/>
              </a:rPr>
              <a:t>RAID 6</a:t>
            </a:r>
          </a:p>
        </p:txBody>
      </p:sp>
      <p:sp>
        <p:nvSpPr>
          <p:cNvPr id="3" name="Content Placeholder 2"/>
          <p:cNvSpPr>
            <a:spLocks noGrp="1"/>
          </p:cNvSpPr>
          <p:nvPr>
            <p:ph idx="1"/>
          </p:nvPr>
        </p:nvSpPr>
        <p:spPr>
          <a:xfrm>
            <a:off x="457200" y="1600200"/>
            <a:ext cx="5638800" cy="4525963"/>
          </a:xfrm>
        </p:spPr>
        <p:txBody>
          <a:bodyPr>
            <a:noAutofit/>
          </a:bodyPr>
          <a:lstStyle/>
          <a:p>
            <a:pPr algn="just"/>
            <a:r>
              <a:rPr lang="en-US" sz="1800" b="1" dirty="0">
                <a:latin typeface="Times" pitchFamily="18" charset="0"/>
              </a:rPr>
              <a:t>RAID 6</a:t>
            </a:r>
            <a:r>
              <a:rPr lang="en-US" sz="1800" dirty="0">
                <a:latin typeface="Times" pitchFamily="18" charset="0"/>
              </a:rPr>
              <a:t> (block-level striping with double distributed parity) provides fault tolerance of two drive failures; the array continues to operate with up to two failed drives. </a:t>
            </a:r>
          </a:p>
          <a:p>
            <a:pPr algn="just"/>
            <a:r>
              <a:rPr lang="en-US" sz="1800" dirty="0">
                <a:latin typeface="Times" pitchFamily="18" charset="0"/>
              </a:rPr>
              <a:t>This makes larger RAID groups more practical, especially for high-availability systems. </a:t>
            </a:r>
          </a:p>
          <a:p>
            <a:pPr algn="just"/>
            <a:r>
              <a:rPr lang="en-US" sz="1800" dirty="0">
                <a:latin typeface="Times" pitchFamily="18" charset="0"/>
              </a:rPr>
              <a:t>This becomes increasingly important as large-capacity drives lengthen the time needed to recover from the failure of a single drive. </a:t>
            </a:r>
          </a:p>
          <a:p>
            <a:pPr algn="just"/>
            <a:r>
              <a:rPr lang="en-US" sz="1800" dirty="0">
                <a:latin typeface="Times" pitchFamily="18" charset="0"/>
              </a:rPr>
              <a:t>Single-parity RAID levels are as vulnerable to data loss as a RAID 0 array until the failed drive is replaced and its data rebuilt; the larger the drive, the longer the rebuild takes.</a:t>
            </a:r>
          </a:p>
          <a:p>
            <a:pPr algn="just"/>
            <a:r>
              <a:rPr lang="en-US" sz="1800" dirty="0">
                <a:latin typeface="Times" pitchFamily="18" charset="0"/>
              </a:rPr>
              <a:t> Double parity gives time to rebuild the array without the data being at risk if a single additional drive fails before the rebuild is complete.</a:t>
            </a:r>
          </a:p>
        </p:txBody>
      </p:sp>
      <p:pic>
        <p:nvPicPr>
          <p:cNvPr id="4" name="Picture 3" descr="175px-RAID_6.png"/>
          <p:cNvPicPr>
            <a:picLocks noChangeAspect="1"/>
          </p:cNvPicPr>
          <p:nvPr/>
        </p:nvPicPr>
        <p:blipFill>
          <a:blip r:embed="rId2" cstate="print"/>
          <a:stretch>
            <a:fillRect/>
          </a:stretch>
        </p:blipFill>
        <p:spPr>
          <a:xfrm>
            <a:off x="6172200" y="2438400"/>
            <a:ext cx="2573137" cy="2057400"/>
          </a:xfrm>
          <a:prstGeom prst="rect">
            <a:avLst/>
          </a:prstGeom>
        </p:spPr>
      </p:pic>
    </p:spTree>
    <p:extLst>
      <p:ext uri="{BB962C8B-B14F-4D97-AF65-F5344CB8AC3E}">
        <p14:creationId xmlns:p14="http://schemas.microsoft.com/office/powerpoint/2010/main" val="409288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a:t>
            </a:r>
          </a:p>
        </p:txBody>
      </p:sp>
      <p:pic>
        <p:nvPicPr>
          <p:cNvPr id="4" name="Picture 4" descr="RaidI "/>
          <p:cNvPicPr>
            <a:picLocks noChangeAspect="1" noChangeArrowheads="1"/>
          </p:cNvPicPr>
          <p:nvPr/>
        </p:nvPicPr>
        <p:blipFill>
          <a:blip r:embed="rId2" cstate="print"/>
          <a:srcRect/>
          <a:stretch>
            <a:fillRect/>
          </a:stretch>
        </p:blipFill>
        <p:spPr>
          <a:xfrm>
            <a:off x="952500" y="1830388"/>
            <a:ext cx="3048000" cy="4064000"/>
          </a:xfrm>
          <a:prstGeom prst="rect">
            <a:avLst/>
          </a:prstGeom>
          <a:noFill/>
          <a:ln/>
        </p:spPr>
      </p:pic>
      <p:pic>
        <p:nvPicPr>
          <p:cNvPr id="5" name="Picture 7" descr="RaidII "/>
          <p:cNvPicPr>
            <a:picLocks noChangeAspect="1" noChangeArrowheads="1"/>
          </p:cNvPicPr>
          <p:nvPr/>
        </p:nvPicPr>
        <p:blipFill>
          <a:blip r:embed="rId3" cstate="print"/>
          <a:srcRect/>
          <a:stretch>
            <a:fillRect/>
          </a:stretch>
        </p:blipFill>
        <p:spPr>
          <a:xfrm>
            <a:off x="5143500" y="1830388"/>
            <a:ext cx="3048000" cy="4064000"/>
          </a:xfrm>
          <a:prstGeom prst="rect">
            <a:avLst/>
          </a:prstGeom>
          <a:noFill/>
          <a:ln/>
        </p:spPr>
      </p:pic>
      <p:sp>
        <p:nvSpPr>
          <p:cNvPr id="6" name="Rectangle 5"/>
          <p:cNvSpPr/>
          <p:nvPr/>
        </p:nvSpPr>
        <p:spPr>
          <a:xfrm>
            <a:off x="1066800" y="6019800"/>
            <a:ext cx="1797030" cy="369332"/>
          </a:xfrm>
          <a:prstGeom prst="rect">
            <a:avLst/>
          </a:prstGeom>
        </p:spPr>
        <p:txBody>
          <a:bodyPr wrap="none">
            <a:spAutoFit/>
          </a:bodyPr>
          <a:lstStyle/>
          <a:p>
            <a:r>
              <a:rPr lang="sv-SE" dirty="0"/>
              <a:t>First RAID system</a:t>
            </a:r>
            <a:endParaRPr lang="en-US" dirty="0"/>
          </a:p>
        </p:txBody>
      </p:sp>
      <p:sp>
        <p:nvSpPr>
          <p:cNvPr id="7" name="Rectangle 6"/>
          <p:cNvSpPr/>
          <p:nvPr/>
        </p:nvSpPr>
        <p:spPr>
          <a:xfrm>
            <a:off x="5334000" y="6096000"/>
            <a:ext cx="2138278" cy="369332"/>
          </a:xfrm>
          <a:prstGeom prst="rect">
            <a:avLst/>
          </a:prstGeom>
        </p:spPr>
        <p:txBody>
          <a:bodyPr wrap="none">
            <a:spAutoFit/>
          </a:bodyPr>
          <a:lstStyle/>
          <a:p>
            <a:pPr>
              <a:spcBef>
                <a:spcPct val="50000"/>
              </a:spcBef>
            </a:pPr>
            <a:r>
              <a:rPr lang="sv-SE" dirty="0"/>
              <a:t>Second RAID system.</a:t>
            </a:r>
          </a:p>
        </p:txBody>
      </p:sp>
    </p:spTree>
    <p:extLst>
      <p:ext uri="{BB962C8B-B14F-4D97-AF65-F5344CB8AC3E}">
        <p14:creationId xmlns:p14="http://schemas.microsoft.com/office/powerpoint/2010/main" val="159433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Conclusion</a:t>
            </a:r>
          </a:p>
        </p:txBody>
      </p:sp>
      <p:sp>
        <p:nvSpPr>
          <p:cNvPr id="3" name="Subtitle 2"/>
          <p:cNvSpPr>
            <a:spLocks noGrp="1"/>
          </p:cNvSpPr>
          <p:nvPr>
            <p:ph type="subTitle" idx="1"/>
          </p:nvPr>
        </p:nvSpPr>
        <p:spPr>
          <a:xfrm>
            <a:off x="990600" y="1676400"/>
            <a:ext cx="7543800" cy="3962400"/>
          </a:xfrm>
        </p:spPr>
        <p:txBody>
          <a:bodyPr/>
          <a:lstStyle/>
          <a:p>
            <a:pPr algn="l"/>
            <a:endParaRPr lang="en-US" sz="2400" dirty="0">
              <a:solidFill>
                <a:schemeClr val="tx1"/>
              </a:solidFill>
            </a:endParaRPr>
          </a:p>
          <a:p>
            <a:pPr algn="l"/>
            <a:r>
              <a:rPr lang="en-US" sz="2400" dirty="0">
                <a:solidFill>
                  <a:schemeClr val="tx1"/>
                </a:solidFill>
              </a:rPr>
              <a:t>This lecture enables the students to understand the concept of RAID, its uses, RAID levels and associated problems.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Video Link</a:t>
            </a:r>
          </a:p>
        </p:txBody>
      </p:sp>
      <p:sp>
        <p:nvSpPr>
          <p:cNvPr id="3" name="Subtitle 2"/>
          <p:cNvSpPr>
            <a:spLocks noGrp="1"/>
          </p:cNvSpPr>
          <p:nvPr>
            <p:ph type="subTitle" idx="1"/>
          </p:nvPr>
        </p:nvSpPr>
        <p:spPr>
          <a:xfrm>
            <a:off x="990600" y="1676400"/>
            <a:ext cx="7543800" cy="3962400"/>
          </a:xfrm>
        </p:spPr>
        <p:txBody>
          <a:bodyPr/>
          <a:lstStyle/>
          <a:p>
            <a:pPr>
              <a:lnSpc>
                <a:spcPct val="107000"/>
              </a:lnSpc>
              <a:spcAft>
                <a:spcPts val="800"/>
              </a:spcAft>
            </a:pPr>
            <a:endParaRPr lang="en-IN" sz="18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endParaRPr>
          </a:p>
          <a:p>
            <a:pPr>
              <a:lnSpc>
                <a:spcPct val="107000"/>
              </a:lnSpc>
              <a:spcAft>
                <a:spcPts val="800"/>
              </a:spcAft>
            </a:pPr>
            <a:r>
              <a:rPr lang="en-IN" sz="18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://study.com/academy/lesson/raid-arrays-data-redundancy.html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https://www.youtube.com/watch?v=BZE4cIm23Js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767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838200" y="1828800"/>
            <a:ext cx="7467600" cy="3810000"/>
          </a:xfrm>
        </p:spPr>
        <p:txBody>
          <a:bodyPr/>
          <a:lstStyle/>
          <a:p>
            <a:pPr algn="l">
              <a:lnSpc>
                <a:spcPct val="150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2"/>
              </a:rPr>
              <a:t>https://www.javatpoint.com/os-disk-scheduling</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lnSpc>
                <a:spcPct val="107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3"/>
              </a:rPr>
              <a:t>https://www.cs.uic.edu/~jbell/CourseNotes/OperatingSystems/8_MainMemory.html#:~:text=8.3%20Contiguous%20Memory%20Allocation,allocated%20to%20processes%20as%20needed</a:t>
            </a:r>
            <a:r>
              <a:rPr lang="en-US" sz="1800" dirty="0">
                <a:effectLst/>
                <a:latin typeface="Calibri" panose="020F0502020204030204" pitchFamily="34" charset="0"/>
                <a:ea typeface="Calibri" panose="020F0502020204030204" pitchFamily="34" charset="0"/>
                <a:cs typeface="Raavi" panose="020B0502040204020203" pitchFamily="34" charset="0"/>
              </a:rPr>
              <a:t>.</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lnSpc>
                <a:spcPct val="107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4"/>
              </a:rPr>
              <a:t>http://www.csdl.tamu.edu/~furuta/courses/99a_410/slides/chap08</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lnSpc>
                <a:spcPct val="107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5"/>
              </a:rPr>
              <a:t>https://www.geeksforgeeks.org/disk-scheduling-algorithms/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lnSpc>
                <a:spcPct val="107000"/>
              </a:lnSpc>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6"/>
              </a:rPr>
              <a:t>https://www.gatevidyalay.com/disk-scheduling-disk-scheduling-algorithms/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algn="l"/>
            <a:r>
              <a:rPr lang="en-US" sz="1800" u="sng" dirty="0">
                <a:solidFill>
                  <a:srgbClr val="0000FF"/>
                </a:solidFill>
                <a:effectLst/>
                <a:latin typeface="Calibri" panose="020F0502020204030204" pitchFamily="34" charset="0"/>
                <a:ea typeface="Calibri" panose="020F0502020204030204" pitchFamily="34" charset="0"/>
                <a:cs typeface="Raavi" panose="020B0502040204020203" pitchFamily="34" charset="0"/>
                <a:hlinkClick r:id="rId7"/>
              </a:rPr>
              <a:t>http://www.cs.iit.edu/~cs561/cs450/disksched/disksched.html</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1"/>
            <a:ext cx="7772400" cy="4876800"/>
          </a:xfrm>
        </p:spPr>
        <p:txBody>
          <a:bodyPr>
            <a:noAutofit/>
          </a:bodyPr>
          <a:lstStyle/>
          <a:p>
            <a:br>
              <a:rPr lang="en-US" sz="1200" dirty="0">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Lecture 19</a:t>
            </a: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r>
              <a:rPr lang="en-US" sz="2800" dirty="0">
                <a:solidFill>
                  <a:srgbClr val="C00000"/>
                </a:solidFill>
              </a:rPr>
              <a:t> </a:t>
            </a:r>
            <a:r>
              <a:rPr lang="en-US" sz="2800" b="0" dirty="0">
                <a:solidFill>
                  <a:srgbClr val="C00000"/>
                </a:solidFill>
              </a:rPr>
              <a:t>RAID structure-</a:t>
            </a:r>
            <a:br>
              <a:rPr lang="en-US" sz="2800" b="0" dirty="0">
                <a:solidFill>
                  <a:srgbClr val="C00000"/>
                </a:solidFill>
              </a:rPr>
            </a:br>
            <a:r>
              <a:rPr lang="en-US" sz="2800" b="0" dirty="0">
                <a:solidFill>
                  <a:srgbClr val="C00000"/>
                </a:solidFill>
              </a:rPr>
              <a:t>RAID levels</a:t>
            </a:r>
            <a:br>
              <a:rPr lang="en-US" sz="2800" b="0" dirty="0">
                <a:solidFill>
                  <a:srgbClr val="C00000"/>
                </a:solidFill>
              </a:rPr>
            </a:br>
            <a:r>
              <a:rPr lang="en-US" sz="2800" b="0" dirty="0">
                <a:solidFill>
                  <a:srgbClr val="C00000"/>
                </a:solidFill>
              </a:rPr>
              <a:t>&amp; </a:t>
            </a:r>
            <a:br>
              <a:rPr lang="en-US" sz="2800" b="0" dirty="0">
                <a:solidFill>
                  <a:srgbClr val="C00000"/>
                </a:solidFill>
              </a:rPr>
            </a:br>
            <a:r>
              <a:rPr lang="en-US" sz="2800" b="0" dirty="0">
                <a:solidFill>
                  <a:srgbClr val="C00000"/>
                </a:solidFill>
              </a:rPr>
              <a:t>problems with RAID. </a:t>
            </a:r>
            <a:br>
              <a:rPr lang="en-US" sz="2800" dirty="0">
                <a:solidFill>
                  <a:srgbClr val="C00000"/>
                </a:solidFill>
                <a:latin typeface="Times New Roman" pitchFamily="18" charset="0"/>
                <a:cs typeface="Times New Roman" pitchFamily="18" charset="0"/>
              </a:rPr>
            </a:b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endParaRPr lang="en-US" sz="2000" b="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C00000"/>
                </a:solidFill>
                <a:latin typeface="Times" pitchFamily="18" charset="0"/>
                <a:ea typeface="Tahoma" pitchFamily="34" charset="0"/>
                <a:cs typeface="Tahoma" pitchFamily="34" charset="0"/>
              </a:rPr>
              <a:t>What is RAID?</a:t>
            </a:r>
          </a:p>
        </p:txBody>
      </p:sp>
      <p:sp>
        <p:nvSpPr>
          <p:cNvPr id="3" name="Content Placeholder 2"/>
          <p:cNvSpPr>
            <a:spLocks noGrp="1"/>
          </p:cNvSpPr>
          <p:nvPr>
            <p:ph idx="1"/>
          </p:nvPr>
        </p:nvSpPr>
        <p:spPr/>
        <p:txBody>
          <a:bodyPr>
            <a:normAutofit/>
          </a:bodyPr>
          <a:lstStyle/>
          <a:p>
            <a:pPr algn="just"/>
            <a:r>
              <a:rPr lang="en-US" sz="1800" dirty="0">
                <a:latin typeface="Times" pitchFamily="18" charset="0"/>
              </a:rPr>
              <a:t>The basic idea of RAID was to combine multiple small, inexpensive disk drives into an array of disk drives which yields performance exceeding that of a Single Large Expensive Drive (SLED). Additionally, this array of drives appears to the computer as a single logical storage unit or drive.</a:t>
            </a:r>
          </a:p>
          <a:p>
            <a:pPr algn="just"/>
            <a:r>
              <a:rPr lang="en-US" sz="1800" dirty="0">
                <a:latin typeface="Times" pitchFamily="18" charset="0"/>
              </a:rPr>
              <a:t>This concept is an example of storage virtualization</a:t>
            </a:r>
          </a:p>
        </p:txBody>
      </p:sp>
    </p:spTree>
    <p:extLst>
      <p:ext uri="{BB962C8B-B14F-4D97-AF65-F5344CB8AC3E}">
        <p14:creationId xmlns:p14="http://schemas.microsoft.com/office/powerpoint/2010/main" val="352729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C00000"/>
                </a:solidFill>
                <a:latin typeface="Times" pitchFamily="18" charset="0"/>
              </a:rPr>
              <a:t>What is RAID</a:t>
            </a:r>
          </a:p>
        </p:txBody>
      </p:sp>
      <p:sp>
        <p:nvSpPr>
          <p:cNvPr id="3" name="Content Placeholder 2"/>
          <p:cNvSpPr>
            <a:spLocks noGrp="1"/>
          </p:cNvSpPr>
          <p:nvPr>
            <p:ph idx="1"/>
          </p:nvPr>
        </p:nvSpPr>
        <p:spPr/>
        <p:txBody>
          <a:bodyPr>
            <a:normAutofit/>
          </a:bodyPr>
          <a:lstStyle/>
          <a:p>
            <a:pPr algn="just"/>
            <a:r>
              <a:rPr lang="en-US" sz="1800" dirty="0">
                <a:latin typeface="Times" pitchFamily="18" charset="0"/>
              </a:rPr>
              <a:t>It is a way of storing the same data in different places (thus, redundantly) on multiple hard disks.</a:t>
            </a:r>
          </a:p>
          <a:p>
            <a:pPr algn="just"/>
            <a:r>
              <a:rPr lang="en-US" sz="1800" dirty="0">
                <a:latin typeface="Times" pitchFamily="18" charset="0"/>
              </a:rPr>
              <a:t> By placing data on multiple disks, I/O (input/output) operations can overlap in a balanced way, </a:t>
            </a:r>
            <a:r>
              <a:rPr lang="en-US" sz="1800" b="1" dirty="0">
                <a:latin typeface="Times" pitchFamily="18" charset="0"/>
              </a:rPr>
              <a:t>improving performance. </a:t>
            </a:r>
          </a:p>
          <a:p>
            <a:pPr algn="just"/>
            <a:r>
              <a:rPr lang="en-US" sz="1800" dirty="0">
                <a:latin typeface="Times" pitchFamily="18" charset="0"/>
              </a:rPr>
              <a:t>Since multiple disks increases the mean time between failures (MTBF), storing data redundantly also increases </a:t>
            </a:r>
            <a:r>
              <a:rPr lang="en-US" sz="1800" b="1" dirty="0">
                <a:latin typeface="Times" pitchFamily="18" charset="0"/>
              </a:rPr>
              <a:t>fault tolerance </a:t>
            </a:r>
            <a:r>
              <a:rPr lang="en-US" sz="1800" dirty="0">
                <a:latin typeface="Times" pitchFamily="18" charset="0"/>
              </a:rPr>
              <a:t>.</a:t>
            </a:r>
          </a:p>
        </p:txBody>
      </p:sp>
    </p:spTree>
    <p:extLst>
      <p:ext uri="{BB962C8B-B14F-4D97-AF65-F5344CB8AC3E}">
        <p14:creationId xmlns:p14="http://schemas.microsoft.com/office/powerpoint/2010/main" val="297652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4000" dirty="0">
                <a:solidFill>
                  <a:srgbClr val="C00000"/>
                </a:solidFill>
                <a:latin typeface="Times" pitchFamily="18" charset="0"/>
              </a:rPr>
              <a:t>Why RAID?</a:t>
            </a:r>
          </a:p>
        </p:txBody>
      </p:sp>
      <p:sp>
        <p:nvSpPr>
          <p:cNvPr id="3" name="Content Placeholder 2"/>
          <p:cNvSpPr>
            <a:spLocks noGrp="1"/>
          </p:cNvSpPr>
          <p:nvPr>
            <p:ph idx="1"/>
          </p:nvPr>
        </p:nvSpPr>
        <p:spPr>
          <a:xfrm>
            <a:off x="914400" y="1447800"/>
            <a:ext cx="8001000" cy="4495800"/>
          </a:xfrm>
        </p:spPr>
        <p:txBody>
          <a:bodyPr>
            <a:normAutofit/>
          </a:bodyPr>
          <a:lstStyle/>
          <a:p>
            <a:pPr algn="just"/>
            <a:r>
              <a:rPr lang="en-US" sz="1800" dirty="0">
                <a:latin typeface="Times" pitchFamily="18" charset="0"/>
              </a:rPr>
              <a:t>RAID is now used as an umbrella term for computer data storage schemes that can divide and replicate data among multiple physical disk drives. </a:t>
            </a:r>
          </a:p>
          <a:p>
            <a:pPr algn="just"/>
            <a:r>
              <a:rPr lang="en-US" sz="1800" dirty="0">
                <a:latin typeface="Times" pitchFamily="18" charset="0"/>
              </a:rPr>
              <a:t>The physical disks are said to be in a RAID array , which is accessed by the operating system as one single disk.</a:t>
            </a:r>
          </a:p>
          <a:p>
            <a:pPr algn="just"/>
            <a:r>
              <a:rPr lang="en-US" sz="1800" dirty="0">
                <a:latin typeface="Times" pitchFamily="18" charset="0"/>
              </a:rPr>
              <a:t> The different schemes or architectures are named by the word RAID followed by a number (e.g., RAID 0, RAID 1).</a:t>
            </a:r>
          </a:p>
          <a:p>
            <a:pPr algn="just"/>
            <a:r>
              <a:rPr lang="en-US" sz="1800" dirty="0">
                <a:latin typeface="Times" pitchFamily="18" charset="0"/>
              </a:rPr>
              <a:t> Each scheme provides a different balance between two key goals: </a:t>
            </a:r>
          </a:p>
          <a:p>
            <a:pPr marL="857250" lvl="1" indent="-457200" algn="just">
              <a:buFont typeface="+mj-lt"/>
              <a:buAutoNum type="arabicPeriod"/>
            </a:pPr>
            <a:r>
              <a:rPr lang="en-US" sz="1800" dirty="0">
                <a:latin typeface="Times" pitchFamily="18" charset="0"/>
              </a:rPr>
              <a:t>increase data reliability &amp; capacity </a:t>
            </a:r>
          </a:p>
          <a:p>
            <a:pPr marL="857250" lvl="1" indent="-457200" algn="just">
              <a:buFont typeface="+mj-lt"/>
              <a:buAutoNum type="arabicPeriod"/>
            </a:pPr>
            <a:r>
              <a:rPr lang="en-US" sz="1800" dirty="0">
                <a:latin typeface="Times" pitchFamily="18" charset="0"/>
              </a:rPr>
              <a:t>increase input/output performance.</a:t>
            </a:r>
          </a:p>
        </p:txBody>
      </p:sp>
    </p:spTree>
    <p:extLst>
      <p:ext uri="{BB962C8B-B14F-4D97-AF65-F5344CB8AC3E}">
        <p14:creationId xmlns:p14="http://schemas.microsoft.com/office/powerpoint/2010/main" val="248974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C00000"/>
                </a:solidFill>
                <a:latin typeface="Times" pitchFamily="18" charset="0"/>
              </a:rPr>
              <a:t>The Different RAID Levels</a:t>
            </a:r>
            <a:endParaRPr lang="en-US" sz="4000" dirty="0">
              <a:solidFill>
                <a:srgbClr val="C00000"/>
              </a:solidFill>
              <a:latin typeface="Times" pitchFamily="18" charset="0"/>
            </a:endParaRPr>
          </a:p>
        </p:txBody>
      </p:sp>
      <p:sp>
        <p:nvSpPr>
          <p:cNvPr id="3" name="Content Placeholder 2"/>
          <p:cNvSpPr>
            <a:spLocks noGrp="1"/>
          </p:cNvSpPr>
          <p:nvPr>
            <p:ph idx="1"/>
          </p:nvPr>
        </p:nvSpPr>
        <p:spPr/>
        <p:txBody>
          <a:bodyPr>
            <a:normAutofit/>
          </a:bodyPr>
          <a:lstStyle/>
          <a:p>
            <a:r>
              <a:rPr lang="en-US" sz="1800" dirty="0">
                <a:latin typeface="Times" pitchFamily="18" charset="0"/>
              </a:rPr>
              <a:t>RAID 0</a:t>
            </a:r>
          </a:p>
          <a:p>
            <a:r>
              <a:rPr lang="en-US" sz="1800" dirty="0">
                <a:latin typeface="Times" pitchFamily="18" charset="0"/>
              </a:rPr>
              <a:t>RAID 1</a:t>
            </a:r>
          </a:p>
          <a:p>
            <a:r>
              <a:rPr lang="en-US" sz="1800" dirty="0">
                <a:latin typeface="Times" pitchFamily="18" charset="0"/>
              </a:rPr>
              <a:t>RAID 2</a:t>
            </a:r>
          </a:p>
          <a:p>
            <a:r>
              <a:rPr lang="en-US" sz="1800" dirty="0">
                <a:latin typeface="Times" pitchFamily="18" charset="0"/>
              </a:rPr>
              <a:t>RAID 3</a:t>
            </a:r>
          </a:p>
          <a:p>
            <a:r>
              <a:rPr lang="en-US" sz="1800" dirty="0">
                <a:latin typeface="Times" pitchFamily="18" charset="0"/>
              </a:rPr>
              <a:t>RAID 4</a:t>
            </a:r>
          </a:p>
          <a:p>
            <a:r>
              <a:rPr lang="en-US" sz="1800" dirty="0">
                <a:latin typeface="Times" pitchFamily="18" charset="0"/>
              </a:rPr>
              <a:t>RAID 5</a:t>
            </a:r>
          </a:p>
          <a:p>
            <a:r>
              <a:rPr lang="en-US" sz="1800" dirty="0">
                <a:latin typeface="Times" pitchFamily="18" charset="0"/>
              </a:rPr>
              <a:t>RAID 6</a:t>
            </a:r>
          </a:p>
          <a:p>
            <a:endParaRPr lang="en-US" sz="1800" dirty="0">
              <a:latin typeface="Times" pitchFamily="18" charset="0"/>
            </a:endParaRPr>
          </a:p>
          <a:p>
            <a:endParaRPr lang="en-US" sz="1800" dirty="0">
              <a:latin typeface="Times" pitchFamily="18" charset="0"/>
            </a:endParaRPr>
          </a:p>
        </p:txBody>
      </p:sp>
    </p:spTree>
    <p:extLst>
      <p:ext uri="{BB962C8B-B14F-4D97-AF65-F5344CB8AC3E}">
        <p14:creationId xmlns:p14="http://schemas.microsoft.com/office/powerpoint/2010/main" val="347385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09600"/>
          </a:xfrm>
        </p:spPr>
        <p:txBody>
          <a:bodyPr/>
          <a:lstStyle/>
          <a:p>
            <a:r>
              <a:rPr lang="en-US" sz="4000" dirty="0">
                <a:solidFill>
                  <a:srgbClr val="C00000"/>
                </a:solidFill>
                <a:latin typeface="Times" pitchFamily="18" charset="0"/>
              </a:rPr>
              <a:t>RAID 0</a:t>
            </a:r>
          </a:p>
        </p:txBody>
      </p:sp>
      <p:sp>
        <p:nvSpPr>
          <p:cNvPr id="3" name="Content Placeholder 2"/>
          <p:cNvSpPr>
            <a:spLocks noGrp="1"/>
          </p:cNvSpPr>
          <p:nvPr>
            <p:ph idx="1"/>
          </p:nvPr>
        </p:nvSpPr>
        <p:spPr>
          <a:xfrm>
            <a:off x="228600" y="1600200"/>
            <a:ext cx="4038600" cy="4495800"/>
          </a:xfrm>
        </p:spPr>
        <p:txBody>
          <a:bodyPr>
            <a:normAutofit/>
          </a:bodyPr>
          <a:lstStyle/>
          <a:p>
            <a:pPr algn="just"/>
            <a:r>
              <a:rPr lang="en-US" sz="1800" dirty="0">
                <a:latin typeface="Times" pitchFamily="18" charset="0"/>
              </a:rPr>
              <a:t>In level 0, data is split across drives, resulting in higher data throughput. </a:t>
            </a:r>
          </a:p>
          <a:p>
            <a:pPr algn="just"/>
            <a:r>
              <a:rPr lang="en-US" sz="1800" dirty="0">
                <a:latin typeface="Times" pitchFamily="18" charset="0"/>
              </a:rPr>
              <a:t>Since no redundant information is stored, performance is very good, but the failure of any disk in the array results in data loss. </a:t>
            </a:r>
          </a:p>
          <a:p>
            <a:pPr algn="just"/>
            <a:r>
              <a:rPr lang="en-US" sz="1800" dirty="0">
                <a:latin typeface="Times" pitchFamily="18" charset="0"/>
              </a:rPr>
              <a:t>This level is commonly referred to as </a:t>
            </a:r>
            <a:r>
              <a:rPr lang="en-US" sz="1800" b="1" dirty="0">
                <a:latin typeface="Times" pitchFamily="18" charset="0"/>
              </a:rPr>
              <a:t>striping</a:t>
            </a:r>
            <a:r>
              <a:rPr lang="en-US" sz="1800" dirty="0">
                <a:latin typeface="Times" pitchFamily="18" charset="0"/>
              </a:rPr>
              <a:t>. </a:t>
            </a:r>
          </a:p>
          <a:p>
            <a:pPr algn="just"/>
            <a:endParaRPr lang="en-US" sz="1800" dirty="0">
              <a:latin typeface="Times" pitchFamily="18" charset="0"/>
            </a:endParaRPr>
          </a:p>
        </p:txBody>
      </p:sp>
      <p:pic>
        <p:nvPicPr>
          <p:cNvPr id="4" name="Picture 7" descr="Striping 2"/>
          <p:cNvPicPr>
            <a:picLocks noChangeAspect="1" noChangeArrowheads="1"/>
          </p:cNvPicPr>
          <p:nvPr/>
        </p:nvPicPr>
        <p:blipFill>
          <a:blip r:embed="rId2" cstate="print"/>
          <a:srcRect/>
          <a:stretch>
            <a:fillRect/>
          </a:stretch>
        </p:blipFill>
        <p:spPr>
          <a:xfrm>
            <a:off x="5257800" y="1600200"/>
            <a:ext cx="3352800" cy="3714750"/>
          </a:xfrm>
          <a:prstGeom prst="rect">
            <a:avLst/>
          </a:prstGeom>
          <a:noFill/>
          <a:ln/>
        </p:spPr>
      </p:pic>
    </p:spTree>
    <p:extLst>
      <p:ext uri="{BB962C8B-B14F-4D97-AF65-F5344CB8AC3E}">
        <p14:creationId xmlns:p14="http://schemas.microsoft.com/office/powerpoint/2010/main" val="207396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4000" dirty="0">
                <a:solidFill>
                  <a:srgbClr val="C00000"/>
                </a:solidFill>
                <a:latin typeface="Times" pitchFamily="18" charset="0"/>
              </a:rPr>
              <a:t>Striping</a:t>
            </a:r>
          </a:p>
        </p:txBody>
      </p:sp>
      <p:sp>
        <p:nvSpPr>
          <p:cNvPr id="3" name="Content Placeholder 2"/>
          <p:cNvSpPr>
            <a:spLocks noGrp="1"/>
          </p:cNvSpPr>
          <p:nvPr>
            <p:ph idx="1"/>
          </p:nvPr>
        </p:nvSpPr>
        <p:spPr/>
        <p:txBody>
          <a:bodyPr>
            <a:normAutofit/>
          </a:bodyPr>
          <a:lstStyle/>
          <a:p>
            <a:pPr algn="just"/>
            <a:r>
              <a:rPr lang="en-US" sz="1800" dirty="0">
                <a:latin typeface="Times" pitchFamily="18" charset="0"/>
              </a:rPr>
              <a:t>Fundamental to RAID is "striping", a method of concatenating multiple drives into one logical storage unit. </a:t>
            </a:r>
          </a:p>
          <a:p>
            <a:pPr algn="just"/>
            <a:r>
              <a:rPr lang="en-US" sz="1800" dirty="0">
                <a:latin typeface="Times" pitchFamily="18" charset="0"/>
              </a:rPr>
              <a:t>Striping involves partitioning each drive's storage space into stripes which may be as small as one sector (512 bytes) or as large as several megabytes. </a:t>
            </a:r>
          </a:p>
          <a:p>
            <a:pPr algn="just"/>
            <a:r>
              <a:rPr lang="en-US" sz="1800" dirty="0">
                <a:latin typeface="Times" pitchFamily="18" charset="0"/>
              </a:rPr>
              <a:t>This provides more data access throughput, which avoids causing the processor to idly wait for data accesses. </a:t>
            </a:r>
          </a:p>
          <a:p>
            <a:pPr algn="just"/>
            <a:r>
              <a:rPr lang="en-US" sz="1800" dirty="0">
                <a:latin typeface="Times" pitchFamily="18" charset="0"/>
              </a:rPr>
              <a:t>Striping is used across disk drives in RAID storage, network interfaces in Grid-oriented Storage, and RAM in some systems.</a:t>
            </a:r>
          </a:p>
          <a:p>
            <a:pPr algn="just"/>
            <a:endParaRPr lang="en-US" sz="1800" dirty="0">
              <a:latin typeface="Times" pitchFamily="18" charset="0"/>
            </a:endParaRPr>
          </a:p>
        </p:txBody>
      </p:sp>
    </p:spTree>
    <p:extLst>
      <p:ext uri="{BB962C8B-B14F-4D97-AF65-F5344CB8AC3E}">
        <p14:creationId xmlns:p14="http://schemas.microsoft.com/office/powerpoint/2010/main" val="20222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4000" dirty="0">
                <a:solidFill>
                  <a:srgbClr val="C00000"/>
                </a:solidFill>
                <a:latin typeface="Times" pitchFamily="18" charset="0"/>
              </a:rPr>
              <a:t>RAID 1</a:t>
            </a:r>
          </a:p>
        </p:txBody>
      </p:sp>
      <p:sp>
        <p:nvSpPr>
          <p:cNvPr id="3" name="Content Placeholder 2"/>
          <p:cNvSpPr>
            <a:spLocks noGrp="1"/>
          </p:cNvSpPr>
          <p:nvPr>
            <p:ph idx="1"/>
          </p:nvPr>
        </p:nvSpPr>
        <p:spPr>
          <a:xfrm>
            <a:off x="228600" y="1600200"/>
            <a:ext cx="4343400" cy="4495800"/>
          </a:xfrm>
        </p:spPr>
        <p:txBody>
          <a:bodyPr>
            <a:normAutofit/>
          </a:bodyPr>
          <a:lstStyle/>
          <a:p>
            <a:pPr algn="just"/>
            <a:r>
              <a:rPr lang="en-US" sz="1800" dirty="0">
                <a:latin typeface="Times" pitchFamily="18" charset="0"/>
              </a:rPr>
              <a:t>RAID Level 1 provides redundancy by writing all data to two or more drives.</a:t>
            </a:r>
          </a:p>
          <a:p>
            <a:pPr algn="just"/>
            <a:r>
              <a:rPr lang="en-US" sz="1800" dirty="0">
                <a:latin typeface="Times" pitchFamily="18" charset="0"/>
              </a:rPr>
              <a:t> The performance of a level 1 array tends to be faster on reads and slower on writes compared to a single drive, but if either drive fails, no data is lost. </a:t>
            </a:r>
          </a:p>
          <a:p>
            <a:pPr algn="just"/>
            <a:r>
              <a:rPr lang="en-US" sz="1800" dirty="0">
                <a:latin typeface="Times" pitchFamily="18" charset="0"/>
              </a:rPr>
              <a:t>This is a good entry-level redundant system, since only two drives are required; however, since one drive is used to store a duplicate of the data, the cost per megabyte is high. </a:t>
            </a:r>
          </a:p>
          <a:p>
            <a:pPr algn="just"/>
            <a:r>
              <a:rPr lang="en-US" sz="1800" dirty="0">
                <a:latin typeface="Times" pitchFamily="18" charset="0"/>
              </a:rPr>
              <a:t>This level is commonly referred to as </a:t>
            </a:r>
            <a:r>
              <a:rPr lang="en-US" sz="1800" b="1" dirty="0">
                <a:latin typeface="Times" pitchFamily="18" charset="0"/>
              </a:rPr>
              <a:t>mirroring</a:t>
            </a:r>
            <a:r>
              <a:rPr lang="en-US" sz="1800" dirty="0">
                <a:latin typeface="Times" pitchFamily="18" charset="0"/>
              </a:rPr>
              <a:t>. </a:t>
            </a:r>
          </a:p>
        </p:txBody>
      </p:sp>
      <p:pic>
        <p:nvPicPr>
          <p:cNvPr id="4" name="Picture 7" descr="Mirroring 2"/>
          <p:cNvPicPr>
            <a:picLocks noChangeAspect="1" noChangeArrowheads="1"/>
          </p:cNvPicPr>
          <p:nvPr/>
        </p:nvPicPr>
        <p:blipFill>
          <a:blip r:embed="rId2" cstate="print"/>
          <a:srcRect/>
          <a:stretch>
            <a:fillRect/>
          </a:stretch>
        </p:blipFill>
        <p:spPr>
          <a:xfrm>
            <a:off x="5257800" y="1676400"/>
            <a:ext cx="3200400" cy="4191000"/>
          </a:xfrm>
          <a:prstGeom prst="rect">
            <a:avLst/>
          </a:prstGeom>
          <a:noFill/>
          <a:ln/>
        </p:spPr>
      </p:pic>
    </p:spTree>
    <p:extLst>
      <p:ext uri="{BB962C8B-B14F-4D97-AF65-F5344CB8AC3E}">
        <p14:creationId xmlns:p14="http://schemas.microsoft.com/office/powerpoint/2010/main" val="3555428642"/>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945</TotalTime>
  <Words>1219</Words>
  <Application>Microsoft Office PowerPoint</Application>
  <PresentationFormat>On-screen Show (4:3)</PresentationFormat>
  <Paragraphs>88</Paragraphs>
  <Slides>19</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1" baseType="lpstr">
      <vt:lpstr>Arial</vt:lpstr>
      <vt:lpstr>Arial Black</vt:lpstr>
      <vt:lpstr>Calibri</vt:lpstr>
      <vt:lpstr>Cambria</vt:lpstr>
      <vt:lpstr>Casper</vt:lpstr>
      <vt:lpstr>Raleway ExtraBold</vt:lpstr>
      <vt:lpstr>Times</vt:lpstr>
      <vt:lpstr>Times New Roman</vt:lpstr>
      <vt:lpstr>Wingdings</vt:lpstr>
      <vt:lpstr>Theme1</vt:lpstr>
      <vt:lpstr>Custom Design</vt:lpstr>
      <vt:lpstr>CorelDRAW</vt:lpstr>
      <vt:lpstr>PowerPoint Presentation</vt:lpstr>
      <vt:lpstr> Lecture 19    RAID structure- RAID levels &amp;  problems with RAID.       </vt:lpstr>
      <vt:lpstr>What is RAID?</vt:lpstr>
      <vt:lpstr>What is RAID</vt:lpstr>
      <vt:lpstr>Why RAID?</vt:lpstr>
      <vt:lpstr>The Different RAID Levels</vt:lpstr>
      <vt:lpstr>RAID 0</vt:lpstr>
      <vt:lpstr>Striping</vt:lpstr>
      <vt:lpstr>RAID 1</vt:lpstr>
      <vt:lpstr>Mirroring</vt:lpstr>
      <vt:lpstr>RAID 2</vt:lpstr>
      <vt:lpstr>RAID 3</vt:lpstr>
      <vt:lpstr>RAID 4</vt:lpstr>
      <vt:lpstr>RAID 5</vt:lpstr>
      <vt:lpstr>RAID 6</vt:lpstr>
      <vt:lpstr>RAID</vt:lpstr>
      <vt:lpstr>Conclusion</vt:lpstr>
      <vt:lpstr>Video Link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OPERATING SYSTEM</dc:title>
  <dc:creator>student</dc:creator>
  <cp:lastModifiedBy>puneet kaur</cp:lastModifiedBy>
  <cp:revision>172</cp:revision>
  <dcterms:created xsi:type="dcterms:W3CDTF">2006-08-16T00:00:00Z</dcterms:created>
  <dcterms:modified xsi:type="dcterms:W3CDTF">2022-07-25T05:34:11Z</dcterms:modified>
</cp:coreProperties>
</file>