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9" r:id="rId2"/>
  </p:sldMasterIdLst>
  <p:notesMasterIdLst>
    <p:notesMasterId r:id="rId24"/>
  </p:notesMasterIdLst>
  <p:sldIdLst>
    <p:sldId id="328" r:id="rId3"/>
    <p:sldId id="256" r:id="rId4"/>
    <p:sldId id="289" r:id="rId5"/>
    <p:sldId id="290" r:id="rId6"/>
    <p:sldId id="291" r:id="rId7"/>
    <p:sldId id="292" r:id="rId8"/>
    <p:sldId id="294" r:id="rId9"/>
    <p:sldId id="321" r:id="rId10"/>
    <p:sldId id="325" r:id="rId11"/>
    <p:sldId id="327" r:id="rId12"/>
    <p:sldId id="335" r:id="rId13"/>
    <p:sldId id="336" r:id="rId14"/>
    <p:sldId id="340" r:id="rId15"/>
    <p:sldId id="341" r:id="rId16"/>
    <p:sldId id="343" r:id="rId17"/>
    <p:sldId id="347" r:id="rId18"/>
    <p:sldId id="351" r:id="rId19"/>
    <p:sldId id="353" r:id="rId20"/>
    <p:sldId id="333" r:id="rId21"/>
    <p:sldId id="355" r:id="rId22"/>
    <p:sldId id="35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67" autoAdjust="0"/>
  </p:normalViewPr>
  <p:slideViewPr>
    <p:cSldViewPr>
      <p:cViewPr varScale="1">
        <p:scale>
          <a:sx n="61" d="100"/>
          <a:sy n="61" d="100"/>
        </p:scale>
        <p:origin x="14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1800-8745-41CE-98C4-1A8E9683EFA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827B-6B51-4CBA-A430-640550FD2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1AC2D-E1BA-4C78-AA6E-24276FAD73F0}" type="slidenum">
              <a:rPr lang="en-US"/>
              <a:pPr/>
              <a:t>3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AC657A-140C-44AA-B6B6-318ADEB45B5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5CA142-E1D5-4709-8B31-2E4325AF7BB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16BDB-0D26-4AA3-94ED-D43A4562372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43A7B-AFED-4857-B01B-7CD8694B6C9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74C99-4371-4554-8242-B09ECC96FAE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81968-96B3-47D8-A27D-77BB2803C8F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61EC2-0885-44FF-9346-C1C40E630E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13C50-A855-48C1-BEE2-23D40B3718BC}" type="slidenum">
              <a:rPr lang="en-US"/>
              <a:pPr/>
              <a:t>4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74788-C458-45EC-B62A-E3991494A006}" type="slidenum">
              <a:rPr lang="en-US"/>
              <a:pPr/>
              <a:t>5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B3999-73C6-443B-BD04-0C9E983208A2}" type="slidenum">
              <a:rPr lang="en-US"/>
              <a:pPr/>
              <a:t>6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EDD8F-88E4-4C97-9394-19B380A87395}" type="slidenum">
              <a:rPr lang="en-US"/>
              <a:pPr/>
              <a:t>7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C3404-75AB-4979-8501-532BDEEF9B4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4473A-375A-48B4-B1AA-614EFE3DDB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FCAA3-7FF8-4375-9DD6-7D7DC84F99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3EB2D-573B-403E-BB36-3F82BD20AA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3810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8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  <p:extLst>
      <p:ext uri="{BB962C8B-B14F-4D97-AF65-F5344CB8AC3E}">
        <p14:creationId xmlns:p14="http://schemas.microsoft.com/office/powerpoint/2010/main" val="111982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41" r:id="rId12"/>
    <p:sldLayoutId id="214748384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q3_uT5Z424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operating_system/os_file_system.htm" TargetMode="External"/><Relationship Id="rId2" Type="http://schemas.openxmlformats.org/officeDocument/2006/relationships/hyperlink" Target="https://www.includehelp.com/operating-systems/file-management-in-operating-system.aspx#:~:text=A%20file%20is%20collection%20of,modifying%20and%20deleting%20the%20file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javatpoint.com/os-file-system" TargetMode="External"/><Relationship Id="rId4" Type="http://schemas.openxmlformats.org/officeDocument/2006/relationships/hyperlink" Target="https://www.unf.edu/public/cop4610/ree/Notes/PPT/PPT8E/CH12-OS8e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344409" y="5367867"/>
            <a:ext cx="4824032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Operating System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893" y="5579669"/>
            <a:ext cx="13730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Font size 24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45029" y="2396209"/>
            <a:ext cx="7344591" cy="372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Operating System (CST-328)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latin typeface="Arial Black" panose="020B0A04020102020204" pitchFamily="34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latin typeface="Arial Black" panose="020B0A04020102020204" pitchFamily="34" charset="0"/>
              </a:rPr>
              <a:t>Subject Coordinator: Er. </a:t>
            </a:r>
            <a:r>
              <a:rPr lang="en-US" b="1">
                <a:latin typeface="Arial Black" panose="020B0A04020102020204" pitchFamily="34" charset="0"/>
              </a:rPr>
              <a:t>Puneet kaur (E6913)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85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77416"/>
            <a:ext cx="7810500" cy="14247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0" dirty="0">
                <a:solidFill>
                  <a:srgbClr val="C00000"/>
                </a:solidFill>
              </a:rPr>
              <a:t>In-Memory File System Structures</a:t>
            </a:r>
            <a:endParaRPr lang="en-US" sz="2400" b="0" dirty="0">
              <a:solidFill>
                <a:srgbClr val="C00000"/>
              </a:solidFill>
            </a:endParaRP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437" y="2335237"/>
            <a:ext cx="7906043" cy="39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7302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Allocation Methods - Contiguous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814732"/>
            <a:ext cx="7723717" cy="3949084"/>
          </a:xfrm>
        </p:spPr>
        <p:txBody>
          <a:bodyPr lIns="64008" tIns="32004" rIns="64008" bIns="32004">
            <a:normAutofit lnSpcReduction="10000"/>
          </a:bodyPr>
          <a:lstStyle/>
          <a:p>
            <a:r>
              <a:rPr lang="en-US" dirty="0"/>
              <a:t>An allocation method refers to how disk blocks are allocated for files:</a:t>
            </a:r>
          </a:p>
          <a:p>
            <a:endParaRPr lang="en-US" dirty="0"/>
          </a:p>
          <a:p>
            <a:r>
              <a:rPr lang="en-US" b="1" dirty="0">
                <a:solidFill>
                  <a:srgbClr val="3366FF"/>
                </a:solidFill>
              </a:rPr>
              <a:t>Contiguous allocation </a:t>
            </a:r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en-US" dirty="0"/>
              <a:t>each file occupies set of contiguous blocks</a:t>
            </a:r>
          </a:p>
          <a:p>
            <a:pPr lvl="1"/>
            <a:r>
              <a:rPr lang="en-US" dirty="0"/>
              <a:t>Best performance in most cases</a:t>
            </a:r>
          </a:p>
          <a:p>
            <a:pPr lvl="1"/>
            <a:r>
              <a:rPr lang="en-US" dirty="0"/>
              <a:t>Simple – only starting location (block #) and length (number of blocks) are required</a:t>
            </a:r>
          </a:p>
          <a:p>
            <a:pPr lvl="1"/>
            <a:r>
              <a:rPr lang="en-US" dirty="0"/>
              <a:t>Problems include finding space for file, knowing file size, external fragmentation, need for </a:t>
            </a:r>
            <a:r>
              <a:rPr lang="en-US" b="1" dirty="0">
                <a:solidFill>
                  <a:srgbClr val="3366FF"/>
                </a:solidFill>
              </a:rPr>
              <a:t>compaction off-line</a:t>
            </a:r>
            <a:r>
              <a:rPr lang="en-US" dirty="0"/>
              <a:t> (</a:t>
            </a:r>
            <a:r>
              <a:rPr lang="en-US" b="1" dirty="0">
                <a:solidFill>
                  <a:srgbClr val="3366FF"/>
                </a:solidFill>
              </a:rPr>
              <a:t>downtime</a:t>
            </a:r>
            <a:r>
              <a:rPr lang="en-US" dirty="0"/>
              <a:t>) or </a:t>
            </a:r>
            <a:r>
              <a:rPr lang="en-US" b="1" dirty="0">
                <a:solidFill>
                  <a:srgbClr val="3366FF"/>
                </a:solidFill>
              </a:rPr>
              <a:t>on-line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79992" y="277416"/>
            <a:ext cx="8160808" cy="119969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b="0" dirty="0">
                <a:solidFill>
                  <a:srgbClr val="C00000"/>
                </a:solidFill>
              </a:rPr>
              <a:t>Contiguous</a:t>
            </a:r>
            <a:r>
              <a:rPr lang="en-US" b="0" dirty="0">
                <a:solidFill>
                  <a:srgbClr val="C00000"/>
                </a:solidFill>
              </a:rPr>
              <a:t> Allocation of Disk Space</a:t>
            </a:r>
            <a:endParaRPr lang="en-US" sz="2400" b="0" dirty="0">
              <a:solidFill>
                <a:srgbClr val="C00000"/>
              </a:solidFill>
            </a:endParaRP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100" y="2293034"/>
            <a:ext cx="5659967" cy="396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277416"/>
            <a:ext cx="7645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0" dirty="0">
                <a:solidFill>
                  <a:srgbClr val="C00000"/>
                </a:solidFill>
              </a:rPr>
              <a:t>Linked Allocation</a:t>
            </a:r>
            <a:endParaRPr lang="en-US" sz="2400" b="0" dirty="0">
              <a:solidFill>
                <a:srgbClr val="C00000"/>
              </a:solidFill>
            </a:endParaRP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1019175"/>
            <a:ext cx="5440892" cy="510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025" y="277416"/>
            <a:ext cx="75977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0" dirty="0">
                <a:solidFill>
                  <a:srgbClr val="C00000"/>
                </a:solidFill>
              </a:rPr>
              <a:t>File-Allocation</a:t>
            </a:r>
            <a:r>
              <a:rPr lang="en-US" b="0" dirty="0">
                <a:solidFill>
                  <a:srgbClr val="C00000"/>
                </a:solidFill>
              </a:rPr>
              <a:t> Table</a:t>
            </a:r>
            <a:endParaRPr lang="en-US" sz="2400" b="0" dirty="0">
              <a:solidFill>
                <a:srgbClr val="C00000"/>
              </a:solidFill>
            </a:endParaRP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2443" y="1113235"/>
            <a:ext cx="6182783" cy="503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9821"/>
            <a:ext cx="8305800" cy="9691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0" dirty="0">
                <a:solidFill>
                  <a:srgbClr val="C00000"/>
                </a:solidFill>
              </a:rPr>
              <a:t>Example of Indexed Allocation</a:t>
            </a:r>
          </a:p>
        </p:txBody>
      </p:sp>
      <p:pic>
        <p:nvPicPr>
          <p:cNvPr id="29699" name="Picture 4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3800" y="1589649"/>
            <a:ext cx="6155267" cy="478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0"/>
            <a:ext cx="7791450" cy="11771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0" dirty="0">
                <a:solidFill>
                  <a:srgbClr val="C00000"/>
                </a:solidFill>
              </a:rPr>
              <a:t>Indexed Allocation – Mapping (Cont.)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358217" y="1400175"/>
            <a:ext cx="1674283" cy="382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647142" y="1703785"/>
            <a:ext cx="1096433" cy="2738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648200" y="1981200"/>
            <a:ext cx="1097492" cy="2750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650317" y="2209800"/>
            <a:ext cx="1096433" cy="2750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47142" y="2846785"/>
            <a:ext cx="1096433" cy="2738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648200" y="3124200"/>
            <a:ext cx="1097492" cy="2750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4648200" y="4038600"/>
            <a:ext cx="1066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858000" y="1219200"/>
            <a:ext cx="1066800" cy="403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038976" y="14478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7038976" y="23622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7038976" y="32766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665942" y="1932385"/>
            <a:ext cx="1096433" cy="2738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667000" y="2162175"/>
            <a:ext cx="1097492" cy="2750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2667000" y="2438400"/>
            <a:ext cx="1097492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667000" y="4191000"/>
            <a:ext cx="1097492" cy="2750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1028700" y="1905000"/>
            <a:ext cx="1097492" cy="2750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2133600" y="20288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V="1">
            <a:off x="3758142" y="1828800"/>
            <a:ext cx="89005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3758142" y="2281238"/>
            <a:ext cx="8858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3767667" y="4300538"/>
            <a:ext cx="885825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3110442" y="3039667"/>
            <a:ext cx="261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  <a:sym typeface="MT Extra" charset="0"/>
              </a:rPr>
              <a:t></a:t>
            </a:r>
            <a:endParaRPr lang="en-US">
              <a:latin typeface="Helvetica" charset="0"/>
            </a:endParaRP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H="1" flipV="1">
            <a:off x="5734050" y="2986088"/>
            <a:ext cx="131021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 flipH="1" flipV="1">
            <a:off x="5739342" y="2057400"/>
            <a:ext cx="1295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5729817" y="1685925"/>
            <a:ext cx="1309159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2773893" y="4558904"/>
            <a:ext cx="133881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outer-index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4713817" y="5375673"/>
            <a:ext cx="1300346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index table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290859" y="5354242"/>
            <a:ext cx="47960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file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876" y="277416"/>
            <a:ext cx="7527925" cy="86558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0" dirty="0">
                <a:solidFill>
                  <a:srgbClr val="C00000"/>
                </a:solidFill>
              </a:rPr>
              <a:t>Free-Space Management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017309" y="2626519"/>
            <a:ext cx="360891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346450" y="2626519"/>
            <a:ext cx="35983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674533" y="2626519"/>
            <a:ext cx="36089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003676" y="2626519"/>
            <a:ext cx="35983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331759" y="2626519"/>
            <a:ext cx="360891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4660900" y="2626519"/>
            <a:ext cx="35983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5022850" y="2626519"/>
            <a:ext cx="1219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pPr algn="ctr"/>
            <a:r>
              <a:rPr lang="en-US" sz="2000" dirty="0">
                <a:latin typeface="Helvetica" charset="0"/>
              </a:rPr>
              <a:t>…</a:t>
            </a:r>
            <a:endParaRPr lang="en-US" dirty="0">
              <a:latin typeface="Helvetica" charset="0"/>
            </a:endParaRP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242050" y="2626519"/>
            <a:ext cx="35983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3065992" y="2246710"/>
            <a:ext cx="31289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0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3370792" y="2246710"/>
            <a:ext cx="31289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827992" y="2246710"/>
            <a:ext cx="31289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198659" y="2246710"/>
            <a:ext cx="51808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n-1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898776" y="3511154"/>
            <a:ext cx="80662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bit[</a:t>
            </a:r>
            <a:r>
              <a:rPr lang="en-US" i="1">
                <a:latin typeface="Helvetica" charset="0"/>
              </a:rPr>
              <a:t>i</a:t>
            </a:r>
            <a:r>
              <a:rPr lang="en-US">
                <a:latin typeface="Helvetica" charset="0"/>
              </a:rPr>
              <a:t>] =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 rot="-5400000">
            <a:off x="3141907" y="3481956"/>
            <a:ext cx="957303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Helvetica" charset="0"/>
                <a:sym typeface="MT Extra" charset="0"/>
              </a:rPr>
              <a:t></a:t>
            </a:r>
            <a:endParaRPr lang="en-US" sz="5400" dirty="0">
              <a:latin typeface="Helvetica" charset="0"/>
              <a:sym typeface="Monotype Sorts" charset="2"/>
            </a:endParaRP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3879850" y="3364707"/>
            <a:ext cx="2438478" cy="78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1 </a:t>
            </a:r>
            <a:r>
              <a:rPr lang="en-US">
                <a:latin typeface="Helvetica" charset="0"/>
                <a:sym typeface="Symbol" charset="2"/>
              </a:rPr>
              <a:t> block[</a:t>
            </a:r>
            <a:r>
              <a:rPr lang="en-US" i="1">
                <a:latin typeface="Helvetica" charset="0"/>
                <a:sym typeface="Symbol" charset="2"/>
              </a:rPr>
              <a:t>i</a:t>
            </a:r>
            <a:r>
              <a:rPr lang="en-US">
                <a:latin typeface="Helvetica" charset="0"/>
                <a:sym typeface="Symbol" charset="2"/>
              </a:rPr>
              <a:t>] free</a:t>
            </a:r>
          </a:p>
          <a:p>
            <a:pPr>
              <a:spcBef>
                <a:spcPct val="50000"/>
              </a:spcBef>
            </a:pPr>
            <a:r>
              <a:rPr lang="en-US">
                <a:latin typeface="Helvetica" charset="0"/>
                <a:sym typeface="Symbol" charset="2"/>
              </a:rPr>
              <a:t>0 </a:t>
            </a:r>
            <a:r>
              <a:rPr lang="en-US">
                <a:latin typeface="Helvetica" charset="0"/>
              </a:rPr>
              <a:t> </a:t>
            </a:r>
            <a:r>
              <a:rPr lang="en-US">
                <a:latin typeface="Helvetica" charset="0"/>
                <a:sym typeface="Symbol" charset="2"/>
              </a:rPr>
              <a:t> block[</a:t>
            </a:r>
            <a:r>
              <a:rPr lang="en-US" i="1">
                <a:latin typeface="Helvetica" charset="0"/>
                <a:sym typeface="Symbol" charset="2"/>
              </a:rPr>
              <a:t>i</a:t>
            </a:r>
            <a:r>
              <a:rPr lang="en-US">
                <a:latin typeface="Helvetica" charset="0"/>
                <a:sym typeface="Symbol" charset="2"/>
              </a:rPr>
              <a:t>] occupied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817" y="277416"/>
            <a:ext cx="7782983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0" dirty="0">
                <a:solidFill>
                  <a:srgbClr val="C00000"/>
                </a:solidFill>
              </a:rPr>
              <a:t>Linked Free Space List on Disk</a:t>
            </a:r>
            <a:endParaRPr lang="en-US" sz="1800" b="0" dirty="0">
              <a:solidFill>
                <a:srgbClr val="C00000"/>
              </a:solidFill>
            </a:endParaRPr>
          </a:p>
        </p:txBody>
      </p:sp>
      <p:pic>
        <p:nvPicPr>
          <p:cNvPr id="39939" name="Picture 4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1376" y="963216"/>
            <a:ext cx="4564591" cy="534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599"/>
            <a:ext cx="7315200" cy="106680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76400"/>
            <a:ext cx="7543800" cy="3962400"/>
          </a:xfrm>
        </p:spPr>
        <p:txBody>
          <a:bodyPr/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This lecture makes the student familiar with File sharing, space allocation and free disk management.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4876800"/>
          </a:xfrm>
        </p:spPr>
        <p:txBody>
          <a:bodyPr>
            <a:noAutofit/>
          </a:bodyPr>
          <a:lstStyle/>
          <a:p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Lecture 20</a:t>
            </a: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0" dirty="0">
                <a:solidFill>
                  <a:srgbClr val="C00000"/>
                </a:solidFill>
              </a:rPr>
              <a:t>File Sharing</a:t>
            </a:r>
            <a:br>
              <a:rPr lang="en-US" sz="2800" b="0" dirty="0">
                <a:solidFill>
                  <a:srgbClr val="C00000"/>
                </a:solidFill>
              </a:rPr>
            </a:br>
            <a:r>
              <a:rPr lang="en-US" sz="2800" b="0" dirty="0">
                <a:solidFill>
                  <a:srgbClr val="C00000"/>
                </a:solidFill>
              </a:rPr>
              <a:t>Memory allocation to Files</a:t>
            </a:r>
            <a:br>
              <a:rPr lang="en-US" sz="2800" b="0" dirty="0">
                <a:solidFill>
                  <a:srgbClr val="C00000"/>
                </a:solidFill>
              </a:rPr>
            </a:br>
            <a:r>
              <a:rPr lang="en-US" sz="2800" b="0" dirty="0">
                <a:solidFill>
                  <a:srgbClr val="C00000"/>
                </a:solidFill>
              </a:rPr>
              <a:t>&amp;</a:t>
            </a:r>
            <a:br>
              <a:rPr lang="en-US" sz="2800" b="0" dirty="0">
                <a:solidFill>
                  <a:srgbClr val="C00000"/>
                </a:solidFill>
              </a:rPr>
            </a:br>
            <a:r>
              <a:rPr lang="en-US" sz="2800" b="0" dirty="0">
                <a:solidFill>
                  <a:srgbClr val="C00000"/>
                </a:solidFill>
              </a:rPr>
              <a:t>Free Disk Management</a:t>
            </a: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599"/>
            <a:ext cx="7315200" cy="106680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Video 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76400"/>
            <a:ext cx="7543800" cy="39624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  <a:hlinkClick r:id="rId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u="sng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  <a:hlinkClick r:id="rId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2"/>
              </a:rPr>
              <a:t>https://www.youtube.com/watch?v=bq3_uT5Z424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9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0667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467600" cy="3810000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  <a:hlinkClick r:id="rId2"/>
              </a:rPr>
              <a:t>https://www.includehelp.com/operating-systems/file-management-in-operating-system.aspx#:~:text=A%20file%20is%20collection%20of,modifying%20and%20deleting%20the%20files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  <a:hlinkClick r:id="rId3"/>
              </a:rPr>
              <a:t>https://www.tutorialspoint.com/operating_system/os_file_system.htm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  <a:hlinkClick r:id="rId4"/>
              </a:rPr>
              <a:t>https://www.unf.edu/public/cop4610/ree/Notes/PPT/PPT8E/CH12-OS8e.pdf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  <a:hlinkClick r:id="rId5"/>
              </a:rPr>
              <a:t>https://www.javatpoint.com/os-file-system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99508"/>
            <a:ext cx="7924800" cy="6096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File Sharing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012809"/>
          </a:xfrm>
        </p:spPr>
        <p:txBody>
          <a:bodyPr>
            <a:normAutofit/>
          </a:bodyPr>
          <a:lstStyle/>
          <a:p>
            <a:r>
              <a:rPr lang="en-US" dirty="0"/>
              <a:t>Sharing of files on multi-user systems is desirable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Sharing may be done through a </a:t>
            </a:r>
            <a:r>
              <a:rPr lang="en-US" b="1" dirty="0"/>
              <a:t>protection</a:t>
            </a:r>
            <a:r>
              <a:rPr lang="en-US" dirty="0"/>
              <a:t> scheme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 distributed systems, files may be shared across a network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Network File System (NFS) is a common distributed file-sharing method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531036"/>
            <a:ext cx="8651875" cy="7024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File Sharing – Multiple Users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340600" cy="3516312"/>
          </a:xfrm>
        </p:spPr>
        <p:txBody>
          <a:bodyPr/>
          <a:lstStyle/>
          <a:p>
            <a:r>
              <a:rPr lang="en-US" b="1"/>
              <a:t>User IDs</a:t>
            </a:r>
            <a:r>
              <a:rPr lang="en-US"/>
              <a:t> identify users, allowing permissions and protections to be per-user</a:t>
            </a:r>
            <a:br>
              <a:rPr lang="en-US"/>
            </a:br>
            <a:endParaRPr lang="en-US"/>
          </a:p>
          <a:p>
            <a:r>
              <a:rPr lang="en-US" b="1"/>
              <a:t>Group IDs</a:t>
            </a:r>
            <a:r>
              <a:rPr lang="en-US"/>
              <a:t> allow users to be in groups, permitting group access rights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277812"/>
            <a:ext cx="8531225" cy="7127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File Sharing – Remote File Systems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798512" y="1219200"/>
            <a:ext cx="8269287" cy="527843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Uses networking to allow file system access between systems</a:t>
            </a:r>
          </a:p>
          <a:p>
            <a:pPr lvl="1"/>
            <a:r>
              <a:rPr lang="en-US" dirty="0"/>
              <a:t>Manually via programs like FTP</a:t>
            </a:r>
          </a:p>
          <a:p>
            <a:pPr lvl="1"/>
            <a:r>
              <a:rPr lang="en-US" dirty="0"/>
              <a:t>Automatically, seamlessly using distributed file systems</a:t>
            </a:r>
          </a:p>
          <a:p>
            <a:pPr lvl="1"/>
            <a:r>
              <a:rPr lang="en-US" dirty="0"/>
              <a:t>Semi automatically via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world wide web</a:t>
            </a:r>
          </a:p>
          <a:p>
            <a:r>
              <a:rPr lang="en-US" b="1" dirty="0">
                <a:latin typeface="+mn-lt"/>
              </a:rPr>
              <a:t>Client-server</a:t>
            </a:r>
            <a:r>
              <a:rPr lang="en-US" dirty="0">
                <a:latin typeface="+mn-lt"/>
              </a:rPr>
              <a:t> model allows clients to mount remote file systems from servers</a:t>
            </a:r>
          </a:p>
          <a:p>
            <a:pPr lvl="1"/>
            <a:r>
              <a:rPr lang="en-US" dirty="0"/>
              <a:t>Server can serve multiple clients</a:t>
            </a:r>
          </a:p>
          <a:p>
            <a:pPr lvl="1"/>
            <a:r>
              <a:rPr lang="en-US" dirty="0"/>
              <a:t>Client and user-on-client identification is insecure or complicated</a:t>
            </a:r>
          </a:p>
          <a:p>
            <a:pPr lvl="1"/>
            <a:r>
              <a:rPr lang="en-US" dirty="0"/>
              <a:t>NFS is standard UNIX client-server file sharing protocol</a:t>
            </a:r>
          </a:p>
          <a:p>
            <a:pPr lvl="1"/>
            <a:r>
              <a:rPr lang="en-US" dirty="0"/>
              <a:t>CIFS is standard Windows protocol</a:t>
            </a:r>
          </a:p>
          <a:p>
            <a:pPr lvl="1"/>
            <a:r>
              <a:rPr lang="en-US" dirty="0"/>
              <a:t>Standard operating system file calls are translated into remote calls</a:t>
            </a:r>
          </a:p>
          <a:p>
            <a:r>
              <a:rPr lang="en-US" dirty="0">
                <a:latin typeface="+mn-lt"/>
              </a:rPr>
              <a:t>Distributed Information Systems </a:t>
            </a:r>
            <a:r>
              <a:rPr lang="en-US" b="1" dirty="0">
                <a:latin typeface="+mn-lt"/>
              </a:rPr>
              <a:t>(</a:t>
            </a:r>
            <a:r>
              <a:rPr lang="en-US" sz="1900" b="1" dirty="0">
                <a:latin typeface="+mn-lt"/>
              </a:rPr>
              <a:t>distributed naming services)</a:t>
            </a:r>
            <a:r>
              <a:rPr lang="en-US" sz="1900" dirty="0">
                <a:latin typeface="+mn-lt"/>
              </a:rPr>
              <a:t> such as LDAP, DNS, NIS, Active Directory implement unified access to information needed for remote computing.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277812"/>
            <a:ext cx="7888287" cy="7889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File Sharing – Failure Modes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699375" cy="4429125"/>
          </a:xfrm>
        </p:spPr>
        <p:txBody>
          <a:bodyPr>
            <a:normAutofit/>
          </a:bodyPr>
          <a:lstStyle/>
          <a:p>
            <a:r>
              <a:rPr lang="en-US" dirty="0"/>
              <a:t>Remote file systems add new failure modes, due to network failure, server failure etc.</a:t>
            </a:r>
          </a:p>
          <a:p>
            <a:endParaRPr lang="en-US" dirty="0"/>
          </a:p>
          <a:p>
            <a:r>
              <a:rPr lang="en-US" dirty="0"/>
              <a:t>Recovery from failure can involve state information about status of each remote request.</a:t>
            </a:r>
          </a:p>
          <a:p>
            <a:endParaRPr lang="en-US" dirty="0"/>
          </a:p>
          <a:p>
            <a:r>
              <a:rPr lang="en-US" dirty="0"/>
              <a:t>Stateless protocols such as NFS include all information in each request, allowing easy recovery but less security.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771372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Protection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File owner/creator should be able to control:</a:t>
            </a:r>
          </a:p>
          <a:p>
            <a:pPr lvl="1"/>
            <a:r>
              <a:rPr lang="en-US"/>
              <a:t>what can be done</a:t>
            </a:r>
          </a:p>
          <a:p>
            <a:pPr lvl="1"/>
            <a:r>
              <a:rPr lang="en-US"/>
              <a:t>by whom</a:t>
            </a:r>
            <a:br>
              <a:rPr lang="en-US"/>
            </a:br>
            <a:endParaRPr lang="en-US"/>
          </a:p>
          <a:p>
            <a:r>
              <a:rPr lang="en-US"/>
              <a:t>Types of access</a:t>
            </a:r>
          </a:p>
          <a:p>
            <a:pPr lvl="1"/>
            <a:r>
              <a:rPr lang="en-US" b="1"/>
              <a:t>Read</a:t>
            </a:r>
          </a:p>
          <a:p>
            <a:pPr lvl="1"/>
            <a:r>
              <a:rPr lang="en-US" b="1"/>
              <a:t>Write</a:t>
            </a:r>
          </a:p>
          <a:p>
            <a:pPr lvl="1"/>
            <a:r>
              <a:rPr lang="en-US" b="1"/>
              <a:t>Execute</a:t>
            </a:r>
          </a:p>
          <a:p>
            <a:pPr lvl="1"/>
            <a:r>
              <a:rPr lang="en-US" b="1"/>
              <a:t>Append</a:t>
            </a:r>
          </a:p>
          <a:p>
            <a:pPr lvl="1"/>
            <a:r>
              <a:rPr lang="en-US" b="1"/>
              <a:t>Delete</a:t>
            </a:r>
          </a:p>
          <a:p>
            <a:pPr lvl="1"/>
            <a:r>
              <a:rPr lang="en-US" b="1"/>
              <a:t>List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101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Layered File System</a:t>
            </a: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7895" y="1513212"/>
            <a:ext cx="2476500" cy="457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9350" y="277416"/>
            <a:ext cx="75374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0" dirty="0">
                <a:solidFill>
                  <a:srgbClr val="C00000"/>
                </a:solidFill>
              </a:rPr>
              <a:t>A Typical File Control Block</a:t>
            </a:r>
            <a:endParaRPr lang="en-US" sz="2400" b="0" dirty="0">
              <a:solidFill>
                <a:srgbClr val="C00000"/>
              </a:solidFill>
            </a:endParaRP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9392" y="1244204"/>
            <a:ext cx="6998758" cy="46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856</TotalTime>
  <Words>613</Words>
  <Application>Microsoft Office PowerPoint</Application>
  <PresentationFormat>On-screen Show (4:3)</PresentationFormat>
  <Paragraphs>106</Paragraphs>
  <Slides>21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Black</vt:lpstr>
      <vt:lpstr>Calibri</vt:lpstr>
      <vt:lpstr>Cambria</vt:lpstr>
      <vt:lpstr>Casper</vt:lpstr>
      <vt:lpstr>Helvetica</vt:lpstr>
      <vt:lpstr>Raleway ExtraBold</vt:lpstr>
      <vt:lpstr>Times New Roman</vt:lpstr>
      <vt:lpstr>Wingdings</vt:lpstr>
      <vt:lpstr>Theme1</vt:lpstr>
      <vt:lpstr>Custom Design</vt:lpstr>
      <vt:lpstr>CorelDRAW</vt:lpstr>
      <vt:lpstr>PowerPoint Presentation</vt:lpstr>
      <vt:lpstr> Lecture 20    File Sharing Memory allocation to Files &amp; Free Disk Management      </vt:lpstr>
      <vt:lpstr>File Sharing</vt:lpstr>
      <vt:lpstr>File Sharing – Multiple Users</vt:lpstr>
      <vt:lpstr>File Sharing – Remote File Systems</vt:lpstr>
      <vt:lpstr>File Sharing – Failure Modes</vt:lpstr>
      <vt:lpstr>Protection</vt:lpstr>
      <vt:lpstr>Layered File System</vt:lpstr>
      <vt:lpstr>A Typical File Control Block</vt:lpstr>
      <vt:lpstr>In-Memory File System Structures</vt:lpstr>
      <vt:lpstr>Allocation Methods - Contiguous</vt:lpstr>
      <vt:lpstr>Contiguous Allocation of Disk Space</vt:lpstr>
      <vt:lpstr>Linked Allocation</vt:lpstr>
      <vt:lpstr>File-Allocation Table</vt:lpstr>
      <vt:lpstr>Example of Indexed Allocation</vt:lpstr>
      <vt:lpstr>Indexed Allocation – Mapping (Cont.)</vt:lpstr>
      <vt:lpstr>Free-Space Management</vt:lpstr>
      <vt:lpstr>Linked Free Space List on Disk</vt:lpstr>
      <vt:lpstr>Conclusion</vt:lpstr>
      <vt:lpstr>Video Link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</dc:title>
  <dc:creator>student</dc:creator>
  <cp:lastModifiedBy>puneet kaur</cp:lastModifiedBy>
  <cp:revision>176</cp:revision>
  <dcterms:created xsi:type="dcterms:W3CDTF">2006-08-16T00:00:00Z</dcterms:created>
  <dcterms:modified xsi:type="dcterms:W3CDTF">2022-07-25T05:34:46Z</dcterms:modified>
</cp:coreProperties>
</file>