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9" r:id="rId2"/>
  </p:sldMasterIdLst>
  <p:notesMasterIdLst>
    <p:notesMasterId r:id="rId21"/>
  </p:notesMasterIdLst>
  <p:sldIdLst>
    <p:sldId id="328" r:id="rId3"/>
    <p:sldId id="337" r:id="rId4"/>
    <p:sldId id="338" r:id="rId5"/>
    <p:sldId id="290" r:id="rId6"/>
    <p:sldId id="291" r:id="rId7"/>
    <p:sldId id="293" r:id="rId8"/>
    <p:sldId id="336" r:id="rId9"/>
    <p:sldId id="261" r:id="rId10"/>
    <p:sldId id="294" r:id="rId11"/>
    <p:sldId id="303" r:id="rId12"/>
    <p:sldId id="306" r:id="rId13"/>
    <p:sldId id="307" r:id="rId14"/>
    <p:sldId id="308" r:id="rId15"/>
    <p:sldId id="309" r:id="rId16"/>
    <p:sldId id="310" r:id="rId17"/>
    <p:sldId id="311" r:id="rId18"/>
    <p:sldId id="330" r:id="rId19"/>
    <p:sldId id="33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67" autoAdjust="0"/>
  </p:normalViewPr>
  <p:slideViewPr>
    <p:cSldViewPr>
      <p:cViewPr varScale="1">
        <p:scale>
          <a:sx n="61" d="100"/>
          <a:sy n="61" d="100"/>
        </p:scale>
        <p:origin x="14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D1800-8745-41CE-98C4-1A8E9683EFA4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1827B-6B51-4CBA-A430-640550FD2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2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853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3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703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4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25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A0EFA5-3684-423E-8C07-DEFB44E2A047}" type="slidenum">
              <a:rPr lang="he-IL" sz="1200" smtClean="0"/>
              <a:pPr/>
              <a:t>5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52" y="4342778"/>
            <a:ext cx="5030698" cy="411575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568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977A0F-BCBE-4BAA-B21E-4E11F350D847}" type="slidenum">
              <a:rPr lang="he-IL" sz="1200" smtClean="0"/>
              <a:pPr/>
              <a:t>6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1763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DC18AD-18C9-48A7-97AE-27935A04EFFB}" type="slidenum">
              <a:rPr lang="he-IL" sz="1200" smtClean="0"/>
              <a:pPr/>
              <a:t>9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468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clip 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553200"/>
            <a:ext cx="3810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762000"/>
            <a:ext cx="8288337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</p:spTree>
    <p:extLst>
      <p:ext uri="{BB962C8B-B14F-4D97-AF65-F5344CB8AC3E}">
        <p14:creationId xmlns:p14="http://schemas.microsoft.com/office/powerpoint/2010/main" val="111982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</a:t>
            </a:r>
            <a:r>
              <a:rPr lang="en-US" sz="2000" b="1" baseline="0" dirty="0" err="1">
                <a:solidFill>
                  <a:schemeClr val="tx1"/>
                </a:solidFill>
                <a:latin typeface="Calibri" pitchFamily="34" charset="0"/>
              </a:rPr>
              <a:t>UIE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YIhzk7tJI8" TargetMode="External"/><Relationship Id="rId2" Type="http://schemas.openxmlformats.org/officeDocument/2006/relationships/hyperlink" Target="https://www.youtube.com/watch?v=gr29JiWlTH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os-security-management" TargetMode="External"/><Relationship Id="rId3" Type="http://schemas.openxmlformats.org/officeDocument/2006/relationships/hyperlink" Target="https://www.tutorialspoint.com/operating_system/os_security.htm" TargetMode="External"/><Relationship Id="rId7" Type="http://schemas.openxmlformats.org/officeDocument/2006/relationships/hyperlink" Target="https://www.geeksforgeeks.org/system-security/" TargetMode="External"/><Relationship Id="rId2" Type="http://schemas.openxmlformats.org/officeDocument/2006/relationships/hyperlink" Target="https://www.unf.edu/public/cop4610/ree/Notes/PPT/PPT8E/CH15-OS8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qa.io/security-threats-attack-vectors/" TargetMode="External"/><Relationship Id="rId5" Type="http://schemas.openxmlformats.org/officeDocument/2006/relationships/hyperlink" Target="https://www.cs.uic.edu/~jbell/CourseNotes/OperatingSystems/15_Security.html" TargetMode="External"/><Relationship Id="rId4" Type="http://schemas.openxmlformats.org/officeDocument/2006/relationships/hyperlink" Target="https://www.coursehero.com/file/19323929/Operating-System-Threats-and-Vulnerabiliti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4927756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226648" y="528373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98541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1" y="3198541"/>
                        <a:ext cx="2477292" cy="2361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80853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" y="80792"/>
            <a:ext cx="3652047" cy="1455476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4857750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344409" y="5367867"/>
            <a:ext cx="4824032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Operating System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3893" y="5579669"/>
            <a:ext cx="13730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Font size 24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045029" y="1930244"/>
            <a:ext cx="7344592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UNIVERSITY INSTITUTEOF ENGINEERING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(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20CST/ITT-313)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Coordinator: Er. Puneet kaur(E6913</a:t>
            </a:r>
            <a:r>
              <a:rPr lang="en-US" b="1" dirty="0">
                <a:latin typeface="Arial Black" panose="020B0A04020102020204" pitchFamily="34" charset="0"/>
              </a:rPr>
              <a:t>)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852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5240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Access Matrix 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with Domains as Objects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14">
            <a:extLst>
              <a:ext uri="{FF2B5EF4-FFF2-40B4-BE49-F238E27FC236}">
                <a16:creationId xmlns:a16="http://schemas.microsoft.com/office/drawing/2014/main" id="{B633E960-7AA8-449A-A67B-3D2EF1DFC7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399" y="1828800"/>
            <a:ext cx="787409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578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228600"/>
            <a:ext cx="7924800" cy="12954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Access Matrix with </a:t>
            </a:r>
            <a:r>
              <a:rPr lang="en-US" sz="3600" i="1" dirty="0">
                <a:solidFill>
                  <a:srgbClr val="FF0000"/>
                </a:solidFill>
              </a:rPr>
              <a:t>Copy</a:t>
            </a:r>
            <a:r>
              <a:rPr lang="en-US" sz="3600" dirty="0">
                <a:solidFill>
                  <a:srgbClr val="FF0000"/>
                </a:solidFill>
              </a:rPr>
              <a:t> Rights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86E1C61-553B-450D-B7CE-8ED85BCB4C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6858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986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1066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Access Matrix With </a:t>
            </a:r>
            <a:r>
              <a:rPr lang="en-US" sz="3600" i="1" dirty="0">
                <a:solidFill>
                  <a:srgbClr val="FF0000"/>
                </a:solidFill>
              </a:rPr>
              <a:t>Owner</a:t>
            </a:r>
            <a:r>
              <a:rPr lang="en-US" sz="3600" dirty="0">
                <a:solidFill>
                  <a:srgbClr val="FF0000"/>
                </a:solidFill>
              </a:rPr>
              <a:t> Rights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 descr="14">
            <a:extLst>
              <a:ext uri="{FF2B5EF4-FFF2-40B4-BE49-F238E27FC236}">
                <a16:creationId xmlns:a16="http://schemas.microsoft.com/office/drawing/2014/main" id="{2F725110-76A0-4F31-9630-B3F4487BC7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3476"/>
            <a:ext cx="6400800" cy="432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304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990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Modified Access </a:t>
            </a:r>
            <a:r>
              <a:rPr lang="en-US" sz="3600">
                <a:solidFill>
                  <a:srgbClr val="FF0000"/>
                </a:solidFill>
              </a:rPr>
              <a:t>Matrix 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4745EF0-A847-4109-B0C2-E89AC1960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147" y="1752600"/>
            <a:ext cx="831770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935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9248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Implementation of Access Matrix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77200" cy="480060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2933553" algn="l"/>
              </a:tabLst>
            </a:pPr>
            <a:r>
              <a:rPr lang="en-US" dirty="0"/>
              <a:t>Generally, a sparse matrix</a:t>
            </a:r>
          </a:p>
          <a:p>
            <a:pPr>
              <a:tabLst>
                <a:tab pos="2933553" algn="l"/>
              </a:tabLst>
            </a:pPr>
            <a:r>
              <a:rPr lang="en-US" dirty="0"/>
              <a:t>Option 1 – </a:t>
            </a:r>
            <a:r>
              <a:rPr lang="en-US" b="1" dirty="0"/>
              <a:t>Global table</a:t>
            </a:r>
          </a:p>
          <a:p>
            <a:pPr lvl="1">
              <a:tabLst>
                <a:tab pos="2933553" algn="l"/>
              </a:tabLst>
            </a:pPr>
            <a:r>
              <a:rPr lang="en-US" dirty="0"/>
              <a:t>Store ordered triples &lt; </a:t>
            </a:r>
            <a:r>
              <a:rPr lang="en-US" i="1" dirty="0"/>
              <a:t>domain, object, rights-set</a:t>
            </a:r>
            <a:r>
              <a:rPr lang="en-US" dirty="0"/>
              <a:t> &gt; in table</a:t>
            </a:r>
          </a:p>
          <a:p>
            <a:pPr lvl="1">
              <a:tabLst>
                <a:tab pos="2933553" algn="l"/>
              </a:tabLst>
            </a:pPr>
            <a:r>
              <a:rPr lang="en-US" dirty="0"/>
              <a:t>A requested operation M on object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dirty="0"/>
              <a:t> within domain D</a:t>
            </a:r>
            <a:r>
              <a:rPr lang="en-US" baseline="-25000" dirty="0"/>
              <a:t>i</a:t>
            </a:r>
            <a:r>
              <a:rPr lang="en-US" dirty="0"/>
              <a:t> -&gt; search table for &lt; D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baseline="-25000" dirty="0" err="1"/>
              <a:t>k</a:t>
            </a:r>
            <a:r>
              <a:rPr lang="en-US" dirty="0"/>
              <a:t> &gt; </a:t>
            </a:r>
          </a:p>
          <a:p>
            <a:pPr lvl="2">
              <a:tabLst>
                <a:tab pos="2933553" algn="l"/>
              </a:tabLst>
            </a:pPr>
            <a:r>
              <a:rPr lang="en-US" dirty="0"/>
              <a:t>with M ∈ </a:t>
            </a:r>
            <a:r>
              <a:rPr lang="en-US" dirty="0" err="1"/>
              <a:t>R</a:t>
            </a:r>
            <a:r>
              <a:rPr lang="en-US" baseline="-25000" dirty="0" err="1"/>
              <a:t>k</a:t>
            </a:r>
            <a:endParaRPr lang="en-US" baseline="-25000" dirty="0"/>
          </a:p>
          <a:p>
            <a:pPr lvl="1">
              <a:tabLst>
                <a:tab pos="2933553" algn="l"/>
              </a:tabLst>
            </a:pPr>
            <a:r>
              <a:rPr lang="en-US" dirty="0"/>
              <a:t>But table could be large -&gt; won’t fit in main memory</a:t>
            </a:r>
          </a:p>
          <a:p>
            <a:pPr lvl="1">
              <a:tabLst>
                <a:tab pos="2933553" algn="l"/>
              </a:tabLst>
            </a:pPr>
            <a:r>
              <a:rPr lang="en-US" dirty="0"/>
              <a:t>Difficult to group objects (consider an object that all domains can read)</a:t>
            </a:r>
          </a:p>
          <a:p>
            <a:pPr lvl="1">
              <a:tabLst>
                <a:tab pos="2933553" algn="l"/>
              </a:tabLst>
            </a:pPr>
            <a:endParaRPr lang="en-US" dirty="0"/>
          </a:p>
          <a:p>
            <a:pPr>
              <a:tabLst>
                <a:tab pos="2933553" algn="l"/>
              </a:tabLst>
            </a:pPr>
            <a:r>
              <a:rPr lang="en-US" dirty="0"/>
              <a:t>Option 2 – </a:t>
            </a:r>
            <a:r>
              <a:rPr lang="en-US" b="1" dirty="0"/>
              <a:t>Access lists for objects</a:t>
            </a:r>
          </a:p>
          <a:p>
            <a:pPr lvl="1">
              <a:tabLst>
                <a:tab pos="2933553" algn="l"/>
              </a:tabLst>
            </a:pPr>
            <a:r>
              <a:rPr lang="en-US" dirty="0"/>
              <a:t>Each column implemented as an access list for one object</a:t>
            </a:r>
          </a:p>
          <a:p>
            <a:pPr lvl="1">
              <a:tabLst>
                <a:tab pos="2933553" algn="l"/>
              </a:tabLst>
            </a:pPr>
            <a:r>
              <a:rPr lang="en-US" dirty="0"/>
              <a:t>Resulting per-object list consists of ordered pairs &lt; </a:t>
            </a:r>
            <a:r>
              <a:rPr lang="en-US" i="1" dirty="0"/>
              <a:t>domain, rights-set </a:t>
            </a:r>
            <a:r>
              <a:rPr lang="en-US" dirty="0"/>
              <a:t>&gt; defining all domains with non-empty set of access rights for the object</a:t>
            </a:r>
          </a:p>
          <a:p>
            <a:pPr lvl="1">
              <a:tabLst>
                <a:tab pos="2933553" algn="l"/>
              </a:tabLst>
            </a:pPr>
            <a:r>
              <a:rPr lang="en-US" dirty="0"/>
              <a:t>Easily extended to contain default set -&gt; If M ∈ default set, also allow access</a:t>
            </a:r>
          </a:p>
          <a:p>
            <a:pPr>
              <a:buNone/>
              <a:tabLst>
                <a:tab pos="293355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32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924800" cy="6096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Implementation of Access Matrix (Cont.)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001000" cy="4724400"/>
          </a:xfrm>
        </p:spPr>
        <p:txBody>
          <a:bodyPr>
            <a:noAutofit/>
          </a:bodyPr>
          <a:lstStyle/>
          <a:p>
            <a:pPr>
              <a:tabLst>
                <a:tab pos="2933553" algn="l"/>
              </a:tabLst>
            </a:pPr>
            <a:r>
              <a:rPr lang="en-US" dirty="0"/>
              <a:t>Each column = Access-control list for one object </a:t>
            </a:r>
            <a:br>
              <a:rPr lang="en-US" dirty="0"/>
            </a:br>
            <a:r>
              <a:rPr lang="en-US" dirty="0"/>
              <a:t>Defines who can perform what operation</a:t>
            </a:r>
            <a:br>
              <a:rPr lang="en-US" dirty="0"/>
            </a:br>
            <a:br>
              <a:rPr lang="en-US" sz="1725" dirty="0"/>
            </a:br>
            <a:r>
              <a:rPr lang="en-US" sz="1725" dirty="0"/>
              <a:t>	Domain 1 = Read, Write</a:t>
            </a:r>
            <a:br>
              <a:rPr lang="en-US" sz="1725" dirty="0"/>
            </a:br>
            <a:r>
              <a:rPr lang="en-US" sz="1725" dirty="0"/>
              <a:t>	Domain 2 = Read</a:t>
            </a:r>
            <a:br>
              <a:rPr lang="en-US" sz="1725" dirty="0"/>
            </a:br>
            <a:r>
              <a:rPr lang="en-US" sz="1725" dirty="0"/>
              <a:t>	Domain 3 = Read</a:t>
            </a:r>
            <a:br>
              <a:rPr lang="en-US" sz="1725" dirty="0"/>
            </a:br>
            <a:br>
              <a:rPr lang="en-US" sz="1725" dirty="0"/>
            </a:br>
            <a:r>
              <a:rPr lang="en-US" sz="1725" dirty="0"/>
              <a:t>	       </a:t>
            </a:r>
            <a:endParaRPr lang="en-US" sz="1725" dirty="0">
              <a:sym typeface="MT Extra" charset="0"/>
            </a:endParaRPr>
          </a:p>
          <a:p>
            <a:pPr>
              <a:tabLst>
                <a:tab pos="2933553" algn="l"/>
              </a:tabLst>
            </a:pPr>
            <a:r>
              <a:rPr lang="en-US" dirty="0">
                <a:sym typeface="MT Extra" charset="0"/>
              </a:rPr>
              <a:t>Each Row = Capability List (like a key)</a:t>
            </a:r>
            <a:br>
              <a:rPr lang="en-US" dirty="0">
                <a:sym typeface="MT Extra" charset="0"/>
              </a:rPr>
            </a:br>
            <a:r>
              <a:rPr lang="en-US" dirty="0">
                <a:sym typeface="MT Extra" charset="0"/>
              </a:rPr>
              <a:t>For each domain, what operations allowed on what objects</a:t>
            </a:r>
          </a:p>
          <a:p>
            <a:pPr lvl="3">
              <a:buNone/>
              <a:tabLst>
                <a:tab pos="2933553" algn="l"/>
              </a:tabLst>
            </a:pPr>
            <a:r>
              <a:rPr lang="en-US" sz="1725" dirty="0"/>
              <a:t>Object F1 – Read</a:t>
            </a:r>
          </a:p>
          <a:p>
            <a:pPr lvl="3">
              <a:buNone/>
              <a:tabLst>
                <a:tab pos="2933553" algn="l"/>
              </a:tabLst>
            </a:pPr>
            <a:r>
              <a:rPr lang="en-US" sz="1725" dirty="0"/>
              <a:t>Object F4 – Read, Write, Execute</a:t>
            </a:r>
          </a:p>
          <a:p>
            <a:pPr lvl="3">
              <a:buNone/>
              <a:tabLst>
                <a:tab pos="2933553" algn="l"/>
              </a:tabLst>
            </a:pPr>
            <a:r>
              <a:rPr lang="en-US" sz="1725" dirty="0"/>
              <a:t>Object F5 – Read, Write, Delete, Copy</a:t>
            </a:r>
          </a:p>
          <a:p>
            <a:pPr>
              <a:tabLst>
                <a:tab pos="293355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3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924800" cy="6096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Implementation of Access Matrix (Cont.)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447800"/>
            <a:ext cx="8991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3 – </a:t>
            </a:r>
            <a:r>
              <a:rPr lang="en-US" b="1" dirty="0"/>
              <a:t>Capability list for domains</a:t>
            </a:r>
          </a:p>
          <a:p>
            <a:pPr lvl="1"/>
            <a:r>
              <a:rPr lang="en-US" dirty="0"/>
              <a:t>Instead of object-based, list is domain based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Capability list </a:t>
            </a:r>
            <a:r>
              <a:rPr lang="en-US" dirty="0"/>
              <a:t>for domain is list of objects together with operations allows on them</a:t>
            </a:r>
          </a:p>
          <a:p>
            <a:pPr lvl="1"/>
            <a:r>
              <a:rPr lang="en-US" dirty="0"/>
              <a:t>Object represented by its name or address, called a </a:t>
            </a:r>
            <a:r>
              <a:rPr lang="en-US" b="1" dirty="0">
                <a:solidFill>
                  <a:srgbClr val="3366FF"/>
                </a:solidFill>
              </a:rPr>
              <a:t>capability</a:t>
            </a:r>
          </a:p>
          <a:p>
            <a:pPr lvl="1"/>
            <a:r>
              <a:rPr lang="en-US" dirty="0"/>
              <a:t>Execute operation M on object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dirty="0"/>
              <a:t>, process requests operation and specifies capability as parameter</a:t>
            </a:r>
          </a:p>
          <a:p>
            <a:pPr lvl="2"/>
            <a:r>
              <a:rPr lang="en-US" dirty="0"/>
              <a:t>Possession of capability means access is allowed</a:t>
            </a:r>
          </a:p>
          <a:p>
            <a:pPr lvl="1"/>
            <a:r>
              <a:rPr lang="en-US" dirty="0"/>
              <a:t>Capability list associated with domain but never directly accessible by domain</a:t>
            </a:r>
          </a:p>
          <a:p>
            <a:pPr lvl="2"/>
            <a:r>
              <a:rPr lang="en-US" dirty="0"/>
              <a:t>Rather, protected object, maintained by OS and accessed indirectly</a:t>
            </a:r>
          </a:p>
          <a:p>
            <a:pPr lvl="2"/>
            <a:r>
              <a:rPr lang="en-US" dirty="0"/>
              <a:t>Like a “secure pointer”</a:t>
            </a:r>
          </a:p>
          <a:p>
            <a:pPr lvl="2"/>
            <a:r>
              <a:rPr lang="en-US" dirty="0"/>
              <a:t>Idea can be extended up to applications</a:t>
            </a:r>
          </a:p>
          <a:p>
            <a:endParaRPr lang="en-US" dirty="0"/>
          </a:p>
          <a:p>
            <a:r>
              <a:rPr lang="en-US" dirty="0"/>
              <a:t>Option 4 – </a:t>
            </a:r>
            <a:r>
              <a:rPr lang="en-US" b="1" dirty="0"/>
              <a:t>Lock-key</a:t>
            </a:r>
          </a:p>
          <a:p>
            <a:pPr lvl="1"/>
            <a:r>
              <a:rPr lang="en-US" dirty="0"/>
              <a:t>Compromise between access lists and capability lists</a:t>
            </a:r>
          </a:p>
          <a:p>
            <a:pPr lvl="1"/>
            <a:r>
              <a:rPr lang="en-US" dirty="0"/>
              <a:t>Each object has list of unique bit patterns, called </a:t>
            </a:r>
            <a:r>
              <a:rPr lang="en-US" b="1" dirty="0">
                <a:solidFill>
                  <a:srgbClr val="3366FF"/>
                </a:solidFill>
              </a:rPr>
              <a:t>locks</a:t>
            </a:r>
          </a:p>
          <a:p>
            <a:pPr lvl="1"/>
            <a:r>
              <a:rPr lang="en-US" dirty="0"/>
              <a:t>Each domain as list of unique bit patterns called </a:t>
            </a:r>
            <a:r>
              <a:rPr lang="en-US" b="1" dirty="0">
                <a:solidFill>
                  <a:srgbClr val="3366FF"/>
                </a:solidFill>
              </a:rPr>
              <a:t>keys</a:t>
            </a:r>
          </a:p>
          <a:p>
            <a:pPr lvl="1"/>
            <a:r>
              <a:rPr lang="en-US" dirty="0"/>
              <a:t>Process in a domain can only access object if domain has key that matches one of the locks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03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Video Links</a:t>
            </a:r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8001000" cy="3352800"/>
          </a:xfrm>
        </p:spPr>
        <p:txBody>
          <a:bodyPr/>
          <a:lstStyle/>
          <a:p>
            <a:pPr marL="0" indent="0" algn="ctr">
              <a:buNone/>
            </a:pP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br>
              <a:rPr lang="en-IN" dirty="0"/>
            </a:br>
            <a:r>
              <a:rPr lang="en-IN" sz="2400" dirty="0">
                <a:hlinkClick r:id="rId2"/>
              </a:rPr>
              <a:t>https://www.youtube.com/watch?v=gr29JiWlTH8</a:t>
            </a:r>
            <a:r>
              <a:rPr lang="en-IN" sz="2400" dirty="0"/>
              <a:t>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>
                <a:hlinkClick r:id="rId3"/>
              </a:rPr>
              <a:t>https://www.youtube.com/watch?v=2YIhzk7tJI8</a:t>
            </a:r>
            <a:r>
              <a:rPr lang="en-IN" sz="2400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924800" cy="10668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534400" cy="4495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2"/>
              </a:rPr>
              <a:t>https://www.unf.edu/public/cop4610/ree/Notes/PPT/PPT8E/CH15-OS8e.pdf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3"/>
              </a:rPr>
              <a:t>https://www.tutorialspoint.com/operating_system/os_security.htm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4"/>
              </a:rPr>
              <a:t>https://www.coursehero.com/file/19323929/Operating-System-Threats-and-Vulnerabilities/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5"/>
              </a:rPr>
              <a:t>https://www.cs.uic.edu/~jbell/CourseNotes/OperatingSystems/15_Security.html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6"/>
              </a:rPr>
              <a:t>https://devqa.io/security-threats-attack-vectors/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7"/>
              </a:rPr>
              <a:t>https://www.geeksforgeeks.org/system-security/</a:t>
            </a: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8"/>
              </a:rPr>
              <a:t>https://www.javatpoint.com/os-security-management</a:t>
            </a: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44958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System Protection and Security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2667000"/>
            <a:ext cx="83058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567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9144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 Goals of Protection</a:t>
            </a:r>
            <a:br>
              <a:rPr lang="en-US" sz="3600" dirty="0">
                <a:solidFill>
                  <a:srgbClr val="FF0000"/>
                </a:solidFill>
              </a:rPr>
            </a:b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647825"/>
            <a:ext cx="8305800" cy="421957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dirty="0"/>
              <a:t>a</a:t>
            </a:r>
            <a:r>
              <a:rPr lang="en-US" sz="2400" dirty="0">
                <a:solidFill>
                  <a:schemeClr val="tx1"/>
                </a:solidFill>
              </a:rPr>
              <a:t> protection model,  computer consists of a collection of objects, hardware or software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Each object has a unique name and can be accessed through a well-defined set of operations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Protection problem - ensure that each object is accessed correctly and only by those processes that are allowed to do so</a:t>
            </a:r>
            <a:endParaRPr lang="en-US" sz="2400" dirty="0">
              <a:solidFill>
                <a:schemeClr val="tx1"/>
              </a:solidFill>
              <a:latin typeface="Courier New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33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6096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Principles of Protection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647825"/>
            <a:ext cx="8305800" cy="421957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Guiding Principle – </a:t>
            </a:r>
            <a:r>
              <a:rPr lang="en-US" b="1" dirty="0">
                <a:solidFill>
                  <a:srgbClr val="3366FF"/>
                </a:solidFill>
              </a:rPr>
              <a:t>Principle of Least Privilege</a:t>
            </a:r>
          </a:p>
          <a:p>
            <a:pPr lvl="1"/>
            <a:r>
              <a:rPr lang="en-US" dirty="0"/>
              <a:t>Programs, users and systems should be given just enough </a:t>
            </a:r>
            <a:r>
              <a:rPr lang="en-US" b="1" dirty="0">
                <a:solidFill>
                  <a:srgbClr val="3366FF"/>
                </a:solidFill>
              </a:rPr>
              <a:t>privileges </a:t>
            </a:r>
            <a:r>
              <a:rPr lang="en-US" dirty="0"/>
              <a:t>to perform their tasks</a:t>
            </a:r>
          </a:p>
          <a:p>
            <a:pPr lvl="1"/>
            <a:r>
              <a:rPr lang="en-US" dirty="0"/>
              <a:t>Privilege Limits are damaged if entity has a bug.</a:t>
            </a:r>
          </a:p>
          <a:p>
            <a:pPr lvl="1"/>
            <a:r>
              <a:rPr lang="en-US" dirty="0"/>
              <a:t>Privilege Can be static (during life of system, during life of process) </a:t>
            </a:r>
          </a:p>
          <a:p>
            <a:pPr lvl="1"/>
            <a:r>
              <a:rPr lang="en-US" dirty="0"/>
              <a:t>Privilege Can be dynamic (changed by process as needed) – </a:t>
            </a:r>
            <a:r>
              <a:rPr lang="en-US" b="1" dirty="0">
                <a:solidFill>
                  <a:srgbClr val="3366FF"/>
                </a:solidFill>
              </a:rPr>
              <a:t>domain switching</a:t>
            </a:r>
            <a:r>
              <a:rPr lang="en-US" dirty="0"/>
              <a:t>, </a:t>
            </a:r>
            <a:r>
              <a:rPr lang="en-US" b="1" dirty="0">
                <a:solidFill>
                  <a:srgbClr val="3366FF"/>
                </a:solidFill>
              </a:rPr>
              <a:t>privilege escalation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Must consider </a:t>
            </a:r>
            <a:r>
              <a:rPr lang="en-US" b="1" dirty="0"/>
              <a:t>“grain”</a:t>
            </a:r>
            <a:r>
              <a:rPr lang="en-US" dirty="0"/>
              <a:t> aspect</a:t>
            </a:r>
          </a:p>
          <a:p>
            <a:pPr lvl="1"/>
            <a:r>
              <a:rPr lang="en-US" b="1" dirty="0"/>
              <a:t>Rough</a:t>
            </a:r>
            <a:r>
              <a:rPr lang="en-US" dirty="0"/>
              <a:t>-grained privilege management is easier, simpler, but least privilege is better</a:t>
            </a:r>
          </a:p>
          <a:p>
            <a:pPr lvl="1"/>
            <a:r>
              <a:rPr lang="en-US" b="1" dirty="0"/>
              <a:t>Fine</a:t>
            </a:r>
            <a:r>
              <a:rPr lang="en-US" dirty="0"/>
              <a:t>-grained management is more complex, more overhead, but more protective</a:t>
            </a:r>
          </a:p>
          <a:p>
            <a:pPr lvl="2"/>
            <a:endParaRPr lang="en-US" dirty="0"/>
          </a:p>
          <a:p>
            <a:r>
              <a:rPr lang="en-US" dirty="0"/>
              <a:t>Domain can be user, process, procedure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866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924800" cy="6096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Domain Structure</a:t>
            </a:r>
            <a:endParaRPr lang="en-US" sz="3600" dirty="0">
              <a:solidFill>
                <a:srgbClr val="FF0000"/>
              </a:solidFill>
              <a:latin typeface="Times Ni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53A4-4BDF-4410-9589-515A0720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Access-right </a:t>
            </a:r>
            <a:r>
              <a:rPr lang="en-US" dirty="0"/>
              <a:t>= &lt;</a:t>
            </a:r>
            <a:r>
              <a:rPr lang="en-US" i="1" dirty="0"/>
              <a:t>object-name</a:t>
            </a:r>
            <a:r>
              <a:rPr lang="en-US" dirty="0"/>
              <a:t>, </a:t>
            </a:r>
            <a:r>
              <a:rPr lang="en-US" i="1" dirty="0"/>
              <a:t>rights-set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where </a:t>
            </a:r>
            <a:r>
              <a:rPr lang="en-US" b="1" i="1" dirty="0"/>
              <a:t>rights-set</a:t>
            </a:r>
            <a:r>
              <a:rPr lang="en-US" dirty="0"/>
              <a:t> is a subset of all valid operations that can be performed on the object </a:t>
            </a:r>
            <a:br>
              <a:rPr lang="en-US" dirty="0"/>
            </a:br>
            <a:endParaRPr lang="en-US" b="1" dirty="0"/>
          </a:p>
          <a:p>
            <a:r>
              <a:rPr lang="en-US" b="1" dirty="0"/>
              <a:t>Domain</a:t>
            </a:r>
            <a:r>
              <a:rPr lang="en-US" dirty="0"/>
              <a:t> = Set of access-rights 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0F24DC3-45BC-49FD-892A-68F65CA6B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550" y="3886200"/>
            <a:ext cx="7962900" cy="155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400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6096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Access Matrix</a:t>
            </a:r>
            <a:endParaRPr lang="en-US" sz="3600" dirty="0">
              <a:solidFill>
                <a:srgbClr val="FF0000"/>
              </a:solidFill>
              <a:latin typeface="Times Ni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35EF-5B93-4858-98AF-2BF2C8F4E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protection as a matrix (</a:t>
            </a:r>
            <a:r>
              <a:rPr lang="en-US" i="1" dirty="0"/>
              <a:t>access matrix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Rows represent domains</a:t>
            </a:r>
          </a:p>
          <a:p>
            <a:endParaRPr lang="en-US" dirty="0"/>
          </a:p>
          <a:p>
            <a:r>
              <a:rPr lang="en-US" dirty="0"/>
              <a:t>Columns represent objects</a:t>
            </a:r>
          </a:p>
          <a:p>
            <a:endParaRPr lang="en-US" dirty="0"/>
          </a:p>
          <a:p>
            <a:r>
              <a:rPr lang="en-US" i="1" dirty="0"/>
              <a:t>Access(</a:t>
            </a:r>
            <a:r>
              <a:rPr lang="en-US" i="1" dirty="0" err="1"/>
              <a:t>i</a:t>
            </a:r>
            <a:r>
              <a:rPr lang="en-US" i="1" dirty="0"/>
              <a:t>, j)</a:t>
            </a:r>
            <a:r>
              <a:rPr lang="en-US" dirty="0"/>
              <a:t> is the set of operations that a process executing in </a:t>
            </a:r>
            <a:r>
              <a:rPr lang="en-US" dirty="0" err="1"/>
              <a:t>Domain</a:t>
            </a:r>
            <a:r>
              <a:rPr lang="en-US" baseline="-25000" dirty="0" err="1"/>
              <a:t>i</a:t>
            </a:r>
            <a:r>
              <a:rPr lang="en-US" dirty="0"/>
              <a:t> can invoke on </a:t>
            </a:r>
            <a:r>
              <a:rPr lang="en-US" dirty="0" err="1"/>
              <a:t>Object</a:t>
            </a:r>
            <a:r>
              <a:rPr lang="en-US" baseline="-25000" dirty="0" err="1"/>
              <a:t>j</a:t>
            </a:r>
            <a:endParaRPr lang="en-US" baseline="-25000" dirty="0"/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65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5240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Access Matrix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B78F2-E3EF-4060-A92B-8E8FBCD9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4958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68C07FB5-3742-463B-B424-EF35F59E8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181" y="1828800"/>
            <a:ext cx="7767638" cy="401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747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Use of Access Matrix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a process in Domain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tries to do “op” on object</a:t>
            </a:r>
            <a:r>
              <a:rPr lang="en-US" i="1" dirty="0"/>
              <a:t> </a:t>
            </a:r>
            <a:r>
              <a:rPr lang="en-US" i="1" dirty="0" err="1"/>
              <a:t>O</a:t>
            </a:r>
            <a:r>
              <a:rPr lang="en-US" i="1" baseline="-25000" dirty="0" err="1"/>
              <a:t>j</a:t>
            </a:r>
            <a:r>
              <a:rPr lang="en-US" dirty="0"/>
              <a:t>, then “op” must be in the access matrix</a:t>
            </a:r>
          </a:p>
          <a:p>
            <a:endParaRPr lang="en-US" dirty="0"/>
          </a:p>
          <a:p>
            <a:r>
              <a:rPr lang="en-US" dirty="0"/>
              <a:t>User who creates object can define access column for that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expanded to dynamic protection</a:t>
            </a:r>
          </a:p>
          <a:p>
            <a:pPr lvl="1"/>
            <a:r>
              <a:rPr lang="en-US" dirty="0"/>
              <a:t>Operations to add, delete access rights</a:t>
            </a:r>
          </a:p>
          <a:p>
            <a:pPr lvl="1"/>
            <a:r>
              <a:rPr lang="en-US" dirty="0"/>
              <a:t>Special access rights:</a:t>
            </a:r>
          </a:p>
          <a:p>
            <a:pPr lvl="2"/>
            <a:r>
              <a:rPr lang="en-US" i="1" dirty="0"/>
              <a:t>owner of O</a:t>
            </a:r>
            <a:r>
              <a:rPr lang="en-US" i="1" baseline="-25000" dirty="0"/>
              <a:t>i</a:t>
            </a:r>
            <a:endParaRPr lang="en-US" i="1" dirty="0"/>
          </a:p>
          <a:p>
            <a:pPr lvl="2"/>
            <a:r>
              <a:rPr lang="en-US" i="1" dirty="0"/>
              <a:t>copy op from O</a:t>
            </a:r>
            <a:r>
              <a:rPr lang="en-US" i="1" baseline="-25000" dirty="0"/>
              <a:t>i</a:t>
            </a:r>
            <a:r>
              <a:rPr lang="en-US" i="1" dirty="0"/>
              <a:t> to </a:t>
            </a:r>
            <a:r>
              <a:rPr lang="en-US" i="1" dirty="0" err="1"/>
              <a:t>O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i="1" dirty="0"/>
              <a:t>(denoted by “*”)</a:t>
            </a:r>
          </a:p>
          <a:p>
            <a:pPr lvl="2"/>
            <a:r>
              <a:rPr lang="en-US" i="1" dirty="0"/>
              <a:t>control – D</a:t>
            </a:r>
            <a:r>
              <a:rPr lang="en-US" i="1" baseline="-25000" dirty="0"/>
              <a:t>i</a:t>
            </a:r>
            <a:r>
              <a:rPr lang="en-US" i="1" dirty="0"/>
              <a:t> can modify </a:t>
            </a:r>
            <a:r>
              <a:rPr lang="en-US" i="1" dirty="0" err="1"/>
              <a:t>D</a:t>
            </a:r>
            <a:r>
              <a:rPr lang="en-US" i="1" baseline="-25000" dirty="0" err="1"/>
              <a:t>j</a:t>
            </a:r>
            <a:r>
              <a:rPr lang="en-US" i="1" dirty="0"/>
              <a:t> access rights</a:t>
            </a:r>
          </a:p>
          <a:p>
            <a:pPr lvl="2"/>
            <a:r>
              <a:rPr lang="en-US" i="1" dirty="0"/>
              <a:t>transfer – switch from domain D</a:t>
            </a:r>
            <a:r>
              <a:rPr lang="en-US" i="1" baseline="-25000" dirty="0"/>
              <a:t>i</a:t>
            </a:r>
            <a:r>
              <a:rPr lang="en-US" i="1" dirty="0"/>
              <a:t> to </a:t>
            </a:r>
            <a:r>
              <a:rPr lang="en-US" i="1" dirty="0" err="1"/>
              <a:t>D</a:t>
            </a:r>
            <a:r>
              <a:rPr lang="en-US" i="1" baseline="-25000" dirty="0" err="1"/>
              <a:t>j</a:t>
            </a:r>
            <a:endParaRPr lang="en-US" i="1" baseline="-25000" dirty="0"/>
          </a:p>
          <a:p>
            <a:pPr lvl="2"/>
            <a:endParaRPr lang="en-US" i="1" baseline="-25000" dirty="0"/>
          </a:p>
          <a:p>
            <a:pPr lvl="2"/>
            <a:endParaRPr lang="en-US" i="1" baseline="-25000" dirty="0"/>
          </a:p>
          <a:p>
            <a:pPr lvl="1"/>
            <a:r>
              <a:rPr lang="en-US" i="1" dirty="0"/>
              <a:t>Copy </a:t>
            </a:r>
            <a:r>
              <a:rPr lang="en-US" dirty="0"/>
              <a:t>and </a:t>
            </a:r>
            <a:r>
              <a:rPr lang="en-US" i="1" dirty="0"/>
              <a:t>Owner </a:t>
            </a:r>
            <a:r>
              <a:rPr lang="en-US" dirty="0"/>
              <a:t>applicable to an object</a:t>
            </a:r>
          </a:p>
          <a:p>
            <a:pPr lvl="1"/>
            <a:r>
              <a:rPr lang="en-US" i="1" dirty="0"/>
              <a:t>Control </a:t>
            </a:r>
            <a:r>
              <a:rPr lang="en-US" dirty="0"/>
              <a:t>applicable to domain object</a:t>
            </a:r>
          </a:p>
        </p:txBody>
      </p:sp>
    </p:spTree>
    <p:extLst>
      <p:ext uri="{BB962C8B-B14F-4D97-AF65-F5344CB8AC3E}">
        <p14:creationId xmlns:p14="http://schemas.microsoft.com/office/powerpoint/2010/main" val="236306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781050"/>
            <a:ext cx="8288337" cy="5334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Use of Access Matrix (Cont.)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651000"/>
            <a:ext cx="7981950" cy="4521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Access matrix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design separates mechanism from policy</a:t>
            </a:r>
          </a:p>
          <a:p>
            <a:pPr lvl="1"/>
            <a:r>
              <a:rPr lang="en-US" dirty="0"/>
              <a:t>Mechanism </a:t>
            </a:r>
          </a:p>
          <a:p>
            <a:pPr lvl="2"/>
            <a:r>
              <a:rPr lang="en-US" dirty="0"/>
              <a:t>Operating system provides access-matrix + rules</a:t>
            </a:r>
          </a:p>
          <a:p>
            <a:pPr lvl="2"/>
            <a:r>
              <a:rPr lang="en-US" dirty="0"/>
              <a:t>It ensures that the matrix is only manipulated by authorized agents and the rules are strictly enforced</a:t>
            </a:r>
          </a:p>
          <a:p>
            <a:pPr lvl="1"/>
            <a:r>
              <a:rPr lang="en-US" dirty="0"/>
              <a:t>Policy</a:t>
            </a:r>
          </a:p>
          <a:p>
            <a:pPr lvl="2"/>
            <a:r>
              <a:rPr lang="en-US" dirty="0"/>
              <a:t>User dictates policy</a:t>
            </a:r>
          </a:p>
          <a:p>
            <a:pPr lvl="2"/>
            <a:r>
              <a:rPr lang="en-US" dirty="0"/>
              <a:t>Who can access what object and in what mode</a:t>
            </a:r>
          </a:p>
          <a:p>
            <a:pPr lvl="2"/>
            <a:endParaRPr lang="en-US" dirty="0"/>
          </a:p>
          <a:p>
            <a:r>
              <a:rPr lang="en-US" dirty="0"/>
              <a:t>But doesn’t solve the general confinement problem</a:t>
            </a:r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900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BSN" val="4"/>
  <p:tag name="SVT" val="FALSE"/>
  <p:tag name="NBP" val="1"/>
  <p:tag name="CVB" val="4"/>
  <p:tag name="SPT" val="FALSE"/>
  <p:tag name="CII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3"/>
  <p:tag name="BSN" val="23"/>
  <p:tag name="SVT" val="FALSE"/>
  <p:tag name="NBP" val="1"/>
  <p:tag name="CVB" val="23"/>
  <p:tag name="SPT" val="FALSE"/>
  <p:tag name="CII" val="2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4"/>
  <p:tag name="BSN" val="24"/>
  <p:tag name="SVT" val="FALSE"/>
  <p:tag name="NBP" val="1"/>
  <p:tag name="CVB" val="24"/>
  <p:tag name="SPT" val="FALSE"/>
  <p:tag name="CII" val="24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898</TotalTime>
  <Words>982</Words>
  <Application>Microsoft Office PowerPoint</Application>
  <PresentationFormat>On-screen Show (4:3)</PresentationFormat>
  <Paragraphs>124</Paragraphs>
  <Slides>18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Arial Black</vt:lpstr>
      <vt:lpstr>Calibri</vt:lpstr>
      <vt:lpstr>Cambria</vt:lpstr>
      <vt:lpstr>Casper</vt:lpstr>
      <vt:lpstr>Courier New</vt:lpstr>
      <vt:lpstr>Raleway ExtraBold</vt:lpstr>
      <vt:lpstr>Times New Roman</vt:lpstr>
      <vt:lpstr>Times Niew Roman</vt:lpstr>
      <vt:lpstr>Wingdings</vt:lpstr>
      <vt:lpstr>Theme1</vt:lpstr>
      <vt:lpstr>Custom Design</vt:lpstr>
      <vt:lpstr>CorelDRAW</vt:lpstr>
      <vt:lpstr>PowerPoint Presentation</vt:lpstr>
      <vt:lpstr>System Protection and Security</vt:lpstr>
      <vt:lpstr> Goals of Protection </vt:lpstr>
      <vt:lpstr>Principles of Protection</vt:lpstr>
      <vt:lpstr>Domain Structure</vt:lpstr>
      <vt:lpstr>Access Matrix</vt:lpstr>
      <vt:lpstr>Access Matrix</vt:lpstr>
      <vt:lpstr>Use of Access Matrix</vt:lpstr>
      <vt:lpstr>Use of Access Matrix (Cont.)</vt:lpstr>
      <vt:lpstr>Access Matrix   with Domains as Objects</vt:lpstr>
      <vt:lpstr>Access Matrix with Copy Rights</vt:lpstr>
      <vt:lpstr>Access Matrix With Owner Rights</vt:lpstr>
      <vt:lpstr>Modified Access Matrix </vt:lpstr>
      <vt:lpstr>Implementation of Access Matrix</vt:lpstr>
      <vt:lpstr>Implementation of Access Matrix (Cont.)</vt:lpstr>
      <vt:lpstr>Implementation of Access Matrix (Cont.)</vt:lpstr>
      <vt:lpstr> Video Links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OPERATING SYSTEM</dc:title>
  <dc:creator>student</dc:creator>
  <cp:lastModifiedBy>puneet kaur</cp:lastModifiedBy>
  <cp:revision>174</cp:revision>
  <dcterms:created xsi:type="dcterms:W3CDTF">2006-08-16T00:00:00Z</dcterms:created>
  <dcterms:modified xsi:type="dcterms:W3CDTF">2022-10-27T04:06:24Z</dcterms:modified>
</cp:coreProperties>
</file>