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9" r:id="rId2"/>
  </p:sldMasterIdLst>
  <p:notesMasterIdLst>
    <p:notesMasterId r:id="rId23"/>
  </p:notesMasterIdLst>
  <p:sldIdLst>
    <p:sldId id="328" r:id="rId3"/>
    <p:sldId id="337" r:id="rId4"/>
    <p:sldId id="338" r:id="rId5"/>
    <p:sldId id="290" r:id="rId6"/>
    <p:sldId id="291" r:id="rId7"/>
    <p:sldId id="293" r:id="rId8"/>
    <p:sldId id="336" r:id="rId9"/>
    <p:sldId id="261" r:id="rId10"/>
    <p:sldId id="294" r:id="rId11"/>
    <p:sldId id="303" r:id="rId12"/>
    <p:sldId id="306" r:id="rId13"/>
    <p:sldId id="307" r:id="rId14"/>
    <p:sldId id="308" r:id="rId15"/>
    <p:sldId id="309" r:id="rId16"/>
    <p:sldId id="310" r:id="rId17"/>
    <p:sldId id="311" r:id="rId18"/>
    <p:sldId id="339" r:id="rId19"/>
    <p:sldId id="340" r:id="rId20"/>
    <p:sldId id="330" r:id="rId21"/>
    <p:sldId id="33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lvinder Singh" initials="KS" lastIdx="1" clrIdx="0">
    <p:extLst>
      <p:ext uri="{19B8F6BF-5375-455C-9EA6-DF929625EA0E}">
        <p15:presenceInfo xmlns:p15="http://schemas.microsoft.com/office/powerpoint/2012/main" userId="8ab99ac9ae8244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67" autoAdjust="0"/>
  </p:normalViewPr>
  <p:slideViewPr>
    <p:cSldViewPr>
      <p:cViewPr varScale="1">
        <p:scale>
          <a:sx n="61" d="100"/>
          <a:sy n="61" d="100"/>
        </p:scale>
        <p:origin x="14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5T23:06:37.27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D1800-8745-41CE-98C4-1A8E9683EFA4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1827B-6B51-4CBA-A430-640550FD2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2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853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3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703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7B5A8D-BAF4-4818-AA81-8BDF63081474}" type="slidenum">
              <a:rPr lang="he-IL" sz="1200" smtClean="0"/>
              <a:pPr/>
              <a:t>4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25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A0EFA5-3684-423E-8C07-DEFB44E2A047}" type="slidenum">
              <a:rPr lang="he-IL" sz="1200" smtClean="0"/>
              <a:pPr/>
              <a:t>5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52" y="4342778"/>
            <a:ext cx="5030698" cy="411575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568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977A0F-BCBE-4BAA-B21E-4E11F350D847}" type="slidenum">
              <a:rPr lang="he-IL" sz="1200" smtClean="0"/>
              <a:pPr/>
              <a:t>6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1763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3027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DC18AD-18C9-48A7-97AE-27935A04EFFB}" type="slidenum">
              <a:rPr lang="he-IL" sz="1200" smtClean="0"/>
              <a:pPr/>
              <a:t>9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468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524000"/>
            <a:ext cx="3886200" cy="464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clip 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553200"/>
            <a:ext cx="3810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762000"/>
            <a:ext cx="8288337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 Weisberg</a:t>
            </a:r>
          </a:p>
        </p:txBody>
      </p:sp>
    </p:spTree>
    <p:extLst>
      <p:ext uri="{BB962C8B-B14F-4D97-AF65-F5344CB8AC3E}">
        <p14:creationId xmlns:p14="http://schemas.microsoft.com/office/powerpoint/2010/main" val="111982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</a:t>
            </a:r>
            <a:r>
              <a:rPr lang="en-US" sz="2000" b="1" baseline="0" dirty="0" err="1">
                <a:solidFill>
                  <a:schemeClr val="tx1"/>
                </a:solidFill>
                <a:latin typeface="Calibri" pitchFamily="34" charset="0"/>
              </a:rPr>
              <a:t>UIE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5v9fdcRe_E" TargetMode="External"/><Relationship Id="rId2" Type="http://schemas.openxmlformats.org/officeDocument/2006/relationships/hyperlink" Target="https://www.coursera.org/lecture/cyber-threats-attack-vectors/operating-systems-BZcH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os-security-management" TargetMode="External"/><Relationship Id="rId3" Type="http://schemas.openxmlformats.org/officeDocument/2006/relationships/hyperlink" Target="https://www.tutorialspoint.com/operating_system/os_security.htm" TargetMode="External"/><Relationship Id="rId7" Type="http://schemas.openxmlformats.org/officeDocument/2006/relationships/hyperlink" Target="https://www.geeksforgeeks.org/system-security/" TargetMode="External"/><Relationship Id="rId2" Type="http://schemas.openxmlformats.org/officeDocument/2006/relationships/hyperlink" Target="https://www.unf.edu/public/cop4610/ree/Notes/PPT/PPT8E/CH15-OS8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qa.io/security-threats-attack-vectors/" TargetMode="External"/><Relationship Id="rId5" Type="http://schemas.openxmlformats.org/officeDocument/2006/relationships/hyperlink" Target="https://www.cs.uic.edu/~jbell/CourseNotes/OperatingSystems/15_Security.html" TargetMode="External"/><Relationship Id="rId4" Type="http://schemas.openxmlformats.org/officeDocument/2006/relationships/hyperlink" Target="https://www.coursehero.com/file/19323929/Operating-System-Threats-and-Vulnerabiliti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4927756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226648" y="528373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98541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1" y="3198541"/>
                        <a:ext cx="2477292" cy="2361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80853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" y="80792"/>
            <a:ext cx="3652047" cy="1455476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4857750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344409" y="5367867"/>
            <a:ext cx="4824032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Operating System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3893" y="5579669"/>
            <a:ext cx="13730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Font size 24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942333" y="1752600"/>
            <a:ext cx="7447287" cy="418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INSTITUTEOF ENGINEERING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</a:rPr>
              <a:t>Bachelor of Engineering (Computer Science &amp; Engineering) 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Arial Black" panose="020B0A04020102020204" pitchFamily="34" charset="0"/>
              </a:rPr>
              <a:t>Operating System (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20CST/ITT-313</a:t>
            </a:r>
            <a:r>
              <a:rPr lang="en-US" sz="2400" b="1" dirty="0">
                <a:latin typeface="Arial Black" panose="020B0A04020102020204" pitchFamily="34" charset="0"/>
              </a:rPr>
              <a:t>)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latin typeface="Arial Black" panose="020B0A04020102020204" pitchFamily="34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latin typeface="Arial Black" panose="020B0A04020102020204" pitchFamily="34" charset="0"/>
              </a:rPr>
              <a:t>Subject Coordinator: Er. Puneet Kaur(E6913)</a:t>
            </a: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852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5240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Program Threats (Cont.)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A9493-EF50-48B4-90AE-EB8F3EC5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Viruses</a:t>
            </a:r>
          </a:p>
          <a:p>
            <a:pPr lvl="1"/>
            <a:r>
              <a:rPr lang="en-US" dirty="0"/>
              <a:t>Code fragment embedded in legitimate program</a:t>
            </a:r>
          </a:p>
          <a:p>
            <a:pPr lvl="1"/>
            <a:r>
              <a:rPr lang="en-US" dirty="0"/>
              <a:t>Self-replicating, designed to infect other computers</a:t>
            </a:r>
          </a:p>
          <a:p>
            <a:pPr lvl="1"/>
            <a:r>
              <a:rPr lang="en-US" dirty="0"/>
              <a:t>Very specific to CPU architecture, operating system, applications</a:t>
            </a:r>
          </a:p>
          <a:p>
            <a:pPr lvl="1"/>
            <a:r>
              <a:rPr lang="en-US" dirty="0"/>
              <a:t>Usually borne via email or as a macro</a:t>
            </a:r>
          </a:p>
          <a:p>
            <a:pPr lvl="2"/>
            <a:r>
              <a:rPr lang="en-US" dirty="0"/>
              <a:t>Visual Basic Macro to reformat hard drive</a:t>
            </a:r>
          </a:p>
          <a:p>
            <a:pPr lvl="3">
              <a:buFontTx/>
              <a:buNone/>
            </a:pPr>
            <a:r>
              <a:rPr lang="en-US" sz="1725" dirty="0">
                <a:latin typeface="Courier New" charset="0"/>
              </a:rPr>
              <a:t>Sub AutoOpen()</a:t>
            </a:r>
          </a:p>
          <a:p>
            <a:pPr lvl="3">
              <a:buFontTx/>
              <a:buNone/>
            </a:pPr>
            <a:r>
              <a:rPr lang="en-US" sz="1725" dirty="0">
                <a:latin typeface="Courier New" charset="0"/>
              </a:rPr>
              <a:t>Dim </a:t>
            </a:r>
            <a:r>
              <a:rPr lang="en-US" sz="1725" dirty="0" err="1">
                <a:latin typeface="Courier New" charset="0"/>
              </a:rPr>
              <a:t>oFS</a:t>
            </a:r>
            <a:endParaRPr lang="en-US" sz="1725" dirty="0">
              <a:latin typeface="Courier New" charset="0"/>
            </a:endParaRPr>
          </a:p>
          <a:p>
            <a:pPr lvl="3">
              <a:buFontTx/>
              <a:buNone/>
            </a:pPr>
            <a:r>
              <a:rPr lang="en-US" sz="1725" dirty="0">
                <a:latin typeface="Courier New" charset="0"/>
              </a:rPr>
              <a:t>	Set </a:t>
            </a:r>
            <a:r>
              <a:rPr lang="en-US" sz="1725" dirty="0" err="1">
                <a:latin typeface="Courier New" charset="0"/>
              </a:rPr>
              <a:t>oFS</a:t>
            </a:r>
            <a:r>
              <a:rPr lang="en-US" sz="1725" dirty="0">
                <a:latin typeface="Courier New" charset="0"/>
              </a:rPr>
              <a:t> = </a:t>
            </a:r>
            <a:r>
              <a:rPr lang="en-US" sz="1725" dirty="0" err="1">
                <a:latin typeface="Courier New" charset="0"/>
              </a:rPr>
              <a:t>CreateObject</a:t>
            </a:r>
            <a:r>
              <a:rPr lang="en-US" sz="1725" dirty="0">
                <a:latin typeface="Courier New" charset="0"/>
              </a:rPr>
              <a:t>(’’</a:t>
            </a:r>
            <a:r>
              <a:rPr lang="en-US" sz="1725" dirty="0" err="1">
                <a:latin typeface="Courier New" charset="0"/>
              </a:rPr>
              <a:t>Scripting.FileSystemObject</a:t>
            </a:r>
            <a:r>
              <a:rPr lang="en-US" sz="1725" dirty="0">
                <a:latin typeface="Courier New" charset="0"/>
              </a:rPr>
              <a:t>’’)</a:t>
            </a:r>
          </a:p>
          <a:p>
            <a:pPr lvl="3">
              <a:buFontTx/>
              <a:buNone/>
            </a:pPr>
            <a:r>
              <a:rPr lang="en-US" sz="1725" dirty="0">
                <a:latin typeface="Courier New" charset="0"/>
              </a:rPr>
              <a:t>	vs = Shell(’’</a:t>
            </a:r>
            <a:r>
              <a:rPr lang="en-US" sz="1725" dirty="0" err="1">
                <a:latin typeface="Courier New" charset="0"/>
              </a:rPr>
              <a:t>c:command.com</a:t>
            </a:r>
            <a:r>
              <a:rPr lang="en-US" sz="1725" dirty="0">
                <a:latin typeface="Courier New" charset="0"/>
              </a:rPr>
              <a:t> /k format c:’’,vbHide)</a:t>
            </a:r>
          </a:p>
          <a:p>
            <a:pPr lvl="3">
              <a:buFontTx/>
              <a:buNone/>
            </a:pPr>
            <a:r>
              <a:rPr lang="en-US" sz="1725" dirty="0">
                <a:latin typeface="Courier New" charset="0"/>
              </a:rPr>
              <a:t>End Sub</a:t>
            </a:r>
          </a:p>
          <a:p>
            <a:pPr lvl="1"/>
            <a:endParaRPr lang="en-US" sz="1725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78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228600"/>
            <a:ext cx="7924800" cy="12954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Program Threats (Cont.)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5AE29-8CCB-4597-9519-6C0DF617B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Virus dropper</a:t>
            </a:r>
            <a:r>
              <a:rPr lang="en-US" dirty="0"/>
              <a:t> inserts virus onto the system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Many categories of viruses, literally many thousands of viruses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File / parasitic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Boot / memory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Macro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Source code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Polymorphic to avoid having a </a:t>
            </a:r>
            <a:r>
              <a:rPr lang="en-US" b="1" dirty="0"/>
              <a:t>virus signature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Encrypted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Stealth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Tunneling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Multipartite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Armored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86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1066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A Boot-sector Computer Virus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485FC87-4532-4ABD-9FD7-B2B69DDD30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0555" y="1066800"/>
            <a:ext cx="546533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304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990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The Threats </a:t>
            </a:r>
            <a:r>
              <a:rPr lang="en-US" sz="3600" dirty="0" err="1">
                <a:solidFill>
                  <a:srgbClr val="FF0000"/>
                </a:solidFill>
              </a:rPr>
              <a:t>Cont</a:t>
            </a:r>
            <a:r>
              <a:rPr lang="en-US" sz="3600" dirty="0">
                <a:solidFill>
                  <a:srgbClr val="FF0000"/>
                </a:solidFill>
              </a:rPr>
              <a:t>…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D17CD-1A88-4912-80B1-1DDD97A99419}"/>
              </a:ext>
            </a:extLst>
          </p:cNvPr>
          <p:cNvSpPr txBox="1"/>
          <p:nvPr/>
        </p:nvSpPr>
        <p:spPr>
          <a:xfrm>
            <a:off x="533400" y="1344756"/>
            <a:ext cx="81534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Attacks are still common, still occurring</a:t>
            </a:r>
          </a:p>
          <a:p>
            <a:r>
              <a:rPr lang="en-US" sz="2400" dirty="0"/>
              <a:t>Attacks moved over time from science experiments to tools of organized crime</a:t>
            </a:r>
          </a:p>
          <a:p>
            <a:pPr lvl="1"/>
            <a:r>
              <a:rPr lang="en-US" sz="2400" dirty="0"/>
              <a:t>Targeting specific companies</a:t>
            </a:r>
          </a:p>
          <a:p>
            <a:pPr lvl="1"/>
            <a:r>
              <a:rPr lang="en-US" sz="2400" dirty="0"/>
              <a:t>Creating botnets to use as tool for spam and DDOS delivery</a:t>
            </a:r>
          </a:p>
          <a:p>
            <a:pPr lvl="1"/>
            <a:r>
              <a:rPr lang="en-US" sz="2400" b="1" dirty="0">
                <a:solidFill>
                  <a:srgbClr val="3366FF"/>
                </a:solidFill>
              </a:rPr>
              <a:t>Keystroke logger </a:t>
            </a:r>
            <a:r>
              <a:rPr lang="en-US" sz="2400" dirty="0"/>
              <a:t>to grab passwords, credit card numbers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Why is Windows the target for most attacks?</a:t>
            </a:r>
          </a:p>
          <a:p>
            <a:pPr lvl="1"/>
            <a:r>
              <a:rPr lang="en-US" sz="2400" dirty="0"/>
              <a:t>Most common</a:t>
            </a:r>
          </a:p>
          <a:p>
            <a:pPr lvl="1"/>
            <a:r>
              <a:rPr lang="en-US" sz="2400" dirty="0"/>
              <a:t>Everyone is an administrator</a:t>
            </a:r>
          </a:p>
          <a:p>
            <a:pPr lvl="2"/>
            <a:r>
              <a:rPr lang="en-US" sz="2400" dirty="0"/>
              <a:t>Licensing required?</a:t>
            </a:r>
          </a:p>
          <a:p>
            <a:pPr lvl="1"/>
            <a:r>
              <a:rPr lang="en-US" sz="2400" dirty="0"/>
              <a:t>Monoculture considered harmful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935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9248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System and Network Threats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77200" cy="4800600"/>
          </a:xfrm>
        </p:spPr>
        <p:txBody>
          <a:bodyPr>
            <a:normAutofit/>
          </a:bodyPr>
          <a:lstStyle/>
          <a:p>
            <a:r>
              <a:rPr lang="en-US" dirty="0"/>
              <a:t>Some systems “open” rather than secure by default</a:t>
            </a:r>
          </a:p>
          <a:p>
            <a:pPr lvl="1"/>
            <a:r>
              <a:rPr lang="en-US" dirty="0"/>
              <a:t>Reduce attack surface</a:t>
            </a:r>
          </a:p>
          <a:p>
            <a:pPr lvl="1"/>
            <a:r>
              <a:rPr lang="en-US" dirty="0"/>
              <a:t>But harder to use, more knowledge needed to administer</a:t>
            </a:r>
          </a:p>
          <a:p>
            <a:endParaRPr lang="en-US" dirty="0"/>
          </a:p>
          <a:p>
            <a:r>
              <a:rPr lang="en-US" dirty="0"/>
              <a:t>Network threats harder to detect, prevent</a:t>
            </a:r>
          </a:p>
          <a:p>
            <a:pPr lvl="1"/>
            <a:r>
              <a:rPr lang="en-US" dirty="0"/>
              <a:t>Protection systems weaker</a:t>
            </a:r>
          </a:p>
          <a:p>
            <a:pPr lvl="1"/>
            <a:r>
              <a:rPr lang="en-US" dirty="0"/>
              <a:t>More difficult to have a shared secret on which to base access</a:t>
            </a:r>
          </a:p>
          <a:p>
            <a:pPr lvl="1"/>
            <a:r>
              <a:rPr lang="en-US" dirty="0"/>
              <a:t>No physical limits once system attached to internet</a:t>
            </a:r>
          </a:p>
          <a:p>
            <a:pPr lvl="2"/>
            <a:r>
              <a:rPr lang="en-US" dirty="0"/>
              <a:t>Or on network with system attached to internet</a:t>
            </a:r>
          </a:p>
          <a:p>
            <a:pPr lvl="1"/>
            <a:r>
              <a:rPr lang="en-US" dirty="0"/>
              <a:t>Even determining location of connecting system difficult</a:t>
            </a:r>
          </a:p>
          <a:p>
            <a:pPr lvl="2"/>
            <a:r>
              <a:rPr lang="en-US" dirty="0"/>
              <a:t>IP address is only knowledge</a:t>
            </a:r>
          </a:p>
          <a:p>
            <a:pPr>
              <a:buNone/>
              <a:tabLst>
                <a:tab pos="293355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32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924800" cy="6096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System and Network Threats (Cont.)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001000" cy="4724400"/>
          </a:xfrm>
        </p:spPr>
        <p:txBody>
          <a:bodyPr>
            <a:noAutofit/>
          </a:bodyPr>
          <a:lstStyle/>
          <a:p>
            <a:r>
              <a:rPr lang="en-US" b="1" dirty="0"/>
              <a:t>Worms</a:t>
            </a:r>
            <a:r>
              <a:rPr lang="en-US" dirty="0"/>
              <a:t> – use </a:t>
            </a:r>
            <a:r>
              <a:rPr lang="en-US" b="1" dirty="0"/>
              <a:t>spawn</a:t>
            </a:r>
            <a:r>
              <a:rPr lang="en-US" dirty="0"/>
              <a:t> mechanism; standalone program</a:t>
            </a:r>
            <a:endParaRPr lang="en-US" sz="825" dirty="0"/>
          </a:p>
          <a:p>
            <a:r>
              <a:rPr lang="en-US" dirty="0"/>
              <a:t>Internet worm</a:t>
            </a:r>
          </a:p>
          <a:p>
            <a:pPr lvl="1"/>
            <a:r>
              <a:rPr lang="en-US" dirty="0"/>
              <a:t>Exploited UNIX networking features (remote access) and bugs in </a:t>
            </a:r>
            <a:r>
              <a:rPr lang="en-US" i="1" dirty="0"/>
              <a:t>finger</a:t>
            </a:r>
            <a:r>
              <a:rPr lang="en-US" dirty="0"/>
              <a:t> and </a:t>
            </a:r>
            <a:r>
              <a:rPr lang="en-US" i="1" dirty="0"/>
              <a:t>sendmail</a:t>
            </a:r>
            <a:r>
              <a:rPr lang="en-US" dirty="0"/>
              <a:t> programs</a:t>
            </a:r>
          </a:p>
          <a:p>
            <a:pPr lvl="1"/>
            <a:r>
              <a:rPr lang="en-US" dirty="0"/>
              <a:t>Exploited trust-relationship mechanism used by </a:t>
            </a:r>
            <a:r>
              <a:rPr lang="en-US" i="1" dirty="0" err="1"/>
              <a:t>rsh</a:t>
            </a:r>
            <a:r>
              <a:rPr lang="en-US" i="1" dirty="0"/>
              <a:t> </a:t>
            </a:r>
            <a:r>
              <a:rPr lang="en-US" dirty="0"/>
              <a:t>to access friendly systems without use of password</a:t>
            </a:r>
          </a:p>
          <a:p>
            <a:pPr lvl="1"/>
            <a:r>
              <a:rPr lang="en-US" b="1" dirty="0"/>
              <a:t>Grappling hook</a:t>
            </a:r>
            <a:r>
              <a:rPr lang="en-US" dirty="0"/>
              <a:t> program uploaded main worm program</a:t>
            </a:r>
          </a:p>
          <a:p>
            <a:pPr lvl="2"/>
            <a:r>
              <a:rPr lang="en-US" dirty="0"/>
              <a:t>99 lines of C code </a:t>
            </a:r>
          </a:p>
          <a:p>
            <a:pPr lvl="1"/>
            <a:r>
              <a:rPr lang="en-US" dirty="0"/>
              <a:t>Hooked system then uploaded main code, tried to attack connected systems</a:t>
            </a:r>
          </a:p>
          <a:p>
            <a:pPr lvl="1"/>
            <a:r>
              <a:rPr lang="en-US" dirty="0"/>
              <a:t>Also tried to break into other users accounts on local system via password guessing</a:t>
            </a:r>
          </a:p>
          <a:p>
            <a:pPr lvl="1"/>
            <a:r>
              <a:rPr lang="en-US" dirty="0"/>
              <a:t>If target system already infected, abort, except for every 7</a:t>
            </a:r>
            <a:r>
              <a:rPr lang="en-US" baseline="30000" dirty="0"/>
              <a:t>th</a:t>
            </a:r>
            <a:r>
              <a:rPr lang="en-US" dirty="0"/>
              <a:t>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tabLst>
                <a:tab pos="293355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3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9248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The Morris Internet Worm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031">
            <a:extLst>
              <a:ext uri="{FF2B5EF4-FFF2-40B4-BE49-F238E27FC236}">
                <a16:creationId xmlns:a16="http://schemas.microsoft.com/office/drawing/2014/main" id="{1C59E72E-7AA0-444D-877D-E0350887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7848600" cy="4140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0803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9248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System and Network Threats (Cont.)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D8870-AE81-496C-AB77-81F6F4984B45}"/>
              </a:ext>
            </a:extLst>
          </p:cNvPr>
          <p:cNvSpPr txBox="1"/>
          <p:nvPr/>
        </p:nvSpPr>
        <p:spPr>
          <a:xfrm>
            <a:off x="304800" y="1621754"/>
            <a:ext cx="8610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Port scanning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Automated attempt to connect to a range of ports on one or a range of IP addresses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Detection of answering service protocol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Detection of OS and version running on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charset="0"/>
                <a:cs typeface="Courier New" charset="0"/>
              </a:rPr>
              <a:t>nmap</a:t>
            </a:r>
            <a:r>
              <a:rPr lang="en-US" sz="2400" dirty="0">
                <a:latin typeface="Courier New" charset="0"/>
                <a:cs typeface="Courier New" charset="0"/>
              </a:rPr>
              <a:t> </a:t>
            </a:r>
            <a:r>
              <a:rPr lang="en-US" sz="2400" dirty="0"/>
              <a:t>scans all ports in a given IP range for a response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charset="0"/>
                <a:cs typeface="Courier New" charset="0"/>
              </a:rPr>
              <a:t>nessus</a:t>
            </a:r>
            <a:r>
              <a:rPr lang="en-US" sz="2400" dirty="0"/>
              <a:t> has a database of protocols and bugs (and exploits) to apply against a system</a:t>
            </a:r>
          </a:p>
          <a:p>
            <a:pPr lvl="1"/>
            <a:r>
              <a:rPr lang="en-US" sz="2400" dirty="0"/>
              <a:t>Frequently launched from </a:t>
            </a:r>
            <a:r>
              <a:rPr lang="en-US" sz="2400" b="1" dirty="0"/>
              <a:t>zombie systems</a:t>
            </a:r>
            <a:r>
              <a:rPr lang="en-US" sz="24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To decrease trace-ability	</a:t>
            </a:r>
          </a:p>
        </p:txBody>
      </p:sp>
    </p:spTree>
    <p:extLst>
      <p:ext uri="{BB962C8B-B14F-4D97-AF65-F5344CB8AC3E}">
        <p14:creationId xmlns:p14="http://schemas.microsoft.com/office/powerpoint/2010/main" val="827182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9248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System and Network Threats (Cont.)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8E1C7-4D22-4211-A5BF-3DA5800D5912}"/>
              </a:ext>
            </a:extLst>
          </p:cNvPr>
          <p:cNvSpPr txBox="1"/>
          <p:nvPr/>
        </p:nvSpPr>
        <p:spPr>
          <a:xfrm>
            <a:off x="381000" y="1067757"/>
            <a:ext cx="8305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Denial of Service</a:t>
            </a:r>
          </a:p>
          <a:p>
            <a:pPr lvl="1"/>
            <a:r>
              <a:rPr lang="en-US" sz="2400" dirty="0"/>
              <a:t>Overload the targeted computer preventing it from doing any useful work</a:t>
            </a:r>
          </a:p>
          <a:p>
            <a:pPr lvl="1"/>
            <a:r>
              <a:rPr lang="en-US" sz="2400" b="1" dirty="0"/>
              <a:t>Distributed denial-of-service</a:t>
            </a:r>
            <a:r>
              <a:rPr lang="en-US" sz="2400" dirty="0"/>
              <a:t> (</a:t>
            </a:r>
            <a:r>
              <a:rPr lang="en-US" sz="2400" b="1" dirty="0"/>
              <a:t>DDOS</a:t>
            </a:r>
            <a:r>
              <a:rPr lang="en-US" sz="2400" dirty="0"/>
              <a:t>) come from multiple sites at once</a:t>
            </a:r>
          </a:p>
          <a:p>
            <a:pPr lvl="1"/>
            <a:r>
              <a:rPr lang="en-US" sz="2400" dirty="0"/>
              <a:t>Consider the start of the IP-connection handshake (SYN)</a:t>
            </a:r>
          </a:p>
          <a:p>
            <a:pPr lvl="2"/>
            <a:r>
              <a:rPr lang="en-US" sz="2400" dirty="0"/>
              <a:t>How many started-connections can the OS handle?</a:t>
            </a:r>
          </a:p>
          <a:p>
            <a:pPr lvl="1"/>
            <a:r>
              <a:rPr lang="en-US" sz="2400" dirty="0"/>
              <a:t>Consider traffic to a web site</a:t>
            </a:r>
          </a:p>
          <a:p>
            <a:pPr lvl="2"/>
            <a:r>
              <a:rPr lang="en-US" sz="2400" dirty="0"/>
              <a:t>How can you tell the difference between being a target and being really popular?</a:t>
            </a:r>
          </a:p>
          <a:p>
            <a:pPr lvl="1"/>
            <a:r>
              <a:rPr lang="en-US" sz="2400" dirty="0"/>
              <a:t>Accidental – CS students writing bad </a:t>
            </a:r>
            <a:r>
              <a:rPr lang="en-US" sz="2400" dirty="0">
                <a:latin typeface="Courier New" charset="0"/>
                <a:cs typeface="Courier New" charset="0"/>
              </a:rPr>
              <a:t>fork() </a:t>
            </a:r>
            <a:r>
              <a:rPr lang="en-US" sz="2400" dirty="0"/>
              <a:t>code</a:t>
            </a:r>
          </a:p>
          <a:p>
            <a:pPr lvl="1"/>
            <a:r>
              <a:rPr lang="en-US" sz="2400" dirty="0"/>
              <a:t>Purposeful – extortion, punishment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1212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Video Links</a:t>
            </a:r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8001000" cy="3352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3600">
                <a:hlinkClick r:id="rId2"/>
              </a:rPr>
              <a:t>https://www.coursera.org/lecture/cyber-threats-attack-vectors/operating-systems-BZcHK</a:t>
            </a:r>
            <a:r>
              <a:rPr lang="en-IN" sz="3600"/>
              <a:t>  </a:t>
            </a:r>
            <a:br>
              <a:rPr lang="en-IN" sz="6000"/>
            </a:br>
            <a:br>
              <a:rPr lang="en-IN" sz="3600"/>
            </a:br>
            <a:r>
              <a:rPr lang="en-IN" sz="3600">
                <a:hlinkClick r:id="rId3"/>
              </a:rPr>
              <a:t>https://www.youtube.com/watch?v=f5v9fdcRe_E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44958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System Protection and Security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2667000"/>
            <a:ext cx="83058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5672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924800" cy="10668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534400" cy="4495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2"/>
              </a:rPr>
              <a:t>https://www.unf.edu/public/cop4610/ree/Notes/PPT/PPT8E/CH15-OS8e.pdf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3"/>
              </a:rPr>
              <a:t>https://www.tutorialspoint.com/operating_system/os_security.htm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4"/>
              </a:rPr>
              <a:t>https://www.coursehero.com/file/19323929/Operating-System-Threats-and-Vulnerabilities/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5"/>
              </a:rPr>
              <a:t>https://www.cs.uic.edu/~jbell/CourseNotes/OperatingSystems/15_Security.html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6"/>
              </a:rPr>
              <a:t>https://devqa.io/security-threats-attack-vectors/</a:t>
            </a:r>
            <a:endParaRPr lang="en-US" sz="20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7"/>
              </a:rPr>
              <a:t>https://www.geeksforgeeks.org/system-security/</a:t>
            </a: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675"/>
              </a:spcAft>
            </a:pP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  <a:hlinkClick r:id="rId8"/>
              </a:rPr>
              <a:t>https://www.javatpoint.com/os-security-management</a:t>
            </a:r>
            <a:r>
              <a:rPr lang="en-US" sz="20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675"/>
              </a:spcAft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9144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The Security Problem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8392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System </a:t>
            </a:r>
            <a:r>
              <a:rPr lang="en-US" b="1" dirty="0"/>
              <a:t>secure</a:t>
            </a:r>
            <a:r>
              <a:rPr lang="en-US" dirty="0"/>
              <a:t> if resources used and accessed as intended under all circumstances</a:t>
            </a:r>
          </a:p>
          <a:p>
            <a:pPr lvl="1"/>
            <a:r>
              <a:rPr lang="en-US" dirty="0"/>
              <a:t>Unachievable</a:t>
            </a:r>
          </a:p>
          <a:p>
            <a:endParaRPr lang="en-US" dirty="0"/>
          </a:p>
          <a:p>
            <a:r>
              <a:rPr lang="en-US" dirty="0"/>
              <a:t>Intruders (crackers) attempt to breach security</a:t>
            </a:r>
          </a:p>
          <a:p>
            <a:endParaRPr lang="en-US" dirty="0"/>
          </a:p>
          <a:p>
            <a:r>
              <a:rPr lang="en-US" b="1" dirty="0"/>
              <a:t>Threat </a:t>
            </a:r>
            <a:r>
              <a:rPr lang="en-US" dirty="0"/>
              <a:t>is potential security violation</a:t>
            </a:r>
          </a:p>
          <a:p>
            <a:endParaRPr lang="en-US" dirty="0"/>
          </a:p>
          <a:p>
            <a:r>
              <a:rPr lang="en-US" b="1" dirty="0"/>
              <a:t>Attack</a:t>
            </a:r>
            <a:r>
              <a:rPr lang="en-US" dirty="0"/>
              <a:t> is attempt to breach security</a:t>
            </a:r>
          </a:p>
          <a:p>
            <a:endParaRPr lang="en-US" dirty="0"/>
          </a:p>
          <a:p>
            <a:r>
              <a:rPr lang="en-US" dirty="0"/>
              <a:t>Attack can be accidental or malicious</a:t>
            </a:r>
          </a:p>
          <a:p>
            <a:endParaRPr lang="en-US" dirty="0"/>
          </a:p>
          <a:p>
            <a:r>
              <a:rPr lang="en-US" dirty="0"/>
              <a:t>Easier to protect against accidental than malicious misuse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Courier New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33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400" dirty="0"/>
          </a:p>
        </p:txBody>
      </p:sp>
      <p:sp>
        <p:nvSpPr>
          <p:cNvPr id="2150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924800" cy="6096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Security Violation Categories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647825"/>
            <a:ext cx="8305800" cy="4219575"/>
          </a:xfrm>
        </p:spPr>
        <p:txBody>
          <a:bodyPr>
            <a:normAutofit/>
          </a:bodyPr>
          <a:lstStyle/>
          <a:p>
            <a:r>
              <a:rPr lang="en-US" b="1" dirty="0"/>
              <a:t>Breach of confidentiality</a:t>
            </a:r>
          </a:p>
          <a:p>
            <a:pPr lvl="1"/>
            <a:r>
              <a:rPr lang="en-US" dirty="0"/>
              <a:t>Unauthorized reading of data</a:t>
            </a:r>
          </a:p>
          <a:p>
            <a:r>
              <a:rPr lang="en-US" b="1" dirty="0"/>
              <a:t>Breach of integrity</a:t>
            </a:r>
          </a:p>
          <a:p>
            <a:pPr lvl="1"/>
            <a:r>
              <a:rPr lang="en-US" dirty="0"/>
              <a:t>Unauthorized modification of data</a:t>
            </a:r>
          </a:p>
          <a:p>
            <a:r>
              <a:rPr lang="en-US" b="1" dirty="0"/>
              <a:t>Breach of availability</a:t>
            </a:r>
          </a:p>
          <a:p>
            <a:pPr lvl="1"/>
            <a:r>
              <a:rPr lang="en-US" dirty="0"/>
              <a:t>Unauthorized destruction of data</a:t>
            </a:r>
          </a:p>
          <a:p>
            <a:r>
              <a:rPr lang="en-US" b="1" dirty="0"/>
              <a:t>Theft of service</a:t>
            </a:r>
          </a:p>
          <a:p>
            <a:pPr lvl="1"/>
            <a:r>
              <a:rPr lang="en-US" dirty="0"/>
              <a:t>Unauthorized use of resources</a:t>
            </a:r>
          </a:p>
          <a:p>
            <a:r>
              <a:rPr lang="en-US" b="1" dirty="0"/>
              <a:t>Denial of service (DOS)</a:t>
            </a:r>
          </a:p>
          <a:p>
            <a:pPr lvl="1"/>
            <a:r>
              <a:rPr lang="en-US" dirty="0"/>
              <a:t>Prevention of legitimate use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866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924800" cy="6096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Security Violation Methods</a:t>
            </a:r>
            <a:endParaRPr lang="en-US" sz="3600" dirty="0">
              <a:solidFill>
                <a:srgbClr val="FF0000"/>
              </a:solidFill>
              <a:latin typeface="Times Ni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53A4-4BDF-4410-9589-515A0720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b="1" dirty="0"/>
          </a:p>
          <a:p>
            <a:r>
              <a:rPr lang="en-US" b="1" dirty="0"/>
              <a:t>Masquerading </a:t>
            </a:r>
            <a:r>
              <a:rPr lang="en-US" dirty="0"/>
              <a:t>(breach </a:t>
            </a:r>
            <a:r>
              <a:rPr lang="en-US" b="1" dirty="0"/>
              <a:t>authentication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Pretending to be an authorized user to escalate privileges</a:t>
            </a:r>
          </a:p>
          <a:p>
            <a:r>
              <a:rPr lang="en-US" b="1" dirty="0"/>
              <a:t>Replay attack</a:t>
            </a:r>
          </a:p>
          <a:p>
            <a:pPr lvl="1"/>
            <a:r>
              <a:rPr lang="en-US" dirty="0"/>
              <a:t>As is or with message modification</a:t>
            </a:r>
          </a:p>
          <a:p>
            <a:r>
              <a:rPr lang="en-US" b="1" dirty="0"/>
              <a:t>Man-in-the-middle attack</a:t>
            </a:r>
          </a:p>
          <a:p>
            <a:pPr lvl="1"/>
            <a:r>
              <a:rPr lang="en-US" dirty="0"/>
              <a:t>Intruder sits in data flow, masquerading as sender to receiver and vice versa</a:t>
            </a:r>
          </a:p>
          <a:p>
            <a:r>
              <a:rPr lang="en-US" b="1" dirty="0"/>
              <a:t>Session hijacking</a:t>
            </a:r>
          </a:p>
          <a:p>
            <a:pPr lvl="1"/>
            <a:r>
              <a:rPr lang="en-US" dirty="0"/>
              <a:t>Intercept an already-established session to bypass authentication</a:t>
            </a:r>
          </a:p>
          <a:p>
            <a:pPr lvl="1"/>
            <a:endParaRPr lang="en-US" b="1" dirty="0"/>
          </a:p>
          <a:p>
            <a:endParaRPr lang="en-US" dirty="0"/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400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924800" cy="3810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Standard Security Attacks</a:t>
            </a:r>
            <a:endParaRPr lang="en-US" sz="3600" dirty="0">
              <a:solidFill>
                <a:srgbClr val="FF0000"/>
              </a:solidFill>
              <a:latin typeface="Times Niew Roman"/>
            </a:endParaRPr>
          </a:p>
        </p:txBody>
      </p:sp>
      <p:pic>
        <p:nvPicPr>
          <p:cNvPr id="2" name="Picture 4" descr="15">
            <a:extLst>
              <a:ext uri="{FF2B5EF4-FFF2-40B4-BE49-F238E27FC236}">
                <a16:creationId xmlns:a16="http://schemas.microsoft.com/office/drawing/2014/main" id="{A7BAE93C-35C9-4A74-ABED-0EEBE306CF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524000" y="1143000"/>
            <a:ext cx="5867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5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924800" cy="15240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Security Measure Levels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B78F2-E3EF-4060-A92B-8E8FBCD9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953000"/>
          </a:xfrm>
        </p:spPr>
        <p:txBody>
          <a:bodyPr>
            <a:normAutofit/>
          </a:bodyPr>
          <a:lstStyle/>
          <a:p>
            <a:r>
              <a:rPr lang="en-US" sz="2000" dirty="0"/>
              <a:t>Impossible to have absolute security, but make cost to perpetrator sufficiently high to deter most intruders</a:t>
            </a:r>
          </a:p>
          <a:p>
            <a:r>
              <a:rPr lang="en-US" sz="2000" dirty="0"/>
              <a:t>Security must occur at four levels to be effective:</a:t>
            </a:r>
          </a:p>
          <a:p>
            <a:pPr lvl="1"/>
            <a:r>
              <a:rPr lang="en-US" b="1" dirty="0"/>
              <a:t>Physical</a:t>
            </a:r>
          </a:p>
          <a:p>
            <a:pPr lvl="2"/>
            <a:r>
              <a:rPr lang="en-US" dirty="0"/>
              <a:t>Data centers, servers, connected terminals</a:t>
            </a:r>
          </a:p>
          <a:p>
            <a:pPr lvl="1"/>
            <a:r>
              <a:rPr lang="en-US" b="1" dirty="0"/>
              <a:t>Human</a:t>
            </a:r>
          </a:p>
          <a:p>
            <a:pPr lvl="2"/>
            <a:r>
              <a:rPr lang="en-US" dirty="0"/>
              <a:t>Avoid </a:t>
            </a:r>
            <a:r>
              <a:rPr lang="en-US" b="1" dirty="0"/>
              <a:t>social engineering</a:t>
            </a:r>
            <a:r>
              <a:rPr lang="en-US" dirty="0"/>
              <a:t>,</a:t>
            </a:r>
            <a:r>
              <a:rPr lang="en-US" b="1" dirty="0"/>
              <a:t> phishing</a:t>
            </a:r>
            <a:r>
              <a:rPr lang="en-US" dirty="0"/>
              <a:t>,</a:t>
            </a:r>
            <a:r>
              <a:rPr lang="en-US" b="1" dirty="0"/>
              <a:t> dumpster diving</a:t>
            </a:r>
          </a:p>
          <a:p>
            <a:pPr lvl="1"/>
            <a:r>
              <a:rPr lang="en-US" b="1" dirty="0"/>
              <a:t>Operating System</a:t>
            </a:r>
          </a:p>
          <a:p>
            <a:pPr lvl="2"/>
            <a:r>
              <a:rPr lang="en-US" dirty="0"/>
              <a:t>Protection mechanisms, debugging</a:t>
            </a:r>
          </a:p>
          <a:p>
            <a:pPr lvl="1"/>
            <a:r>
              <a:rPr lang="en-US" b="1" dirty="0"/>
              <a:t>Network</a:t>
            </a:r>
          </a:p>
          <a:p>
            <a:pPr lvl="2"/>
            <a:r>
              <a:rPr lang="en-US" dirty="0"/>
              <a:t>Intercepted communications, interruption, DOS</a:t>
            </a:r>
          </a:p>
          <a:p>
            <a:r>
              <a:rPr lang="en-US" sz="2000" dirty="0"/>
              <a:t>Security is as weak as the weakest link in the chain</a:t>
            </a:r>
          </a:p>
          <a:p>
            <a:r>
              <a:rPr lang="en-US" sz="2000" dirty="0"/>
              <a:t>But can too much security be a problem?</a:t>
            </a:r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0747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Program Threats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648200"/>
          </a:xfrm>
        </p:spPr>
        <p:txBody>
          <a:bodyPr>
            <a:normAutofit/>
          </a:bodyPr>
          <a:lstStyle/>
          <a:p>
            <a:r>
              <a:rPr lang="en-US" dirty="0"/>
              <a:t>Many variations, many names</a:t>
            </a:r>
          </a:p>
          <a:p>
            <a:r>
              <a:rPr lang="en-US" b="1" dirty="0"/>
              <a:t>Trojan Horse</a:t>
            </a:r>
          </a:p>
          <a:p>
            <a:pPr lvl="1"/>
            <a:r>
              <a:rPr lang="en-US" dirty="0"/>
              <a:t>Code segment that misuses its environment</a:t>
            </a:r>
          </a:p>
          <a:p>
            <a:pPr lvl="1"/>
            <a:r>
              <a:rPr lang="en-US" dirty="0"/>
              <a:t>Exploits mechanisms for allowing programs written by users to be executed by other users</a:t>
            </a:r>
          </a:p>
          <a:p>
            <a:pPr lvl="1"/>
            <a:r>
              <a:rPr lang="en-US" dirty="0"/>
              <a:t>Spyware, pop-up browser windows, covert channels</a:t>
            </a:r>
          </a:p>
          <a:p>
            <a:pPr lvl="1"/>
            <a:r>
              <a:rPr lang="en-US" dirty="0"/>
              <a:t>Up to 80% of spam delivered by spyware-infected systems</a:t>
            </a:r>
          </a:p>
          <a:p>
            <a:r>
              <a:rPr lang="en-US" b="1" dirty="0"/>
              <a:t>Trap Door</a:t>
            </a:r>
          </a:p>
          <a:p>
            <a:pPr lvl="1"/>
            <a:r>
              <a:rPr lang="en-US" dirty="0"/>
              <a:t>Specific user identifier or password that circumvents normal security procedures</a:t>
            </a:r>
          </a:p>
          <a:p>
            <a:pPr lvl="1"/>
            <a:r>
              <a:rPr lang="en-US" dirty="0"/>
              <a:t>Could be included in a compiler</a:t>
            </a:r>
          </a:p>
          <a:p>
            <a:pPr lvl="1"/>
            <a:r>
              <a:rPr lang="en-US" dirty="0"/>
              <a:t>How to detect them?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6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781050"/>
            <a:ext cx="8288337" cy="5334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Program Threats (Cont.)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651000"/>
            <a:ext cx="7981950" cy="4521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Logic Bomb</a:t>
            </a:r>
          </a:p>
          <a:p>
            <a:pPr lvl="1"/>
            <a:r>
              <a:rPr lang="en-US" dirty="0"/>
              <a:t>Program that initiates a security incident under certain circumstances</a:t>
            </a:r>
          </a:p>
          <a:p>
            <a:r>
              <a:rPr lang="en-US" b="1" dirty="0">
                <a:solidFill>
                  <a:srgbClr val="000000"/>
                </a:solidFill>
              </a:rPr>
              <a:t>Stack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b="1" dirty="0">
                <a:solidFill>
                  <a:srgbClr val="000000"/>
                </a:solidFill>
              </a:rPr>
              <a:t>Buffer Overflow</a:t>
            </a:r>
          </a:p>
          <a:p>
            <a:pPr lvl="1"/>
            <a:r>
              <a:rPr lang="en-US" dirty="0"/>
              <a:t>Exploits a bug in a program (overflow either the stack or memory buffers)</a:t>
            </a:r>
          </a:p>
          <a:p>
            <a:pPr lvl="1"/>
            <a:r>
              <a:rPr lang="en-US" dirty="0"/>
              <a:t>Failure to check bounds on inputs, arguments</a:t>
            </a:r>
          </a:p>
          <a:p>
            <a:pPr lvl="1"/>
            <a:r>
              <a:rPr lang="en-US" dirty="0"/>
              <a:t>Write past arguments on the stack into the return address on stack</a:t>
            </a:r>
          </a:p>
          <a:p>
            <a:pPr lvl="1"/>
            <a:r>
              <a:rPr lang="en-US" dirty="0"/>
              <a:t>When routine returns from call, returns to hacked address</a:t>
            </a:r>
          </a:p>
          <a:p>
            <a:pPr lvl="2"/>
            <a:r>
              <a:rPr lang="en-US" dirty="0"/>
              <a:t>Pointed to code loaded onto stack that executes malicious code</a:t>
            </a:r>
          </a:p>
          <a:p>
            <a:pPr lvl="1"/>
            <a:r>
              <a:rPr lang="en-US" dirty="0"/>
              <a:t>Unauthorized user or privilege escalation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900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BSN" val="4"/>
  <p:tag name="SVT" val="TRUE"/>
  <p:tag name="CVB" val="4"/>
  <p:tag name="SPT" val="FALSE"/>
  <p:tag name="CII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BSN" val="4"/>
  <p:tag name="SVT" val="FALSE"/>
  <p:tag name="NBP" val="1"/>
  <p:tag name="CVB" val="4"/>
  <p:tag name="SPT" val="FALSE"/>
  <p:tag name="CII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3"/>
  <p:tag name="BSN" val="23"/>
  <p:tag name="SVT" val="FALSE"/>
  <p:tag name="NBP" val="1"/>
  <p:tag name="CVB" val="23"/>
  <p:tag name="SPT" val="FALSE"/>
  <p:tag name="CII" val="2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4"/>
  <p:tag name="BSN" val="24"/>
  <p:tag name="SVT" val="FALSE"/>
  <p:tag name="NBP" val="1"/>
  <p:tag name="CVB" val="24"/>
  <p:tag name="SPT" val="FALSE"/>
  <p:tag name="CII" val="24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946</TotalTime>
  <Words>1095</Words>
  <Application>Microsoft Office PowerPoint</Application>
  <PresentationFormat>On-screen Show (4:3)</PresentationFormat>
  <Paragraphs>188</Paragraphs>
  <Slides>20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Arial Black</vt:lpstr>
      <vt:lpstr>Calibri</vt:lpstr>
      <vt:lpstr>Cambria</vt:lpstr>
      <vt:lpstr>Casper</vt:lpstr>
      <vt:lpstr>Courier New</vt:lpstr>
      <vt:lpstr>Raleway ExtraBold</vt:lpstr>
      <vt:lpstr>Times New Roman</vt:lpstr>
      <vt:lpstr>Times Niew Roman</vt:lpstr>
      <vt:lpstr>Wingdings</vt:lpstr>
      <vt:lpstr>Theme1</vt:lpstr>
      <vt:lpstr>Custom Design</vt:lpstr>
      <vt:lpstr>CorelDRAW</vt:lpstr>
      <vt:lpstr>PowerPoint Presentation</vt:lpstr>
      <vt:lpstr>System Protection and Security</vt:lpstr>
      <vt:lpstr>The Security Problem</vt:lpstr>
      <vt:lpstr>Security Violation Categories</vt:lpstr>
      <vt:lpstr>Security Violation Methods</vt:lpstr>
      <vt:lpstr>Standard Security Attacks</vt:lpstr>
      <vt:lpstr>Security Measure Levels</vt:lpstr>
      <vt:lpstr>Program Threats</vt:lpstr>
      <vt:lpstr>Program Threats (Cont.)</vt:lpstr>
      <vt:lpstr>Program Threats (Cont.)</vt:lpstr>
      <vt:lpstr>Program Threats (Cont.)</vt:lpstr>
      <vt:lpstr>A Boot-sector Computer Virus</vt:lpstr>
      <vt:lpstr>The Threats Cont…</vt:lpstr>
      <vt:lpstr>System and Network Threats</vt:lpstr>
      <vt:lpstr>System and Network Threats (Cont.)</vt:lpstr>
      <vt:lpstr>The Morris Internet Worm</vt:lpstr>
      <vt:lpstr>System and Network Threats (Cont.)</vt:lpstr>
      <vt:lpstr>System and Network Threats (Cont.)</vt:lpstr>
      <vt:lpstr> Video Links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OPERATING SYSTEM</dc:title>
  <dc:creator>student</dc:creator>
  <cp:lastModifiedBy>puneet kaur</cp:lastModifiedBy>
  <cp:revision>173</cp:revision>
  <dcterms:created xsi:type="dcterms:W3CDTF">2006-08-16T00:00:00Z</dcterms:created>
  <dcterms:modified xsi:type="dcterms:W3CDTF">2022-10-27T04:07:43Z</dcterms:modified>
</cp:coreProperties>
</file>