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7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30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cyberyozh.com/comprehensive-encryption-of-operating-system-or-hard-disk-drive/" TargetMode="External"/><Relationship Id="rId2" Type="http://schemas.openxmlformats.org/officeDocument/2006/relationships/hyperlink" Target="https://www.edureka.co/blog/what-is-cryptograph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38201" y="1752600"/>
            <a:ext cx="755142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20CST/ITT-313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 Er. Puneet kaur(E6913)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Asymmetric Encryption Example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A9493-EF50-48B4-90AE-EB8F3EC5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example. make </a:t>
            </a:r>
            <a:r>
              <a:rPr lang="en-US" i="1" dirty="0"/>
              <a:t>p </a:t>
            </a:r>
            <a:r>
              <a:rPr lang="en-US" dirty="0"/>
              <a:t>= 7and </a:t>
            </a:r>
            <a:r>
              <a:rPr lang="en-US" i="1" dirty="0"/>
              <a:t>q </a:t>
            </a:r>
            <a:r>
              <a:rPr lang="en-US" dirty="0"/>
              <a:t>= 13</a:t>
            </a:r>
          </a:p>
          <a:p>
            <a:endParaRPr lang="en-US" sz="825" dirty="0"/>
          </a:p>
          <a:p>
            <a:r>
              <a:rPr lang="en-US" dirty="0"/>
              <a:t>We then calculate </a:t>
            </a:r>
            <a:r>
              <a:rPr lang="en-US" i="1" dirty="0"/>
              <a:t>N </a:t>
            </a:r>
            <a:r>
              <a:rPr lang="en-US" dirty="0"/>
              <a:t>= 7∗13 = 91 and (</a:t>
            </a:r>
            <a:r>
              <a:rPr lang="en-US" i="1" dirty="0"/>
              <a:t>p</a:t>
            </a:r>
            <a:r>
              <a:rPr lang="en-US" dirty="0"/>
              <a:t>−1)(</a:t>
            </a:r>
            <a:r>
              <a:rPr lang="en-US" i="1" dirty="0"/>
              <a:t>q</a:t>
            </a:r>
            <a:r>
              <a:rPr lang="en-US" dirty="0"/>
              <a:t>−1) = 72</a:t>
            </a:r>
          </a:p>
          <a:p>
            <a:endParaRPr lang="en-US" sz="825" dirty="0"/>
          </a:p>
          <a:p>
            <a:r>
              <a:rPr lang="en-US" dirty="0"/>
              <a:t>We next select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</a:t>
            </a:r>
            <a:r>
              <a:rPr lang="en-US" dirty="0"/>
              <a:t>relatively prime to 72 and</a:t>
            </a:r>
            <a:r>
              <a:rPr lang="en-US" i="1" dirty="0"/>
              <a:t>&lt; </a:t>
            </a:r>
            <a:r>
              <a:rPr lang="en-US" dirty="0"/>
              <a:t>72, yielding 5</a:t>
            </a:r>
          </a:p>
          <a:p>
            <a:endParaRPr lang="en-US" sz="825" dirty="0"/>
          </a:p>
          <a:p>
            <a:r>
              <a:rPr lang="en-US" dirty="0"/>
              <a:t>Finally, we calculate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</a:t>
            </a:r>
            <a:r>
              <a:rPr lang="en-US" dirty="0"/>
              <a:t>mod 72 = 1, yielding 29</a:t>
            </a:r>
          </a:p>
          <a:p>
            <a:endParaRPr lang="en-US" sz="825" dirty="0"/>
          </a:p>
          <a:p>
            <a:r>
              <a:rPr lang="en-US" dirty="0"/>
              <a:t>We now have our keys</a:t>
            </a:r>
          </a:p>
          <a:p>
            <a:pPr lvl="1"/>
            <a:r>
              <a:rPr lang="en-US" dirty="0"/>
              <a:t>Public key,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baseline="-25000" dirty="0"/>
              <a:t>, </a:t>
            </a:r>
            <a:r>
              <a:rPr lang="en-US" i="1" dirty="0"/>
              <a:t>N </a:t>
            </a:r>
            <a:r>
              <a:rPr lang="en-US" dirty="0"/>
              <a:t>= 5</a:t>
            </a:r>
            <a:r>
              <a:rPr lang="en-US" i="1" dirty="0"/>
              <a:t>, </a:t>
            </a:r>
            <a:r>
              <a:rPr lang="en-US" dirty="0"/>
              <a:t>91</a:t>
            </a:r>
          </a:p>
          <a:p>
            <a:pPr lvl="1"/>
            <a:r>
              <a:rPr lang="en-US" dirty="0"/>
              <a:t>Private key,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 </a:t>
            </a:r>
            <a:r>
              <a:rPr lang="en-US" dirty="0"/>
              <a:t>= 29</a:t>
            </a:r>
            <a:r>
              <a:rPr lang="en-US" i="1" dirty="0"/>
              <a:t>, </a:t>
            </a:r>
            <a:r>
              <a:rPr lang="en-US" dirty="0"/>
              <a:t>91</a:t>
            </a:r>
          </a:p>
          <a:p>
            <a:pPr lvl="1"/>
            <a:endParaRPr lang="en-US" sz="825" dirty="0"/>
          </a:p>
          <a:p>
            <a:r>
              <a:rPr lang="en-US" dirty="0"/>
              <a:t> Encrypting the message 69 with the public key results in the cyphertext 62</a:t>
            </a:r>
          </a:p>
          <a:p>
            <a:endParaRPr lang="en-US" sz="825" dirty="0"/>
          </a:p>
          <a:p>
            <a:r>
              <a:rPr lang="en-US" dirty="0"/>
              <a:t>Cyphertext can be decoded with the private key</a:t>
            </a:r>
          </a:p>
          <a:p>
            <a:pPr lvl="1"/>
            <a:r>
              <a:rPr lang="en-US" dirty="0"/>
              <a:t>Public key can be distributed in cleartext to anyone who wants to communicate with holder of public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Encryption and Decryption using RSA Asymmetric Cryptography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15">
            <a:extLst>
              <a:ext uri="{FF2B5EF4-FFF2-40B4-BE49-F238E27FC236}">
                <a16:creationId xmlns:a16="http://schemas.microsoft.com/office/drawing/2014/main" id="{619FD4EC-B83B-4FEF-A5B3-3880C356F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93833"/>
            <a:ext cx="4419600" cy="46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Cryptography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1492-7B5E-4CC6-BF91-F93913A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r>
              <a:rPr lang="en-US" sz="2800" dirty="0"/>
              <a:t>Note symmetric cryptography based on transformations, asymmetric based on mathematical functions</a:t>
            </a:r>
          </a:p>
          <a:p>
            <a:pPr lvl="1"/>
            <a:r>
              <a:rPr lang="en-US" sz="2800" dirty="0"/>
              <a:t>Asymmetric much more compute intensive</a:t>
            </a:r>
          </a:p>
          <a:p>
            <a:pPr lvl="1"/>
            <a:r>
              <a:rPr lang="en-US" sz="2800" dirty="0"/>
              <a:t>Typically not used for bulk data encryption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600" dirty="0">
                <a:hlinkClick r:id="rId2"/>
              </a:rPr>
              <a:t>https://www.edureka.co/blog/what-is-cryptography/</a:t>
            </a:r>
            <a:r>
              <a:rPr lang="en-IN" sz="3600" dirty="0"/>
              <a:t> </a:t>
            </a:r>
            <a:br>
              <a:rPr lang="en-IN" sz="6000" dirty="0"/>
            </a:br>
            <a:br>
              <a:rPr lang="en-IN" sz="3600" dirty="0"/>
            </a:br>
            <a:r>
              <a:rPr lang="en-IN" sz="3600" dirty="0">
                <a:hlinkClick r:id="rId3"/>
              </a:rPr>
              <a:t>https://book.cyberyozh.com/comprehensive-encryption-of-operating-system-or-hard-disk-drive/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System Protection and Security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Cryptography as a Security Tool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Broadest security tool available</a:t>
            </a:r>
          </a:p>
          <a:p>
            <a:pPr lvl="1"/>
            <a:r>
              <a:rPr lang="en-US" dirty="0"/>
              <a:t>Internal to a given computer, source and destination of messages can be known and protected</a:t>
            </a:r>
          </a:p>
          <a:p>
            <a:pPr lvl="2"/>
            <a:r>
              <a:rPr lang="en-US" dirty="0"/>
              <a:t>OS creates, manages, protects process IDs, communication ports</a:t>
            </a:r>
          </a:p>
          <a:p>
            <a:pPr lvl="1"/>
            <a:r>
              <a:rPr lang="en-US" dirty="0"/>
              <a:t>Source and destination of messages on network cannot be trusted without cryptography</a:t>
            </a:r>
          </a:p>
          <a:p>
            <a:pPr lvl="2"/>
            <a:r>
              <a:rPr lang="en-US" dirty="0"/>
              <a:t>Local network – IP address?</a:t>
            </a:r>
          </a:p>
          <a:p>
            <a:pPr lvl="3"/>
            <a:r>
              <a:rPr lang="en-US" sz="2000" dirty="0"/>
              <a:t>Consider unauthorized host added</a:t>
            </a:r>
          </a:p>
          <a:p>
            <a:pPr lvl="2"/>
            <a:r>
              <a:rPr lang="en-US" dirty="0"/>
              <a:t>WAN / Internet – how to establish authenticity </a:t>
            </a:r>
          </a:p>
          <a:p>
            <a:pPr lvl="3"/>
            <a:r>
              <a:rPr lang="en-US" sz="2000" dirty="0"/>
              <a:t>Not via IP address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Cryptography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r>
              <a:rPr lang="en-US" sz="2800" dirty="0"/>
              <a:t>Means to constrain potential senders (</a:t>
            </a:r>
            <a:r>
              <a:rPr lang="en-US" sz="2800" i="1" dirty="0"/>
              <a:t>sources</a:t>
            </a:r>
            <a:r>
              <a:rPr lang="en-US" sz="2800" dirty="0"/>
              <a:t>) and / or receivers (</a:t>
            </a:r>
            <a:r>
              <a:rPr lang="en-US" sz="2800" i="1" dirty="0"/>
              <a:t>destinations</a:t>
            </a:r>
            <a:r>
              <a:rPr lang="en-US" sz="2800" dirty="0"/>
              <a:t>) of </a:t>
            </a:r>
            <a:r>
              <a:rPr lang="en-US" sz="2800" i="1" dirty="0"/>
              <a:t>messages</a:t>
            </a:r>
          </a:p>
          <a:p>
            <a:pPr lvl="1"/>
            <a:r>
              <a:rPr lang="en-US" sz="2800" dirty="0"/>
              <a:t>Based on secrets (</a:t>
            </a:r>
            <a:r>
              <a:rPr lang="en-US" sz="2800" b="1" dirty="0">
                <a:solidFill>
                  <a:srgbClr val="3366FF"/>
                </a:solidFill>
              </a:rPr>
              <a:t>keys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Enables</a:t>
            </a:r>
          </a:p>
          <a:p>
            <a:pPr lvl="2"/>
            <a:r>
              <a:rPr lang="en-US" sz="2800" dirty="0"/>
              <a:t>Confirmation of source</a:t>
            </a:r>
          </a:p>
          <a:p>
            <a:pPr lvl="2"/>
            <a:r>
              <a:rPr lang="en-US" sz="2800" dirty="0"/>
              <a:t>Receipt only by certain destination</a:t>
            </a:r>
          </a:p>
          <a:p>
            <a:pPr lvl="2"/>
            <a:r>
              <a:rPr lang="en-US" sz="2800" dirty="0"/>
              <a:t>Trust relationship between sender and receiver</a:t>
            </a:r>
          </a:p>
          <a:p>
            <a:pPr lvl="2"/>
            <a:endParaRPr lang="en-US" sz="2800" dirty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Secure Communication over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Insecure Medium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DF82E70-89A0-4275-8C47-C3CAAB52A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447800"/>
            <a:ext cx="5562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381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Encryption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175D-45BF-4C39-B8E8-ED2BBBD5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b="1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Encryption algorithm consists of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Set </a:t>
            </a:r>
            <a:r>
              <a:rPr lang="en-US" sz="1725" i="1" dirty="0"/>
              <a:t>K</a:t>
            </a:r>
            <a:r>
              <a:rPr lang="en-US" sz="1725" dirty="0"/>
              <a:t> of keys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Set </a:t>
            </a:r>
            <a:r>
              <a:rPr lang="en-US" sz="1725" i="1" dirty="0"/>
              <a:t>M</a:t>
            </a:r>
            <a:r>
              <a:rPr lang="en-US" sz="1725" dirty="0"/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Set </a:t>
            </a:r>
            <a:r>
              <a:rPr lang="en-US" sz="1725" i="1" dirty="0"/>
              <a:t>C</a:t>
            </a:r>
            <a:r>
              <a:rPr lang="en-US" sz="1725" dirty="0"/>
              <a:t> of ciphertexts (encrypted messages)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A function </a:t>
            </a:r>
            <a:r>
              <a:rPr lang="en-US" sz="1725" i="1" dirty="0"/>
              <a:t>E </a:t>
            </a:r>
            <a:r>
              <a:rPr lang="en-US" sz="1725" dirty="0"/>
              <a:t>: </a:t>
            </a:r>
            <a:r>
              <a:rPr lang="en-US" sz="1725" i="1" dirty="0"/>
              <a:t>K </a:t>
            </a:r>
            <a:r>
              <a:rPr lang="en-US" sz="1725" dirty="0"/>
              <a:t>→ (</a:t>
            </a:r>
            <a:r>
              <a:rPr lang="en-US" sz="1725" i="1" dirty="0"/>
              <a:t>M</a:t>
            </a:r>
            <a:r>
              <a:rPr lang="en-US" sz="1725" dirty="0"/>
              <a:t>→</a:t>
            </a:r>
            <a:r>
              <a:rPr lang="en-US" sz="1725" i="1" dirty="0"/>
              <a:t>C</a:t>
            </a:r>
            <a:r>
              <a:rPr lang="en-US" sz="1725" dirty="0"/>
              <a:t>). That is, for each </a:t>
            </a:r>
            <a:r>
              <a:rPr lang="en-US" sz="1725" i="1" dirty="0"/>
              <a:t>k </a:t>
            </a:r>
            <a:r>
              <a:rPr lang="en-US" sz="1725" dirty="0">
                <a:sym typeface="Symbol" charset="2"/>
              </a:rPr>
              <a:t></a:t>
            </a:r>
            <a:r>
              <a:rPr lang="en-US" sz="1725" dirty="0"/>
              <a:t> </a:t>
            </a:r>
            <a:r>
              <a:rPr lang="en-US" sz="1725" i="1" dirty="0"/>
              <a:t>K</a:t>
            </a:r>
            <a:r>
              <a:rPr lang="en-US" sz="1725" dirty="0"/>
              <a:t>, </a:t>
            </a:r>
            <a:r>
              <a:rPr lang="en-US" sz="1725" i="1" dirty="0"/>
              <a:t>E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is a function for generating ciphertexts from messages</a:t>
            </a:r>
          </a:p>
          <a:p>
            <a:pPr lvl="2">
              <a:lnSpc>
                <a:spcPct val="90000"/>
              </a:lnSpc>
            </a:pPr>
            <a:r>
              <a:rPr lang="en-US" sz="1725" dirty="0"/>
              <a:t>Both </a:t>
            </a:r>
            <a:r>
              <a:rPr lang="en-US" sz="1725" i="1" dirty="0"/>
              <a:t>E </a:t>
            </a:r>
            <a:r>
              <a:rPr lang="en-US" sz="1725" dirty="0"/>
              <a:t>and </a:t>
            </a:r>
            <a:r>
              <a:rPr lang="en-US" sz="1725" i="1" dirty="0"/>
              <a:t>E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for any </a:t>
            </a:r>
            <a:r>
              <a:rPr lang="en-US" sz="1725" i="1" dirty="0"/>
              <a:t>k </a:t>
            </a:r>
            <a:r>
              <a:rPr lang="en-US" sz="1725" dirty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A function </a:t>
            </a:r>
            <a:r>
              <a:rPr lang="en-US" sz="1725" i="1" dirty="0"/>
              <a:t>D </a:t>
            </a:r>
            <a:r>
              <a:rPr lang="en-US" sz="1725" dirty="0"/>
              <a:t>: </a:t>
            </a:r>
            <a:r>
              <a:rPr lang="en-US" sz="1725" i="1" dirty="0"/>
              <a:t>K </a:t>
            </a:r>
            <a:r>
              <a:rPr lang="en-US" sz="1725" dirty="0"/>
              <a:t>→ (</a:t>
            </a:r>
            <a:r>
              <a:rPr lang="en-US" sz="1725" i="1" dirty="0"/>
              <a:t>C </a:t>
            </a:r>
            <a:r>
              <a:rPr lang="en-US" sz="1725" dirty="0"/>
              <a:t>→ </a:t>
            </a:r>
            <a:r>
              <a:rPr lang="en-US" sz="1725" i="1" dirty="0"/>
              <a:t>M</a:t>
            </a:r>
            <a:r>
              <a:rPr lang="en-US" sz="1725" dirty="0"/>
              <a:t>). That is, for each </a:t>
            </a:r>
            <a:r>
              <a:rPr lang="en-US" sz="1725" i="1" dirty="0"/>
              <a:t>k </a:t>
            </a:r>
            <a:r>
              <a:rPr lang="en-US" sz="1725" i="1" dirty="0">
                <a:sym typeface="Symbol" charset="2"/>
              </a:rPr>
              <a:t></a:t>
            </a:r>
            <a:r>
              <a:rPr lang="en-US" sz="1725" dirty="0"/>
              <a:t> </a:t>
            </a:r>
            <a:r>
              <a:rPr lang="en-US" sz="1725" i="1" dirty="0"/>
              <a:t>K</a:t>
            </a:r>
            <a:r>
              <a:rPr lang="en-US" sz="1725" dirty="0"/>
              <a:t>,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is a function for generating messages from ciphertexts</a:t>
            </a:r>
          </a:p>
          <a:p>
            <a:pPr lvl="2">
              <a:lnSpc>
                <a:spcPct val="90000"/>
              </a:lnSpc>
            </a:pPr>
            <a:r>
              <a:rPr lang="en-US" sz="1725" dirty="0"/>
              <a:t>Both </a:t>
            </a:r>
            <a:r>
              <a:rPr lang="en-US" sz="1725" i="1" dirty="0"/>
              <a:t>D </a:t>
            </a:r>
            <a:r>
              <a:rPr lang="en-US" sz="1725" dirty="0"/>
              <a:t>and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for any </a:t>
            </a:r>
            <a:r>
              <a:rPr lang="en-US" sz="1725" i="1" dirty="0"/>
              <a:t>k </a:t>
            </a:r>
            <a:r>
              <a:rPr lang="en-US" sz="1725" dirty="0"/>
              <a:t>should be efficiently computable functions</a:t>
            </a:r>
          </a:p>
          <a:p>
            <a:pPr>
              <a:lnSpc>
                <a:spcPct val="90000"/>
              </a:lnSpc>
            </a:pPr>
            <a:r>
              <a:rPr lang="en-US" sz="1725" dirty="0"/>
              <a:t>An encryption algorithm must provide this essential property: Given a ciphertext c </a:t>
            </a:r>
            <a:r>
              <a:rPr lang="en-US" sz="1725" dirty="0">
                <a:sym typeface="Symbol" charset="2"/>
              </a:rPr>
              <a:t> </a:t>
            </a:r>
            <a:r>
              <a:rPr lang="en-US" sz="1725" dirty="0"/>
              <a:t>C, a computer can compute m such that E(k)(m) = c only if it possesses D(k)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Thus, a computer holding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can decrypt ciphertexts to the plaintexts used to produce them, but a computer not holding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cannot decrypt ciphertexts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Since ciphertexts are generally exposed (for example, sent on the network), it is important that it be infeasible to derive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from the ciphertexts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Symmetric Encryption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key used to encrypt and decrypt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can be derived from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), and vice versa</a:t>
            </a:r>
          </a:p>
          <a:p>
            <a:pPr lvl="1"/>
            <a:endParaRPr lang="en-US" sz="825" dirty="0"/>
          </a:p>
          <a:p>
            <a:r>
              <a:rPr lang="en-US" dirty="0"/>
              <a:t>DES is most commonly used symmetric block-encryption algorithm (created by US Govt)</a:t>
            </a:r>
          </a:p>
          <a:p>
            <a:pPr lvl="1"/>
            <a:r>
              <a:rPr lang="en-US" dirty="0"/>
              <a:t>Encrypts a block of data at a time</a:t>
            </a:r>
          </a:p>
          <a:p>
            <a:pPr lvl="1"/>
            <a:endParaRPr lang="en-US" sz="825" dirty="0"/>
          </a:p>
          <a:p>
            <a:r>
              <a:rPr lang="en-US" dirty="0"/>
              <a:t>Triple-DES considered more secure</a:t>
            </a:r>
          </a:p>
          <a:p>
            <a:endParaRPr lang="en-US" sz="975" dirty="0"/>
          </a:p>
          <a:p>
            <a:r>
              <a:rPr lang="en-US" dirty="0"/>
              <a:t>Advanced Encryption Standard (</a:t>
            </a:r>
            <a:r>
              <a:rPr lang="en-US" b="1" dirty="0"/>
              <a:t>AES</a:t>
            </a:r>
            <a:r>
              <a:rPr lang="en-US" dirty="0"/>
              <a:t>), </a:t>
            </a:r>
            <a:endParaRPr lang="en-US" sz="825" dirty="0"/>
          </a:p>
          <a:p>
            <a:r>
              <a:rPr lang="en-US" dirty="0"/>
              <a:t>RC4 is most common symmetric stream cipher, but known to have vulnerabilities</a:t>
            </a:r>
          </a:p>
          <a:p>
            <a:pPr lvl="1"/>
            <a:r>
              <a:rPr lang="en-US" dirty="0"/>
              <a:t>Encrypts/decrypts a stream of bytes (i.e., wireless transmission)</a:t>
            </a:r>
          </a:p>
          <a:p>
            <a:pPr lvl="1"/>
            <a:r>
              <a:rPr lang="en-US" dirty="0"/>
              <a:t>Key is a input to </a:t>
            </a:r>
            <a:r>
              <a:rPr lang="en-US" dirty="0" err="1"/>
              <a:t>psuedo</a:t>
            </a:r>
            <a:r>
              <a:rPr lang="en-US" dirty="0"/>
              <a:t>-random-bit generator</a:t>
            </a:r>
          </a:p>
          <a:p>
            <a:pPr lvl="2"/>
            <a:r>
              <a:rPr lang="en-US" dirty="0"/>
              <a:t>Generates an infinite </a:t>
            </a:r>
            <a:r>
              <a:rPr lang="en-US" b="1" dirty="0"/>
              <a:t>keystream</a:t>
            </a:r>
          </a:p>
        </p:txBody>
      </p:sp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Asymmetric Encryption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/>
          </a:bodyPr>
          <a:lstStyle/>
          <a:p>
            <a:r>
              <a:rPr lang="en-US" dirty="0"/>
              <a:t>Public-key encryption based on each user having two keys:</a:t>
            </a:r>
          </a:p>
          <a:p>
            <a:pPr lvl="1"/>
            <a:r>
              <a:rPr lang="en-US" dirty="0"/>
              <a:t>public key – public key used to encrypt data</a:t>
            </a:r>
          </a:p>
          <a:p>
            <a:pPr lvl="1"/>
            <a:r>
              <a:rPr lang="en-US" dirty="0"/>
              <a:t>private key – key known only to individual user used to decrypt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Must be an encryption scheme that can be made public without making it easy to figure out the decryption scheme</a:t>
            </a:r>
          </a:p>
          <a:p>
            <a:pPr lvl="1"/>
            <a:r>
              <a:rPr lang="en-US" dirty="0"/>
              <a:t>Most common is RSA block cipher</a:t>
            </a:r>
          </a:p>
          <a:p>
            <a:pPr lvl="1"/>
            <a:r>
              <a:rPr lang="en-US" dirty="0"/>
              <a:t>No efficient algorithm is known for finding the prime factors of a number which is product of two large prime numbers.</a:t>
            </a:r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Asymmetric Encryption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dirty="0"/>
              <a:t>Formally, it is computationally infeasible to derive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</a:t>
            </a:r>
            <a:r>
              <a:rPr lang="en-US" dirty="0"/>
              <a:t>) from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, N</a:t>
            </a:r>
            <a:r>
              <a:rPr lang="en-US" dirty="0"/>
              <a:t>), and so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baseline="-25000" dirty="0"/>
              <a:t> </a:t>
            </a:r>
            <a:r>
              <a:rPr lang="en-US" i="1" dirty="0"/>
              <a:t>, N</a:t>
            </a:r>
            <a:r>
              <a:rPr lang="en-US" dirty="0"/>
              <a:t>) need not be kept secret and can be widely disseminated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, N</a:t>
            </a:r>
            <a:r>
              <a:rPr lang="en-US" dirty="0"/>
              <a:t>) (or just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) is the </a:t>
            </a:r>
            <a:r>
              <a:rPr lang="en-US" b="1" dirty="0">
                <a:solidFill>
                  <a:srgbClr val="3366FF"/>
                </a:solidFill>
              </a:rPr>
              <a:t>public key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</a:t>
            </a:r>
            <a:r>
              <a:rPr lang="en-US" dirty="0"/>
              <a:t>) (or just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) is the </a:t>
            </a:r>
            <a:r>
              <a:rPr lang="en-US" b="1" dirty="0">
                <a:solidFill>
                  <a:srgbClr val="3366FF"/>
                </a:solidFill>
              </a:rPr>
              <a:t>private key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is the product of two large, randomly chosen 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(for example,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are 512 bits each)</a:t>
            </a:r>
          </a:p>
          <a:p>
            <a:pPr lvl="1"/>
            <a:r>
              <a:rPr lang="en-US" dirty="0"/>
              <a:t>Encryption algorithm is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, N</a:t>
            </a:r>
            <a:r>
              <a:rPr lang="en-US" dirty="0"/>
              <a:t>)(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i="1" baseline="12000" dirty="0" err="1"/>
              <a:t>e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, where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</a:t>
            </a:r>
            <a:r>
              <a:rPr lang="en-US" dirty="0"/>
              <a:t>satisfies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baseline="-25000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−1)(</a:t>
            </a:r>
            <a:r>
              <a:rPr lang="en-US" i="1" dirty="0"/>
              <a:t>q </a:t>
            </a:r>
            <a:r>
              <a:rPr lang="en-US" dirty="0"/>
              <a:t>−1) = 1</a:t>
            </a:r>
          </a:p>
          <a:p>
            <a:pPr lvl="1"/>
            <a:r>
              <a:rPr lang="en-US" dirty="0"/>
              <a:t>The decryption algorithm is then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</a:t>
            </a:r>
            <a:r>
              <a:rPr lang="en-US" dirty="0"/>
              <a:t>)(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i="1" dirty="0" err="1"/>
              <a:t>c</a:t>
            </a:r>
            <a:r>
              <a:rPr lang="en-US" i="1" baseline="30000" dirty="0" err="1"/>
              <a:t>k</a:t>
            </a:r>
            <a:r>
              <a:rPr lang="en-US" i="1" baseline="12000" dirty="0" err="1"/>
              <a:t>d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1002</TotalTime>
  <Words>1006</Words>
  <Application>Microsoft Office PowerPoint</Application>
  <PresentationFormat>On-screen Show (4:3)</PresentationFormat>
  <Paragraphs>110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</vt:lpstr>
      <vt:lpstr>Casper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System Protection and Security</vt:lpstr>
      <vt:lpstr>Cryptography as a Security Tool</vt:lpstr>
      <vt:lpstr>Cryptography</vt:lpstr>
      <vt:lpstr>Secure Communication over  Insecure Medium</vt:lpstr>
      <vt:lpstr>Encryption</vt:lpstr>
      <vt:lpstr>Symmetric Encryption</vt:lpstr>
      <vt:lpstr>Asymmetric Encryption</vt:lpstr>
      <vt:lpstr>Asymmetric Encryption (Cont.)</vt:lpstr>
      <vt:lpstr>Asymmetric Encryption Example</vt:lpstr>
      <vt:lpstr>Encryption and Decryption using RSA Asymmetric Cryptography</vt:lpstr>
      <vt:lpstr>Cryptography (Cont.)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181</cp:revision>
  <dcterms:created xsi:type="dcterms:W3CDTF">2006-08-16T00:00:00Z</dcterms:created>
  <dcterms:modified xsi:type="dcterms:W3CDTF">2022-10-27T04:08:40Z</dcterms:modified>
</cp:coreProperties>
</file>